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Lst>
  <p:sldSz cx="12192000" cy="6858000"/>
  <p:notesSz cx="12192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2" Type="http://schemas.openxmlformats.org/officeDocument/2006/relationships/tableStyles" Target="tableStyles.xml"/><Relationship Id="rId101" Type="http://schemas.openxmlformats.org/officeDocument/2006/relationships/viewProps" Target="viewProps.xml"/><Relationship Id="rId100"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8690" y="1100073"/>
            <a:ext cx="10694619" cy="699135"/>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808202" y="5058313"/>
            <a:ext cx="10575594" cy="1136650"/>
          </a:xfrm>
          <a:prstGeom prst="rect">
            <a:avLst/>
          </a:prstGeom>
        </p:spPr>
        <p:txBody>
          <a:bodyPr wrap="square" lIns="0" tIns="0" rIns="0" bIns="0">
            <a:spAutoFit/>
          </a:bodyPr>
          <a:lstStyle>
            <a:lvl1pPr>
              <a:defRPr sz="2400" b="1" i="0">
                <a:solidFill>
                  <a:srgbClr val="0079AA"/>
                </a:solidFill>
                <a:latin typeface="Microsoft JhengHei" panose="020B0604030504040204" charset="-120"/>
                <a:cs typeface="Microsoft JhengHei" panose="020B0604030504040204" charset="-120"/>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768392"/>
                </a:solidFill>
                <a:latin typeface="Arial Unicode MS" panose="020B0604020202020204" charset="-122"/>
                <a:cs typeface="Arial Unicode MS" panose="020B0604020202020204" charset="-122"/>
              </a:defRPr>
            </a:lvl1pPr>
          </a:lstStyle>
          <a:p/>
        </p:txBody>
      </p:sp>
      <p:sp>
        <p:nvSpPr>
          <p:cNvPr id="3" name="Holder 3"/>
          <p:cNvSpPr>
            <a:spLocks noGrp="1"/>
          </p:cNvSpPr>
          <p:nvPr>
            <p:ph type="body" idx="1"/>
          </p:nvPr>
        </p:nvSpPr>
        <p:spPr/>
        <p:txBody>
          <a:bodyPr lIns="0" tIns="0" rIns="0" bIns="0"/>
          <a:lstStyle>
            <a:lvl1pPr>
              <a:defRPr sz="2000" b="1" i="0">
                <a:solidFill>
                  <a:schemeClr val="tx1"/>
                </a:solidFill>
                <a:latin typeface="Microsoft JhengHei" panose="020B0604030504040204" charset="-120"/>
                <a:cs typeface="Microsoft JhengHei" panose="020B0604030504040204" charset="-120"/>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768392"/>
                </a:solidFill>
                <a:latin typeface="Arial Unicode MS" panose="020B0604020202020204" charset="-122"/>
                <a:cs typeface="Arial Unicode MS" panose="020B0604020202020204" charset="-122"/>
              </a:defRPr>
            </a:lvl1pPr>
          </a:lstStyle>
          <a:p/>
        </p:txBody>
      </p:sp>
      <p:sp>
        <p:nvSpPr>
          <p:cNvPr id="3" name="Holder 3"/>
          <p:cNvSpPr>
            <a:spLocks noGrp="1"/>
          </p:cNvSpPr>
          <p:nvPr>
            <p:ph sz="half" idx="2"/>
          </p:nvPr>
        </p:nvSpPr>
        <p:spPr>
          <a:xfrm>
            <a:off x="507288" y="2204504"/>
            <a:ext cx="3332479" cy="3546475"/>
          </a:xfrm>
          <a:prstGeom prst="rect">
            <a:avLst/>
          </a:prstGeom>
        </p:spPr>
        <p:txBody>
          <a:bodyPr wrap="square" lIns="0" tIns="0" rIns="0" bIns="0">
            <a:spAutoFit/>
          </a:bodyPr>
          <a:lstStyle>
            <a:lvl1pPr>
              <a:defRPr sz="1200" b="0" i="0">
                <a:solidFill>
                  <a:schemeClr val="tx1"/>
                </a:solidFill>
                <a:latin typeface="Arial Unicode MS" panose="020B0604020202020204" charset="-122"/>
                <a:cs typeface="Arial Unicode MS" panose="020B0604020202020204" charset="-122"/>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768392"/>
                </a:solidFill>
                <a:latin typeface="Arial Unicode MS" panose="020B0604020202020204" charset="-122"/>
                <a:cs typeface="Arial Unicode MS" panose="020B0604020202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70559" y="1028700"/>
            <a:ext cx="10849610" cy="0"/>
          </a:xfrm>
          <a:custGeom>
            <a:avLst/>
            <a:gdLst/>
            <a:ahLst/>
            <a:cxnLst/>
            <a:rect l="l" t="t" r="r" b="b"/>
            <a:pathLst>
              <a:path w="10849610">
                <a:moveTo>
                  <a:pt x="0" y="0"/>
                </a:moveTo>
                <a:lnTo>
                  <a:pt x="10849356" y="0"/>
                </a:lnTo>
              </a:path>
            </a:pathLst>
          </a:custGeom>
          <a:ln w="7620">
            <a:solidFill>
              <a:srgbClr val="7C7C7C"/>
            </a:solidFill>
          </a:ln>
        </p:spPr>
        <p:txBody>
          <a:bodyPr wrap="square" lIns="0" tIns="0" rIns="0" bIns="0" rtlCol="0"/>
          <a:lstStyle/>
          <a:p/>
        </p:txBody>
      </p:sp>
      <p:sp>
        <p:nvSpPr>
          <p:cNvPr id="2" name="Holder 2"/>
          <p:cNvSpPr>
            <a:spLocks noGrp="1"/>
          </p:cNvSpPr>
          <p:nvPr>
            <p:ph type="title"/>
          </p:nvPr>
        </p:nvSpPr>
        <p:spPr>
          <a:xfrm>
            <a:off x="577392" y="129666"/>
            <a:ext cx="11037214" cy="489584"/>
          </a:xfrm>
          <a:prstGeom prst="rect">
            <a:avLst/>
          </a:prstGeom>
        </p:spPr>
        <p:txBody>
          <a:bodyPr wrap="square" lIns="0" tIns="0" rIns="0" bIns="0">
            <a:spAutoFit/>
          </a:bodyPr>
          <a:lstStyle>
            <a:lvl1pPr>
              <a:defRPr sz="3200" b="0" i="0">
                <a:solidFill>
                  <a:srgbClr val="768392"/>
                </a:solidFill>
                <a:latin typeface="Arial Unicode MS" panose="020B0604020202020204" charset="-122"/>
                <a:cs typeface="Arial Unicode MS" panose="020B0604020202020204" charset="-122"/>
              </a:defRPr>
            </a:lvl1pPr>
          </a:lstStyle>
          <a:p/>
        </p:txBody>
      </p:sp>
      <p:sp>
        <p:nvSpPr>
          <p:cNvPr id="3" name="Holder 3"/>
          <p:cNvSpPr>
            <a:spLocks noGrp="1"/>
          </p:cNvSpPr>
          <p:nvPr>
            <p:ph type="body" idx="1"/>
          </p:nvPr>
        </p:nvSpPr>
        <p:spPr>
          <a:xfrm>
            <a:off x="814527" y="1267053"/>
            <a:ext cx="10562945" cy="4693920"/>
          </a:xfrm>
          <a:prstGeom prst="rect">
            <a:avLst/>
          </a:prstGeom>
        </p:spPr>
        <p:txBody>
          <a:bodyPr wrap="square" lIns="0" tIns="0" rIns="0" bIns="0">
            <a:spAutoFit/>
          </a:bodyPr>
          <a:lstStyle>
            <a:lvl1pPr>
              <a:defRPr sz="2000" b="1" i="0">
                <a:solidFill>
                  <a:schemeClr val="tx1"/>
                </a:solidFill>
                <a:latin typeface="Microsoft JhengHei" panose="020B0604030504040204" charset="-120"/>
                <a:cs typeface="Microsoft JhengHei" panose="020B0604030504040204" charset="-120"/>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8.png"/><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0.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9.png"/><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hyperlink" Target="http://www.islide.cc/"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hyperlink" Target="http://www.islide.cc/" TargetMode="Externa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2cc015&#24180;&#20225;&#19994;&#20111;&#25439;100&#19975;&#20803;/" TargetMode="Externa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 TargetMode="Externa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lide.cc/" TargetMode="Externa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6.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7.pn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5.png"/><Relationship Id="rId1" Type="http://schemas.openxmlformats.org/officeDocument/2006/relationships/image" Target="../media/image58.pn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9.pn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0.pn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63.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 y="0"/>
            <a:ext cx="12161520" cy="6858000"/>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1144905" y="687070"/>
            <a:ext cx="8330565" cy="676910"/>
          </a:xfrm>
          <a:prstGeom prst="rect">
            <a:avLst/>
          </a:prstGeom>
        </p:spPr>
        <p:txBody>
          <a:bodyPr vert="horz" wrap="square" lIns="0" tIns="0" rIns="0" bIns="0" rtlCol="0">
            <a:spAutoFit/>
          </a:bodyPr>
          <a:lstStyle/>
          <a:p>
            <a:pPr marL="12700">
              <a:lnSpc>
                <a:spcPct val="100000"/>
              </a:lnSpc>
            </a:pPr>
            <a:r>
              <a:rPr sz="4400" b="1" dirty="0">
                <a:solidFill>
                  <a:srgbClr val="15375E"/>
                </a:solidFill>
                <a:latin typeface="Microsoft JhengHei" panose="020B0604030504040204" charset="-120"/>
                <a:cs typeface="Microsoft JhengHei" panose="020B0604030504040204" charset="-120"/>
              </a:rPr>
              <a:t>全国第</a:t>
            </a:r>
            <a:r>
              <a:rPr sz="4400" b="1" dirty="0">
                <a:solidFill>
                  <a:srgbClr val="15375E"/>
                </a:solidFill>
                <a:latin typeface="华文楷体" panose="02010600040101010101" charset="-122"/>
                <a:cs typeface="华文楷体" panose="02010600040101010101" charset="-122"/>
              </a:rPr>
              <a:t>29</a:t>
            </a:r>
            <a:r>
              <a:rPr sz="4400" b="1" dirty="0">
                <a:solidFill>
                  <a:srgbClr val="15375E"/>
                </a:solidFill>
                <a:latin typeface="Microsoft JhengHei" panose="020B0604030504040204" charset="-120"/>
                <a:cs typeface="Microsoft JhengHei" panose="020B0604030504040204" charset="-120"/>
              </a:rPr>
              <a:t>个税收宣传月系列活动</a:t>
            </a:r>
            <a:endParaRPr sz="4400">
              <a:latin typeface="Microsoft JhengHei" panose="020B0604030504040204" charset="-120"/>
              <a:cs typeface="Microsoft JhengHei" panose="020B0604030504040204" charset="-120"/>
            </a:endParaRPr>
          </a:p>
        </p:txBody>
      </p:sp>
      <p:sp>
        <p:nvSpPr>
          <p:cNvPr id="4" name="object 4"/>
          <p:cNvSpPr/>
          <p:nvPr/>
        </p:nvSpPr>
        <p:spPr>
          <a:xfrm>
            <a:off x="1482852" y="2173604"/>
            <a:ext cx="8604123" cy="1554099"/>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4675504" y="4823459"/>
            <a:ext cx="7228205" cy="1499870"/>
          </a:xfrm>
          <a:prstGeom prst="rect">
            <a:avLst/>
          </a:prstGeom>
        </p:spPr>
        <p:txBody>
          <a:bodyPr vert="horz" wrap="square" lIns="0" tIns="0" rIns="0" bIns="0" rtlCol="0">
            <a:spAutoFit/>
          </a:bodyPr>
          <a:lstStyle/>
          <a:p>
            <a:pPr marL="13335">
              <a:lnSpc>
                <a:spcPct val="100000"/>
              </a:lnSpc>
            </a:pPr>
            <a:r>
              <a:rPr sz="2400" b="1" dirty="0">
                <a:solidFill>
                  <a:srgbClr val="15375E"/>
                </a:solidFill>
                <a:latin typeface="Microsoft JhengHei" panose="020B0604030504040204" charset="-120"/>
                <a:cs typeface="Microsoft JhengHei" panose="020B0604030504040204" charset="-120"/>
              </a:rPr>
              <a:t>主办单位：南京市麒麟科创园管委会</a:t>
            </a:r>
            <a:endParaRPr sz="2400">
              <a:latin typeface="Microsoft JhengHei" panose="020B0604030504040204" charset="-120"/>
              <a:cs typeface="Microsoft JhengHei" panose="020B0604030504040204" charset="-120"/>
            </a:endParaRPr>
          </a:p>
          <a:p>
            <a:pPr marL="1537335">
              <a:lnSpc>
                <a:spcPct val="100000"/>
              </a:lnSpc>
            </a:pPr>
            <a:r>
              <a:rPr sz="2400" b="1" dirty="0">
                <a:solidFill>
                  <a:srgbClr val="15375E"/>
                </a:solidFill>
                <a:latin typeface="Microsoft JhengHei" panose="020B0604030504040204" charset="-120"/>
                <a:cs typeface="Microsoft JhengHei" panose="020B0604030504040204" charset="-120"/>
              </a:rPr>
              <a:t>南京市江宁区税务局</a:t>
            </a:r>
            <a:endParaRPr sz="2400">
              <a:latin typeface="Microsoft JhengHei" panose="020B0604030504040204" charset="-120"/>
              <a:cs typeface="Microsoft JhengHei" panose="020B0604030504040204" charset="-120"/>
            </a:endParaRPr>
          </a:p>
          <a:p>
            <a:pPr marL="1549400" marR="5080" indent="-1536700">
              <a:lnSpc>
                <a:spcPct val="103000"/>
              </a:lnSpc>
              <a:spcBef>
                <a:spcPts val="60"/>
              </a:spcBef>
            </a:pPr>
            <a:r>
              <a:rPr sz="2400" b="1" dirty="0">
                <a:solidFill>
                  <a:srgbClr val="15375E"/>
                </a:solidFill>
                <a:latin typeface="Microsoft JhengHei" panose="020B0604030504040204" charset="-120"/>
                <a:cs typeface="Microsoft JhengHei" panose="020B0604030504040204" charset="-120"/>
              </a:rPr>
              <a:t>承办单位：中国科学院科技服务网络（</a:t>
            </a:r>
            <a:r>
              <a:rPr sz="2400" b="1" dirty="0">
                <a:solidFill>
                  <a:srgbClr val="15375E"/>
                </a:solidFill>
                <a:latin typeface="华文楷体" panose="02010600040101010101" charset="-122"/>
                <a:cs typeface="华文楷体" panose="02010600040101010101" charset="-122"/>
              </a:rPr>
              <a:t>STS</a:t>
            </a:r>
            <a:r>
              <a:rPr sz="2400" b="1" dirty="0">
                <a:solidFill>
                  <a:srgbClr val="15375E"/>
                </a:solidFill>
                <a:latin typeface="Microsoft JhengHei" panose="020B0604030504040204" charset="-120"/>
                <a:cs typeface="Microsoft JhengHei" panose="020B0604030504040204" charset="-120"/>
              </a:rPr>
              <a:t>）江苏中心 </a:t>
            </a:r>
            <a:r>
              <a:rPr sz="2400" b="1" spc="-480" dirty="0">
                <a:solidFill>
                  <a:srgbClr val="15375E"/>
                </a:solidFill>
                <a:latin typeface="Microsoft JhengHei" panose="020B0604030504040204" charset="-120"/>
                <a:cs typeface="Microsoft JhengHei" panose="020B0604030504040204" charset="-120"/>
              </a:rPr>
              <a:t> </a:t>
            </a:r>
            <a:r>
              <a:rPr sz="2400" b="1" dirty="0">
                <a:solidFill>
                  <a:srgbClr val="15375E"/>
                </a:solidFill>
                <a:latin typeface="Microsoft JhengHei" panose="020B0604030504040204" charset="-120"/>
                <a:cs typeface="Microsoft JhengHei" panose="020B0604030504040204" charset="-120"/>
              </a:rPr>
              <a:t>江苏启迪</a:t>
            </a:r>
            <a:endParaRPr sz="2400">
              <a:latin typeface="Microsoft JhengHei" panose="020B0604030504040204" charset="-120"/>
              <a:cs typeface="Microsoft JhengHei" panose="020B0604030504040204" charset="-120"/>
            </a:endParaRPr>
          </a:p>
        </p:txBody>
      </p:sp>
      <p:sp>
        <p:nvSpPr>
          <p:cNvPr id="6" name="object 6"/>
          <p:cNvSpPr txBox="1">
            <a:spLocks noGrp="1"/>
          </p:cNvSpPr>
          <p:nvPr>
            <p:ph type="title"/>
          </p:nvPr>
        </p:nvSpPr>
        <p:spPr>
          <a:xfrm>
            <a:off x="9820909" y="187325"/>
            <a:ext cx="1945639" cy="391795"/>
          </a:xfrm>
          <a:prstGeom prst="rect">
            <a:avLst/>
          </a:prstGeom>
        </p:spPr>
        <p:txBody>
          <a:bodyPr vert="horz" wrap="square" lIns="0" tIns="0" rIns="0" bIns="0" rtlCol="0">
            <a:spAutoFit/>
          </a:bodyPr>
          <a:lstStyle/>
          <a:p>
            <a:pPr marL="12700">
              <a:lnSpc>
                <a:spcPct val="100000"/>
              </a:lnSpc>
            </a:pPr>
            <a:r>
              <a:rPr sz="2400" b="1" spc="-5" dirty="0">
                <a:solidFill>
                  <a:srgbClr val="15375E"/>
                </a:solidFill>
                <a:latin typeface="华文楷体" panose="02010600040101010101" charset="-122"/>
                <a:cs typeface="华文楷体" panose="02010600040101010101" charset="-122"/>
              </a:rPr>
              <a:t>2020</a:t>
            </a:r>
            <a:r>
              <a:rPr sz="2400" b="1" spc="-5" dirty="0">
                <a:solidFill>
                  <a:srgbClr val="15375E"/>
                </a:solidFill>
                <a:latin typeface="Microsoft JhengHei" panose="020B0604030504040204" charset="-120"/>
                <a:cs typeface="Microsoft JhengHei" panose="020B0604030504040204" charset="-120"/>
              </a:rPr>
              <a:t>年</a:t>
            </a:r>
            <a:r>
              <a:rPr sz="2400" b="1" spc="-5" dirty="0">
                <a:solidFill>
                  <a:srgbClr val="15375E"/>
                </a:solidFill>
                <a:latin typeface="华文楷体" panose="02010600040101010101" charset="-122"/>
                <a:cs typeface="华文楷体" panose="02010600040101010101" charset="-122"/>
              </a:rPr>
              <a:t>4</a:t>
            </a:r>
            <a:r>
              <a:rPr sz="2400" b="1" spc="-5" dirty="0">
                <a:solidFill>
                  <a:srgbClr val="15375E"/>
                </a:solidFill>
                <a:latin typeface="Microsoft JhengHei" panose="020B0604030504040204" charset="-120"/>
                <a:cs typeface="Microsoft JhengHei" panose="020B0604030504040204" charset="-120"/>
              </a:rPr>
              <a:t>月</a:t>
            </a:r>
            <a:r>
              <a:rPr sz="2400" b="1" spc="-5" dirty="0">
                <a:solidFill>
                  <a:srgbClr val="15375E"/>
                </a:solidFill>
                <a:latin typeface="华文楷体" panose="02010600040101010101" charset="-122"/>
                <a:cs typeface="华文楷体" panose="02010600040101010101" charset="-122"/>
              </a:rPr>
              <a:t>17</a:t>
            </a:r>
            <a:r>
              <a:rPr sz="2400" b="1" spc="-5" dirty="0">
                <a:solidFill>
                  <a:srgbClr val="15375E"/>
                </a:solidFill>
                <a:latin typeface="Microsoft JhengHei" panose="020B0604030504040204" charset="-120"/>
                <a:cs typeface="Microsoft JhengHei" panose="020B0604030504040204" charset="-120"/>
              </a:rPr>
              <a:t>日</a:t>
            </a:r>
            <a:endParaRPr sz="2400">
              <a:latin typeface="Microsoft JhengHei" panose="020B0604030504040204" charset="-120"/>
              <a:cs typeface="Microsoft JhengHei" panose="020B060403050404020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4172" y="1089660"/>
            <a:ext cx="10747248" cy="3072383"/>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653592" y="4375027"/>
            <a:ext cx="11023600" cy="1818639"/>
          </a:xfrm>
          <a:prstGeom prst="rect">
            <a:avLst/>
          </a:prstGeom>
        </p:spPr>
        <p:txBody>
          <a:bodyPr vert="horz" wrap="square" lIns="0" tIns="0" rIns="0" bIns="0" rtlCol="0">
            <a:spAutoFit/>
          </a:bodyPr>
          <a:lstStyle/>
          <a:p>
            <a:pPr marL="241300" marR="5080" indent="-228600" algn="just">
              <a:lnSpc>
                <a:spcPct val="99000"/>
              </a:lnSpc>
            </a:pPr>
            <a:r>
              <a:rPr sz="2400" spc="-5" dirty="0">
                <a:latin typeface="Arial Unicode MS" panose="020B0604020202020204" charset="-122"/>
                <a:cs typeface="Arial Unicode MS" panose="020B0604020202020204" charset="-122"/>
              </a:rPr>
              <a:t>注意事项：后续《</a:t>
            </a:r>
            <a:r>
              <a:rPr sz="2400" spc="-5" dirty="0">
                <a:latin typeface="Arial" panose="020B0604020202020204"/>
                <a:cs typeface="Arial" panose="020B0604020202020204"/>
              </a:rPr>
              <a:t>A000000</a:t>
            </a:r>
            <a:r>
              <a:rPr sz="2400" spc="-5" dirty="0">
                <a:latin typeface="Arial Unicode MS" panose="020B0604020202020204" charset="-122"/>
                <a:cs typeface="Arial Unicode MS" panose="020B0604020202020204" charset="-122"/>
              </a:rPr>
              <a:t>企业所得税年度纳税申报基础信息表》修改后保存的同 </a:t>
            </a:r>
            <a:r>
              <a:rPr sz="2400" spc="-550" dirty="0">
                <a:latin typeface="Arial Unicode MS" panose="020B0604020202020204" charset="-122"/>
                <a:cs typeface="Arial Unicode MS" panose="020B0604020202020204" charset="-122"/>
              </a:rPr>
              <a:t> </a:t>
            </a:r>
            <a:r>
              <a:rPr sz="2400" spc="20" dirty="0">
                <a:latin typeface="Arial Unicode MS" panose="020B0604020202020204" charset="-122"/>
                <a:cs typeface="Arial Unicode MS" panose="020B0604020202020204" charset="-122"/>
              </a:rPr>
              <a:t>时会给出《表单》供勾选，用户根据实际情况重新进行表单勾选，原来勾选的表 </a:t>
            </a:r>
            <a:r>
              <a:rPr sz="2400" dirty="0">
                <a:latin typeface="Arial Unicode MS" panose="020B0604020202020204" charset="-122"/>
                <a:cs typeface="Arial Unicode MS" panose="020B0604020202020204" charset="-122"/>
              </a:rPr>
              <a:t> </a:t>
            </a:r>
            <a:r>
              <a:rPr sz="2400" spc="20" dirty="0">
                <a:latin typeface="Arial Unicode MS" panose="020B0604020202020204" charset="-122"/>
                <a:cs typeface="Arial Unicode MS" panose="020B0604020202020204" charset="-122"/>
              </a:rPr>
              <a:t>单所填写的数据会保留。表单勾选完成点击确认，系统会根据用户基础信息表的 </a:t>
            </a:r>
            <a:r>
              <a:rPr sz="2400" dirty="0">
                <a:latin typeface="Arial Unicode MS" panose="020B0604020202020204" charset="-122"/>
                <a:cs typeface="Arial Unicode MS" panose="020B0604020202020204" charset="-122"/>
              </a:rPr>
              <a:t> </a:t>
            </a:r>
            <a:r>
              <a:rPr sz="2400" spc="20" dirty="0">
                <a:latin typeface="Arial Unicode MS" panose="020B0604020202020204" charset="-122"/>
                <a:cs typeface="Arial Unicode MS" panose="020B0604020202020204" charset="-122"/>
              </a:rPr>
              <a:t>填报情况，对报表勾选进行提示，用户可根据自己实际情况进行判断</a:t>
            </a:r>
            <a:r>
              <a:rPr sz="2400" spc="25" dirty="0">
                <a:latin typeface="Arial Unicode MS" panose="020B0604020202020204" charset="-122"/>
                <a:cs typeface="Arial Unicode MS" panose="020B0604020202020204" charset="-122"/>
              </a:rPr>
              <a:t>，如需增</a:t>
            </a:r>
            <a:r>
              <a:rPr sz="2400" dirty="0">
                <a:latin typeface="Arial Unicode MS" panose="020B0604020202020204" charset="-122"/>
                <a:cs typeface="Arial Unicode MS" panose="020B0604020202020204" charset="-122"/>
              </a:rPr>
              <a:t>加 </a:t>
            </a:r>
            <a:r>
              <a:rPr sz="2400" dirty="0">
                <a:latin typeface="Arial Unicode MS" panose="020B0604020202020204" charset="-122"/>
                <a:cs typeface="Arial Unicode MS" panose="020B0604020202020204" charset="-122"/>
              </a:rPr>
              <a:t> 相应表单，点击取消，再勾选相应表单之后确定。</a:t>
            </a:r>
            <a:endParaRPr sz="2400">
              <a:latin typeface="Arial Unicode MS" panose="020B0604020202020204" charset="-122"/>
              <a:cs typeface="Arial Unicode MS" panose="020B0604020202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0936" y="521208"/>
            <a:ext cx="10594848" cy="5754624"/>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8690" y="1100073"/>
            <a:ext cx="10478770" cy="699135"/>
          </a:xfrm>
          <a:prstGeom prst="rect">
            <a:avLst/>
          </a:prstGeom>
        </p:spPr>
        <p:txBody>
          <a:bodyPr vert="horz" wrap="square" lIns="0" tIns="0" rIns="0" bIns="0" rtlCol="0">
            <a:spAutoFit/>
          </a:bodyPr>
          <a:lstStyle/>
          <a:p>
            <a:pPr marL="241300" marR="5080" indent="-228600">
              <a:lnSpc>
                <a:spcPts val="2750"/>
              </a:lnSpc>
              <a:tabLst>
                <a:tab pos="775970" algn="l"/>
                <a:tab pos="9548495" algn="l"/>
              </a:tabLst>
            </a:pPr>
            <a:r>
              <a:rPr sz="2400" spc="-5" dirty="0">
                <a:latin typeface="Arial" panose="020B0604020202020204"/>
                <a:cs typeface="Arial" panose="020B0604020202020204"/>
              </a:rPr>
              <a:t>•</a:t>
            </a:r>
            <a:r>
              <a:rPr sz="2400" spc="290" dirty="0">
                <a:latin typeface="Arial" panose="020B0604020202020204"/>
                <a:cs typeface="Arial" panose="020B0604020202020204"/>
              </a:rPr>
              <a:t> </a:t>
            </a:r>
            <a:r>
              <a:rPr sz="2400" b="1" spc="10" dirty="0">
                <a:latin typeface="Microsoft JhengHei" panose="020B0604030504040204" charset="-120"/>
                <a:cs typeface="Microsoft JhengHei" panose="020B0604030504040204" charset="-120"/>
              </a:rPr>
              <a:t>第三步</a:t>
            </a:r>
            <a:r>
              <a:rPr sz="2400" b="1" spc="-5" dirty="0">
                <a:latin typeface="Arial" panose="020B0604020202020204"/>
                <a:cs typeface="Arial" panose="020B0604020202020204"/>
              </a:rPr>
              <a:t>:</a:t>
            </a:r>
            <a:r>
              <a:rPr sz="2400" b="1" spc="10" dirty="0">
                <a:latin typeface="Microsoft JhengHei" panose="020B0604030504040204" charset="-120"/>
                <a:cs typeface="Microsoft JhengHei" panose="020B0604030504040204" charset="-120"/>
              </a:rPr>
              <a:t>填写</a:t>
            </a:r>
            <a:r>
              <a:rPr sz="2400" b="1" spc="-10" dirty="0">
                <a:latin typeface="Arial" panose="020B0604020202020204"/>
                <a:cs typeface="Arial" panose="020B0604020202020204"/>
              </a:rPr>
              <a:t>A</a:t>
            </a:r>
            <a:r>
              <a:rPr sz="2400" b="1" spc="-10" dirty="0">
                <a:latin typeface="Arial" panose="020B0604020202020204"/>
                <a:cs typeface="Arial" panose="020B0604020202020204"/>
              </a:rPr>
              <a:t>101010</a:t>
            </a:r>
            <a:r>
              <a:rPr sz="2400" b="1" spc="10" dirty="0">
                <a:latin typeface="Microsoft JhengHei" panose="020B0604030504040204" charset="-120"/>
                <a:cs typeface="Microsoft JhengHei" panose="020B0604030504040204" charset="-120"/>
              </a:rPr>
              <a:t>表至</a:t>
            </a:r>
            <a:r>
              <a:rPr sz="2400" b="1" spc="-10" dirty="0">
                <a:latin typeface="Arial" panose="020B0604020202020204"/>
                <a:cs typeface="Arial" panose="020B0604020202020204"/>
              </a:rPr>
              <a:t>A</a:t>
            </a:r>
            <a:r>
              <a:rPr sz="2400" b="1" spc="-10" dirty="0">
                <a:latin typeface="Arial" panose="020B0604020202020204"/>
                <a:cs typeface="Arial" panose="020B0604020202020204"/>
              </a:rPr>
              <a:t>104000</a:t>
            </a:r>
            <a:r>
              <a:rPr sz="2400" b="1" spc="10" dirty="0">
                <a:latin typeface="Microsoft JhengHei" panose="020B0604030504040204" charset="-120"/>
                <a:cs typeface="Microsoft JhengHei" panose="020B0604030504040204" charset="-120"/>
              </a:rPr>
              <a:t>表后，返回主</a:t>
            </a:r>
            <a:r>
              <a:rPr sz="2400" b="1" spc="20" dirty="0">
                <a:latin typeface="Microsoft JhengHei" panose="020B0604030504040204" charset="-120"/>
                <a:cs typeface="Microsoft JhengHei" panose="020B0604030504040204" charset="-120"/>
              </a:rPr>
              <a:t>表</a:t>
            </a:r>
            <a:r>
              <a:rPr sz="2400" b="1" spc="-10" dirty="0">
                <a:latin typeface="Arial" panose="020B0604020202020204"/>
                <a:cs typeface="Arial" panose="020B0604020202020204"/>
              </a:rPr>
              <a:t>A</a:t>
            </a:r>
            <a:r>
              <a:rPr sz="2400" b="1" spc="-10" dirty="0">
                <a:latin typeface="Arial" panose="020B0604020202020204"/>
                <a:cs typeface="Arial" panose="020B0604020202020204"/>
              </a:rPr>
              <a:t>100000</a:t>
            </a:r>
            <a:r>
              <a:rPr sz="2400" b="1" spc="5" dirty="0">
                <a:latin typeface="Microsoft JhengHei" panose="020B0604030504040204" charset="-120"/>
                <a:cs typeface="Microsoft JhengHei" panose="020B0604030504040204" charset="-120"/>
              </a:rPr>
              <a:t>，</a:t>
            </a:r>
            <a:r>
              <a:rPr sz="2400" b="1" spc="10" dirty="0">
                <a:latin typeface="Microsoft JhengHei" panose="020B0604030504040204" charset="-120"/>
                <a:cs typeface="Microsoft JhengHei" panose="020B0604030504040204" charset="-120"/>
              </a:rPr>
              <a:t>点击</a:t>
            </a:r>
            <a:r>
              <a:rPr sz="2400" b="1" spc="-405" dirty="0">
                <a:latin typeface="Arial" panose="020B0604020202020204"/>
                <a:cs typeface="Arial" panose="020B0604020202020204"/>
              </a:rPr>
              <a:t>“</a:t>
            </a:r>
            <a:r>
              <a:rPr sz="2400" b="1" dirty="0">
                <a:latin typeface="Arial" panose="020B0604020202020204"/>
                <a:cs typeface="Arial" panose="020B0604020202020204"/>
              </a:rPr>
              <a:t>	</a:t>
            </a:r>
            <a:r>
              <a:rPr sz="2400" b="1" spc="10" dirty="0">
                <a:latin typeface="Microsoft JhengHei" panose="020B0604030504040204" charset="-120"/>
                <a:cs typeface="Microsoft JhengHei" panose="020B0604030504040204" charset="-120"/>
              </a:rPr>
              <a:t>读取</a:t>
            </a:r>
            <a:r>
              <a:rPr sz="2400" b="1" dirty="0">
                <a:latin typeface="Microsoft JhengHei" panose="020B0604030504040204" charset="-120"/>
                <a:cs typeface="Microsoft JhengHei" panose="020B0604030504040204" charset="-120"/>
              </a:rPr>
              <a:t>数 </a:t>
            </a:r>
            <a:r>
              <a:rPr sz="2400" b="1" dirty="0">
                <a:latin typeface="Microsoft JhengHei" panose="020B0604030504040204" charset="-120"/>
                <a:cs typeface="Microsoft JhengHei" panose="020B0604030504040204" charset="-120"/>
              </a:rPr>
              <a:t> </a:t>
            </a:r>
            <a:r>
              <a:rPr sz="2400" b="1" spc="-200" dirty="0">
                <a:latin typeface="Microsoft JhengHei" panose="020B0604030504040204" charset="-120"/>
                <a:cs typeface="Microsoft JhengHei" panose="020B0604030504040204" charset="-120"/>
              </a:rPr>
              <a:t>据</a:t>
            </a:r>
            <a:r>
              <a:rPr sz="2400" b="1" spc="-200" dirty="0">
                <a:latin typeface="Arial" panose="020B0604020202020204"/>
                <a:cs typeface="Arial" panose="020B0604020202020204"/>
              </a:rPr>
              <a:t>”	</a:t>
            </a:r>
            <a:r>
              <a:rPr sz="2400" b="1" dirty="0">
                <a:latin typeface="Microsoft JhengHei" panose="020B0604030504040204" charset="-120"/>
                <a:cs typeface="Microsoft JhengHei" panose="020B0604030504040204" charset="-120"/>
              </a:rPr>
              <a:t>，</a:t>
            </a:r>
            <a:r>
              <a:rPr sz="2400" b="1" spc="-15" dirty="0">
                <a:latin typeface="Microsoft JhengHei" panose="020B0604030504040204" charset="-120"/>
                <a:cs typeface="Microsoft JhengHei" panose="020B0604030504040204" charset="-120"/>
              </a:rPr>
              <a:t> </a:t>
            </a:r>
            <a:r>
              <a:rPr sz="2400" b="1" spc="5" dirty="0">
                <a:latin typeface="Microsoft JhengHei" panose="020B0604030504040204" charset="-120"/>
                <a:cs typeface="Microsoft JhengHei" panose="020B0604030504040204" charset="-120"/>
              </a:rPr>
              <a:t>填写其他可以填报的数据并核对后保存。</a:t>
            </a:r>
            <a:endParaRPr sz="2400">
              <a:latin typeface="Microsoft JhengHei" panose="020B0604030504040204" charset="-120"/>
              <a:cs typeface="Microsoft JhengHei" panose="020B0604030504040204" charset="-120"/>
            </a:endParaRPr>
          </a:p>
        </p:txBody>
      </p:sp>
      <p:sp>
        <p:nvSpPr>
          <p:cNvPr id="3" name="object 3"/>
          <p:cNvSpPr/>
          <p:nvPr/>
        </p:nvSpPr>
        <p:spPr>
          <a:xfrm>
            <a:off x="914400" y="2104859"/>
            <a:ext cx="10398252" cy="2739936"/>
          </a:xfrm>
          <a:prstGeom prst="rect">
            <a:avLst/>
          </a:prstGeom>
          <a:blipFill>
            <a:blip r:embed="rId1" cstate="print"/>
            <a:stretch>
              <a:fillRect/>
            </a:stretch>
          </a:blipFill>
        </p:spPr>
        <p:txBody>
          <a:bodyPr wrap="square" lIns="0" tIns="0" rIns="0" bIns="0" rtlCol="0"/>
          <a:lstStyle/>
          <a:p/>
        </p:txBody>
      </p:sp>
      <p:sp>
        <p:nvSpPr>
          <p:cNvPr id="4" name="object 4"/>
          <p:cNvSpPr txBox="1">
            <a:spLocks noGrp="1"/>
          </p:cNvSpPr>
          <p:nvPr>
            <p:ph type="subTitle" idx="4"/>
          </p:nvPr>
        </p:nvSpPr>
        <p:spPr>
          <a:prstGeom prst="rect">
            <a:avLst/>
          </a:prstGeom>
        </p:spPr>
        <p:txBody>
          <a:bodyPr vert="horz" wrap="square" lIns="0" tIns="0" rIns="0" bIns="0" rtlCol="0">
            <a:spAutoFit/>
          </a:bodyPr>
          <a:lstStyle/>
          <a:p>
            <a:pPr marL="178435" marR="5080" indent="301625">
              <a:lnSpc>
                <a:spcPct val="103000"/>
              </a:lnSpc>
              <a:tabLst>
                <a:tab pos="2625725" algn="l"/>
                <a:tab pos="4155440" algn="l"/>
                <a:tab pos="8118475" algn="l"/>
                <a:tab pos="9646285" algn="l"/>
              </a:tabLst>
            </a:pPr>
            <a:r>
              <a:rPr spc="-5" dirty="0"/>
              <a:t>注意事项：报表编号小于</a:t>
            </a:r>
            <a:r>
              <a:rPr spc="-5" dirty="0">
                <a:latin typeface="Arial" panose="020B0604020202020204"/>
                <a:cs typeface="Arial" panose="020B0604020202020204"/>
              </a:rPr>
              <a:t>A</a:t>
            </a:r>
            <a:r>
              <a:rPr spc="-405" dirty="0">
                <a:latin typeface="Arial" panose="020B0604020202020204"/>
                <a:cs typeface="Arial" panose="020B0604020202020204"/>
              </a:rPr>
              <a:t> </a:t>
            </a:r>
            <a:r>
              <a:rPr spc="35" dirty="0">
                <a:latin typeface="Arial" panose="020B0604020202020204"/>
                <a:cs typeface="Arial" panose="020B0604020202020204"/>
              </a:rPr>
              <a:t>104000</a:t>
            </a:r>
            <a:r>
              <a:rPr spc="35" dirty="0"/>
              <a:t>的已选报表需先填写，否则会影响后续 </a:t>
            </a:r>
            <a:r>
              <a:rPr dirty="0"/>
              <a:t> </a:t>
            </a:r>
            <a:r>
              <a:rPr spc="5" dirty="0"/>
              <a:t>报表的准确填写；需获取关联表数据的请在填表页面点</a:t>
            </a:r>
            <a:r>
              <a:rPr spc="10" dirty="0"/>
              <a:t>击</a:t>
            </a:r>
            <a:r>
              <a:rPr spc="-405" dirty="0">
                <a:latin typeface="Arial" panose="020B0604020202020204"/>
                <a:cs typeface="Arial" panose="020B0604020202020204"/>
              </a:rPr>
              <a:t>“</a:t>
            </a:r>
            <a:r>
              <a:rPr dirty="0">
                <a:latin typeface="Arial" panose="020B0604020202020204"/>
                <a:cs typeface="Arial" panose="020B0604020202020204"/>
              </a:rPr>
              <a:t>	</a:t>
            </a:r>
            <a:r>
              <a:rPr spc="5" dirty="0"/>
              <a:t>数据读</a:t>
            </a:r>
            <a:r>
              <a:rPr spc="10" dirty="0"/>
              <a:t>取</a:t>
            </a:r>
            <a:r>
              <a:rPr spc="-405" dirty="0">
                <a:latin typeface="Arial" panose="020B0604020202020204"/>
                <a:cs typeface="Arial" panose="020B0604020202020204"/>
              </a:rPr>
              <a:t>”</a:t>
            </a:r>
            <a:r>
              <a:rPr dirty="0">
                <a:latin typeface="Arial" panose="020B0604020202020204"/>
                <a:cs typeface="Arial" panose="020B0604020202020204"/>
              </a:rPr>
              <a:t>	</a:t>
            </a:r>
            <a:r>
              <a:rPr spc="5" dirty="0"/>
              <a:t>按钮</a:t>
            </a:r>
            <a:r>
              <a:rPr dirty="0"/>
              <a:t>， </a:t>
            </a:r>
            <a:r>
              <a:rPr dirty="0"/>
              <a:t> </a:t>
            </a:r>
            <a:r>
              <a:rPr spc="-45" dirty="0"/>
              <a:t>另在填表页面有</a:t>
            </a:r>
            <a:r>
              <a:rPr spc="-45" dirty="0">
                <a:latin typeface="Arial" panose="020B0604020202020204"/>
                <a:cs typeface="Arial" panose="020B0604020202020204"/>
              </a:rPr>
              <a:t>“	</a:t>
            </a:r>
            <a:r>
              <a:rPr spc="-75" dirty="0"/>
              <a:t>报表切换</a:t>
            </a:r>
            <a:r>
              <a:rPr spc="-75" dirty="0">
                <a:latin typeface="Arial" panose="020B0604020202020204"/>
                <a:cs typeface="Arial" panose="020B0604020202020204"/>
              </a:rPr>
              <a:t>”	</a:t>
            </a:r>
            <a:r>
              <a:rPr spc="5" dirty="0"/>
              <a:t>按钮供切换表单。</a:t>
            </a:r>
            <a:endParaRPr spc="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8690" y="248234"/>
            <a:ext cx="10544810" cy="696595"/>
          </a:xfrm>
          <a:prstGeom prst="rect">
            <a:avLst/>
          </a:prstGeom>
        </p:spPr>
        <p:txBody>
          <a:bodyPr vert="horz" wrap="square" lIns="0" tIns="0" rIns="0" bIns="0" rtlCol="0">
            <a:spAutoFit/>
          </a:bodyPr>
          <a:lstStyle/>
          <a:p>
            <a:pPr marL="927100" marR="5080" indent="-914400">
              <a:lnSpc>
                <a:spcPts val="2740"/>
              </a:lnSpc>
              <a:tabLst>
                <a:tab pos="5831840" algn="l"/>
                <a:tab pos="7361555" algn="l"/>
              </a:tabLst>
            </a:pPr>
            <a:r>
              <a:rPr sz="2400" b="1" spc="5" dirty="0">
                <a:solidFill>
                  <a:srgbClr val="000000"/>
                </a:solidFill>
                <a:latin typeface="Microsoft JhengHei" panose="020B0604030504040204" charset="-120"/>
                <a:cs typeface="Microsoft JhengHei" panose="020B0604030504040204" charset="-120"/>
              </a:rPr>
              <a:t>第四</a:t>
            </a:r>
            <a:r>
              <a:rPr sz="2400" b="1" spc="10" dirty="0">
                <a:solidFill>
                  <a:srgbClr val="000000"/>
                </a:solidFill>
                <a:latin typeface="Microsoft JhengHei" panose="020B0604030504040204" charset="-120"/>
                <a:cs typeface="Microsoft JhengHei" panose="020B0604030504040204" charset="-120"/>
              </a:rPr>
              <a:t>步</a:t>
            </a:r>
            <a:r>
              <a:rPr sz="2400" b="1" spc="-5" dirty="0">
                <a:solidFill>
                  <a:srgbClr val="000000"/>
                </a:solidFill>
                <a:latin typeface="Arial" panose="020B0604020202020204"/>
                <a:cs typeface="Arial" panose="020B0604020202020204"/>
              </a:rPr>
              <a:t>:</a:t>
            </a:r>
            <a:r>
              <a:rPr sz="2400" b="1" spc="5" dirty="0">
                <a:solidFill>
                  <a:srgbClr val="000000"/>
                </a:solidFill>
                <a:latin typeface="Microsoft JhengHei" panose="020B0604030504040204" charset="-120"/>
                <a:cs typeface="Microsoft JhengHei" panose="020B0604030504040204" charset="-120"/>
              </a:rPr>
              <a:t>先填写</a:t>
            </a:r>
            <a:r>
              <a:rPr sz="2400" b="1" spc="-10" dirty="0">
                <a:solidFill>
                  <a:srgbClr val="000000"/>
                </a:solidFill>
                <a:latin typeface="Arial" panose="020B0604020202020204"/>
                <a:cs typeface="Arial" panose="020B0604020202020204"/>
              </a:rPr>
              <a:t>A</a:t>
            </a:r>
            <a:r>
              <a:rPr sz="2400" b="1" spc="-10" dirty="0">
                <a:solidFill>
                  <a:srgbClr val="000000"/>
                </a:solidFill>
                <a:latin typeface="Arial" panose="020B0604020202020204"/>
                <a:cs typeface="Arial" panose="020B0604020202020204"/>
              </a:rPr>
              <a:t>105000</a:t>
            </a:r>
            <a:r>
              <a:rPr sz="2400" b="1" spc="5" dirty="0">
                <a:solidFill>
                  <a:srgbClr val="000000"/>
                </a:solidFill>
                <a:latin typeface="Microsoft JhengHei" panose="020B0604030504040204" charset="-120"/>
                <a:cs typeface="Microsoft JhengHei" panose="020B0604030504040204" charset="-120"/>
              </a:rPr>
              <a:t>表所属附表（如：</a:t>
            </a:r>
            <a:r>
              <a:rPr sz="2400" b="1" spc="-10" dirty="0">
                <a:solidFill>
                  <a:srgbClr val="000000"/>
                </a:solidFill>
                <a:latin typeface="Arial" panose="020B0604020202020204"/>
                <a:cs typeface="Arial" panose="020B0604020202020204"/>
              </a:rPr>
              <a:t>A</a:t>
            </a:r>
            <a:r>
              <a:rPr sz="2400" b="1" spc="-10" dirty="0">
                <a:solidFill>
                  <a:srgbClr val="000000"/>
                </a:solidFill>
                <a:latin typeface="Arial" panose="020B0604020202020204"/>
                <a:cs typeface="Arial" panose="020B0604020202020204"/>
              </a:rPr>
              <a:t>105050</a:t>
            </a:r>
            <a:r>
              <a:rPr sz="2400" b="1" spc="5" dirty="0">
                <a:solidFill>
                  <a:srgbClr val="000000"/>
                </a:solidFill>
                <a:latin typeface="Microsoft JhengHei" panose="020B0604030504040204" charset="-120"/>
                <a:cs typeface="Microsoft JhengHei" panose="020B0604030504040204" charset="-120"/>
              </a:rPr>
              <a:t>表</a:t>
            </a:r>
            <a:r>
              <a:rPr sz="2400" b="1" spc="15" dirty="0">
                <a:solidFill>
                  <a:srgbClr val="000000"/>
                </a:solidFill>
                <a:latin typeface="Microsoft JhengHei" panose="020B0604030504040204" charset="-120"/>
                <a:cs typeface="Microsoft JhengHei" panose="020B0604030504040204" charset="-120"/>
              </a:rPr>
              <a:t>、</a:t>
            </a:r>
            <a:r>
              <a:rPr sz="2400" b="1" spc="-10" dirty="0">
                <a:solidFill>
                  <a:srgbClr val="000000"/>
                </a:solidFill>
                <a:latin typeface="Arial" panose="020B0604020202020204"/>
                <a:cs typeface="Arial" panose="020B0604020202020204"/>
              </a:rPr>
              <a:t>A</a:t>
            </a:r>
            <a:r>
              <a:rPr sz="2400" b="1" spc="-10" dirty="0">
                <a:solidFill>
                  <a:srgbClr val="000000"/>
                </a:solidFill>
                <a:latin typeface="Arial" panose="020B0604020202020204"/>
                <a:cs typeface="Arial" panose="020B0604020202020204"/>
              </a:rPr>
              <a:t>105080</a:t>
            </a:r>
            <a:r>
              <a:rPr sz="2400" b="1" spc="5" dirty="0">
                <a:solidFill>
                  <a:srgbClr val="000000"/>
                </a:solidFill>
                <a:latin typeface="Microsoft JhengHei" panose="020B0604030504040204" charset="-120"/>
                <a:cs typeface="Microsoft JhengHei" panose="020B0604030504040204" charset="-120"/>
              </a:rPr>
              <a:t>表等）后再</a:t>
            </a:r>
            <a:r>
              <a:rPr sz="2400" b="1" dirty="0">
                <a:solidFill>
                  <a:srgbClr val="000000"/>
                </a:solidFill>
                <a:latin typeface="Microsoft JhengHei" panose="020B0604030504040204" charset="-120"/>
                <a:cs typeface="Microsoft JhengHei" panose="020B0604030504040204" charset="-120"/>
              </a:rPr>
              <a:t>填 </a:t>
            </a:r>
            <a:r>
              <a:rPr sz="2400" b="1" dirty="0">
                <a:solidFill>
                  <a:srgbClr val="000000"/>
                </a:solidFill>
                <a:latin typeface="Microsoft JhengHei" panose="020B0604030504040204" charset="-120"/>
                <a:cs typeface="Microsoft JhengHei" panose="020B0604030504040204" charset="-120"/>
              </a:rPr>
              <a:t> </a:t>
            </a:r>
            <a:r>
              <a:rPr sz="2400" b="1" spc="-25" dirty="0">
                <a:solidFill>
                  <a:srgbClr val="000000"/>
                </a:solidFill>
                <a:latin typeface="Microsoft JhengHei" panose="020B0604030504040204" charset="-120"/>
                <a:cs typeface="Microsoft JhengHei" panose="020B0604030504040204" charset="-120"/>
              </a:rPr>
              <a:t>写</a:t>
            </a:r>
            <a:r>
              <a:rPr sz="2400" b="1" spc="-25" dirty="0">
                <a:solidFill>
                  <a:srgbClr val="000000"/>
                </a:solidFill>
                <a:latin typeface="Arial" panose="020B0604020202020204"/>
                <a:cs typeface="Arial" panose="020B0604020202020204"/>
              </a:rPr>
              <a:t>A105000</a:t>
            </a:r>
            <a:r>
              <a:rPr sz="2400" b="1" spc="-25" dirty="0">
                <a:solidFill>
                  <a:srgbClr val="000000"/>
                </a:solidFill>
                <a:latin typeface="Microsoft JhengHei" panose="020B0604030504040204" charset="-120"/>
                <a:cs typeface="Microsoft JhengHei" panose="020B0604030504040204" charset="-120"/>
              </a:rPr>
              <a:t>表，再打开</a:t>
            </a:r>
            <a:r>
              <a:rPr sz="2400" b="1" spc="-25" dirty="0">
                <a:solidFill>
                  <a:srgbClr val="000000"/>
                </a:solidFill>
                <a:latin typeface="Arial" panose="020B0604020202020204"/>
                <a:cs typeface="Arial" panose="020B0604020202020204"/>
              </a:rPr>
              <a:t>A100000</a:t>
            </a:r>
            <a:r>
              <a:rPr sz="2400" b="1" spc="-25" dirty="0">
                <a:solidFill>
                  <a:srgbClr val="000000"/>
                </a:solidFill>
                <a:latin typeface="Microsoft JhengHei" panose="020B0604030504040204" charset="-120"/>
                <a:cs typeface="Microsoft JhengHei" panose="020B0604030504040204" charset="-120"/>
              </a:rPr>
              <a:t>表</a:t>
            </a:r>
            <a:r>
              <a:rPr sz="2400" b="1" spc="-25" dirty="0">
                <a:solidFill>
                  <a:srgbClr val="000000"/>
                </a:solidFill>
                <a:latin typeface="Arial" panose="020B0604020202020204"/>
                <a:cs typeface="Arial" panose="020B0604020202020204"/>
              </a:rPr>
              <a:t>“	</a:t>
            </a:r>
            <a:r>
              <a:rPr sz="2400" b="1" spc="-75" dirty="0">
                <a:solidFill>
                  <a:srgbClr val="000000"/>
                </a:solidFill>
                <a:latin typeface="Microsoft JhengHei" panose="020B0604030504040204" charset="-120"/>
                <a:cs typeface="Microsoft JhengHei" panose="020B0604030504040204" charset="-120"/>
              </a:rPr>
              <a:t>读取数据</a:t>
            </a:r>
            <a:r>
              <a:rPr sz="2400" b="1" spc="-75" dirty="0">
                <a:solidFill>
                  <a:srgbClr val="000000"/>
                </a:solidFill>
                <a:latin typeface="Arial" panose="020B0604020202020204"/>
                <a:cs typeface="Arial" panose="020B0604020202020204"/>
              </a:rPr>
              <a:t>”	</a:t>
            </a:r>
            <a:r>
              <a:rPr sz="2400" b="1" spc="5" dirty="0">
                <a:solidFill>
                  <a:srgbClr val="000000"/>
                </a:solidFill>
                <a:latin typeface="Microsoft JhengHei" panose="020B0604030504040204" charset="-120"/>
                <a:cs typeface="Microsoft JhengHei" panose="020B0604030504040204" charset="-120"/>
              </a:rPr>
              <a:t>核对后保存。</a:t>
            </a:r>
            <a:endParaRPr sz="2400">
              <a:latin typeface="Microsoft JhengHei" panose="020B0604030504040204" charset="-120"/>
              <a:cs typeface="Microsoft JhengHei" panose="020B0604030504040204" charset="-120"/>
            </a:endParaRPr>
          </a:p>
        </p:txBody>
      </p:sp>
      <p:sp>
        <p:nvSpPr>
          <p:cNvPr id="3" name="object 3"/>
          <p:cNvSpPr/>
          <p:nvPr/>
        </p:nvSpPr>
        <p:spPr>
          <a:xfrm>
            <a:off x="553212" y="1537716"/>
            <a:ext cx="10859655" cy="4082796"/>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977595" y="5874867"/>
            <a:ext cx="4981575" cy="315595"/>
          </a:xfrm>
          <a:prstGeom prst="rect">
            <a:avLst/>
          </a:prstGeom>
        </p:spPr>
        <p:txBody>
          <a:bodyPr vert="horz" wrap="square" lIns="0" tIns="0" rIns="0" bIns="0" rtlCol="0">
            <a:spAutoFit/>
          </a:bodyPr>
          <a:lstStyle/>
          <a:p>
            <a:pPr marL="12700">
              <a:lnSpc>
                <a:spcPct val="100000"/>
              </a:lnSpc>
            </a:pPr>
            <a:r>
              <a:rPr sz="2000" b="1" spc="-35" dirty="0">
                <a:solidFill>
                  <a:srgbClr val="333333"/>
                </a:solidFill>
                <a:latin typeface="Microsoft JhengHei" panose="020B0604030504040204" charset="-120"/>
                <a:cs typeface="Microsoft JhengHei" panose="020B0604030504040204" charset="-120"/>
              </a:rPr>
              <a:t>第五步</a:t>
            </a:r>
            <a:r>
              <a:rPr sz="2000" b="1" spc="-35" dirty="0">
                <a:solidFill>
                  <a:srgbClr val="333333"/>
                </a:solidFill>
                <a:latin typeface="Arial" panose="020B0604020202020204"/>
                <a:cs typeface="Arial" panose="020B0604020202020204"/>
              </a:rPr>
              <a:t>:</a:t>
            </a:r>
            <a:r>
              <a:rPr sz="2000" b="1" spc="-35" dirty="0">
                <a:solidFill>
                  <a:srgbClr val="333333"/>
                </a:solidFill>
                <a:latin typeface="Microsoft JhengHei" panose="020B0604030504040204" charset="-120"/>
                <a:cs typeface="Microsoft JhengHei" panose="020B0604030504040204" charset="-120"/>
              </a:rPr>
              <a:t>填写</a:t>
            </a:r>
            <a:r>
              <a:rPr sz="2000" b="1" spc="-35" dirty="0">
                <a:solidFill>
                  <a:srgbClr val="333333"/>
                </a:solidFill>
                <a:latin typeface="Arial" panose="020B0604020202020204"/>
                <a:cs typeface="Arial" panose="020B0604020202020204"/>
              </a:rPr>
              <a:t>A</a:t>
            </a:r>
            <a:r>
              <a:rPr sz="2000" b="1" spc="-330" dirty="0">
                <a:solidFill>
                  <a:srgbClr val="333333"/>
                </a:solidFill>
                <a:latin typeface="Arial" panose="020B0604020202020204"/>
                <a:cs typeface="Arial" panose="020B0604020202020204"/>
              </a:rPr>
              <a:t> </a:t>
            </a:r>
            <a:r>
              <a:rPr sz="2000" b="1" spc="45" dirty="0">
                <a:solidFill>
                  <a:srgbClr val="333333"/>
                </a:solidFill>
                <a:latin typeface="Arial" panose="020B0604020202020204"/>
                <a:cs typeface="Arial" panose="020B0604020202020204"/>
              </a:rPr>
              <a:t>106000</a:t>
            </a:r>
            <a:r>
              <a:rPr sz="2000" b="1" spc="45" dirty="0">
                <a:solidFill>
                  <a:srgbClr val="333333"/>
                </a:solidFill>
                <a:latin typeface="Microsoft JhengHei" panose="020B0604030504040204" charset="-120"/>
                <a:cs typeface="Microsoft JhengHei" panose="020B0604030504040204" charset="-120"/>
              </a:rPr>
              <a:t>，再打开</a:t>
            </a:r>
            <a:r>
              <a:rPr sz="2000" b="1" spc="45" dirty="0">
                <a:solidFill>
                  <a:srgbClr val="333333"/>
                </a:solidFill>
                <a:latin typeface="Arial" panose="020B0604020202020204"/>
                <a:cs typeface="Arial" panose="020B0604020202020204"/>
              </a:rPr>
              <a:t>A</a:t>
            </a:r>
            <a:r>
              <a:rPr sz="2000" b="1" spc="-310" dirty="0">
                <a:solidFill>
                  <a:srgbClr val="333333"/>
                </a:solidFill>
                <a:latin typeface="Arial" panose="020B0604020202020204"/>
                <a:cs typeface="Arial" panose="020B0604020202020204"/>
              </a:rPr>
              <a:t> </a:t>
            </a:r>
            <a:r>
              <a:rPr sz="2000" b="1" spc="35" dirty="0">
                <a:solidFill>
                  <a:srgbClr val="333333"/>
                </a:solidFill>
                <a:latin typeface="Arial" panose="020B0604020202020204"/>
                <a:cs typeface="Arial" panose="020B0604020202020204"/>
              </a:rPr>
              <a:t>100000</a:t>
            </a:r>
            <a:r>
              <a:rPr sz="2000" b="1" spc="35" dirty="0">
                <a:solidFill>
                  <a:srgbClr val="333333"/>
                </a:solidFill>
                <a:latin typeface="Microsoft JhengHei" panose="020B0604030504040204" charset="-120"/>
                <a:cs typeface="Microsoft JhengHei" panose="020B0604030504040204" charset="-120"/>
              </a:rPr>
              <a:t>表</a:t>
            </a:r>
            <a:r>
              <a:rPr sz="2000" b="1" spc="35" dirty="0">
                <a:solidFill>
                  <a:srgbClr val="333333"/>
                </a:solidFill>
                <a:latin typeface="Arial" panose="020B0604020202020204"/>
                <a:cs typeface="Arial" panose="020B0604020202020204"/>
              </a:rPr>
              <a:t>“</a:t>
            </a:r>
            <a:endParaRPr sz="2000">
              <a:latin typeface="Arial" panose="020B0604020202020204"/>
              <a:cs typeface="Arial" panose="020B0604020202020204"/>
            </a:endParaRPr>
          </a:p>
        </p:txBody>
      </p:sp>
      <p:sp>
        <p:nvSpPr>
          <p:cNvPr id="5" name="object 5"/>
          <p:cNvSpPr txBox="1"/>
          <p:nvPr/>
        </p:nvSpPr>
        <p:spPr>
          <a:xfrm>
            <a:off x="6103315" y="5874867"/>
            <a:ext cx="1127760" cy="315595"/>
          </a:xfrm>
          <a:prstGeom prst="rect">
            <a:avLst/>
          </a:prstGeom>
        </p:spPr>
        <p:txBody>
          <a:bodyPr vert="horz" wrap="square" lIns="0" tIns="0" rIns="0" bIns="0" rtlCol="0">
            <a:spAutoFit/>
          </a:bodyPr>
          <a:lstStyle/>
          <a:p>
            <a:pPr marL="12700">
              <a:lnSpc>
                <a:spcPct val="100000"/>
              </a:lnSpc>
            </a:pPr>
            <a:r>
              <a:rPr sz="2000" b="1" spc="-5" dirty="0">
                <a:solidFill>
                  <a:srgbClr val="333333"/>
                </a:solidFill>
                <a:latin typeface="Microsoft JhengHei" panose="020B0604030504040204" charset="-120"/>
                <a:cs typeface="Microsoft JhengHei" panose="020B0604030504040204" charset="-120"/>
              </a:rPr>
              <a:t>读</a:t>
            </a:r>
            <a:r>
              <a:rPr sz="2000" b="1" spc="10" dirty="0">
                <a:solidFill>
                  <a:srgbClr val="333333"/>
                </a:solidFill>
                <a:latin typeface="Microsoft JhengHei" panose="020B0604030504040204" charset="-120"/>
                <a:cs typeface="Microsoft JhengHei" panose="020B0604030504040204" charset="-120"/>
              </a:rPr>
              <a:t>取数</a:t>
            </a:r>
            <a:r>
              <a:rPr sz="2000" b="1" spc="-5" dirty="0">
                <a:solidFill>
                  <a:srgbClr val="333333"/>
                </a:solidFill>
                <a:latin typeface="Microsoft JhengHei" panose="020B0604030504040204" charset="-120"/>
                <a:cs typeface="Microsoft JhengHei" panose="020B0604030504040204" charset="-120"/>
              </a:rPr>
              <a:t>据</a:t>
            </a:r>
            <a:r>
              <a:rPr sz="2000" b="1" spc="-335" dirty="0">
                <a:solidFill>
                  <a:srgbClr val="333333"/>
                </a:solidFill>
                <a:latin typeface="Arial" panose="020B0604020202020204"/>
                <a:cs typeface="Arial" panose="020B0604020202020204"/>
              </a:rPr>
              <a:t>”</a:t>
            </a:r>
            <a:endParaRPr sz="2000">
              <a:latin typeface="Arial" panose="020B0604020202020204"/>
              <a:cs typeface="Arial" panose="020B0604020202020204"/>
            </a:endParaRPr>
          </a:p>
        </p:txBody>
      </p:sp>
      <p:sp>
        <p:nvSpPr>
          <p:cNvPr id="6" name="object 6"/>
          <p:cNvSpPr txBox="1"/>
          <p:nvPr/>
        </p:nvSpPr>
        <p:spPr>
          <a:xfrm>
            <a:off x="7375220" y="5874867"/>
            <a:ext cx="1555115" cy="311150"/>
          </a:xfrm>
          <a:prstGeom prst="rect">
            <a:avLst/>
          </a:prstGeom>
        </p:spPr>
        <p:txBody>
          <a:bodyPr vert="horz" wrap="square" lIns="0" tIns="0" rIns="0" bIns="0" rtlCol="0">
            <a:spAutoFit/>
          </a:bodyPr>
          <a:lstStyle/>
          <a:p>
            <a:pPr marL="12700">
              <a:lnSpc>
                <a:spcPct val="100000"/>
              </a:lnSpc>
            </a:pPr>
            <a:r>
              <a:rPr sz="2000" b="1" spc="10" dirty="0">
                <a:solidFill>
                  <a:srgbClr val="333333"/>
                </a:solidFill>
                <a:latin typeface="Microsoft JhengHei" panose="020B0604030504040204" charset="-120"/>
                <a:cs typeface="Microsoft JhengHei" panose="020B0604030504040204" charset="-120"/>
              </a:rPr>
              <a:t>核</a:t>
            </a:r>
            <a:r>
              <a:rPr sz="2000" b="1" dirty="0">
                <a:solidFill>
                  <a:srgbClr val="333333"/>
                </a:solidFill>
                <a:latin typeface="Microsoft JhengHei" panose="020B0604030504040204" charset="-120"/>
                <a:cs typeface="Microsoft JhengHei" panose="020B0604030504040204" charset="-120"/>
              </a:rPr>
              <a:t>对</a:t>
            </a:r>
            <a:r>
              <a:rPr sz="2000" b="1" spc="10" dirty="0">
                <a:solidFill>
                  <a:srgbClr val="333333"/>
                </a:solidFill>
                <a:latin typeface="Microsoft JhengHei" panose="020B0604030504040204" charset="-120"/>
                <a:cs typeface="Microsoft JhengHei" panose="020B0604030504040204" charset="-120"/>
              </a:rPr>
              <a:t>后保存</a:t>
            </a:r>
            <a:r>
              <a:rPr sz="2000" b="1" spc="5" dirty="0">
                <a:solidFill>
                  <a:srgbClr val="333333"/>
                </a:solidFill>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8690" y="1067942"/>
            <a:ext cx="10389235" cy="1177925"/>
          </a:xfrm>
          <a:prstGeom prst="rect">
            <a:avLst/>
          </a:prstGeom>
        </p:spPr>
        <p:txBody>
          <a:bodyPr vert="horz" wrap="square" lIns="0" tIns="0" rIns="0" bIns="0" rtlCol="0">
            <a:spAutoFit/>
          </a:bodyPr>
          <a:lstStyle/>
          <a:p>
            <a:pPr marL="12700">
              <a:lnSpc>
                <a:spcPct val="100000"/>
              </a:lnSpc>
            </a:pPr>
            <a:r>
              <a:rPr sz="2400" spc="-5" dirty="0">
                <a:latin typeface="Arial" panose="020B0604020202020204"/>
                <a:cs typeface="Arial" panose="020B0604020202020204"/>
              </a:rPr>
              <a:t>•</a:t>
            </a:r>
            <a:r>
              <a:rPr sz="2400" spc="250" dirty="0">
                <a:latin typeface="Arial" panose="020B0604020202020204"/>
                <a:cs typeface="Arial" panose="020B0604020202020204"/>
              </a:rPr>
              <a:t> </a:t>
            </a:r>
            <a:r>
              <a:rPr sz="2400" dirty="0">
                <a:latin typeface="Arial Unicode MS" panose="020B0604020202020204" charset="-122"/>
                <a:cs typeface="Arial Unicode MS" panose="020B0604020202020204" charset="-122"/>
              </a:rPr>
              <a:t>④查账征收企业，</a:t>
            </a:r>
            <a:r>
              <a:rPr sz="2400" b="1" dirty="0">
                <a:latin typeface="Microsoft JhengHei" panose="020B0604030504040204" charset="-120"/>
                <a:cs typeface="Microsoft JhengHei" panose="020B0604030504040204" charset="-120"/>
              </a:rPr>
              <a:t>小型微利企业：</a:t>
            </a:r>
            <a:endParaRPr sz="2400">
              <a:latin typeface="Microsoft JhengHei" panose="020B0604030504040204" charset="-120"/>
              <a:cs typeface="Microsoft JhengHei" panose="020B0604030504040204" charset="-120"/>
            </a:endParaRPr>
          </a:p>
          <a:p>
            <a:pPr marL="241300" marR="5080" indent="-228600">
              <a:lnSpc>
                <a:spcPts val="2560"/>
              </a:lnSpc>
              <a:spcBef>
                <a:spcPts val="1270"/>
              </a:spcBef>
            </a:pPr>
            <a:r>
              <a:rPr sz="2400" spc="-5" dirty="0">
                <a:latin typeface="Arial" panose="020B0604020202020204"/>
                <a:cs typeface="Arial" panose="020B0604020202020204"/>
              </a:rPr>
              <a:t>•</a:t>
            </a:r>
            <a:r>
              <a:rPr sz="2400" spc="300" dirty="0">
                <a:latin typeface="Arial" panose="020B0604020202020204"/>
                <a:cs typeface="Arial" panose="020B0604020202020204"/>
              </a:rPr>
              <a:t> </a:t>
            </a:r>
            <a:r>
              <a:rPr sz="2400" spc="-5" dirty="0">
                <a:latin typeface="Arial Unicode MS" panose="020B0604020202020204" charset="-122"/>
                <a:cs typeface="Arial Unicode MS" panose="020B0604020202020204" charset="-122"/>
              </a:rPr>
              <a:t>第一步</a:t>
            </a:r>
            <a:r>
              <a:rPr sz="2400" spc="-5" dirty="0">
                <a:latin typeface="Arial" panose="020B0604020202020204"/>
                <a:cs typeface="Arial" panose="020B0604020202020204"/>
              </a:rPr>
              <a:t>:</a:t>
            </a:r>
            <a:r>
              <a:rPr sz="2400" spc="-5" dirty="0">
                <a:latin typeface="Arial Unicode MS" panose="020B0604020202020204" charset="-122"/>
                <a:cs typeface="Arial Unicode MS" panose="020B0604020202020204" charset="-122"/>
              </a:rPr>
              <a:t>填写《</a:t>
            </a:r>
            <a:r>
              <a:rPr sz="2400" spc="-5" dirty="0">
                <a:latin typeface="Arial" panose="020B0604020202020204"/>
                <a:cs typeface="Arial" panose="020B0604020202020204"/>
              </a:rPr>
              <a:t>A000000</a:t>
            </a:r>
            <a:r>
              <a:rPr sz="2400" spc="-5" dirty="0">
                <a:latin typeface="Arial Unicode MS" panose="020B0604020202020204" charset="-122"/>
                <a:cs typeface="Arial Unicode MS" panose="020B0604020202020204" charset="-122"/>
              </a:rPr>
              <a:t>企业基础信息表》，电子税务局根据税务登记、备案 </a:t>
            </a:r>
            <a:r>
              <a:rPr sz="2400" spc="-570" dirty="0">
                <a:latin typeface="Arial Unicode MS" panose="020B0604020202020204" charset="-122"/>
                <a:cs typeface="Arial Unicode MS" panose="020B0604020202020204" charset="-122"/>
              </a:rPr>
              <a:t> </a:t>
            </a:r>
            <a:r>
              <a:rPr sz="2400" dirty="0">
                <a:latin typeface="Arial Unicode MS" panose="020B0604020202020204" charset="-122"/>
                <a:cs typeface="Arial Unicode MS" panose="020B0604020202020204" charset="-122"/>
              </a:rPr>
              <a:t>信息为纳税人生成了绝大部分数据，请纳税人核对修改后保存本表</a:t>
            </a:r>
            <a:endParaRPr sz="2400">
              <a:latin typeface="Arial Unicode MS" panose="020B0604020202020204" charset="-122"/>
              <a:cs typeface="Arial Unicode MS" panose="020B0604020202020204" charset="-122"/>
            </a:endParaRPr>
          </a:p>
        </p:txBody>
      </p:sp>
      <p:sp>
        <p:nvSpPr>
          <p:cNvPr id="3" name="object 3"/>
          <p:cNvSpPr/>
          <p:nvPr/>
        </p:nvSpPr>
        <p:spPr>
          <a:xfrm>
            <a:off x="743712" y="2301239"/>
            <a:ext cx="10308336" cy="2852928"/>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650087" y="5290606"/>
            <a:ext cx="11042650" cy="751840"/>
          </a:xfrm>
          <a:prstGeom prst="rect">
            <a:avLst/>
          </a:prstGeom>
        </p:spPr>
        <p:txBody>
          <a:bodyPr vert="horz" wrap="square" lIns="0" tIns="0" rIns="0" bIns="0" rtlCol="0">
            <a:spAutoFit/>
          </a:bodyPr>
          <a:lstStyle/>
          <a:p>
            <a:pPr marL="12700" marR="5080" indent="316230">
              <a:lnSpc>
                <a:spcPct val="102000"/>
              </a:lnSpc>
            </a:pPr>
            <a:r>
              <a:rPr sz="2400" b="1" dirty="0">
                <a:solidFill>
                  <a:srgbClr val="0079AA"/>
                </a:solidFill>
                <a:latin typeface="Microsoft JhengHei" panose="020B0604030504040204" charset="-120"/>
                <a:cs typeface="Microsoft JhengHei" panose="020B0604030504040204" charset="-120"/>
              </a:rPr>
              <a:t>注意事项：本表相关数据涉及小微企业所得税优惠的享受、收入支出明细表的  </a:t>
            </a:r>
            <a:r>
              <a:rPr sz="2400" b="1" spc="5" dirty="0">
                <a:solidFill>
                  <a:srgbClr val="0079AA"/>
                </a:solidFill>
                <a:latin typeface="Microsoft JhengHei" panose="020B0604030504040204" charset="-120"/>
                <a:cs typeface="Microsoft JhengHei" panose="020B0604030504040204" charset="-120"/>
              </a:rPr>
              <a:t>推送判断，请纳税人认真填写；发现不可修改的差错数据请与主管税务机关联系。</a:t>
            </a:r>
            <a:endParaRPr sz="2400">
              <a:latin typeface="Microsoft JhengHei" panose="020B0604030504040204" charset="-120"/>
              <a:cs typeface="Microsoft JhengHei" panose="020B0604030504040204"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8690" y="1150619"/>
            <a:ext cx="10366375" cy="628650"/>
          </a:xfrm>
          <a:prstGeom prst="rect">
            <a:avLst/>
          </a:prstGeom>
        </p:spPr>
        <p:txBody>
          <a:bodyPr vert="horz" wrap="square" lIns="0" tIns="0" rIns="0" bIns="0" rtlCol="0">
            <a:spAutoFit/>
          </a:bodyPr>
          <a:lstStyle/>
          <a:p>
            <a:pPr marL="241300" marR="5080" indent="-228600">
              <a:lnSpc>
                <a:spcPts val="2440"/>
              </a:lnSpc>
            </a:pPr>
            <a:r>
              <a:rPr sz="2400" spc="-5" dirty="0">
                <a:solidFill>
                  <a:srgbClr val="000000"/>
                </a:solidFill>
                <a:latin typeface="Arial" panose="020B0604020202020204"/>
                <a:cs typeface="Arial" panose="020B0604020202020204"/>
              </a:rPr>
              <a:t>•</a:t>
            </a:r>
            <a:r>
              <a:rPr sz="2400" spc="310" dirty="0">
                <a:solidFill>
                  <a:srgbClr val="000000"/>
                </a:solidFill>
                <a:latin typeface="Arial" panose="020B0604020202020204"/>
                <a:cs typeface="Arial" panose="020B0604020202020204"/>
              </a:rPr>
              <a:t> </a:t>
            </a:r>
            <a:r>
              <a:rPr sz="2400" b="1" spc="5" dirty="0">
                <a:solidFill>
                  <a:srgbClr val="000000"/>
                </a:solidFill>
                <a:latin typeface="Microsoft JhengHei" panose="020B0604030504040204" charset="-120"/>
                <a:cs typeface="Microsoft JhengHei" panose="020B0604030504040204" charset="-120"/>
              </a:rPr>
              <a:t>第二步</a:t>
            </a:r>
            <a:r>
              <a:rPr sz="2400" b="1" spc="5" dirty="0">
                <a:solidFill>
                  <a:srgbClr val="000000"/>
                </a:solidFill>
                <a:latin typeface="Arial" panose="020B0604020202020204"/>
                <a:cs typeface="Arial" panose="020B0604020202020204"/>
              </a:rPr>
              <a:t>:</a:t>
            </a:r>
            <a:r>
              <a:rPr sz="2400" b="1" spc="5" dirty="0">
                <a:solidFill>
                  <a:srgbClr val="000000"/>
                </a:solidFill>
                <a:latin typeface="Microsoft JhengHei" panose="020B0604030504040204" charset="-120"/>
                <a:cs typeface="Microsoft JhengHei" panose="020B0604030504040204" charset="-120"/>
              </a:rPr>
              <a:t>填写《企业所得税年度申报</a:t>
            </a:r>
            <a:r>
              <a:rPr sz="2400" b="1" spc="5" dirty="0">
                <a:solidFill>
                  <a:srgbClr val="000000"/>
                </a:solidFill>
                <a:latin typeface="Arial" panose="020B0604020202020204"/>
                <a:cs typeface="Arial" panose="020B0604020202020204"/>
              </a:rPr>
              <a:t>A</a:t>
            </a:r>
            <a:r>
              <a:rPr sz="2400" b="1" spc="5" dirty="0">
                <a:solidFill>
                  <a:srgbClr val="000000"/>
                </a:solidFill>
                <a:latin typeface="Microsoft JhengHei" panose="020B0604030504040204" charset="-120"/>
                <a:cs typeface="Microsoft JhengHei" panose="020B0604030504040204" charset="-120"/>
              </a:rPr>
              <a:t>类表单》，若符合小型微利企业条件， </a:t>
            </a:r>
            <a:r>
              <a:rPr sz="2400" b="1" spc="-500" dirty="0">
                <a:solidFill>
                  <a:srgbClr val="000000"/>
                </a:solidFill>
                <a:latin typeface="Microsoft JhengHei" panose="020B0604030504040204" charset="-120"/>
                <a:cs typeface="Microsoft JhengHei" panose="020B0604030504040204" charset="-120"/>
              </a:rPr>
              <a:t> </a:t>
            </a:r>
            <a:r>
              <a:rPr sz="2400" b="1" dirty="0">
                <a:solidFill>
                  <a:srgbClr val="000000"/>
                </a:solidFill>
                <a:latin typeface="Microsoft JhengHei" panose="020B0604030504040204" charset="-120"/>
                <a:cs typeface="Microsoft JhengHei" panose="020B0604030504040204" charset="-120"/>
              </a:rPr>
              <a:t>系</a:t>
            </a:r>
            <a:r>
              <a:rPr sz="2400" b="1" spc="155" dirty="0">
                <a:solidFill>
                  <a:srgbClr val="000000"/>
                </a:solidFill>
                <a:latin typeface="Microsoft JhengHei" panose="020B0604030504040204" charset="-120"/>
                <a:cs typeface="Microsoft JhengHei" panose="020B0604030504040204" charset="-120"/>
              </a:rPr>
              <a:t> </a:t>
            </a:r>
            <a:r>
              <a:rPr sz="2400" b="1" spc="5" dirty="0">
                <a:solidFill>
                  <a:srgbClr val="000000"/>
                </a:solidFill>
                <a:latin typeface="Microsoft JhengHei" panose="020B0604030504040204" charset="-120"/>
                <a:cs typeface="Microsoft JhengHei" panose="020B0604030504040204" charset="-120"/>
              </a:rPr>
              <a:t>统会提示勾选</a:t>
            </a:r>
            <a:r>
              <a:rPr sz="2400" b="1" spc="5" dirty="0">
                <a:solidFill>
                  <a:srgbClr val="000000"/>
                </a:solidFill>
                <a:latin typeface="Arial" panose="020B0604020202020204"/>
                <a:cs typeface="Arial" panose="020B0604020202020204"/>
              </a:rPr>
              <a:t>A107040</a:t>
            </a:r>
            <a:r>
              <a:rPr sz="2400" b="1" spc="5" dirty="0">
                <a:solidFill>
                  <a:srgbClr val="000000"/>
                </a:solidFill>
                <a:latin typeface="Microsoft JhengHei" panose="020B0604030504040204" charset="-120"/>
                <a:cs typeface="Microsoft JhengHei" panose="020B0604030504040204" charset="-120"/>
              </a:rPr>
              <a:t>表。其他操作与同非小型微利企业一致。</a:t>
            </a:r>
            <a:endParaRPr sz="2400">
              <a:latin typeface="Microsoft JhengHei" panose="020B0604030504040204" charset="-120"/>
              <a:cs typeface="Microsoft JhengHei" panose="020B0604030504040204" charset="-120"/>
            </a:endParaRPr>
          </a:p>
        </p:txBody>
      </p:sp>
      <p:sp>
        <p:nvSpPr>
          <p:cNvPr id="3" name="object 3"/>
          <p:cNvSpPr/>
          <p:nvPr/>
        </p:nvSpPr>
        <p:spPr>
          <a:xfrm>
            <a:off x="928116" y="1869948"/>
            <a:ext cx="10392156" cy="4581144"/>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8690" y="1104773"/>
            <a:ext cx="10475595" cy="685165"/>
          </a:xfrm>
          <a:prstGeom prst="rect">
            <a:avLst/>
          </a:prstGeom>
        </p:spPr>
        <p:txBody>
          <a:bodyPr vert="horz" wrap="square" lIns="0" tIns="0" rIns="0" bIns="0" rtlCol="0">
            <a:spAutoFit/>
          </a:bodyPr>
          <a:lstStyle/>
          <a:p>
            <a:pPr marL="241300" marR="5080" indent="-228600">
              <a:lnSpc>
                <a:spcPts val="2710"/>
              </a:lnSpc>
            </a:pPr>
            <a:r>
              <a:rPr sz="2400" spc="-5" dirty="0">
                <a:solidFill>
                  <a:srgbClr val="000000"/>
                </a:solidFill>
                <a:latin typeface="Arial" panose="020B0604020202020204"/>
                <a:cs typeface="Arial" panose="020B0604020202020204"/>
              </a:rPr>
              <a:t>•</a:t>
            </a:r>
            <a:r>
              <a:rPr sz="2400" spc="240" dirty="0">
                <a:solidFill>
                  <a:srgbClr val="000000"/>
                </a:solidFill>
                <a:latin typeface="Arial" panose="020B0604020202020204"/>
                <a:cs typeface="Arial" panose="020B0604020202020204"/>
              </a:rPr>
              <a:t> </a:t>
            </a:r>
            <a:r>
              <a:rPr sz="2400" b="1" dirty="0">
                <a:solidFill>
                  <a:srgbClr val="000000"/>
                </a:solidFill>
                <a:latin typeface="Microsoft JhengHei" panose="020B0604030504040204" charset="-120"/>
                <a:cs typeface="Microsoft JhengHei" panose="020B0604030504040204" charset="-120"/>
              </a:rPr>
              <a:t>第三步</a:t>
            </a:r>
            <a:r>
              <a:rPr sz="2400" b="1" dirty="0">
                <a:solidFill>
                  <a:srgbClr val="000000"/>
                </a:solidFill>
                <a:latin typeface="Arial" panose="020B0604020202020204"/>
                <a:cs typeface="Arial" panose="020B0604020202020204"/>
              </a:rPr>
              <a:t>:</a:t>
            </a:r>
            <a:r>
              <a:rPr sz="2400" b="1" dirty="0">
                <a:solidFill>
                  <a:srgbClr val="000000"/>
                </a:solidFill>
                <a:latin typeface="Microsoft JhengHei" panose="020B0604030504040204" charset="-120"/>
                <a:cs typeface="Microsoft JhengHei" panose="020B0604030504040204" charset="-120"/>
              </a:rPr>
              <a:t>小型微利企业</a:t>
            </a:r>
            <a:r>
              <a:rPr sz="2400" b="1" dirty="0">
                <a:solidFill>
                  <a:srgbClr val="000000"/>
                </a:solidFill>
                <a:latin typeface="Arial" panose="020B0604020202020204"/>
                <a:cs typeface="Arial" panose="020B0604020202020204"/>
              </a:rPr>
              <a:t>A101010</a:t>
            </a:r>
            <a:r>
              <a:rPr sz="2400" b="1" dirty="0">
                <a:solidFill>
                  <a:srgbClr val="000000"/>
                </a:solidFill>
                <a:latin typeface="Microsoft JhengHei" panose="020B0604030504040204" charset="-120"/>
                <a:cs typeface="Microsoft JhengHei" panose="020B0604030504040204" charset="-120"/>
              </a:rPr>
              <a:t>表至</a:t>
            </a:r>
            <a:r>
              <a:rPr sz="2400" b="1" dirty="0">
                <a:solidFill>
                  <a:srgbClr val="000000"/>
                </a:solidFill>
                <a:latin typeface="Arial" panose="020B0604020202020204"/>
                <a:cs typeface="Arial" panose="020B0604020202020204"/>
              </a:rPr>
              <a:t>A104000</a:t>
            </a:r>
            <a:r>
              <a:rPr sz="2400" b="1" dirty="0">
                <a:solidFill>
                  <a:srgbClr val="000000"/>
                </a:solidFill>
                <a:latin typeface="Microsoft JhengHei" panose="020B0604030504040204" charset="-120"/>
                <a:cs typeface="Microsoft JhengHei" panose="020B0604030504040204" charset="-120"/>
              </a:rPr>
              <a:t>表不用填写，直接在</a:t>
            </a:r>
            <a:r>
              <a:rPr sz="2400" b="1" dirty="0">
                <a:solidFill>
                  <a:srgbClr val="000000"/>
                </a:solidFill>
                <a:latin typeface="Arial" panose="020B0604020202020204"/>
                <a:cs typeface="Arial" panose="020B0604020202020204"/>
              </a:rPr>
              <a:t>A100000</a:t>
            </a:r>
            <a:r>
              <a:rPr sz="2400" b="1" dirty="0">
                <a:solidFill>
                  <a:srgbClr val="000000"/>
                </a:solidFill>
                <a:latin typeface="Microsoft JhengHei" panose="020B0604030504040204" charset="-120"/>
                <a:cs typeface="Microsoft JhengHei" panose="020B0604030504040204" charset="-120"/>
              </a:rPr>
              <a:t>填 </a:t>
            </a:r>
            <a:r>
              <a:rPr sz="2400" b="1" spc="-505" dirty="0">
                <a:solidFill>
                  <a:srgbClr val="000000"/>
                </a:solidFill>
                <a:latin typeface="Microsoft JhengHei" panose="020B0604030504040204" charset="-120"/>
                <a:cs typeface="Microsoft JhengHei" panose="020B0604030504040204" charset="-120"/>
              </a:rPr>
              <a:t> </a:t>
            </a:r>
            <a:r>
              <a:rPr sz="2400" b="1" spc="5" dirty="0">
                <a:solidFill>
                  <a:srgbClr val="000000"/>
                </a:solidFill>
                <a:latin typeface="Microsoft JhengHei" panose="020B0604030504040204" charset="-120"/>
                <a:cs typeface="Microsoft JhengHei" panose="020B0604030504040204" charset="-120"/>
              </a:rPr>
              <a:t>写收入成本费用数据。</a:t>
            </a:r>
            <a:endParaRPr sz="2400">
              <a:latin typeface="Microsoft JhengHei" panose="020B0604030504040204" charset="-120"/>
              <a:cs typeface="Microsoft JhengHei" panose="020B0604030504040204" charset="-120"/>
            </a:endParaRPr>
          </a:p>
        </p:txBody>
      </p:sp>
      <p:sp>
        <p:nvSpPr>
          <p:cNvPr id="3" name="object 3"/>
          <p:cNvSpPr/>
          <p:nvPr/>
        </p:nvSpPr>
        <p:spPr>
          <a:xfrm>
            <a:off x="769619" y="1859279"/>
            <a:ext cx="10539984" cy="4119372"/>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8690" y="1007871"/>
            <a:ext cx="9546590" cy="802005"/>
          </a:xfrm>
          <a:prstGeom prst="rect">
            <a:avLst/>
          </a:prstGeom>
        </p:spPr>
        <p:txBody>
          <a:bodyPr vert="horz" wrap="square" lIns="0" tIns="0" rIns="0" bIns="0" rtlCol="0">
            <a:spAutoFit/>
          </a:bodyPr>
          <a:lstStyle/>
          <a:p>
            <a:pPr marL="12700">
              <a:lnSpc>
                <a:spcPct val="100000"/>
              </a:lnSpc>
            </a:pPr>
            <a:r>
              <a:rPr sz="2400" spc="-5" dirty="0">
                <a:solidFill>
                  <a:srgbClr val="000000"/>
                </a:solidFill>
                <a:latin typeface="Arial" panose="020B0604020202020204"/>
                <a:cs typeface="Arial" panose="020B0604020202020204"/>
              </a:rPr>
              <a:t>•</a:t>
            </a:r>
            <a:r>
              <a:rPr sz="2400" spc="175" dirty="0">
                <a:solidFill>
                  <a:srgbClr val="000000"/>
                </a:solidFill>
                <a:latin typeface="Arial" panose="020B0604020202020204"/>
                <a:cs typeface="Arial" panose="020B0604020202020204"/>
              </a:rPr>
              <a:t> </a:t>
            </a:r>
            <a:r>
              <a:rPr sz="2400" b="1" spc="5" dirty="0">
                <a:solidFill>
                  <a:srgbClr val="000000"/>
                </a:solidFill>
                <a:latin typeface="Microsoft JhengHei" panose="020B0604030504040204" charset="-120"/>
                <a:cs typeface="Microsoft JhengHei" panose="020B0604030504040204" charset="-120"/>
              </a:rPr>
              <a:t>第四步</a:t>
            </a:r>
            <a:r>
              <a:rPr sz="2400" b="1" spc="5" dirty="0">
                <a:solidFill>
                  <a:srgbClr val="000000"/>
                </a:solidFill>
                <a:latin typeface="Arial" panose="020B0604020202020204"/>
                <a:cs typeface="Arial" panose="020B0604020202020204"/>
              </a:rPr>
              <a:t>:</a:t>
            </a:r>
            <a:r>
              <a:rPr sz="2400" b="1" spc="5" dirty="0">
                <a:solidFill>
                  <a:srgbClr val="000000"/>
                </a:solidFill>
                <a:latin typeface="Microsoft JhengHei" panose="020B0604030504040204" charset="-120"/>
                <a:cs typeface="Microsoft JhengHei" panose="020B0604030504040204" charset="-120"/>
              </a:rPr>
              <a:t>填写</a:t>
            </a:r>
            <a:r>
              <a:rPr sz="2400" b="1" spc="5" dirty="0">
                <a:solidFill>
                  <a:srgbClr val="000000"/>
                </a:solidFill>
                <a:latin typeface="Arial" panose="020B0604020202020204"/>
                <a:cs typeface="Arial" panose="020B0604020202020204"/>
              </a:rPr>
              <a:t>A105000</a:t>
            </a:r>
            <a:r>
              <a:rPr sz="2400" b="1" spc="5" dirty="0">
                <a:solidFill>
                  <a:srgbClr val="000000"/>
                </a:solidFill>
                <a:latin typeface="Microsoft JhengHei" panose="020B0604030504040204" charset="-120"/>
                <a:cs typeface="Microsoft JhengHei" panose="020B0604030504040204" charset="-120"/>
              </a:rPr>
              <a:t>表所属附表，同非小型微利企业填报。</a:t>
            </a:r>
            <a:endParaRPr sz="2400">
              <a:latin typeface="Microsoft JhengHei" panose="020B0604030504040204" charset="-120"/>
              <a:cs typeface="Microsoft JhengHei" panose="020B0604030504040204" charset="-120"/>
            </a:endParaRPr>
          </a:p>
          <a:p>
            <a:pPr marL="12700">
              <a:lnSpc>
                <a:spcPct val="100000"/>
              </a:lnSpc>
              <a:spcBef>
                <a:spcPts val="555"/>
              </a:spcBef>
              <a:tabLst>
                <a:tab pos="6168390" algn="l"/>
                <a:tab pos="7698105" algn="l"/>
              </a:tabLst>
            </a:pPr>
            <a:r>
              <a:rPr sz="2400" spc="-5" dirty="0">
                <a:solidFill>
                  <a:srgbClr val="000000"/>
                </a:solidFill>
                <a:latin typeface="Arial" panose="020B0604020202020204"/>
                <a:cs typeface="Arial" panose="020B0604020202020204"/>
              </a:rPr>
              <a:t>•</a:t>
            </a:r>
            <a:r>
              <a:rPr sz="2400" spc="290" dirty="0">
                <a:solidFill>
                  <a:srgbClr val="000000"/>
                </a:solidFill>
                <a:latin typeface="Arial" panose="020B0604020202020204"/>
                <a:cs typeface="Arial" panose="020B0604020202020204"/>
              </a:rPr>
              <a:t> </a:t>
            </a:r>
            <a:r>
              <a:rPr sz="2400" b="1" spc="10" dirty="0">
                <a:solidFill>
                  <a:srgbClr val="000000"/>
                </a:solidFill>
                <a:latin typeface="Microsoft JhengHei" panose="020B0604030504040204" charset="-120"/>
                <a:cs typeface="Microsoft JhengHei" panose="020B0604030504040204" charset="-120"/>
              </a:rPr>
              <a:t>第五步</a:t>
            </a:r>
            <a:r>
              <a:rPr sz="2400" b="1" spc="-5" dirty="0">
                <a:solidFill>
                  <a:srgbClr val="000000"/>
                </a:solidFill>
                <a:latin typeface="Arial" panose="020B0604020202020204"/>
                <a:cs typeface="Arial" panose="020B0604020202020204"/>
              </a:rPr>
              <a:t>:</a:t>
            </a:r>
            <a:r>
              <a:rPr sz="2400" b="1" spc="10" dirty="0">
                <a:solidFill>
                  <a:srgbClr val="000000"/>
                </a:solidFill>
                <a:latin typeface="Microsoft JhengHei" panose="020B0604030504040204" charset="-120"/>
                <a:cs typeface="Microsoft JhengHei" panose="020B0604030504040204" charset="-120"/>
              </a:rPr>
              <a:t>填写</a:t>
            </a:r>
            <a:r>
              <a:rPr sz="2400" b="1" spc="-5" dirty="0">
                <a:solidFill>
                  <a:srgbClr val="000000"/>
                </a:solidFill>
                <a:latin typeface="Arial" panose="020B0604020202020204"/>
                <a:cs typeface="Arial" panose="020B0604020202020204"/>
              </a:rPr>
              <a:t>A</a:t>
            </a:r>
            <a:r>
              <a:rPr sz="2400" b="1" spc="-10" dirty="0">
                <a:solidFill>
                  <a:srgbClr val="000000"/>
                </a:solidFill>
                <a:latin typeface="Arial" panose="020B0604020202020204"/>
                <a:cs typeface="Arial" panose="020B0604020202020204"/>
              </a:rPr>
              <a:t>106000</a:t>
            </a:r>
            <a:r>
              <a:rPr sz="2400" b="1" dirty="0">
                <a:solidFill>
                  <a:srgbClr val="000000"/>
                </a:solidFill>
                <a:latin typeface="Microsoft JhengHei" panose="020B0604030504040204" charset="-120"/>
                <a:cs typeface="Microsoft JhengHei" panose="020B0604030504040204" charset="-120"/>
              </a:rPr>
              <a:t>，</a:t>
            </a:r>
            <a:r>
              <a:rPr sz="2400" b="1" spc="10" dirty="0">
                <a:solidFill>
                  <a:srgbClr val="000000"/>
                </a:solidFill>
                <a:latin typeface="Microsoft JhengHei" panose="020B0604030504040204" charset="-120"/>
                <a:cs typeface="Microsoft JhengHei" panose="020B0604030504040204" charset="-120"/>
              </a:rPr>
              <a:t>再打开</a:t>
            </a:r>
            <a:r>
              <a:rPr sz="2400" b="1" spc="-10" dirty="0">
                <a:solidFill>
                  <a:srgbClr val="000000"/>
                </a:solidFill>
                <a:latin typeface="Arial" panose="020B0604020202020204"/>
                <a:cs typeface="Arial" panose="020B0604020202020204"/>
              </a:rPr>
              <a:t>A</a:t>
            </a:r>
            <a:r>
              <a:rPr sz="2400" b="1" spc="-15" dirty="0">
                <a:solidFill>
                  <a:srgbClr val="000000"/>
                </a:solidFill>
                <a:latin typeface="Arial" panose="020B0604020202020204"/>
                <a:cs typeface="Arial" panose="020B0604020202020204"/>
              </a:rPr>
              <a:t>100000</a:t>
            </a:r>
            <a:r>
              <a:rPr sz="2400" b="1" spc="10" dirty="0">
                <a:solidFill>
                  <a:srgbClr val="000000"/>
                </a:solidFill>
                <a:latin typeface="Microsoft JhengHei" panose="020B0604030504040204" charset="-120"/>
                <a:cs typeface="Microsoft JhengHei" panose="020B0604030504040204" charset="-120"/>
              </a:rPr>
              <a:t>表</a:t>
            </a:r>
            <a:r>
              <a:rPr sz="2400" b="1" spc="-405" dirty="0">
                <a:solidFill>
                  <a:srgbClr val="000000"/>
                </a:solidFill>
                <a:latin typeface="Arial" panose="020B0604020202020204"/>
                <a:cs typeface="Arial" panose="020B0604020202020204"/>
              </a:rPr>
              <a:t>“</a:t>
            </a:r>
            <a:r>
              <a:rPr sz="2400" b="1" dirty="0">
                <a:solidFill>
                  <a:srgbClr val="000000"/>
                </a:solidFill>
                <a:latin typeface="Arial" panose="020B0604020202020204"/>
                <a:cs typeface="Arial" panose="020B0604020202020204"/>
              </a:rPr>
              <a:t>	</a:t>
            </a:r>
            <a:r>
              <a:rPr sz="2400" b="1" spc="10" dirty="0">
                <a:solidFill>
                  <a:srgbClr val="000000"/>
                </a:solidFill>
                <a:latin typeface="Microsoft JhengHei" panose="020B0604030504040204" charset="-120"/>
                <a:cs typeface="Microsoft JhengHei" panose="020B0604030504040204" charset="-120"/>
              </a:rPr>
              <a:t>读取数据</a:t>
            </a:r>
            <a:r>
              <a:rPr sz="2400" b="1" spc="-405" dirty="0">
                <a:solidFill>
                  <a:srgbClr val="000000"/>
                </a:solidFill>
                <a:latin typeface="Arial" panose="020B0604020202020204"/>
                <a:cs typeface="Arial" panose="020B0604020202020204"/>
              </a:rPr>
              <a:t>”</a:t>
            </a:r>
            <a:r>
              <a:rPr sz="2400" b="1" dirty="0">
                <a:solidFill>
                  <a:srgbClr val="000000"/>
                </a:solidFill>
                <a:latin typeface="Arial" panose="020B0604020202020204"/>
                <a:cs typeface="Arial" panose="020B0604020202020204"/>
              </a:rPr>
              <a:t>	</a:t>
            </a:r>
            <a:r>
              <a:rPr sz="2400" b="1" spc="10" dirty="0">
                <a:solidFill>
                  <a:srgbClr val="000000"/>
                </a:solidFill>
                <a:latin typeface="Microsoft JhengHei" panose="020B0604030504040204" charset="-120"/>
                <a:cs typeface="Microsoft JhengHei" panose="020B0604030504040204" charset="-120"/>
              </a:rPr>
              <a:t>核对后保存</a:t>
            </a:r>
            <a:r>
              <a:rPr sz="2400" b="1" dirty="0">
                <a:solidFill>
                  <a:srgbClr val="000000"/>
                </a:solidFill>
                <a:latin typeface="Microsoft JhengHei" panose="020B0604030504040204" charset="-120"/>
                <a:cs typeface="Microsoft JhengHei" panose="020B0604030504040204" charset="-120"/>
              </a:rPr>
              <a:t>。</a:t>
            </a:r>
            <a:endParaRPr sz="2400">
              <a:latin typeface="Microsoft JhengHei" panose="020B0604030504040204" charset="-120"/>
              <a:cs typeface="Microsoft JhengHei" panose="020B0604030504040204" charset="-120"/>
            </a:endParaRPr>
          </a:p>
        </p:txBody>
      </p:sp>
      <p:sp>
        <p:nvSpPr>
          <p:cNvPr id="3" name="object 3"/>
          <p:cNvSpPr txBox="1"/>
          <p:nvPr/>
        </p:nvSpPr>
        <p:spPr>
          <a:xfrm>
            <a:off x="748690" y="1933955"/>
            <a:ext cx="10464800" cy="688340"/>
          </a:xfrm>
          <a:prstGeom prst="rect">
            <a:avLst/>
          </a:prstGeom>
        </p:spPr>
        <p:txBody>
          <a:bodyPr vert="horz" wrap="square" lIns="0" tIns="0" rIns="0" bIns="0" rtlCol="0">
            <a:spAutoFit/>
          </a:bodyPr>
          <a:lstStyle/>
          <a:p>
            <a:pPr marL="241300" marR="5080" indent="-228600">
              <a:lnSpc>
                <a:spcPts val="2710"/>
              </a:lnSpc>
              <a:tabLst>
                <a:tab pos="8310880" algn="l"/>
                <a:tab pos="9840595" algn="l"/>
              </a:tabLst>
            </a:pPr>
            <a:r>
              <a:rPr sz="2400" spc="-5" dirty="0">
                <a:latin typeface="Arial" panose="020B0604020202020204"/>
                <a:cs typeface="Arial" panose="020B0604020202020204"/>
              </a:rPr>
              <a:t>•</a:t>
            </a:r>
            <a:r>
              <a:rPr sz="2400" spc="290" dirty="0">
                <a:latin typeface="Arial" panose="020B0604020202020204"/>
                <a:cs typeface="Arial" panose="020B0604020202020204"/>
              </a:rPr>
              <a:t> </a:t>
            </a:r>
            <a:r>
              <a:rPr sz="2400" b="1" spc="10" dirty="0">
                <a:latin typeface="Microsoft JhengHei" panose="020B0604030504040204" charset="-120"/>
                <a:cs typeface="Microsoft JhengHei" panose="020B0604030504040204" charset="-120"/>
              </a:rPr>
              <a:t>第六步</a:t>
            </a:r>
            <a:r>
              <a:rPr sz="2400" b="1" spc="-5" dirty="0">
                <a:latin typeface="Arial" panose="020B0604020202020204"/>
                <a:cs typeface="Arial" panose="020B0604020202020204"/>
              </a:rPr>
              <a:t>:</a:t>
            </a:r>
            <a:r>
              <a:rPr sz="2400" b="1" spc="10" dirty="0">
                <a:latin typeface="Microsoft JhengHei" panose="020B0604030504040204" charset="-120"/>
                <a:cs typeface="Microsoft JhengHei" panose="020B0604030504040204" charset="-120"/>
              </a:rPr>
              <a:t>填写</a:t>
            </a:r>
            <a:r>
              <a:rPr sz="2400" b="1" spc="-10" dirty="0">
                <a:latin typeface="Arial" panose="020B0604020202020204"/>
                <a:cs typeface="Arial" panose="020B0604020202020204"/>
              </a:rPr>
              <a:t>A</a:t>
            </a:r>
            <a:r>
              <a:rPr sz="2400" b="1" spc="-20" dirty="0">
                <a:latin typeface="Arial" panose="020B0604020202020204"/>
                <a:cs typeface="Arial" panose="020B0604020202020204"/>
              </a:rPr>
              <a:t>1</a:t>
            </a:r>
            <a:r>
              <a:rPr sz="2400" b="1" spc="-10" dirty="0">
                <a:latin typeface="Arial" panose="020B0604020202020204"/>
                <a:cs typeface="Arial" panose="020B0604020202020204"/>
              </a:rPr>
              <a:t>07</a:t>
            </a:r>
            <a:r>
              <a:rPr sz="2400" b="1" spc="-20" dirty="0">
                <a:latin typeface="Arial" panose="020B0604020202020204"/>
                <a:cs typeface="Arial" panose="020B0604020202020204"/>
              </a:rPr>
              <a:t>0</a:t>
            </a:r>
            <a:r>
              <a:rPr sz="2400" b="1" spc="-10" dirty="0">
                <a:latin typeface="Arial" panose="020B0604020202020204"/>
                <a:cs typeface="Arial" panose="020B0604020202020204"/>
              </a:rPr>
              <a:t>4</a:t>
            </a:r>
            <a:r>
              <a:rPr sz="2400" b="1" spc="-15" dirty="0">
                <a:latin typeface="Arial" panose="020B0604020202020204"/>
                <a:cs typeface="Arial" panose="020B0604020202020204"/>
              </a:rPr>
              <a:t>0</a:t>
            </a:r>
            <a:r>
              <a:rPr sz="2400" b="1" spc="10" dirty="0">
                <a:latin typeface="Microsoft JhengHei" panose="020B0604030504040204" charset="-120"/>
                <a:cs typeface="Microsoft JhengHei" panose="020B0604030504040204" charset="-120"/>
              </a:rPr>
              <a:t>表（小微减免），再打开</a:t>
            </a:r>
            <a:r>
              <a:rPr sz="2400" b="1" spc="-10" dirty="0">
                <a:latin typeface="Arial" panose="020B0604020202020204"/>
                <a:cs typeface="Arial" panose="020B0604020202020204"/>
              </a:rPr>
              <a:t>A</a:t>
            </a:r>
            <a:r>
              <a:rPr sz="2400" b="1" spc="-20" dirty="0">
                <a:latin typeface="Arial" panose="020B0604020202020204"/>
                <a:cs typeface="Arial" panose="020B0604020202020204"/>
              </a:rPr>
              <a:t>1</a:t>
            </a:r>
            <a:r>
              <a:rPr sz="2400" b="1" spc="-10" dirty="0">
                <a:latin typeface="Arial" panose="020B0604020202020204"/>
                <a:cs typeface="Arial" panose="020B0604020202020204"/>
              </a:rPr>
              <a:t>00000</a:t>
            </a:r>
            <a:r>
              <a:rPr sz="2400" b="1" spc="10" dirty="0">
                <a:latin typeface="Microsoft JhengHei" panose="020B0604030504040204" charset="-120"/>
                <a:cs typeface="Microsoft JhengHei" panose="020B0604030504040204" charset="-120"/>
              </a:rPr>
              <a:t>表</a:t>
            </a:r>
            <a:r>
              <a:rPr sz="2400" b="1" spc="-405" dirty="0">
                <a:latin typeface="Arial" panose="020B0604020202020204"/>
                <a:cs typeface="Arial" panose="020B0604020202020204"/>
              </a:rPr>
              <a:t>“</a:t>
            </a:r>
            <a:r>
              <a:rPr sz="2400" b="1" dirty="0">
                <a:latin typeface="Arial" panose="020B0604020202020204"/>
                <a:cs typeface="Arial" panose="020B0604020202020204"/>
              </a:rPr>
              <a:t>	</a:t>
            </a:r>
            <a:r>
              <a:rPr sz="2400" b="1" spc="10" dirty="0">
                <a:latin typeface="Microsoft JhengHei" panose="020B0604030504040204" charset="-120"/>
                <a:cs typeface="Microsoft JhengHei" panose="020B0604030504040204" charset="-120"/>
              </a:rPr>
              <a:t>读取数据</a:t>
            </a:r>
            <a:r>
              <a:rPr sz="2400" b="1" spc="-405" dirty="0">
                <a:latin typeface="Arial" panose="020B0604020202020204"/>
                <a:cs typeface="Arial" panose="020B0604020202020204"/>
              </a:rPr>
              <a:t>”</a:t>
            </a:r>
            <a:r>
              <a:rPr sz="2400" b="1" dirty="0">
                <a:latin typeface="Arial" panose="020B0604020202020204"/>
                <a:cs typeface="Arial" panose="020B0604020202020204"/>
              </a:rPr>
              <a:t>	</a:t>
            </a:r>
            <a:r>
              <a:rPr sz="2400" b="1" spc="10" dirty="0">
                <a:latin typeface="Microsoft JhengHei" panose="020B0604030504040204" charset="-120"/>
                <a:cs typeface="Microsoft JhengHei" panose="020B0604030504040204" charset="-120"/>
              </a:rPr>
              <a:t>核</a:t>
            </a:r>
            <a:r>
              <a:rPr sz="2400" b="1" dirty="0">
                <a:latin typeface="Microsoft JhengHei" panose="020B0604030504040204" charset="-120"/>
                <a:cs typeface="Microsoft JhengHei" panose="020B0604030504040204" charset="-120"/>
              </a:rPr>
              <a:t>对 </a:t>
            </a:r>
            <a:r>
              <a:rPr sz="2400" b="1" dirty="0">
                <a:latin typeface="Microsoft JhengHei" panose="020B0604030504040204" charset="-120"/>
                <a:cs typeface="Microsoft JhengHei" panose="020B0604030504040204" charset="-120"/>
              </a:rPr>
              <a:t> </a:t>
            </a:r>
            <a:r>
              <a:rPr sz="2400" b="1" spc="5" dirty="0">
                <a:latin typeface="Microsoft JhengHei" panose="020B0604030504040204" charset="-120"/>
                <a:cs typeface="Microsoft JhengHei" panose="020B0604030504040204" charset="-120"/>
              </a:rPr>
              <a:t>后保存。否则申报时会提示小微优惠信息异常。</a:t>
            </a:r>
            <a:endParaRPr sz="2400">
              <a:latin typeface="Microsoft JhengHei" panose="020B0604030504040204" charset="-120"/>
              <a:cs typeface="Microsoft JhengHei" panose="020B0604030504040204" charset="-120"/>
            </a:endParaRPr>
          </a:p>
        </p:txBody>
      </p:sp>
      <p:sp>
        <p:nvSpPr>
          <p:cNvPr id="4" name="object 4"/>
          <p:cNvSpPr/>
          <p:nvPr/>
        </p:nvSpPr>
        <p:spPr>
          <a:xfrm>
            <a:off x="908303" y="2790444"/>
            <a:ext cx="10550652" cy="3121152"/>
          </a:xfrm>
          <a:prstGeom prst="rect">
            <a:avLst/>
          </a:prstGeom>
          <a:blipFill>
            <a:blip r:embed="rId1" cstate="print"/>
            <a:stretch>
              <a:fillRect/>
            </a:stretch>
          </a:blipFill>
        </p:spPr>
        <p:txBody>
          <a:bodyPr wrap="square" lIns="0" tIns="0" rIns="0" bIns="0" rtlCol="0"/>
          <a:lstStyle/>
          <a:p/>
        </p:txBody>
      </p:sp>
      <p:sp>
        <p:nvSpPr>
          <p:cNvPr id="5" name="object 5"/>
          <p:cNvSpPr txBox="1"/>
          <p:nvPr/>
        </p:nvSpPr>
        <p:spPr>
          <a:xfrm>
            <a:off x="904443" y="5992723"/>
            <a:ext cx="10471785" cy="311150"/>
          </a:xfrm>
          <a:prstGeom prst="rect">
            <a:avLst/>
          </a:prstGeom>
        </p:spPr>
        <p:txBody>
          <a:bodyPr vert="horz" wrap="square" lIns="0" tIns="0" rIns="0" bIns="0" rtlCol="0">
            <a:spAutoFit/>
          </a:bodyPr>
          <a:lstStyle/>
          <a:p>
            <a:pPr marL="12700">
              <a:lnSpc>
                <a:spcPct val="100000"/>
              </a:lnSpc>
            </a:pPr>
            <a:r>
              <a:rPr sz="2000" b="1" spc="5" dirty="0">
                <a:solidFill>
                  <a:srgbClr val="0079AA"/>
                </a:solidFill>
                <a:latin typeface="Microsoft JhengHei" panose="020B0604030504040204" charset="-120"/>
                <a:cs typeface="Microsoft JhengHei" panose="020B0604030504040204" charset="-120"/>
              </a:rPr>
              <a:t>注意事项：纳税人根据实际情况进行填写，已勾选的报表如无值也需打开报表进行空表保存。</a:t>
            </a:r>
            <a:endParaRPr sz="2000">
              <a:latin typeface="Microsoft JhengHei" panose="020B0604030504040204" charset="-120"/>
              <a:cs typeface="Microsoft JhengHei" panose="020B0604030504040204"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3139" y="1015359"/>
            <a:ext cx="10420985" cy="1639570"/>
          </a:xfrm>
          <a:prstGeom prst="rect">
            <a:avLst/>
          </a:prstGeom>
        </p:spPr>
        <p:txBody>
          <a:bodyPr vert="horz" wrap="square" lIns="0" tIns="0" rIns="0" bIns="0" rtlCol="0">
            <a:spAutoFit/>
          </a:bodyPr>
          <a:lstStyle/>
          <a:p>
            <a:pPr marL="12700" marR="5080" algn="just">
              <a:lnSpc>
                <a:spcPct val="88000"/>
              </a:lnSpc>
            </a:pPr>
            <a:r>
              <a:rPr sz="2400" b="1" spc="55" dirty="0">
                <a:latin typeface="Microsoft JhengHei" panose="020B0604030504040204" charset="-120"/>
                <a:cs typeface="Microsoft JhengHei" panose="020B0604030504040204" charset="-120"/>
              </a:rPr>
              <a:t>所有报表填写完成，数据核对无误后，点击</a:t>
            </a:r>
            <a:r>
              <a:rPr sz="2400" b="1" spc="55" dirty="0">
                <a:latin typeface="Arial" panose="020B0604020202020204"/>
                <a:cs typeface="Arial" panose="020B0604020202020204"/>
              </a:rPr>
              <a:t>“ </a:t>
            </a:r>
            <a:r>
              <a:rPr sz="2400" b="1" spc="-80" dirty="0">
                <a:latin typeface="Microsoft JhengHei" panose="020B0604030504040204" charset="-120"/>
                <a:cs typeface="Microsoft JhengHei" panose="020B0604030504040204" charset="-120"/>
              </a:rPr>
              <a:t>申报</a:t>
            </a:r>
            <a:r>
              <a:rPr sz="2400" b="1" spc="-80" dirty="0">
                <a:latin typeface="Arial" panose="020B0604020202020204"/>
                <a:cs typeface="Arial" panose="020B0604020202020204"/>
              </a:rPr>
              <a:t>” </a:t>
            </a:r>
            <a:r>
              <a:rPr sz="2400" b="1" spc="-160" dirty="0">
                <a:latin typeface="Microsoft JhengHei" panose="020B0604030504040204" charset="-120"/>
                <a:cs typeface="Microsoft JhengHei" panose="020B0604030504040204" charset="-120"/>
              </a:rPr>
              <a:t>或</a:t>
            </a:r>
            <a:r>
              <a:rPr sz="2400" b="1" spc="-160" dirty="0">
                <a:latin typeface="Arial" panose="020B0604020202020204"/>
                <a:cs typeface="Arial" panose="020B0604020202020204"/>
              </a:rPr>
              <a:t>“ </a:t>
            </a:r>
            <a:r>
              <a:rPr sz="2400" b="1" spc="-15" dirty="0">
                <a:latin typeface="Microsoft JhengHei" panose="020B0604030504040204" charset="-120"/>
                <a:cs typeface="Microsoft JhengHei" panose="020B0604030504040204" charset="-120"/>
              </a:rPr>
              <a:t>签名申报</a:t>
            </a:r>
            <a:r>
              <a:rPr sz="2400" b="1" spc="-15" dirty="0">
                <a:latin typeface="Arial" panose="020B0604020202020204"/>
                <a:cs typeface="Arial" panose="020B0604020202020204"/>
              </a:rPr>
              <a:t>”</a:t>
            </a:r>
            <a:r>
              <a:rPr sz="2400" b="1" spc="635" dirty="0">
                <a:latin typeface="Arial" panose="020B0604020202020204"/>
                <a:cs typeface="Arial" panose="020B0604020202020204"/>
              </a:rPr>
              <a:t> </a:t>
            </a:r>
            <a:r>
              <a:rPr sz="2400" b="1" spc="55" dirty="0">
                <a:latin typeface="Microsoft JhengHei" panose="020B0604030504040204" charset="-120"/>
                <a:cs typeface="Microsoft JhengHei" panose="020B0604030504040204" charset="-120"/>
              </a:rPr>
              <a:t>按钮， </a:t>
            </a:r>
            <a:r>
              <a:rPr sz="2400" b="1" spc="-459" dirty="0">
                <a:latin typeface="Microsoft JhengHei" panose="020B0604030504040204" charset="-120"/>
                <a:cs typeface="Microsoft JhengHei" panose="020B0604030504040204" charset="-120"/>
              </a:rPr>
              <a:t> </a:t>
            </a:r>
            <a:r>
              <a:rPr sz="2400" b="1" dirty="0">
                <a:latin typeface="Microsoft JhengHei" panose="020B0604030504040204" charset="-120"/>
                <a:cs typeface="Microsoft JhengHei" panose="020B0604030504040204" charset="-120"/>
              </a:rPr>
              <a:t>如 </a:t>
            </a:r>
            <a:r>
              <a:rPr sz="2400" b="1" spc="55" dirty="0">
                <a:latin typeface="Microsoft JhengHei" panose="020B0604030504040204" charset="-120"/>
                <a:cs typeface="Microsoft JhengHei" panose="020B0604030504040204" charset="-120"/>
              </a:rPr>
              <a:t>有错误，系统会给出错误提示信息，用户（纳税人）可根据提示或校验信 </a:t>
            </a:r>
            <a:r>
              <a:rPr sz="2400" b="1" spc="-310" dirty="0">
                <a:latin typeface="Microsoft JhengHei" panose="020B0604030504040204" charset="-120"/>
                <a:cs typeface="Microsoft JhengHei" panose="020B0604030504040204" charset="-120"/>
              </a:rPr>
              <a:t> </a:t>
            </a:r>
            <a:r>
              <a:rPr sz="2400" b="1" spc="5" dirty="0">
                <a:latin typeface="Microsoft JhengHei" panose="020B0604030504040204" charset="-120"/>
                <a:cs typeface="Microsoft JhengHei" panose="020B0604030504040204" charset="-120"/>
              </a:rPr>
              <a:t>息修</a:t>
            </a:r>
            <a:r>
              <a:rPr sz="2400" b="1" spc="110" dirty="0">
                <a:latin typeface="Microsoft JhengHei" panose="020B0604030504040204" charset="-120"/>
                <a:cs typeface="Microsoft JhengHei" panose="020B0604030504040204" charset="-120"/>
              </a:rPr>
              <a:t> </a:t>
            </a:r>
            <a:r>
              <a:rPr sz="2400" b="1" spc="5" dirty="0">
                <a:latin typeface="Microsoft JhengHei" panose="020B0604030504040204" charset="-120"/>
                <a:cs typeface="Microsoft JhengHei" panose="020B0604030504040204" charset="-120"/>
              </a:rPr>
              <a:t>改后重新申报。</a:t>
            </a:r>
            <a:endParaRPr sz="2400">
              <a:latin typeface="Microsoft JhengHei" panose="020B0604030504040204" charset="-120"/>
              <a:cs typeface="Microsoft JhengHei" panose="020B0604030504040204" charset="-120"/>
            </a:endParaRPr>
          </a:p>
          <a:p>
            <a:pPr marL="12700" marR="302260">
              <a:lnSpc>
                <a:spcPts val="2450"/>
              </a:lnSpc>
              <a:spcBef>
                <a:spcPts val="320"/>
              </a:spcBef>
              <a:tabLst>
                <a:tab pos="1334770" algn="l"/>
                <a:tab pos="9805670" algn="l"/>
              </a:tabLst>
            </a:pPr>
            <a:r>
              <a:rPr sz="2400" b="1" spc="10" dirty="0">
                <a:latin typeface="Microsoft JhengHei" panose="020B0604030504040204" charset="-120"/>
                <a:cs typeface="Microsoft JhengHei" panose="020B0604030504040204" charset="-120"/>
              </a:rPr>
              <a:t>没有错误信息或校验反馈的，稍等片刻等待审核后刷新页面，系统显示</a:t>
            </a:r>
            <a:r>
              <a:rPr sz="2400" b="1" spc="-405" dirty="0">
                <a:latin typeface="Arial" panose="020B0604020202020204"/>
                <a:cs typeface="Arial" panose="020B0604020202020204"/>
              </a:rPr>
              <a:t>“</a:t>
            </a:r>
            <a:r>
              <a:rPr sz="2400" b="1" dirty="0">
                <a:latin typeface="Arial" panose="020B0604020202020204"/>
                <a:cs typeface="Arial" panose="020B0604020202020204"/>
              </a:rPr>
              <a:t>	</a:t>
            </a:r>
            <a:r>
              <a:rPr sz="2400" b="1" dirty="0">
                <a:latin typeface="Microsoft JhengHei" panose="020B0604030504040204" charset="-120"/>
                <a:cs typeface="Microsoft JhengHei" panose="020B0604030504040204" charset="-120"/>
              </a:rPr>
              <a:t>申  报</a:t>
            </a:r>
            <a:r>
              <a:rPr sz="2400" b="1" spc="195" dirty="0">
                <a:latin typeface="Microsoft JhengHei" panose="020B0604030504040204" charset="-120"/>
                <a:cs typeface="Microsoft JhengHei" panose="020B0604030504040204" charset="-120"/>
              </a:rPr>
              <a:t> </a:t>
            </a:r>
            <a:r>
              <a:rPr sz="2400" b="1" spc="-130" dirty="0">
                <a:latin typeface="Microsoft JhengHei" panose="020B0604030504040204" charset="-120"/>
                <a:cs typeface="Microsoft JhengHei" panose="020B0604030504040204" charset="-120"/>
              </a:rPr>
              <a:t>成功</a:t>
            </a:r>
            <a:r>
              <a:rPr sz="2400" b="1" spc="-130" dirty="0">
                <a:latin typeface="Arial" panose="020B0604020202020204"/>
                <a:cs typeface="Arial" panose="020B0604020202020204"/>
              </a:rPr>
              <a:t>”	</a:t>
            </a:r>
            <a:r>
              <a:rPr sz="2400" b="1" spc="5" dirty="0">
                <a:latin typeface="Microsoft JhengHei" panose="020B0604030504040204" charset="-120"/>
                <a:cs typeface="Microsoft JhengHei" panose="020B0604030504040204" charset="-120"/>
              </a:rPr>
              <a:t>即完成本次申报。</a:t>
            </a:r>
            <a:endParaRPr sz="2400">
              <a:latin typeface="Microsoft JhengHei" panose="020B0604030504040204" charset="-120"/>
              <a:cs typeface="Microsoft JhengHei" panose="020B0604030504040204" charset="-120"/>
            </a:endParaRPr>
          </a:p>
        </p:txBody>
      </p:sp>
      <p:sp>
        <p:nvSpPr>
          <p:cNvPr id="3" name="object 3"/>
          <p:cNvSpPr/>
          <p:nvPr/>
        </p:nvSpPr>
        <p:spPr>
          <a:xfrm>
            <a:off x="1124711" y="3089148"/>
            <a:ext cx="10139172" cy="3509772"/>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8690" y="1087120"/>
            <a:ext cx="8800465" cy="375920"/>
          </a:xfrm>
          <a:prstGeom prst="rect">
            <a:avLst/>
          </a:prstGeom>
        </p:spPr>
        <p:txBody>
          <a:bodyPr vert="horz" wrap="square" lIns="0" tIns="0" rIns="0" bIns="0" rtlCol="0">
            <a:spAutoFit/>
          </a:bodyPr>
          <a:lstStyle/>
          <a:p>
            <a:pPr marL="12700">
              <a:lnSpc>
                <a:spcPct val="100000"/>
              </a:lnSpc>
            </a:pPr>
            <a:r>
              <a:rPr sz="2400" spc="-5" dirty="0">
                <a:latin typeface="Arial" panose="020B0604020202020204"/>
                <a:cs typeface="Arial" panose="020B0604020202020204"/>
              </a:rPr>
              <a:t>•</a:t>
            </a:r>
            <a:r>
              <a:rPr sz="2400" spc="240" dirty="0">
                <a:latin typeface="Arial" panose="020B0604020202020204"/>
                <a:cs typeface="Arial" panose="020B0604020202020204"/>
              </a:rPr>
              <a:t> </a:t>
            </a:r>
            <a:r>
              <a:rPr sz="2400" b="1" spc="135" dirty="0">
                <a:latin typeface="Microsoft JhengHei" panose="020B0604030504040204" charset="-120"/>
                <a:cs typeface="Microsoft JhengHei" panose="020B0604030504040204" charset="-120"/>
              </a:rPr>
              <a:t>申报成功后缴款书未开具的，纳税人发现申报有误，可点击</a:t>
            </a:r>
            <a:r>
              <a:rPr sz="2400" b="1" spc="135" dirty="0">
                <a:latin typeface="Arial" panose="020B0604020202020204"/>
                <a:cs typeface="Arial" panose="020B0604020202020204"/>
              </a:rPr>
              <a:t>“</a:t>
            </a:r>
            <a:endParaRPr sz="2400">
              <a:latin typeface="Arial" panose="020B0604020202020204"/>
              <a:cs typeface="Arial" panose="020B0604020202020204"/>
            </a:endParaRPr>
          </a:p>
        </p:txBody>
      </p:sp>
      <p:sp>
        <p:nvSpPr>
          <p:cNvPr id="3" name="object 3"/>
          <p:cNvSpPr txBox="1"/>
          <p:nvPr/>
        </p:nvSpPr>
        <p:spPr>
          <a:xfrm>
            <a:off x="9747275" y="1087120"/>
            <a:ext cx="1430020" cy="375920"/>
          </a:xfrm>
          <a:prstGeom prst="rect">
            <a:avLst/>
          </a:prstGeom>
        </p:spPr>
        <p:txBody>
          <a:bodyPr vert="horz" wrap="square" lIns="0" tIns="0" rIns="0" bIns="0" rtlCol="0">
            <a:spAutoFit/>
          </a:bodyPr>
          <a:lstStyle/>
          <a:p>
            <a:pPr marL="12700">
              <a:lnSpc>
                <a:spcPct val="100000"/>
              </a:lnSpc>
            </a:pPr>
            <a:r>
              <a:rPr sz="2400" b="1" spc="165" dirty="0">
                <a:latin typeface="Microsoft JhengHei" panose="020B0604030504040204" charset="-120"/>
                <a:cs typeface="Microsoft JhengHei" panose="020B0604030504040204" charset="-120"/>
              </a:rPr>
              <a:t>申报成功</a:t>
            </a:r>
            <a:r>
              <a:rPr sz="2400" b="1" spc="-405" dirty="0">
                <a:latin typeface="Arial" panose="020B0604020202020204"/>
                <a:cs typeface="Arial" panose="020B0604020202020204"/>
              </a:rPr>
              <a:t>”</a:t>
            </a:r>
            <a:endParaRPr sz="2400">
              <a:latin typeface="Arial" panose="020B0604020202020204"/>
              <a:cs typeface="Arial" panose="020B0604020202020204"/>
            </a:endParaRPr>
          </a:p>
        </p:txBody>
      </p:sp>
      <p:sp>
        <p:nvSpPr>
          <p:cNvPr id="4" name="object 4"/>
          <p:cNvSpPr txBox="1"/>
          <p:nvPr/>
        </p:nvSpPr>
        <p:spPr>
          <a:xfrm>
            <a:off x="977290" y="1396365"/>
            <a:ext cx="10405745" cy="375920"/>
          </a:xfrm>
          <a:prstGeom prst="rect">
            <a:avLst/>
          </a:prstGeom>
        </p:spPr>
        <p:txBody>
          <a:bodyPr vert="horz" wrap="square" lIns="0" tIns="0" rIns="0" bIns="0" rtlCol="0">
            <a:spAutoFit/>
          </a:bodyPr>
          <a:lstStyle/>
          <a:p>
            <a:pPr marL="12700">
              <a:lnSpc>
                <a:spcPct val="100000"/>
              </a:lnSpc>
              <a:tabLst>
                <a:tab pos="1491615" algn="l"/>
                <a:tab pos="3081655" algn="l"/>
                <a:tab pos="7218045" algn="l"/>
                <a:tab pos="8735060" algn="l"/>
              </a:tabLst>
            </a:pPr>
            <a:r>
              <a:rPr sz="2400" b="1" dirty="0">
                <a:latin typeface="Microsoft JhengHei" panose="020B0604030504040204" charset="-120"/>
                <a:cs typeface="Microsoft JhengHei" panose="020B0604030504040204" charset="-120"/>
              </a:rPr>
              <a:t>右 侧 </a:t>
            </a:r>
            <a:r>
              <a:rPr sz="2400" b="1" spc="45" dirty="0">
                <a:latin typeface="Microsoft JhengHei" panose="020B0604030504040204" charset="-120"/>
                <a:cs typeface="Microsoft JhengHei" panose="020B0604030504040204" charset="-120"/>
              </a:rPr>
              <a:t> </a:t>
            </a:r>
            <a:r>
              <a:rPr sz="2400" b="1" spc="-150" dirty="0">
                <a:latin typeface="Microsoft JhengHei" panose="020B0604030504040204" charset="-120"/>
                <a:cs typeface="Microsoft JhengHei" panose="020B0604030504040204" charset="-120"/>
              </a:rPr>
              <a:t>的</a:t>
            </a:r>
            <a:r>
              <a:rPr sz="2400" b="1" spc="-150" dirty="0">
                <a:latin typeface="Arial" panose="020B0604020202020204"/>
                <a:cs typeface="Arial" panose="020B0604020202020204"/>
              </a:rPr>
              <a:t>“	</a:t>
            </a:r>
            <a:r>
              <a:rPr sz="2400" b="1" dirty="0">
                <a:latin typeface="Microsoft JhengHei" panose="020B0604030504040204" charset="-120"/>
                <a:cs typeface="Microsoft JhengHei" panose="020B0604030504040204" charset="-120"/>
              </a:rPr>
              <a:t>涉税查询</a:t>
            </a:r>
            <a:r>
              <a:rPr sz="2400" b="1" dirty="0">
                <a:latin typeface="Arial" panose="020B0604020202020204"/>
                <a:cs typeface="Arial" panose="020B0604020202020204"/>
              </a:rPr>
              <a:t>”	</a:t>
            </a:r>
            <a:r>
              <a:rPr sz="2400" b="1" spc="65" dirty="0">
                <a:latin typeface="Microsoft JhengHei" panose="020B0604030504040204" charset="-120"/>
                <a:cs typeface="Microsoft JhengHei" panose="020B0604030504040204" charset="-120"/>
              </a:rPr>
              <a:t>按钮或通过点击页面左侧的</a:t>
            </a:r>
            <a:r>
              <a:rPr sz="2400" b="1" spc="65" dirty="0">
                <a:latin typeface="Arial" panose="020B0604020202020204"/>
                <a:cs typeface="Arial" panose="020B0604020202020204"/>
              </a:rPr>
              <a:t>“	</a:t>
            </a:r>
            <a:r>
              <a:rPr sz="2400" b="1" spc="5" dirty="0">
                <a:latin typeface="Microsoft JhengHei" panose="020B0604030504040204" charset="-120"/>
                <a:cs typeface="Microsoft JhengHei" panose="020B0604030504040204" charset="-120"/>
              </a:rPr>
              <a:t>涉税查询</a:t>
            </a:r>
            <a:r>
              <a:rPr sz="2400" b="1" spc="5" dirty="0">
                <a:latin typeface="Arial" panose="020B0604020202020204"/>
                <a:cs typeface="Arial" panose="020B0604020202020204"/>
              </a:rPr>
              <a:t>”	</a:t>
            </a:r>
            <a:r>
              <a:rPr sz="2400" b="1" dirty="0">
                <a:latin typeface="Microsoft JhengHei" panose="020B0604030504040204" charset="-120"/>
                <a:cs typeface="Microsoft JhengHei" panose="020B0604030504040204" charset="-120"/>
              </a:rPr>
              <a:t>，</a:t>
            </a:r>
            <a:r>
              <a:rPr sz="2400" b="1" spc="5" dirty="0">
                <a:latin typeface="Microsoft JhengHei" panose="020B0604030504040204" charset="-120"/>
                <a:cs typeface="Microsoft JhengHei" panose="020B0604030504040204" charset="-120"/>
              </a:rPr>
              <a:t> </a:t>
            </a:r>
            <a:r>
              <a:rPr sz="2400" b="1" spc="85" dirty="0">
                <a:latin typeface="Microsoft JhengHei" panose="020B0604030504040204" charset="-120"/>
                <a:cs typeface="Microsoft JhengHei" panose="020B0604030504040204" charset="-120"/>
              </a:rPr>
              <a:t>通过输入</a:t>
            </a:r>
            <a:endParaRPr sz="2400">
              <a:latin typeface="Microsoft JhengHei" panose="020B0604030504040204" charset="-120"/>
              <a:cs typeface="Microsoft JhengHei" panose="020B0604030504040204" charset="-120"/>
            </a:endParaRPr>
          </a:p>
        </p:txBody>
      </p:sp>
      <p:sp>
        <p:nvSpPr>
          <p:cNvPr id="5" name="object 5"/>
          <p:cNvSpPr txBox="1"/>
          <p:nvPr/>
        </p:nvSpPr>
        <p:spPr>
          <a:xfrm>
            <a:off x="8590305" y="1725295"/>
            <a:ext cx="2799080" cy="370840"/>
          </a:xfrm>
          <a:prstGeom prst="rect">
            <a:avLst/>
          </a:prstGeom>
        </p:spPr>
        <p:txBody>
          <a:bodyPr vert="horz" wrap="square" lIns="0" tIns="0" rIns="0" bIns="0" rtlCol="0">
            <a:spAutoFit/>
          </a:bodyPr>
          <a:lstStyle/>
          <a:p>
            <a:pPr marL="12700">
              <a:lnSpc>
                <a:spcPct val="100000"/>
              </a:lnSpc>
            </a:pPr>
            <a:r>
              <a:rPr sz="2400" b="1" spc="30" dirty="0">
                <a:latin typeface="Microsoft JhengHei" panose="020B0604030504040204" charset="-120"/>
                <a:cs typeface="Microsoft JhengHei" panose="020B0604030504040204" charset="-120"/>
              </a:rPr>
              <a:t>按钮可以进行申报</a:t>
            </a:r>
            <a:r>
              <a:rPr sz="2400" b="1" dirty="0">
                <a:latin typeface="Microsoft JhengHei" panose="020B0604030504040204" charset="-120"/>
                <a:cs typeface="Microsoft JhengHei" panose="020B0604030504040204" charset="-120"/>
              </a:rPr>
              <a:t>作</a:t>
            </a:r>
            <a:endParaRPr sz="2400">
              <a:latin typeface="Microsoft JhengHei" panose="020B0604030504040204" charset="-120"/>
              <a:cs typeface="Microsoft JhengHei" panose="020B0604030504040204" charset="-120"/>
            </a:endParaRPr>
          </a:p>
        </p:txBody>
      </p:sp>
      <p:sp>
        <p:nvSpPr>
          <p:cNvPr id="6" name="object 6"/>
          <p:cNvSpPr txBox="1"/>
          <p:nvPr/>
        </p:nvSpPr>
        <p:spPr>
          <a:xfrm>
            <a:off x="977290" y="1760855"/>
            <a:ext cx="7432040" cy="671830"/>
          </a:xfrm>
          <a:prstGeom prst="rect">
            <a:avLst/>
          </a:prstGeom>
        </p:spPr>
        <p:txBody>
          <a:bodyPr vert="horz" wrap="square" lIns="0" tIns="0" rIns="0" bIns="0" rtlCol="0">
            <a:spAutoFit/>
          </a:bodyPr>
          <a:lstStyle/>
          <a:p>
            <a:pPr marL="12700" marR="5080">
              <a:lnSpc>
                <a:spcPts val="2650"/>
              </a:lnSpc>
              <a:tabLst>
                <a:tab pos="6082665" algn="l"/>
              </a:tabLst>
            </a:pPr>
            <a:r>
              <a:rPr sz="2400" b="1" spc="75" dirty="0">
                <a:latin typeface="Microsoft JhengHei" panose="020B0604030504040204" charset="-120"/>
                <a:cs typeface="Microsoft JhengHei" panose="020B0604030504040204" charset="-120"/>
              </a:rPr>
              <a:t>所</a:t>
            </a:r>
            <a:r>
              <a:rPr sz="2400" b="1" dirty="0">
                <a:latin typeface="Microsoft JhengHei" panose="020B0604030504040204" charset="-120"/>
                <a:cs typeface="Microsoft JhengHei" panose="020B0604030504040204" charset="-120"/>
              </a:rPr>
              <a:t>属</a:t>
            </a:r>
            <a:r>
              <a:rPr sz="2400" b="1" spc="220" dirty="0">
                <a:latin typeface="Microsoft JhengHei" panose="020B0604030504040204" charset="-120"/>
                <a:cs typeface="Microsoft JhengHei" panose="020B0604030504040204" charset="-120"/>
              </a:rPr>
              <a:t> </a:t>
            </a:r>
            <a:r>
              <a:rPr sz="2400" b="1" spc="25" dirty="0">
                <a:latin typeface="Microsoft JhengHei" panose="020B0604030504040204" charset="-120"/>
                <a:cs typeface="Microsoft JhengHei" panose="020B0604030504040204" charset="-120"/>
              </a:rPr>
              <a:t>期</a:t>
            </a:r>
            <a:r>
              <a:rPr sz="2400" b="1" dirty="0">
                <a:latin typeface="Microsoft JhengHei" panose="020B0604030504040204" charset="-120"/>
                <a:cs typeface="Microsoft JhengHei" panose="020B0604030504040204" charset="-120"/>
              </a:rPr>
              <a:t>等</a:t>
            </a:r>
            <a:r>
              <a:rPr sz="2400" b="1" spc="260" dirty="0">
                <a:latin typeface="Microsoft JhengHei" panose="020B0604030504040204" charset="-120"/>
                <a:cs typeface="Microsoft JhengHei" panose="020B0604030504040204" charset="-120"/>
              </a:rPr>
              <a:t> </a:t>
            </a:r>
            <a:r>
              <a:rPr sz="2400" b="1" spc="25" dirty="0">
                <a:latin typeface="Microsoft JhengHei" panose="020B0604030504040204" charset="-120"/>
                <a:cs typeface="Microsoft JhengHei" panose="020B0604030504040204" charset="-120"/>
              </a:rPr>
              <a:t>条件，可以</a:t>
            </a:r>
            <a:r>
              <a:rPr sz="2400" b="1" spc="30" dirty="0">
                <a:latin typeface="Microsoft JhengHei" panose="020B0604030504040204" charset="-120"/>
                <a:cs typeface="Microsoft JhengHei" panose="020B0604030504040204" charset="-120"/>
              </a:rPr>
              <a:t>查看对应申报，点击</a:t>
            </a:r>
            <a:r>
              <a:rPr sz="2400" b="1" spc="-405" dirty="0">
                <a:latin typeface="Arial" panose="020B0604020202020204"/>
                <a:cs typeface="Arial" panose="020B0604020202020204"/>
              </a:rPr>
              <a:t>“</a:t>
            </a:r>
            <a:r>
              <a:rPr sz="2400" b="1" dirty="0">
                <a:latin typeface="Arial" panose="020B0604020202020204"/>
                <a:cs typeface="Arial" panose="020B0604020202020204"/>
              </a:rPr>
              <a:t>	</a:t>
            </a:r>
            <a:r>
              <a:rPr sz="2400" b="1" spc="30" dirty="0">
                <a:latin typeface="Microsoft JhengHei" panose="020B0604030504040204" charset="-120"/>
                <a:cs typeface="Microsoft JhengHei" panose="020B0604030504040204" charset="-120"/>
              </a:rPr>
              <a:t>申报作废</a:t>
            </a:r>
            <a:r>
              <a:rPr sz="2400" b="1" spc="-285" dirty="0">
                <a:latin typeface="Arial" panose="020B0604020202020204"/>
                <a:cs typeface="Arial" panose="020B0604020202020204"/>
              </a:rPr>
              <a:t>”  </a:t>
            </a:r>
            <a:r>
              <a:rPr sz="2400" b="1" spc="5" dirty="0">
                <a:latin typeface="Microsoft JhengHei" panose="020B0604030504040204" charset="-120"/>
                <a:cs typeface="Microsoft JhengHei" panose="020B0604030504040204" charset="-120"/>
              </a:rPr>
              <a:t>废。</a:t>
            </a:r>
            <a:endParaRPr sz="2400">
              <a:latin typeface="Microsoft JhengHei" panose="020B0604030504040204" charset="-120"/>
              <a:cs typeface="Microsoft JhengHei" panose="020B0604030504040204" charset="-120"/>
            </a:endParaRPr>
          </a:p>
        </p:txBody>
      </p:sp>
      <p:sp>
        <p:nvSpPr>
          <p:cNvPr id="7" name="object 7"/>
          <p:cNvSpPr/>
          <p:nvPr/>
        </p:nvSpPr>
        <p:spPr>
          <a:xfrm>
            <a:off x="883919" y="2406395"/>
            <a:ext cx="10447020" cy="38481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4177"/>
            <a:ext cx="12192000" cy="590395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70559" y="1028700"/>
            <a:ext cx="10849610" cy="0"/>
          </a:xfrm>
          <a:custGeom>
            <a:avLst/>
            <a:gdLst/>
            <a:ahLst/>
            <a:cxnLst/>
            <a:rect l="l" t="t" r="r" b="b"/>
            <a:pathLst>
              <a:path w="10849610">
                <a:moveTo>
                  <a:pt x="0" y="0"/>
                </a:moveTo>
                <a:lnTo>
                  <a:pt x="10849356" y="0"/>
                </a:lnTo>
              </a:path>
            </a:pathLst>
          </a:custGeom>
          <a:ln w="7620">
            <a:solidFill>
              <a:srgbClr val="7C7C7C"/>
            </a:solidFill>
          </a:ln>
        </p:spPr>
        <p:txBody>
          <a:bodyPr wrap="square" lIns="0" tIns="0" rIns="0" bIns="0" rtlCol="0"/>
          <a:lstStyle/>
          <a:p/>
        </p:txBody>
      </p:sp>
      <p:sp>
        <p:nvSpPr>
          <p:cNvPr id="4" name="object 4"/>
          <p:cNvSpPr/>
          <p:nvPr/>
        </p:nvSpPr>
        <p:spPr>
          <a:xfrm>
            <a:off x="835152" y="102107"/>
            <a:ext cx="4352544" cy="1114044"/>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1731645" y="1945970"/>
            <a:ext cx="9277985" cy="429895"/>
          </a:xfrm>
          <a:prstGeom prst="rect">
            <a:avLst/>
          </a:prstGeom>
        </p:spPr>
        <p:txBody>
          <a:bodyPr vert="horz" wrap="square" lIns="0" tIns="0" rIns="0" bIns="0" rtlCol="0">
            <a:spAutoFit/>
          </a:bodyPr>
          <a:lstStyle/>
          <a:p>
            <a:pPr marL="12700">
              <a:lnSpc>
                <a:spcPct val="100000"/>
              </a:lnSpc>
            </a:pPr>
            <a:r>
              <a:rPr sz="2800" b="1" dirty="0">
                <a:latin typeface="Microsoft JhengHei" panose="020B0604030504040204" charset="-120"/>
                <a:cs typeface="Microsoft JhengHei" panose="020B0604030504040204" charset="-120"/>
              </a:rPr>
              <a:t>电子税务局纳税申报操作指南（居民企业所得税年度申报</a:t>
            </a:r>
            <a:r>
              <a:rPr sz="2800" dirty="0">
                <a:latin typeface="Arial Unicode MS" panose="020B0604020202020204" charset="-122"/>
                <a:cs typeface="Arial Unicode MS" panose="020B0604020202020204" charset="-122"/>
              </a:rPr>
              <a:t>）</a:t>
            </a:r>
            <a:endParaRPr sz="2800">
              <a:latin typeface="Arial Unicode MS" panose="020B0604020202020204" charset="-122"/>
              <a:cs typeface="Arial Unicode MS" panose="020B0604020202020204" charset="-122"/>
            </a:endParaRPr>
          </a:p>
        </p:txBody>
      </p:sp>
      <p:sp>
        <p:nvSpPr>
          <p:cNvPr id="6" name="object 6"/>
          <p:cNvSpPr txBox="1"/>
          <p:nvPr/>
        </p:nvSpPr>
        <p:spPr>
          <a:xfrm>
            <a:off x="1741170" y="4316730"/>
            <a:ext cx="6877685" cy="430530"/>
          </a:xfrm>
          <a:prstGeom prst="rect">
            <a:avLst/>
          </a:prstGeom>
        </p:spPr>
        <p:txBody>
          <a:bodyPr vert="horz" wrap="square" lIns="0" tIns="0" rIns="0" bIns="0" rtlCol="0">
            <a:spAutoFit/>
          </a:bodyPr>
          <a:lstStyle/>
          <a:p>
            <a:pPr marL="12700">
              <a:lnSpc>
                <a:spcPct val="100000"/>
              </a:lnSpc>
            </a:pPr>
            <a:r>
              <a:rPr sz="2800" b="1" dirty="0">
                <a:latin typeface="Microsoft JhengHei" panose="020B0604030504040204" charset="-120"/>
                <a:cs typeface="Microsoft JhengHei" panose="020B0604030504040204" charset="-120"/>
              </a:rPr>
              <a:t>高新技术企业所得税优惠政策及报</a:t>
            </a:r>
            <a:r>
              <a:rPr sz="2800" b="1" spc="5" dirty="0">
                <a:latin typeface="Microsoft JhengHei" panose="020B0604030504040204" charset="-120"/>
                <a:cs typeface="Microsoft JhengHei" panose="020B0604030504040204" charset="-120"/>
              </a:rPr>
              <a:t>表</a:t>
            </a:r>
            <a:r>
              <a:rPr sz="2800" b="1" dirty="0">
                <a:latin typeface="Microsoft JhengHei" panose="020B0604030504040204" charset="-120"/>
                <a:cs typeface="Microsoft JhengHei" panose="020B0604030504040204" charset="-120"/>
              </a:rPr>
              <a:t>填</a:t>
            </a:r>
            <a:r>
              <a:rPr sz="2800" b="1" spc="-5" dirty="0">
                <a:latin typeface="Microsoft JhengHei" panose="020B0604030504040204" charset="-120"/>
                <a:cs typeface="Microsoft JhengHei" panose="020B0604030504040204" charset="-120"/>
              </a:rPr>
              <a:t>写</a:t>
            </a:r>
            <a:endParaRPr sz="2800">
              <a:latin typeface="Microsoft JhengHei" panose="020B0604030504040204" charset="-120"/>
              <a:cs typeface="Microsoft JhengHei" panose="020B0604030504040204" charset="-120"/>
            </a:endParaRPr>
          </a:p>
        </p:txBody>
      </p:sp>
      <p:sp>
        <p:nvSpPr>
          <p:cNvPr id="7" name="object 7"/>
          <p:cNvSpPr txBox="1"/>
          <p:nvPr/>
        </p:nvSpPr>
        <p:spPr>
          <a:xfrm>
            <a:off x="1278127" y="1118615"/>
            <a:ext cx="1278255" cy="285115"/>
          </a:xfrm>
          <a:prstGeom prst="rect">
            <a:avLst/>
          </a:prstGeom>
        </p:spPr>
        <p:txBody>
          <a:bodyPr vert="horz" wrap="square" lIns="0" tIns="0" rIns="0" bIns="0" rtlCol="0">
            <a:spAutoFit/>
          </a:bodyPr>
          <a:lstStyle/>
          <a:p>
            <a:pPr marL="12700">
              <a:lnSpc>
                <a:spcPct val="100000"/>
              </a:lnSpc>
            </a:pPr>
            <a:r>
              <a:rPr sz="1800" b="1" spc="-10" dirty="0">
                <a:latin typeface="Arial" panose="020B0604020202020204"/>
                <a:cs typeface="Arial" panose="020B0604020202020204"/>
              </a:rPr>
              <a:t>CONTENTS</a:t>
            </a:r>
            <a:endParaRPr sz="1800">
              <a:latin typeface="Arial" panose="020B0604020202020204"/>
              <a:cs typeface="Arial" panose="020B0604020202020204"/>
            </a:endParaRPr>
          </a:p>
        </p:txBody>
      </p:sp>
      <p:sp>
        <p:nvSpPr>
          <p:cNvPr id="8" name="object 8"/>
          <p:cNvSpPr txBox="1"/>
          <p:nvPr/>
        </p:nvSpPr>
        <p:spPr>
          <a:xfrm>
            <a:off x="1232408" y="214198"/>
            <a:ext cx="1396365" cy="817244"/>
          </a:xfrm>
          <a:prstGeom prst="rect">
            <a:avLst/>
          </a:prstGeom>
        </p:spPr>
        <p:txBody>
          <a:bodyPr vert="horz" wrap="square" lIns="0" tIns="0" rIns="0" bIns="0" rtlCol="0">
            <a:spAutoFit/>
          </a:bodyPr>
          <a:lstStyle/>
          <a:p>
            <a:pPr marL="12700">
              <a:lnSpc>
                <a:spcPts val="6435"/>
              </a:lnSpc>
            </a:pPr>
            <a:r>
              <a:rPr sz="5400" spc="-5" dirty="0">
                <a:solidFill>
                  <a:srgbClr val="FFFFFF"/>
                </a:solidFill>
                <a:latin typeface="Arial Unicode MS" panose="020B0604020202020204" charset="-122"/>
                <a:cs typeface="Arial Unicode MS" panose="020B0604020202020204" charset="-122"/>
              </a:rPr>
              <a:t>目</a:t>
            </a:r>
            <a:r>
              <a:rPr sz="5400" dirty="0">
                <a:solidFill>
                  <a:srgbClr val="FFFFFF"/>
                </a:solidFill>
                <a:latin typeface="Arial Unicode MS" panose="020B0604020202020204" charset="-122"/>
                <a:cs typeface="Arial Unicode MS" panose="020B0604020202020204" charset="-122"/>
              </a:rPr>
              <a:t>录</a:t>
            </a:r>
            <a:endParaRPr sz="5400">
              <a:latin typeface="Arial Unicode MS" panose="020B0604020202020204" charset="-122"/>
              <a:cs typeface="Arial Unicode MS" panose="020B0604020202020204" charset="-122"/>
            </a:endParaRPr>
          </a:p>
        </p:txBody>
      </p:sp>
      <p:sp>
        <p:nvSpPr>
          <p:cNvPr id="9" name="object 9"/>
          <p:cNvSpPr/>
          <p:nvPr/>
        </p:nvSpPr>
        <p:spPr>
          <a:xfrm>
            <a:off x="1103375" y="5227320"/>
            <a:ext cx="902208" cy="928115"/>
          </a:xfrm>
          <a:prstGeom prst="rect">
            <a:avLst/>
          </a:prstGeom>
          <a:blipFill>
            <a:blip r:embed="rId3" cstate="print"/>
            <a:stretch>
              <a:fillRect/>
            </a:stretch>
          </a:blipFill>
        </p:spPr>
        <p:txBody>
          <a:bodyPr wrap="square" lIns="0" tIns="0" rIns="0" bIns="0" rtlCol="0"/>
          <a:lstStyle/>
          <a:p/>
        </p:txBody>
      </p:sp>
      <p:sp>
        <p:nvSpPr>
          <p:cNvPr id="10" name="object 10"/>
          <p:cNvSpPr txBox="1"/>
          <p:nvPr/>
        </p:nvSpPr>
        <p:spPr>
          <a:xfrm>
            <a:off x="5822950" y="174625"/>
            <a:ext cx="5697220" cy="774065"/>
          </a:xfrm>
          <a:prstGeom prst="rect">
            <a:avLst/>
          </a:prstGeom>
        </p:spPr>
        <p:txBody>
          <a:bodyPr vert="horz" wrap="square" lIns="0" tIns="0" rIns="0" bIns="0" rtlCol="0">
            <a:spAutoFit/>
          </a:bodyPr>
          <a:lstStyle/>
          <a:p>
            <a:pPr marL="12700" marR="5080">
              <a:lnSpc>
                <a:spcPts val="3020"/>
              </a:lnSpc>
            </a:pPr>
            <a:r>
              <a:rPr sz="2600" b="1" spc="100" dirty="0">
                <a:solidFill>
                  <a:srgbClr val="FF0000"/>
                </a:solidFill>
                <a:uFillTx/>
                <a:latin typeface="Microsoft JhengHei" panose="020B0604030504040204" charset="-120"/>
                <a:cs typeface="Microsoft JhengHei" panose="020B0604030504040204" charset="-120"/>
              </a:rPr>
              <a:t>本课件中例题仅为理解报表所用，难免考虑不周，非政策解释！！！</a:t>
            </a:r>
            <a:endParaRPr sz="2600" b="1" spc="100" dirty="0">
              <a:solidFill>
                <a:srgbClr val="FF0000"/>
              </a:solidFill>
              <a:uFillTx/>
              <a:latin typeface="Microsoft JhengHei" panose="020B0604030504040204" charset="-120"/>
              <a:cs typeface="Microsoft JhengHei" panose="020B0604030504040204" charset="-120"/>
            </a:endParaRPr>
          </a:p>
        </p:txBody>
      </p:sp>
      <p:sp>
        <p:nvSpPr>
          <p:cNvPr id="11" name="object 11"/>
          <p:cNvSpPr/>
          <p:nvPr/>
        </p:nvSpPr>
        <p:spPr>
          <a:xfrm>
            <a:off x="614172" y="4081271"/>
            <a:ext cx="902208" cy="926591"/>
          </a:xfrm>
          <a:prstGeom prst="rect">
            <a:avLst/>
          </a:prstGeom>
          <a:blipFill>
            <a:blip r:embed="rId4" cstate="print"/>
            <a:stretch>
              <a:fillRect/>
            </a:stretch>
          </a:blipFill>
        </p:spPr>
        <p:txBody>
          <a:bodyPr wrap="square" lIns="0" tIns="0" rIns="0" bIns="0" rtlCol="0"/>
          <a:lstStyle/>
          <a:p/>
        </p:txBody>
      </p:sp>
      <p:sp>
        <p:nvSpPr>
          <p:cNvPr id="12" name="object 12"/>
          <p:cNvSpPr/>
          <p:nvPr/>
        </p:nvSpPr>
        <p:spPr>
          <a:xfrm>
            <a:off x="495300" y="4131564"/>
            <a:ext cx="902208" cy="928115"/>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685800" y="3985259"/>
            <a:ext cx="902208" cy="926591"/>
          </a:xfrm>
          <a:prstGeom prst="rect">
            <a:avLst/>
          </a:prstGeom>
          <a:blipFill>
            <a:blip r:embed="rId4" cstate="print"/>
            <a:stretch>
              <a:fillRect/>
            </a:stretch>
          </a:blipFill>
        </p:spPr>
        <p:txBody>
          <a:bodyPr wrap="square" lIns="0" tIns="0" rIns="0" bIns="0" rtlCol="0"/>
          <a:lstStyle/>
          <a:p/>
        </p:txBody>
      </p:sp>
      <p:sp>
        <p:nvSpPr>
          <p:cNvPr id="14" name="object 14"/>
          <p:cNvSpPr/>
          <p:nvPr/>
        </p:nvSpPr>
        <p:spPr>
          <a:xfrm>
            <a:off x="603504" y="3997452"/>
            <a:ext cx="902207" cy="926591"/>
          </a:xfrm>
          <a:prstGeom prst="rect">
            <a:avLst/>
          </a:prstGeom>
          <a:blipFill>
            <a:blip r:embed="rId4" cstate="print"/>
            <a:stretch>
              <a:fillRect/>
            </a:stretch>
          </a:blipFill>
        </p:spPr>
        <p:txBody>
          <a:bodyPr wrap="square" lIns="0" tIns="0" rIns="0" bIns="0" rtlCol="0"/>
          <a:lstStyle/>
          <a:p/>
        </p:txBody>
      </p:sp>
      <p:sp>
        <p:nvSpPr>
          <p:cNvPr id="15" name="object 15"/>
          <p:cNvSpPr/>
          <p:nvPr/>
        </p:nvSpPr>
        <p:spPr>
          <a:xfrm>
            <a:off x="783336" y="4081271"/>
            <a:ext cx="900683" cy="926591"/>
          </a:xfrm>
          <a:prstGeom prst="rect">
            <a:avLst/>
          </a:prstGeom>
          <a:blipFill>
            <a:blip r:embed="rId4" cstate="print"/>
            <a:stretch>
              <a:fillRect/>
            </a:stretch>
          </a:blipFill>
        </p:spPr>
        <p:txBody>
          <a:bodyPr wrap="square" lIns="0" tIns="0" rIns="0" bIns="0" rtlCol="0"/>
          <a:lstStyle/>
          <a:p/>
        </p:txBody>
      </p:sp>
      <p:sp>
        <p:nvSpPr>
          <p:cNvPr id="16" name="object 16"/>
          <p:cNvSpPr/>
          <p:nvPr/>
        </p:nvSpPr>
        <p:spPr>
          <a:xfrm>
            <a:off x="650748" y="4044696"/>
            <a:ext cx="902207" cy="928115"/>
          </a:xfrm>
          <a:prstGeom prst="rect">
            <a:avLst/>
          </a:prstGeom>
          <a:blipFill>
            <a:blip r:embed="rId4" cstate="print"/>
            <a:stretch>
              <a:fillRect/>
            </a:stretch>
          </a:blipFill>
        </p:spPr>
        <p:txBody>
          <a:bodyPr wrap="square" lIns="0" tIns="0" rIns="0" bIns="0" rtlCol="0"/>
          <a:lstStyle/>
          <a:p/>
        </p:txBody>
      </p:sp>
      <p:sp>
        <p:nvSpPr>
          <p:cNvPr id="17" name="object 17"/>
          <p:cNvSpPr txBox="1"/>
          <p:nvPr/>
        </p:nvSpPr>
        <p:spPr>
          <a:xfrm>
            <a:off x="1824990" y="5450840"/>
            <a:ext cx="7299325" cy="430530"/>
          </a:xfrm>
          <a:prstGeom prst="rect">
            <a:avLst/>
          </a:prstGeom>
        </p:spPr>
        <p:txBody>
          <a:bodyPr vert="horz" wrap="square" lIns="0" tIns="0" rIns="0" bIns="0" rtlCol="0">
            <a:spAutoFit/>
          </a:bodyPr>
          <a:lstStyle/>
          <a:p>
            <a:pPr marL="12700">
              <a:lnSpc>
                <a:spcPct val="100000"/>
              </a:lnSpc>
            </a:pPr>
            <a:r>
              <a:rPr sz="2800" b="1" dirty="0">
                <a:latin typeface="Microsoft JhengHei" panose="020B0604030504040204" charset="-120"/>
                <a:cs typeface="Microsoft JhengHei" panose="020B0604030504040204" charset="-120"/>
              </a:rPr>
              <a:t>研发费加计扣除所得税优惠政策及报表填写</a:t>
            </a:r>
            <a:endParaRPr sz="2800">
              <a:latin typeface="Microsoft JhengHei" panose="020B0604030504040204" charset="-120"/>
              <a:cs typeface="Microsoft JhengHei" panose="020B0604030504040204" charset="-120"/>
            </a:endParaRPr>
          </a:p>
        </p:txBody>
      </p:sp>
      <p:sp>
        <p:nvSpPr>
          <p:cNvPr id="18" name="object 18"/>
          <p:cNvSpPr/>
          <p:nvPr/>
        </p:nvSpPr>
        <p:spPr>
          <a:xfrm>
            <a:off x="566927" y="4081271"/>
            <a:ext cx="925068" cy="926591"/>
          </a:xfrm>
          <a:prstGeom prst="rect">
            <a:avLst/>
          </a:prstGeom>
          <a:blipFill>
            <a:blip r:embed="rId4" cstate="print"/>
            <a:stretch>
              <a:fillRect/>
            </a:stretch>
          </a:blipFill>
        </p:spPr>
        <p:txBody>
          <a:bodyPr wrap="square" lIns="0" tIns="0" rIns="0" bIns="0" rtlCol="0"/>
          <a:lstStyle/>
          <a:p/>
        </p:txBody>
      </p:sp>
      <p:sp>
        <p:nvSpPr>
          <p:cNvPr id="19" name="object 19"/>
          <p:cNvSpPr/>
          <p:nvPr/>
        </p:nvSpPr>
        <p:spPr>
          <a:xfrm>
            <a:off x="662940" y="4142232"/>
            <a:ext cx="926591" cy="928115"/>
          </a:xfrm>
          <a:prstGeom prst="rect">
            <a:avLst/>
          </a:prstGeom>
          <a:blipFill>
            <a:blip r:embed="rId6" cstate="print"/>
            <a:stretch>
              <a:fillRect/>
            </a:stretch>
          </a:blipFill>
        </p:spPr>
        <p:txBody>
          <a:bodyPr wrap="square" lIns="0" tIns="0" rIns="0" bIns="0" rtlCol="0"/>
          <a:lstStyle/>
          <a:p/>
        </p:txBody>
      </p:sp>
      <p:sp>
        <p:nvSpPr>
          <p:cNvPr id="20" name="object 20"/>
          <p:cNvSpPr/>
          <p:nvPr/>
        </p:nvSpPr>
        <p:spPr>
          <a:xfrm>
            <a:off x="763523" y="4302252"/>
            <a:ext cx="611505" cy="609600"/>
          </a:xfrm>
          <a:custGeom>
            <a:avLst/>
            <a:gdLst/>
            <a:ahLst/>
            <a:cxnLst/>
            <a:rect l="l" t="t" r="r" b="b"/>
            <a:pathLst>
              <a:path w="611505" h="609600">
                <a:moveTo>
                  <a:pt x="0" y="0"/>
                </a:moveTo>
                <a:lnTo>
                  <a:pt x="611124" y="0"/>
                </a:lnTo>
                <a:lnTo>
                  <a:pt x="611124" y="609600"/>
                </a:lnTo>
                <a:lnTo>
                  <a:pt x="0" y="609600"/>
                </a:lnTo>
                <a:lnTo>
                  <a:pt x="0" y="0"/>
                </a:lnTo>
                <a:close/>
              </a:path>
            </a:pathLst>
          </a:custGeom>
          <a:solidFill>
            <a:srgbClr val="C00000"/>
          </a:solidFill>
        </p:spPr>
        <p:txBody>
          <a:bodyPr wrap="square" lIns="0" tIns="0" rIns="0" bIns="0" rtlCol="0"/>
          <a:lstStyle/>
          <a:p/>
        </p:txBody>
      </p:sp>
      <p:sp>
        <p:nvSpPr>
          <p:cNvPr id="21" name="object 21"/>
          <p:cNvSpPr txBox="1"/>
          <p:nvPr/>
        </p:nvSpPr>
        <p:spPr>
          <a:xfrm>
            <a:off x="802258" y="4193032"/>
            <a:ext cx="532765" cy="608965"/>
          </a:xfrm>
          <a:prstGeom prst="rect">
            <a:avLst/>
          </a:prstGeom>
        </p:spPr>
        <p:txBody>
          <a:bodyPr vert="horz" wrap="square" lIns="0" tIns="0" rIns="0" bIns="0" rtlCol="0">
            <a:spAutoFit/>
          </a:bodyPr>
          <a:lstStyle/>
          <a:p>
            <a:pPr marL="12700">
              <a:lnSpc>
                <a:spcPts val="4790"/>
              </a:lnSpc>
            </a:pPr>
            <a:r>
              <a:rPr sz="4000" b="1" spc="-5" dirty="0">
                <a:solidFill>
                  <a:srgbClr val="FFFFFF"/>
                </a:solidFill>
                <a:latin typeface="Microsoft JhengHei" panose="020B0604030504040204" charset="-120"/>
                <a:cs typeface="Microsoft JhengHei" panose="020B0604030504040204" charset="-120"/>
              </a:rPr>
              <a:t>叁</a:t>
            </a:r>
            <a:endParaRPr sz="4000">
              <a:latin typeface="Microsoft JhengHei" panose="020B0604030504040204" charset="-120"/>
              <a:cs typeface="Microsoft JhengHei" panose="020B0604030504040204" charset="-120"/>
            </a:endParaRPr>
          </a:p>
        </p:txBody>
      </p:sp>
      <p:sp>
        <p:nvSpPr>
          <p:cNvPr id="22" name="object 22"/>
          <p:cNvSpPr/>
          <p:nvPr/>
        </p:nvSpPr>
        <p:spPr>
          <a:xfrm>
            <a:off x="772668" y="5369052"/>
            <a:ext cx="611505" cy="609600"/>
          </a:xfrm>
          <a:custGeom>
            <a:avLst/>
            <a:gdLst/>
            <a:ahLst/>
            <a:cxnLst/>
            <a:rect l="l" t="t" r="r" b="b"/>
            <a:pathLst>
              <a:path w="611505" h="609600">
                <a:moveTo>
                  <a:pt x="0" y="0"/>
                </a:moveTo>
                <a:lnTo>
                  <a:pt x="611124" y="0"/>
                </a:lnTo>
                <a:lnTo>
                  <a:pt x="611124" y="609600"/>
                </a:lnTo>
                <a:lnTo>
                  <a:pt x="0" y="609600"/>
                </a:lnTo>
                <a:lnTo>
                  <a:pt x="0" y="0"/>
                </a:lnTo>
                <a:close/>
              </a:path>
            </a:pathLst>
          </a:custGeom>
          <a:solidFill>
            <a:srgbClr val="C00000"/>
          </a:solidFill>
        </p:spPr>
        <p:txBody>
          <a:bodyPr wrap="square" lIns="0" tIns="0" rIns="0" bIns="0" rtlCol="0"/>
          <a:lstStyle/>
          <a:p/>
        </p:txBody>
      </p:sp>
      <p:sp>
        <p:nvSpPr>
          <p:cNvPr id="23" name="object 23"/>
          <p:cNvSpPr txBox="1"/>
          <p:nvPr/>
        </p:nvSpPr>
        <p:spPr>
          <a:xfrm>
            <a:off x="811402" y="5260466"/>
            <a:ext cx="532765" cy="608965"/>
          </a:xfrm>
          <a:prstGeom prst="rect">
            <a:avLst/>
          </a:prstGeom>
        </p:spPr>
        <p:txBody>
          <a:bodyPr vert="horz" wrap="square" lIns="0" tIns="0" rIns="0" bIns="0" rtlCol="0">
            <a:spAutoFit/>
          </a:bodyPr>
          <a:lstStyle/>
          <a:p>
            <a:pPr marL="12700">
              <a:lnSpc>
                <a:spcPts val="4790"/>
              </a:lnSpc>
            </a:pPr>
            <a:r>
              <a:rPr sz="4000" b="1" spc="-5" dirty="0">
                <a:solidFill>
                  <a:srgbClr val="FFFFFF"/>
                </a:solidFill>
                <a:latin typeface="Microsoft JhengHei" panose="020B0604030504040204" charset="-120"/>
                <a:cs typeface="Microsoft JhengHei" panose="020B0604030504040204" charset="-120"/>
              </a:rPr>
              <a:t>肆</a:t>
            </a:r>
            <a:endParaRPr sz="4000">
              <a:latin typeface="Microsoft JhengHei" panose="020B0604030504040204" charset="-120"/>
              <a:cs typeface="Microsoft JhengHei" panose="020B0604030504040204" charset="-120"/>
            </a:endParaRPr>
          </a:p>
        </p:txBody>
      </p:sp>
      <p:sp>
        <p:nvSpPr>
          <p:cNvPr id="24" name="object 24"/>
          <p:cNvSpPr/>
          <p:nvPr/>
        </p:nvSpPr>
        <p:spPr>
          <a:xfrm>
            <a:off x="763523" y="3061716"/>
            <a:ext cx="620395" cy="615950"/>
          </a:xfrm>
          <a:custGeom>
            <a:avLst/>
            <a:gdLst/>
            <a:ahLst/>
            <a:cxnLst/>
            <a:rect l="l" t="t" r="r" b="b"/>
            <a:pathLst>
              <a:path w="620394" h="615950">
                <a:moveTo>
                  <a:pt x="0" y="0"/>
                </a:moveTo>
                <a:lnTo>
                  <a:pt x="620268" y="0"/>
                </a:lnTo>
                <a:lnTo>
                  <a:pt x="620268" y="615695"/>
                </a:lnTo>
                <a:lnTo>
                  <a:pt x="0" y="615695"/>
                </a:lnTo>
                <a:lnTo>
                  <a:pt x="0" y="0"/>
                </a:lnTo>
                <a:close/>
              </a:path>
            </a:pathLst>
          </a:custGeom>
          <a:solidFill>
            <a:srgbClr val="C00000"/>
          </a:solidFill>
        </p:spPr>
        <p:txBody>
          <a:bodyPr wrap="square" lIns="0" tIns="0" rIns="0" bIns="0" rtlCol="0"/>
          <a:lstStyle/>
          <a:p/>
        </p:txBody>
      </p:sp>
      <p:sp>
        <p:nvSpPr>
          <p:cNvPr id="25" name="object 25"/>
          <p:cNvSpPr txBox="1"/>
          <p:nvPr/>
        </p:nvSpPr>
        <p:spPr>
          <a:xfrm>
            <a:off x="811530" y="2974340"/>
            <a:ext cx="7451090" cy="596900"/>
          </a:xfrm>
          <a:prstGeom prst="rect">
            <a:avLst/>
          </a:prstGeom>
        </p:spPr>
        <p:txBody>
          <a:bodyPr vert="horz" wrap="square" lIns="0" tIns="0" rIns="0" bIns="0" rtlCol="0">
            <a:spAutoFit/>
          </a:bodyPr>
          <a:lstStyle/>
          <a:p>
            <a:pPr marL="887730" marR="5080" indent="-875665">
              <a:lnSpc>
                <a:spcPct val="97000"/>
              </a:lnSpc>
              <a:tabLst>
                <a:tab pos="887730" algn="l"/>
              </a:tabLst>
            </a:pPr>
            <a:r>
              <a:rPr sz="4000" b="1" spc="-5" dirty="0">
                <a:solidFill>
                  <a:srgbClr val="FFFFFF"/>
                </a:solidFill>
                <a:latin typeface="Microsoft JhengHei" panose="020B0604030504040204" charset="-120"/>
                <a:cs typeface="Microsoft JhengHei" panose="020B0604030504040204" charset="-120"/>
              </a:rPr>
              <a:t>贰</a:t>
            </a:r>
            <a:r>
              <a:rPr sz="4000" b="1" spc="-5" dirty="0">
                <a:solidFill>
                  <a:srgbClr val="FFFFFF"/>
                </a:solidFill>
                <a:latin typeface="Microsoft JhengHei" panose="020B0604030504040204" charset="-120"/>
                <a:cs typeface="Microsoft JhengHei" panose="020B0604030504040204" charset="-120"/>
              </a:rPr>
              <a:t>	</a:t>
            </a:r>
            <a:r>
              <a:rPr sz="2800" b="1" spc="175" dirty="0">
                <a:latin typeface="Arial" panose="020B0604020202020204"/>
                <a:cs typeface="Arial" panose="020B0604020202020204"/>
              </a:rPr>
              <a:t>2019</a:t>
            </a:r>
            <a:r>
              <a:rPr sz="2800" b="1" spc="0" dirty="0">
                <a:latin typeface="Microsoft JhengHei" panose="020B0604030504040204" charset="-120"/>
                <a:cs typeface="Microsoft JhengHei" panose="020B0604030504040204" charset="-120"/>
              </a:rPr>
              <a:t>年度所得税汇缴申报基础报表</a:t>
            </a:r>
            <a:r>
              <a:rPr sz="2800" b="1" spc="-5" dirty="0">
                <a:latin typeface="Microsoft JhengHei" panose="020B0604030504040204" charset="-120"/>
                <a:cs typeface="Microsoft JhengHei" panose="020B0604030504040204" charset="-120"/>
              </a:rPr>
              <a:t>填 </a:t>
            </a:r>
            <a:r>
              <a:rPr sz="2800" b="1" spc="-5" dirty="0">
                <a:latin typeface="Microsoft JhengHei" panose="020B0604030504040204" charset="-120"/>
                <a:cs typeface="Microsoft JhengHei" panose="020B0604030504040204" charset="-120"/>
              </a:rPr>
              <a:t> </a:t>
            </a:r>
            <a:r>
              <a:rPr sz="2800" b="1" spc="-5" dirty="0">
                <a:latin typeface="Microsoft JhengHei" panose="020B0604030504040204" charset="-120"/>
                <a:cs typeface="Microsoft JhengHei" panose="020B0604030504040204" charset="-120"/>
              </a:rPr>
              <a:t>写</a:t>
            </a:r>
            <a:endParaRPr sz="2800">
              <a:latin typeface="Microsoft JhengHei" panose="020B0604030504040204" charset="-120"/>
              <a:cs typeface="Microsoft JhengHei" panose="020B0604030504040204" charset="-120"/>
            </a:endParaRPr>
          </a:p>
        </p:txBody>
      </p:sp>
      <p:sp>
        <p:nvSpPr>
          <p:cNvPr id="26" name="object 26"/>
          <p:cNvSpPr/>
          <p:nvPr/>
        </p:nvSpPr>
        <p:spPr>
          <a:xfrm>
            <a:off x="784859" y="1943100"/>
            <a:ext cx="632460" cy="617220"/>
          </a:xfrm>
          <a:custGeom>
            <a:avLst/>
            <a:gdLst/>
            <a:ahLst/>
            <a:cxnLst/>
            <a:rect l="l" t="t" r="r" b="b"/>
            <a:pathLst>
              <a:path w="632460" h="617219">
                <a:moveTo>
                  <a:pt x="0" y="0"/>
                </a:moveTo>
                <a:lnTo>
                  <a:pt x="632460" y="0"/>
                </a:lnTo>
                <a:lnTo>
                  <a:pt x="632460" y="617219"/>
                </a:lnTo>
                <a:lnTo>
                  <a:pt x="0" y="617219"/>
                </a:lnTo>
                <a:lnTo>
                  <a:pt x="0" y="0"/>
                </a:lnTo>
                <a:close/>
              </a:path>
            </a:pathLst>
          </a:custGeom>
          <a:solidFill>
            <a:srgbClr val="C00000"/>
          </a:solidFill>
        </p:spPr>
        <p:txBody>
          <a:bodyPr wrap="square" lIns="0" tIns="0" rIns="0" bIns="0" rtlCol="0"/>
          <a:lstStyle/>
          <a:p/>
        </p:txBody>
      </p:sp>
      <p:sp>
        <p:nvSpPr>
          <p:cNvPr id="27" name="object 27"/>
          <p:cNvSpPr txBox="1"/>
          <p:nvPr/>
        </p:nvSpPr>
        <p:spPr>
          <a:xfrm>
            <a:off x="822960" y="1833879"/>
            <a:ext cx="532765" cy="608965"/>
          </a:xfrm>
          <a:prstGeom prst="rect">
            <a:avLst/>
          </a:prstGeom>
        </p:spPr>
        <p:txBody>
          <a:bodyPr vert="horz" wrap="square" lIns="0" tIns="0" rIns="0" bIns="0" rtlCol="0">
            <a:spAutoFit/>
          </a:bodyPr>
          <a:lstStyle/>
          <a:p>
            <a:pPr marL="12700">
              <a:lnSpc>
                <a:spcPts val="4790"/>
              </a:lnSpc>
            </a:pPr>
            <a:r>
              <a:rPr sz="4000" b="1" spc="-5" dirty="0">
                <a:solidFill>
                  <a:srgbClr val="FFFFFF"/>
                </a:solidFill>
                <a:latin typeface="Microsoft JhengHei" panose="020B0604030504040204" charset="-120"/>
                <a:cs typeface="Microsoft JhengHei" panose="020B0604030504040204" charset="-120"/>
              </a:rPr>
              <a:t>壹</a:t>
            </a:r>
            <a:endParaRPr sz="4000">
              <a:latin typeface="Microsoft JhengHei" panose="020B0604030504040204" charset="-120"/>
              <a:cs typeface="Microsoft JhengHei" panose="020B0604030504040204"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57440" y="1412849"/>
            <a:ext cx="10474388" cy="4876698"/>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6759" y="1146428"/>
            <a:ext cx="10655630" cy="3798201"/>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666699" y="5242000"/>
            <a:ext cx="10987405" cy="311150"/>
          </a:xfrm>
          <a:prstGeom prst="rect">
            <a:avLst/>
          </a:prstGeom>
        </p:spPr>
        <p:txBody>
          <a:bodyPr vert="horz" wrap="square" lIns="0" tIns="0" rIns="0" bIns="0" rtlCol="0">
            <a:spAutoFit/>
          </a:bodyPr>
          <a:lstStyle/>
          <a:p>
            <a:pPr marL="12700">
              <a:lnSpc>
                <a:spcPct val="100000"/>
              </a:lnSpc>
            </a:pPr>
            <a:r>
              <a:rPr sz="2000" b="1" spc="5" dirty="0">
                <a:solidFill>
                  <a:srgbClr val="0079AA"/>
                </a:solidFill>
                <a:latin typeface="Microsoft JhengHei" panose="020B0604030504040204" charset="-120"/>
                <a:cs typeface="Microsoft JhengHei" panose="020B0604030504040204" charset="-120"/>
              </a:rPr>
              <a:t>注意事项：缴款书如已开具，则须到主管税务机关作废缴款书后再作废申报或上门进行更正申报。</a:t>
            </a:r>
            <a:endParaRPr sz="2000">
              <a:latin typeface="Microsoft JhengHei" panose="020B0604030504040204" charset="-120"/>
              <a:cs typeface="Microsoft JhengHei" panose="020B0604030504040204"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9925" y="1010919"/>
            <a:ext cx="10849610" cy="0"/>
          </a:xfrm>
          <a:custGeom>
            <a:avLst/>
            <a:gdLst/>
            <a:ahLst/>
            <a:cxnLst/>
            <a:rect l="l" t="t" r="r" b="b"/>
            <a:pathLst>
              <a:path w="10849610">
                <a:moveTo>
                  <a:pt x="0" y="0"/>
                </a:moveTo>
                <a:lnTo>
                  <a:pt x="10849610" y="0"/>
                </a:lnTo>
              </a:path>
            </a:pathLst>
          </a:custGeom>
          <a:ln w="15239">
            <a:solidFill>
              <a:srgbClr val="7C7C7C"/>
            </a:solidFill>
          </a:ln>
        </p:spPr>
        <p:txBody>
          <a:bodyPr wrap="square" lIns="0" tIns="0" rIns="0" bIns="0" rtlCol="0"/>
          <a:lstStyle/>
          <a:p/>
        </p:txBody>
      </p:sp>
      <p:sp>
        <p:nvSpPr>
          <p:cNvPr id="3" name="object 3"/>
          <p:cNvSpPr txBox="1"/>
          <p:nvPr/>
        </p:nvSpPr>
        <p:spPr>
          <a:xfrm>
            <a:off x="1237614" y="584834"/>
            <a:ext cx="2778760" cy="370840"/>
          </a:xfrm>
          <a:prstGeom prst="rect">
            <a:avLst/>
          </a:prstGeom>
        </p:spPr>
        <p:txBody>
          <a:bodyPr vert="horz" wrap="square" lIns="0" tIns="0" rIns="0" bIns="0" rtlCol="0">
            <a:spAutoFit/>
          </a:bodyPr>
          <a:lstStyle/>
          <a:p>
            <a:pPr marL="12700">
              <a:lnSpc>
                <a:spcPct val="100000"/>
              </a:lnSpc>
            </a:pPr>
            <a:r>
              <a:rPr sz="2400" b="1" spc="5" dirty="0">
                <a:latin typeface="Microsoft JhengHei" panose="020B0604030504040204" charset="-120"/>
                <a:cs typeface="Microsoft JhengHei" panose="020B0604030504040204" charset="-120"/>
              </a:rPr>
              <a:t>三、纳税申报表打印</a:t>
            </a:r>
            <a:endParaRPr sz="2400">
              <a:latin typeface="Microsoft JhengHei" panose="020B0604030504040204" charset="-120"/>
              <a:cs typeface="Microsoft JhengHei" panose="020B0604030504040204" charset="-120"/>
            </a:endParaRPr>
          </a:p>
        </p:txBody>
      </p:sp>
      <p:sp>
        <p:nvSpPr>
          <p:cNvPr id="4" name="object 4"/>
          <p:cNvSpPr txBox="1"/>
          <p:nvPr/>
        </p:nvSpPr>
        <p:spPr>
          <a:xfrm>
            <a:off x="1228089" y="953134"/>
            <a:ext cx="2268855" cy="375920"/>
          </a:xfrm>
          <a:prstGeom prst="rect">
            <a:avLst/>
          </a:prstGeom>
        </p:spPr>
        <p:txBody>
          <a:bodyPr vert="horz" wrap="square" lIns="0" tIns="0" rIns="0" bIns="0" rtlCol="0">
            <a:spAutoFit/>
          </a:bodyPr>
          <a:lstStyle/>
          <a:p>
            <a:pPr marL="12700">
              <a:lnSpc>
                <a:spcPct val="100000"/>
              </a:lnSpc>
              <a:tabLst>
                <a:tab pos="929640" algn="l"/>
              </a:tabLst>
            </a:pPr>
            <a:r>
              <a:rPr sz="2400" b="1" spc="10" dirty="0">
                <a:latin typeface="Microsoft JhengHei" panose="020B0604030504040204" charset="-120"/>
                <a:cs typeface="Microsoft JhengHei" panose="020B0604030504040204" charset="-120"/>
              </a:rPr>
              <a:t>点击</a:t>
            </a:r>
            <a:r>
              <a:rPr sz="2400" b="1" spc="-405" dirty="0">
                <a:latin typeface="Arial" panose="020B0604020202020204"/>
                <a:cs typeface="Arial" panose="020B0604020202020204"/>
              </a:rPr>
              <a:t>“</a:t>
            </a:r>
            <a:r>
              <a:rPr sz="2400" b="1" dirty="0">
                <a:latin typeface="Arial" panose="020B0604020202020204"/>
                <a:cs typeface="Arial" panose="020B0604020202020204"/>
              </a:rPr>
              <a:t>	</a:t>
            </a:r>
            <a:r>
              <a:rPr sz="2400" b="1" spc="10" dirty="0">
                <a:latin typeface="Microsoft JhengHei" panose="020B0604030504040204" charset="-120"/>
                <a:cs typeface="Microsoft JhengHei" panose="020B0604030504040204" charset="-120"/>
              </a:rPr>
              <a:t>申报查询</a:t>
            </a:r>
            <a:r>
              <a:rPr sz="2400" b="1" spc="-405" dirty="0">
                <a:latin typeface="Arial" panose="020B0604020202020204"/>
                <a:cs typeface="Arial" panose="020B0604020202020204"/>
              </a:rPr>
              <a:t>”</a:t>
            </a:r>
            <a:endParaRPr sz="2400">
              <a:latin typeface="Arial" panose="020B0604020202020204"/>
              <a:cs typeface="Arial" panose="020B0604020202020204"/>
            </a:endParaRPr>
          </a:p>
        </p:txBody>
      </p:sp>
      <p:sp>
        <p:nvSpPr>
          <p:cNvPr id="5" name="object 5"/>
          <p:cNvSpPr txBox="1"/>
          <p:nvPr/>
        </p:nvSpPr>
        <p:spPr>
          <a:xfrm>
            <a:off x="3675379" y="953134"/>
            <a:ext cx="7369809" cy="370840"/>
          </a:xfrm>
          <a:prstGeom prst="rect">
            <a:avLst/>
          </a:prstGeom>
        </p:spPr>
        <p:txBody>
          <a:bodyPr vert="horz" wrap="square" lIns="0" tIns="0" rIns="0" bIns="0" rtlCol="0">
            <a:spAutoFit/>
          </a:bodyPr>
          <a:lstStyle/>
          <a:p>
            <a:pPr marL="12700">
              <a:lnSpc>
                <a:spcPct val="100000"/>
              </a:lnSpc>
            </a:pPr>
            <a:r>
              <a:rPr sz="2400" b="1" spc="5" dirty="0">
                <a:latin typeface="Microsoft JhengHei" panose="020B0604030504040204" charset="-120"/>
                <a:cs typeface="Microsoft JhengHei" panose="020B0604030504040204" charset="-120"/>
              </a:rPr>
              <a:t>，可以查询、下载打印申报表。若无法预览和打印，请</a:t>
            </a:r>
            <a:endParaRPr sz="2400">
              <a:latin typeface="Microsoft JhengHei" panose="020B0604030504040204" charset="-120"/>
              <a:cs typeface="Microsoft JhengHei" panose="020B0604030504040204" charset="-120"/>
            </a:endParaRPr>
          </a:p>
        </p:txBody>
      </p:sp>
      <p:sp>
        <p:nvSpPr>
          <p:cNvPr id="6" name="object 6"/>
          <p:cNvSpPr txBox="1"/>
          <p:nvPr/>
        </p:nvSpPr>
        <p:spPr>
          <a:xfrm>
            <a:off x="1228089" y="1282700"/>
            <a:ext cx="6678930" cy="375920"/>
          </a:xfrm>
          <a:prstGeom prst="rect">
            <a:avLst/>
          </a:prstGeom>
        </p:spPr>
        <p:txBody>
          <a:bodyPr vert="horz" wrap="square" lIns="0" tIns="0" rIns="0" bIns="0" rtlCol="0">
            <a:spAutoFit/>
          </a:bodyPr>
          <a:lstStyle/>
          <a:p>
            <a:pPr marL="12700">
              <a:lnSpc>
                <a:spcPct val="100000"/>
              </a:lnSpc>
            </a:pPr>
            <a:r>
              <a:rPr sz="2400" b="1" dirty="0">
                <a:latin typeface="Microsoft JhengHei" panose="020B0604030504040204" charset="-120"/>
                <a:cs typeface="Microsoft JhengHei" panose="020B0604030504040204" charset="-120"/>
              </a:rPr>
              <a:t>到</a:t>
            </a:r>
            <a:r>
              <a:rPr sz="2400" b="1" spc="75" dirty="0">
                <a:latin typeface="Microsoft JhengHei" panose="020B0604030504040204" charset="-120"/>
                <a:cs typeface="Microsoft JhengHei" panose="020B0604030504040204" charset="-120"/>
              </a:rPr>
              <a:t> </a:t>
            </a:r>
            <a:r>
              <a:rPr sz="2400" b="1" dirty="0">
                <a:latin typeface="Microsoft JhengHei" panose="020B0604030504040204" charset="-120"/>
                <a:cs typeface="Microsoft JhengHei" panose="020B0604030504040204" charset="-120"/>
              </a:rPr>
              <a:t>下载中心下载安装打印控件和</a:t>
            </a:r>
            <a:r>
              <a:rPr sz="2400" b="1" dirty="0">
                <a:latin typeface="Arial" panose="020B0604020202020204"/>
                <a:cs typeface="Arial" panose="020B0604020202020204"/>
              </a:rPr>
              <a:t>AdobeReader</a:t>
            </a:r>
            <a:r>
              <a:rPr sz="2400" b="1" dirty="0">
                <a:latin typeface="Microsoft JhengHei" panose="020B0604030504040204" charset="-120"/>
                <a:cs typeface="Microsoft JhengHei" panose="020B0604030504040204" charset="-120"/>
              </a:rPr>
              <a:t>。</a:t>
            </a:r>
            <a:endParaRPr sz="2400">
              <a:latin typeface="Microsoft JhengHei" panose="020B0604030504040204" charset="-120"/>
              <a:cs typeface="Microsoft JhengHei" panose="020B0604030504040204" charset="-120"/>
            </a:endParaRPr>
          </a:p>
        </p:txBody>
      </p:sp>
      <p:sp>
        <p:nvSpPr>
          <p:cNvPr id="7" name="object 7"/>
          <p:cNvSpPr/>
          <p:nvPr/>
        </p:nvSpPr>
        <p:spPr>
          <a:xfrm>
            <a:off x="949452" y="2052015"/>
            <a:ext cx="10453116" cy="4235297"/>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4177"/>
            <a:ext cx="12192000" cy="590395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70559" y="1028700"/>
            <a:ext cx="10849610" cy="0"/>
          </a:xfrm>
          <a:custGeom>
            <a:avLst/>
            <a:gdLst/>
            <a:ahLst/>
            <a:cxnLst/>
            <a:rect l="l" t="t" r="r" b="b"/>
            <a:pathLst>
              <a:path w="10849610">
                <a:moveTo>
                  <a:pt x="0" y="0"/>
                </a:moveTo>
                <a:lnTo>
                  <a:pt x="10849356" y="0"/>
                </a:lnTo>
              </a:path>
            </a:pathLst>
          </a:custGeom>
          <a:ln w="7620">
            <a:solidFill>
              <a:srgbClr val="7C7C7C"/>
            </a:solidFill>
          </a:ln>
        </p:spPr>
        <p:txBody>
          <a:bodyPr wrap="square" lIns="0" tIns="0" rIns="0" bIns="0" rtlCol="0"/>
          <a:lstStyle/>
          <a:p/>
        </p:txBody>
      </p:sp>
      <p:sp>
        <p:nvSpPr>
          <p:cNvPr id="4" name="object 4"/>
          <p:cNvSpPr txBox="1"/>
          <p:nvPr/>
        </p:nvSpPr>
        <p:spPr>
          <a:xfrm>
            <a:off x="11277092" y="6254013"/>
            <a:ext cx="16446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a:t>
            </a:r>
            <a:r>
              <a:rPr sz="1000" spc="-5" dirty="0">
                <a:solidFill>
                  <a:srgbClr val="7C7C7C"/>
                </a:solidFill>
                <a:latin typeface="Arial" panose="020B0604020202020204"/>
                <a:cs typeface="Arial" panose="020B0604020202020204"/>
              </a:rPr>
              <a:t>3</a:t>
            </a:r>
            <a:endParaRPr sz="1000">
              <a:latin typeface="Arial" panose="020B0604020202020204"/>
              <a:cs typeface="Arial" panose="020B0604020202020204"/>
            </a:endParaRPr>
          </a:p>
        </p:txBody>
      </p:sp>
      <p:sp>
        <p:nvSpPr>
          <p:cNvPr id="5" name="object 5"/>
          <p:cNvSpPr txBox="1"/>
          <p:nvPr/>
        </p:nvSpPr>
        <p:spPr>
          <a:xfrm>
            <a:off x="3295269" y="3585321"/>
            <a:ext cx="5896610" cy="892175"/>
          </a:xfrm>
          <a:prstGeom prst="rect">
            <a:avLst/>
          </a:prstGeom>
        </p:spPr>
        <p:txBody>
          <a:bodyPr vert="horz" wrap="square" lIns="0" tIns="0" rIns="0" bIns="0" rtlCol="0">
            <a:spAutoFit/>
          </a:bodyPr>
          <a:lstStyle/>
          <a:p>
            <a:pPr marL="12700" marR="5080">
              <a:lnSpc>
                <a:spcPct val="104000"/>
              </a:lnSpc>
            </a:pPr>
            <a:r>
              <a:rPr sz="2800" b="1" spc="180" dirty="0">
                <a:latin typeface="Arial" panose="020B0604020202020204"/>
                <a:cs typeface="Arial" panose="020B0604020202020204"/>
              </a:rPr>
              <a:t>201</a:t>
            </a:r>
            <a:r>
              <a:rPr sz="2800" b="1" spc="175" dirty="0">
                <a:latin typeface="Arial" panose="020B0604020202020204"/>
                <a:cs typeface="Arial" panose="020B0604020202020204"/>
              </a:rPr>
              <a:t>9</a:t>
            </a:r>
            <a:r>
              <a:rPr sz="2800" b="1" spc="0" dirty="0">
                <a:latin typeface="Microsoft JhengHei" panose="020B0604030504040204" charset="-120"/>
                <a:cs typeface="Microsoft JhengHei" panose="020B0604030504040204" charset="-120"/>
              </a:rPr>
              <a:t>年度所得税汇缴申报基础报表</a:t>
            </a:r>
            <a:r>
              <a:rPr sz="2800" b="1" spc="-5" dirty="0">
                <a:latin typeface="Microsoft JhengHei" panose="020B0604030504040204" charset="-120"/>
                <a:cs typeface="Microsoft JhengHei" panose="020B0604030504040204" charset="-120"/>
              </a:rPr>
              <a:t>填 </a:t>
            </a:r>
            <a:r>
              <a:rPr sz="2800" b="1" spc="-5" dirty="0">
                <a:latin typeface="Microsoft JhengHei" panose="020B0604030504040204" charset="-120"/>
                <a:cs typeface="Microsoft JhengHei" panose="020B0604030504040204" charset="-120"/>
              </a:rPr>
              <a:t> </a:t>
            </a:r>
            <a:r>
              <a:rPr sz="2800" b="1" spc="-5" dirty="0">
                <a:latin typeface="Microsoft JhengHei" panose="020B0604030504040204" charset="-120"/>
                <a:cs typeface="Microsoft JhengHei" panose="020B0604030504040204" charset="-120"/>
              </a:rPr>
              <a:t>写</a:t>
            </a:r>
            <a:endParaRPr sz="2800">
              <a:latin typeface="Microsoft JhengHei" panose="020B0604030504040204" charset="-120"/>
              <a:cs typeface="Microsoft JhengHei" panose="020B0604030504040204" charset="-120"/>
            </a:endParaRPr>
          </a:p>
        </p:txBody>
      </p:sp>
      <p:sp>
        <p:nvSpPr>
          <p:cNvPr id="6" name="object 6"/>
          <p:cNvSpPr/>
          <p:nvPr/>
        </p:nvSpPr>
        <p:spPr>
          <a:xfrm>
            <a:off x="5193791" y="1604772"/>
            <a:ext cx="1788160" cy="1788160"/>
          </a:xfrm>
          <a:custGeom>
            <a:avLst/>
            <a:gdLst/>
            <a:ahLst/>
            <a:cxnLst/>
            <a:rect l="l" t="t" r="r" b="b"/>
            <a:pathLst>
              <a:path w="1788159" h="1788160">
                <a:moveTo>
                  <a:pt x="0" y="0"/>
                </a:moveTo>
                <a:lnTo>
                  <a:pt x="1787652" y="0"/>
                </a:lnTo>
                <a:lnTo>
                  <a:pt x="1787652" y="1787652"/>
                </a:lnTo>
                <a:lnTo>
                  <a:pt x="0" y="1787652"/>
                </a:lnTo>
                <a:lnTo>
                  <a:pt x="0" y="0"/>
                </a:lnTo>
                <a:close/>
              </a:path>
            </a:pathLst>
          </a:custGeom>
          <a:solidFill>
            <a:srgbClr val="C00000"/>
          </a:solidFill>
        </p:spPr>
        <p:txBody>
          <a:bodyPr wrap="square" lIns="0" tIns="0" rIns="0" bIns="0" rtlCol="0"/>
          <a:lstStyle/>
          <a:p/>
        </p:txBody>
      </p:sp>
      <p:sp>
        <p:nvSpPr>
          <p:cNvPr id="7" name="object 7"/>
          <p:cNvSpPr/>
          <p:nvPr/>
        </p:nvSpPr>
        <p:spPr>
          <a:xfrm>
            <a:off x="5067300" y="1380744"/>
            <a:ext cx="2039111" cy="2558795"/>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95300"/>
            <a:ext cx="169545" cy="466725"/>
          </a:xfrm>
          <a:custGeom>
            <a:avLst/>
            <a:gdLst/>
            <a:ahLst/>
            <a:cxnLst/>
            <a:rect l="l" t="t" r="r" b="b"/>
            <a:pathLst>
              <a:path w="169545" h="466725">
                <a:moveTo>
                  <a:pt x="110680" y="466344"/>
                </a:moveTo>
                <a:lnTo>
                  <a:pt x="0" y="466344"/>
                </a:lnTo>
                <a:lnTo>
                  <a:pt x="0" y="0"/>
                </a:lnTo>
                <a:lnTo>
                  <a:pt x="110680" y="0"/>
                </a:lnTo>
                <a:lnTo>
                  <a:pt x="133438" y="4610"/>
                </a:lnTo>
                <a:lnTo>
                  <a:pt x="152031" y="17195"/>
                </a:lnTo>
                <a:lnTo>
                  <a:pt x="164566" y="35839"/>
                </a:lnTo>
                <a:lnTo>
                  <a:pt x="169164" y="58673"/>
                </a:lnTo>
                <a:lnTo>
                  <a:pt x="169164" y="407669"/>
                </a:lnTo>
                <a:lnTo>
                  <a:pt x="164566" y="430504"/>
                </a:lnTo>
                <a:lnTo>
                  <a:pt x="152031" y="449148"/>
                </a:lnTo>
                <a:lnTo>
                  <a:pt x="133438" y="461733"/>
                </a:lnTo>
                <a:lnTo>
                  <a:pt x="110680" y="466344"/>
                </a:lnTo>
                <a:close/>
              </a:path>
            </a:pathLst>
          </a:custGeom>
          <a:solidFill>
            <a:srgbClr val="4276AA"/>
          </a:solidFill>
        </p:spPr>
        <p:txBody>
          <a:bodyPr wrap="square" lIns="0" tIns="0" rIns="0" bIns="0" rtlCol="0"/>
          <a:lstStyle/>
          <a:p/>
        </p:txBody>
      </p:sp>
      <p:sp>
        <p:nvSpPr>
          <p:cNvPr id="3" name="object 3"/>
          <p:cNvSpPr txBox="1">
            <a:spLocks noGrp="1"/>
          </p:cNvSpPr>
          <p:nvPr>
            <p:ph type="title"/>
          </p:nvPr>
        </p:nvSpPr>
        <p:spPr>
          <a:xfrm>
            <a:off x="248513" y="402031"/>
            <a:ext cx="1953260" cy="496570"/>
          </a:xfrm>
          <a:prstGeom prst="rect">
            <a:avLst/>
          </a:prstGeom>
        </p:spPr>
        <p:txBody>
          <a:bodyPr vert="horz" wrap="square" lIns="0" tIns="0" rIns="0" bIns="0" rtlCol="0">
            <a:spAutoFit/>
          </a:bodyPr>
          <a:lstStyle/>
          <a:p>
            <a:pPr marL="12700">
              <a:lnSpc>
                <a:spcPct val="100000"/>
              </a:lnSpc>
            </a:pPr>
            <a:r>
              <a:rPr b="1" spc="5" dirty="0">
                <a:solidFill>
                  <a:srgbClr val="3C3C3C"/>
                </a:solidFill>
                <a:latin typeface="Microsoft JhengHei" panose="020B0604030504040204" charset="-120"/>
                <a:cs typeface="Microsoft JhengHei" panose="020B0604030504040204" charset="-120"/>
              </a:rPr>
              <a:t>概况</a:t>
            </a:r>
            <a:r>
              <a:rPr b="1" spc="5" dirty="0">
                <a:solidFill>
                  <a:srgbClr val="3C3C3C"/>
                </a:solidFill>
                <a:latin typeface="Arial" panose="020B0604020202020204"/>
                <a:cs typeface="Arial" panose="020B0604020202020204"/>
              </a:rPr>
              <a:t>-</a:t>
            </a:r>
            <a:r>
              <a:rPr b="1" spc="-480" dirty="0">
                <a:solidFill>
                  <a:srgbClr val="3C3C3C"/>
                </a:solidFill>
                <a:latin typeface="Arial" panose="020B0604020202020204"/>
                <a:cs typeface="Arial" panose="020B0604020202020204"/>
              </a:rPr>
              <a:t> </a:t>
            </a:r>
            <a:r>
              <a:rPr sz="2400" spc="-5" dirty="0">
                <a:solidFill>
                  <a:srgbClr val="3C3C3C"/>
                </a:solidFill>
              </a:rPr>
              <a:t>框架结</a:t>
            </a:r>
            <a:endParaRPr sz="2400">
              <a:latin typeface="Arial" panose="020B0604020202020204"/>
              <a:cs typeface="Arial" panose="020B0604020202020204"/>
            </a:endParaRPr>
          </a:p>
        </p:txBody>
      </p:sp>
      <p:sp>
        <p:nvSpPr>
          <p:cNvPr id="4" name="object 4"/>
          <p:cNvSpPr txBox="1"/>
          <p:nvPr/>
        </p:nvSpPr>
        <p:spPr>
          <a:xfrm>
            <a:off x="0" y="964691"/>
            <a:ext cx="12192000" cy="5893435"/>
          </a:xfrm>
          <a:prstGeom prst="rect">
            <a:avLst/>
          </a:prstGeom>
        </p:spPr>
        <p:txBody>
          <a:bodyPr vert="horz" wrap="square" lIns="0" tIns="0" rIns="0" bIns="0" rtlCol="0">
            <a:spAutoFit/>
          </a:bodyPr>
          <a:lstStyle/>
          <a:p>
            <a:pPr marL="260985">
              <a:lnSpc>
                <a:spcPts val="2465"/>
              </a:lnSpc>
            </a:pPr>
            <a:r>
              <a:rPr sz="2400" dirty="0">
                <a:solidFill>
                  <a:srgbClr val="3C3C3C"/>
                </a:solidFill>
                <a:latin typeface="Arial Unicode MS" panose="020B0604020202020204" charset="-122"/>
                <a:cs typeface="Arial Unicode MS" panose="020B0604020202020204" charset="-122"/>
              </a:rPr>
              <a:t>构</a:t>
            </a:r>
            <a:endParaRPr sz="2400">
              <a:latin typeface="Arial Unicode MS" panose="020B0604020202020204" charset="-122"/>
              <a:cs typeface="Arial Unicode MS" panose="020B0604020202020204" charset="-122"/>
            </a:endParaRPr>
          </a:p>
          <a:p>
            <a:pPr>
              <a:lnSpc>
                <a:spcPct val="100000"/>
              </a:lnSpc>
            </a:pPr>
            <a:endParaRPr sz="2400">
              <a:latin typeface="Times New Roman" panose="02020603050405020304"/>
              <a:cs typeface="Times New Roman" panose="02020603050405020304"/>
            </a:endParaRPr>
          </a:p>
          <a:p>
            <a:pPr>
              <a:lnSpc>
                <a:spcPct val="100000"/>
              </a:lnSpc>
            </a:pPr>
            <a:endParaRPr sz="2400">
              <a:latin typeface="Times New Roman" panose="02020603050405020304"/>
              <a:cs typeface="Times New Roman" panose="02020603050405020304"/>
            </a:endParaRPr>
          </a:p>
          <a:p>
            <a:pPr>
              <a:lnSpc>
                <a:spcPct val="100000"/>
              </a:lnSpc>
            </a:pPr>
            <a:endParaRPr sz="2400">
              <a:latin typeface="Times New Roman" panose="02020603050405020304"/>
              <a:cs typeface="Times New Roman" panose="02020603050405020304"/>
            </a:endParaRPr>
          </a:p>
          <a:p>
            <a:pPr>
              <a:lnSpc>
                <a:spcPct val="100000"/>
              </a:lnSpc>
            </a:pPr>
            <a:endParaRPr sz="2400">
              <a:latin typeface="Times New Roman" panose="02020603050405020304"/>
              <a:cs typeface="Times New Roman" panose="02020603050405020304"/>
            </a:endParaRPr>
          </a:p>
          <a:p>
            <a:pPr>
              <a:lnSpc>
                <a:spcPct val="100000"/>
              </a:lnSpc>
            </a:pPr>
            <a:endParaRPr sz="2400">
              <a:latin typeface="Times New Roman" panose="02020603050405020304"/>
              <a:cs typeface="Times New Roman" panose="02020603050405020304"/>
            </a:endParaRPr>
          </a:p>
          <a:p>
            <a:pPr>
              <a:lnSpc>
                <a:spcPct val="100000"/>
              </a:lnSpc>
            </a:pPr>
            <a:endParaRPr sz="2400">
              <a:latin typeface="Times New Roman" panose="02020603050405020304"/>
              <a:cs typeface="Times New Roman" panose="02020603050405020304"/>
            </a:endParaRPr>
          </a:p>
          <a:p>
            <a:pPr>
              <a:lnSpc>
                <a:spcPct val="100000"/>
              </a:lnSpc>
            </a:pPr>
            <a:endParaRPr sz="2400">
              <a:latin typeface="Times New Roman" panose="02020603050405020304"/>
              <a:cs typeface="Times New Roman" panose="02020603050405020304"/>
            </a:endParaRPr>
          </a:p>
          <a:p>
            <a:pPr>
              <a:lnSpc>
                <a:spcPct val="100000"/>
              </a:lnSpc>
            </a:pPr>
            <a:endParaRPr sz="2400">
              <a:latin typeface="Times New Roman" panose="02020603050405020304"/>
              <a:cs typeface="Times New Roman" panose="02020603050405020304"/>
            </a:endParaRPr>
          </a:p>
          <a:p>
            <a:pPr>
              <a:lnSpc>
                <a:spcPct val="100000"/>
              </a:lnSpc>
            </a:pPr>
            <a:endParaRPr sz="2400">
              <a:latin typeface="Times New Roman" panose="02020603050405020304"/>
              <a:cs typeface="Times New Roman" panose="02020603050405020304"/>
            </a:endParaRPr>
          </a:p>
          <a:p>
            <a:pPr>
              <a:lnSpc>
                <a:spcPct val="100000"/>
              </a:lnSpc>
            </a:pPr>
            <a:endParaRPr sz="2400">
              <a:latin typeface="Times New Roman" panose="02020603050405020304"/>
              <a:cs typeface="Times New Roman" panose="02020603050405020304"/>
            </a:endParaRPr>
          </a:p>
          <a:p>
            <a:pPr>
              <a:lnSpc>
                <a:spcPct val="100000"/>
              </a:lnSpc>
            </a:pPr>
            <a:endParaRPr sz="2400">
              <a:latin typeface="Times New Roman" panose="02020603050405020304"/>
              <a:cs typeface="Times New Roman" panose="02020603050405020304"/>
            </a:endParaRPr>
          </a:p>
          <a:p>
            <a:pPr>
              <a:lnSpc>
                <a:spcPct val="100000"/>
              </a:lnSpc>
            </a:pPr>
            <a:endParaRPr sz="2400">
              <a:latin typeface="Times New Roman" panose="02020603050405020304"/>
              <a:cs typeface="Times New Roman" panose="02020603050405020304"/>
            </a:endParaRPr>
          </a:p>
          <a:p>
            <a:pPr>
              <a:lnSpc>
                <a:spcPct val="100000"/>
              </a:lnSpc>
              <a:spcBef>
                <a:spcPts val="45"/>
              </a:spcBef>
            </a:pPr>
            <a:endParaRPr sz="3100">
              <a:latin typeface="Times New Roman" panose="02020603050405020304"/>
              <a:cs typeface="Times New Roman" panose="02020603050405020304"/>
            </a:endParaRPr>
          </a:p>
          <a:p>
            <a:pPr marR="755015" algn="r">
              <a:lnSpc>
                <a:spcPct val="100000"/>
              </a:lnSpc>
            </a:pPr>
            <a:r>
              <a:rPr sz="1000" spc="-20" dirty="0">
                <a:solidFill>
                  <a:srgbClr val="7C7C7C"/>
                </a:solidFill>
                <a:latin typeface="Arial" panose="020B0604020202020204"/>
                <a:cs typeface="Arial" panose="020B0604020202020204"/>
              </a:rPr>
              <a:t>2</a:t>
            </a:r>
            <a:r>
              <a:rPr sz="1000" spc="-5" dirty="0">
                <a:solidFill>
                  <a:srgbClr val="7C7C7C"/>
                </a:solidFill>
                <a:latin typeface="Arial" panose="020B0604020202020204"/>
                <a:cs typeface="Arial" panose="020B0604020202020204"/>
              </a:rPr>
              <a:t>4</a:t>
            </a:r>
            <a:endParaRPr sz="1000">
              <a:latin typeface="Arial" panose="020B0604020202020204"/>
              <a:cs typeface="Arial" panose="020B0604020202020204"/>
            </a:endParaRPr>
          </a:p>
        </p:txBody>
      </p:sp>
      <p:sp>
        <p:nvSpPr>
          <p:cNvPr id="5" name="object 5"/>
          <p:cNvSpPr/>
          <p:nvPr/>
        </p:nvSpPr>
        <p:spPr>
          <a:xfrm>
            <a:off x="0" y="1091183"/>
            <a:ext cx="12192000" cy="5767070"/>
          </a:xfrm>
          <a:custGeom>
            <a:avLst/>
            <a:gdLst/>
            <a:ahLst/>
            <a:cxnLst/>
            <a:rect l="l" t="t" r="r" b="b"/>
            <a:pathLst>
              <a:path w="12192000" h="5767070">
                <a:moveTo>
                  <a:pt x="0" y="0"/>
                </a:moveTo>
                <a:lnTo>
                  <a:pt x="12192000" y="0"/>
                </a:lnTo>
                <a:lnTo>
                  <a:pt x="12192000" y="5766816"/>
                </a:lnTo>
                <a:lnTo>
                  <a:pt x="0" y="5766816"/>
                </a:lnTo>
                <a:lnTo>
                  <a:pt x="0" y="0"/>
                </a:lnTo>
                <a:close/>
              </a:path>
            </a:pathLst>
          </a:custGeom>
          <a:solidFill>
            <a:srgbClr val="FFFFFF"/>
          </a:solidFill>
        </p:spPr>
        <p:txBody>
          <a:bodyPr wrap="square" lIns="0" tIns="0" rIns="0" bIns="0" rtlCol="0"/>
          <a:lstStyle/>
          <a:p/>
        </p:txBody>
      </p:sp>
      <p:sp>
        <p:nvSpPr>
          <p:cNvPr id="6" name="object 6"/>
          <p:cNvSpPr/>
          <p:nvPr/>
        </p:nvSpPr>
        <p:spPr>
          <a:xfrm>
            <a:off x="6096000" y="2709672"/>
            <a:ext cx="0" cy="721995"/>
          </a:xfrm>
          <a:custGeom>
            <a:avLst/>
            <a:gdLst/>
            <a:ahLst/>
            <a:cxnLst/>
            <a:rect l="l" t="t" r="r" b="b"/>
            <a:pathLst>
              <a:path h="721995">
                <a:moveTo>
                  <a:pt x="0" y="0"/>
                </a:moveTo>
                <a:lnTo>
                  <a:pt x="0" y="721868"/>
                </a:lnTo>
              </a:path>
            </a:pathLst>
          </a:custGeom>
          <a:ln w="12700">
            <a:solidFill>
              <a:srgbClr val="2E5D85"/>
            </a:solidFill>
          </a:ln>
        </p:spPr>
        <p:txBody>
          <a:bodyPr wrap="square" lIns="0" tIns="0" rIns="0" bIns="0" rtlCol="0"/>
          <a:lstStyle/>
          <a:p/>
        </p:txBody>
      </p:sp>
      <p:sp>
        <p:nvSpPr>
          <p:cNvPr id="7" name="object 7"/>
          <p:cNvSpPr/>
          <p:nvPr/>
        </p:nvSpPr>
        <p:spPr>
          <a:xfrm>
            <a:off x="6089650" y="3434715"/>
            <a:ext cx="3810" cy="0"/>
          </a:xfrm>
          <a:custGeom>
            <a:avLst/>
            <a:gdLst/>
            <a:ahLst/>
            <a:cxnLst/>
            <a:rect l="l" t="t" r="r" b="b"/>
            <a:pathLst>
              <a:path w="3810">
                <a:moveTo>
                  <a:pt x="0" y="0"/>
                </a:moveTo>
                <a:lnTo>
                  <a:pt x="3428" y="0"/>
                </a:lnTo>
              </a:path>
            </a:pathLst>
          </a:custGeom>
          <a:ln w="6350">
            <a:solidFill>
              <a:srgbClr val="2E5D85"/>
            </a:solidFill>
          </a:ln>
        </p:spPr>
        <p:txBody>
          <a:bodyPr wrap="square" lIns="0" tIns="0" rIns="0" bIns="0" rtlCol="0"/>
          <a:lstStyle/>
          <a:p/>
        </p:txBody>
      </p:sp>
      <p:sp>
        <p:nvSpPr>
          <p:cNvPr id="8" name="object 8"/>
          <p:cNvSpPr/>
          <p:nvPr/>
        </p:nvSpPr>
        <p:spPr>
          <a:xfrm>
            <a:off x="4927091" y="3434715"/>
            <a:ext cx="1162685" cy="0"/>
          </a:xfrm>
          <a:custGeom>
            <a:avLst/>
            <a:gdLst/>
            <a:ahLst/>
            <a:cxnLst/>
            <a:rect l="l" t="t" r="r" b="b"/>
            <a:pathLst>
              <a:path w="1162685">
                <a:moveTo>
                  <a:pt x="0" y="0"/>
                </a:moveTo>
                <a:lnTo>
                  <a:pt x="1162558" y="0"/>
                </a:lnTo>
              </a:path>
            </a:pathLst>
          </a:custGeom>
          <a:ln w="7620">
            <a:solidFill>
              <a:srgbClr val="2E5D85"/>
            </a:solidFill>
          </a:ln>
        </p:spPr>
        <p:txBody>
          <a:bodyPr wrap="square" lIns="0" tIns="0" rIns="0" bIns="0" rtlCol="0"/>
          <a:lstStyle/>
          <a:p/>
        </p:txBody>
      </p:sp>
      <p:sp>
        <p:nvSpPr>
          <p:cNvPr id="9" name="object 9"/>
          <p:cNvSpPr/>
          <p:nvPr/>
        </p:nvSpPr>
        <p:spPr>
          <a:xfrm>
            <a:off x="4927091" y="3439159"/>
            <a:ext cx="1175385" cy="0"/>
          </a:xfrm>
          <a:custGeom>
            <a:avLst/>
            <a:gdLst/>
            <a:ahLst/>
            <a:cxnLst/>
            <a:rect l="l" t="t" r="r" b="b"/>
            <a:pathLst>
              <a:path w="1175385">
                <a:moveTo>
                  <a:pt x="0" y="0"/>
                </a:moveTo>
                <a:lnTo>
                  <a:pt x="1175092" y="0"/>
                </a:lnTo>
              </a:path>
            </a:pathLst>
          </a:custGeom>
          <a:ln w="7620">
            <a:solidFill>
              <a:srgbClr val="2E5D85"/>
            </a:solidFill>
          </a:ln>
        </p:spPr>
        <p:txBody>
          <a:bodyPr wrap="square" lIns="0" tIns="0" rIns="0" bIns="0" rtlCol="0"/>
          <a:lstStyle/>
          <a:p/>
        </p:txBody>
      </p:sp>
      <p:sp>
        <p:nvSpPr>
          <p:cNvPr id="10" name="object 10"/>
          <p:cNvSpPr/>
          <p:nvPr/>
        </p:nvSpPr>
        <p:spPr>
          <a:xfrm>
            <a:off x="4927091" y="3443604"/>
            <a:ext cx="1172210" cy="0"/>
          </a:xfrm>
          <a:custGeom>
            <a:avLst/>
            <a:gdLst/>
            <a:ahLst/>
            <a:cxnLst/>
            <a:rect l="l" t="t" r="r" b="b"/>
            <a:pathLst>
              <a:path w="1172210">
                <a:moveTo>
                  <a:pt x="0" y="0"/>
                </a:moveTo>
                <a:lnTo>
                  <a:pt x="1172019" y="0"/>
                </a:lnTo>
              </a:path>
            </a:pathLst>
          </a:custGeom>
          <a:ln w="7620">
            <a:solidFill>
              <a:srgbClr val="2E5D85"/>
            </a:solidFill>
          </a:ln>
        </p:spPr>
        <p:txBody>
          <a:bodyPr wrap="square" lIns="0" tIns="0" rIns="0" bIns="0" rtlCol="0"/>
          <a:lstStyle/>
          <a:p/>
        </p:txBody>
      </p:sp>
      <p:sp>
        <p:nvSpPr>
          <p:cNvPr id="11" name="object 11"/>
          <p:cNvSpPr/>
          <p:nvPr/>
        </p:nvSpPr>
        <p:spPr>
          <a:xfrm>
            <a:off x="6089650" y="3431794"/>
            <a:ext cx="12700" cy="6350"/>
          </a:xfrm>
          <a:custGeom>
            <a:avLst/>
            <a:gdLst/>
            <a:ahLst/>
            <a:cxnLst/>
            <a:rect l="l" t="t" r="r" b="b"/>
            <a:pathLst>
              <a:path w="12700" h="6350">
                <a:moveTo>
                  <a:pt x="12700" y="6350"/>
                </a:moveTo>
                <a:lnTo>
                  <a:pt x="0" y="6350"/>
                </a:lnTo>
                <a:lnTo>
                  <a:pt x="6350" y="0"/>
                </a:lnTo>
                <a:lnTo>
                  <a:pt x="12700" y="0"/>
                </a:lnTo>
                <a:lnTo>
                  <a:pt x="12700" y="6350"/>
                </a:lnTo>
                <a:close/>
              </a:path>
            </a:pathLst>
          </a:custGeom>
          <a:solidFill>
            <a:srgbClr val="2E5D85"/>
          </a:solidFill>
        </p:spPr>
        <p:txBody>
          <a:bodyPr wrap="square" lIns="0" tIns="0" rIns="0" bIns="0" rtlCol="0"/>
          <a:lstStyle/>
          <a:p/>
        </p:txBody>
      </p:sp>
      <p:sp>
        <p:nvSpPr>
          <p:cNvPr id="12" name="object 12"/>
          <p:cNvSpPr/>
          <p:nvPr/>
        </p:nvSpPr>
        <p:spPr>
          <a:xfrm>
            <a:off x="6089650" y="2595372"/>
            <a:ext cx="4823460" cy="2047239"/>
          </a:xfrm>
          <a:custGeom>
            <a:avLst/>
            <a:gdLst/>
            <a:ahLst/>
            <a:cxnLst/>
            <a:rect l="l" t="t" r="r" b="b"/>
            <a:pathLst>
              <a:path w="4823459" h="2047239">
                <a:moveTo>
                  <a:pt x="4823459" y="2046731"/>
                </a:moveTo>
                <a:lnTo>
                  <a:pt x="6350" y="2046731"/>
                </a:lnTo>
                <a:lnTo>
                  <a:pt x="4381" y="2046427"/>
                </a:lnTo>
                <a:lnTo>
                  <a:pt x="2616" y="2045512"/>
                </a:lnTo>
                <a:lnTo>
                  <a:pt x="1206" y="2044115"/>
                </a:lnTo>
                <a:lnTo>
                  <a:pt x="304" y="2042337"/>
                </a:lnTo>
                <a:lnTo>
                  <a:pt x="0" y="2040381"/>
                </a:lnTo>
                <a:lnTo>
                  <a:pt x="0" y="0"/>
                </a:lnTo>
                <a:lnTo>
                  <a:pt x="12700" y="0"/>
                </a:lnTo>
                <a:lnTo>
                  <a:pt x="12700" y="2034031"/>
                </a:lnTo>
                <a:lnTo>
                  <a:pt x="6350" y="2034031"/>
                </a:lnTo>
                <a:lnTo>
                  <a:pt x="12700" y="2040381"/>
                </a:lnTo>
                <a:lnTo>
                  <a:pt x="4823459" y="2040381"/>
                </a:lnTo>
                <a:lnTo>
                  <a:pt x="4823459" y="2046731"/>
                </a:lnTo>
                <a:close/>
              </a:path>
            </a:pathLst>
          </a:custGeom>
          <a:solidFill>
            <a:srgbClr val="2E5D85"/>
          </a:solidFill>
        </p:spPr>
        <p:txBody>
          <a:bodyPr wrap="square" lIns="0" tIns="0" rIns="0" bIns="0" rtlCol="0"/>
          <a:lstStyle/>
          <a:p/>
        </p:txBody>
      </p:sp>
      <p:sp>
        <p:nvSpPr>
          <p:cNvPr id="13" name="object 13"/>
          <p:cNvSpPr/>
          <p:nvPr/>
        </p:nvSpPr>
        <p:spPr>
          <a:xfrm>
            <a:off x="6096000" y="4629403"/>
            <a:ext cx="6350" cy="6350"/>
          </a:xfrm>
          <a:custGeom>
            <a:avLst/>
            <a:gdLst/>
            <a:ahLst/>
            <a:cxnLst/>
            <a:rect l="l" t="t" r="r" b="b"/>
            <a:pathLst>
              <a:path w="6350" h="6350">
                <a:moveTo>
                  <a:pt x="6350" y="6350"/>
                </a:moveTo>
                <a:lnTo>
                  <a:pt x="0" y="0"/>
                </a:lnTo>
                <a:lnTo>
                  <a:pt x="6350" y="0"/>
                </a:lnTo>
                <a:lnTo>
                  <a:pt x="6350" y="6350"/>
                </a:lnTo>
                <a:close/>
              </a:path>
            </a:pathLst>
          </a:custGeom>
          <a:solidFill>
            <a:srgbClr val="2E5D85"/>
          </a:solidFill>
        </p:spPr>
        <p:txBody>
          <a:bodyPr wrap="square" lIns="0" tIns="0" rIns="0" bIns="0" rtlCol="0"/>
          <a:lstStyle/>
          <a:p/>
        </p:txBody>
      </p:sp>
      <p:sp>
        <p:nvSpPr>
          <p:cNvPr id="14" name="object 14"/>
          <p:cNvSpPr/>
          <p:nvPr/>
        </p:nvSpPr>
        <p:spPr>
          <a:xfrm>
            <a:off x="6102350" y="4635753"/>
            <a:ext cx="4823460" cy="0"/>
          </a:xfrm>
          <a:custGeom>
            <a:avLst/>
            <a:gdLst/>
            <a:ahLst/>
            <a:cxnLst/>
            <a:rect l="l" t="t" r="r" b="b"/>
            <a:pathLst>
              <a:path w="4823459">
                <a:moveTo>
                  <a:pt x="0" y="0"/>
                </a:moveTo>
                <a:lnTo>
                  <a:pt x="4823459" y="0"/>
                </a:lnTo>
              </a:path>
            </a:pathLst>
          </a:custGeom>
          <a:ln w="12700">
            <a:solidFill>
              <a:srgbClr val="2E5D85"/>
            </a:solidFill>
          </a:ln>
        </p:spPr>
        <p:txBody>
          <a:bodyPr wrap="square" lIns="0" tIns="0" rIns="0" bIns="0" rtlCol="0"/>
          <a:lstStyle/>
          <a:p/>
        </p:txBody>
      </p:sp>
      <p:sp>
        <p:nvSpPr>
          <p:cNvPr id="15" name="object 15"/>
          <p:cNvSpPr/>
          <p:nvPr/>
        </p:nvSpPr>
        <p:spPr>
          <a:xfrm>
            <a:off x="10919459" y="4635753"/>
            <a:ext cx="0" cy="175895"/>
          </a:xfrm>
          <a:custGeom>
            <a:avLst/>
            <a:gdLst/>
            <a:ahLst/>
            <a:cxnLst/>
            <a:rect l="l" t="t" r="r" b="b"/>
            <a:pathLst>
              <a:path h="175895">
                <a:moveTo>
                  <a:pt x="0" y="0"/>
                </a:moveTo>
                <a:lnTo>
                  <a:pt x="0" y="175513"/>
                </a:lnTo>
              </a:path>
            </a:pathLst>
          </a:custGeom>
          <a:ln w="12700">
            <a:solidFill>
              <a:srgbClr val="2E5D85"/>
            </a:solidFill>
          </a:ln>
        </p:spPr>
        <p:txBody>
          <a:bodyPr wrap="square" lIns="0" tIns="0" rIns="0" bIns="0" rtlCol="0"/>
          <a:lstStyle/>
          <a:p/>
        </p:txBody>
      </p:sp>
      <p:sp>
        <p:nvSpPr>
          <p:cNvPr id="16" name="object 16"/>
          <p:cNvSpPr/>
          <p:nvPr/>
        </p:nvSpPr>
        <p:spPr>
          <a:xfrm>
            <a:off x="6089650" y="2595372"/>
            <a:ext cx="2875915" cy="2047239"/>
          </a:xfrm>
          <a:custGeom>
            <a:avLst/>
            <a:gdLst/>
            <a:ahLst/>
            <a:cxnLst/>
            <a:rect l="l" t="t" r="r" b="b"/>
            <a:pathLst>
              <a:path w="2875915" h="2047239">
                <a:moveTo>
                  <a:pt x="2875788" y="2046731"/>
                </a:moveTo>
                <a:lnTo>
                  <a:pt x="6350" y="2046731"/>
                </a:lnTo>
                <a:lnTo>
                  <a:pt x="4381" y="2046427"/>
                </a:lnTo>
                <a:lnTo>
                  <a:pt x="2616" y="2045512"/>
                </a:lnTo>
                <a:lnTo>
                  <a:pt x="1206" y="2044115"/>
                </a:lnTo>
                <a:lnTo>
                  <a:pt x="304" y="2042337"/>
                </a:lnTo>
                <a:lnTo>
                  <a:pt x="0" y="2040381"/>
                </a:lnTo>
                <a:lnTo>
                  <a:pt x="0" y="0"/>
                </a:lnTo>
                <a:lnTo>
                  <a:pt x="12700" y="0"/>
                </a:lnTo>
                <a:lnTo>
                  <a:pt x="12700" y="2034031"/>
                </a:lnTo>
                <a:lnTo>
                  <a:pt x="6350" y="2034031"/>
                </a:lnTo>
                <a:lnTo>
                  <a:pt x="12700" y="2040381"/>
                </a:lnTo>
                <a:lnTo>
                  <a:pt x="2875788" y="2040381"/>
                </a:lnTo>
                <a:lnTo>
                  <a:pt x="2875788" y="2046731"/>
                </a:lnTo>
                <a:close/>
              </a:path>
            </a:pathLst>
          </a:custGeom>
          <a:solidFill>
            <a:srgbClr val="2E5D85"/>
          </a:solidFill>
        </p:spPr>
        <p:txBody>
          <a:bodyPr wrap="square" lIns="0" tIns="0" rIns="0" bIns="0" rtlCol="0"/>
          <a:lstStyle/>
          <a:p/>
        </p:txBody>
      </p:sp>
      <p:sp>
        <p:nvSpPr>
          <p:cNvPr id="17" name="object 17"/>
          <p:cNvSpPr/>
          <p:nvPr/>
        </p:nvSpPr>
        <p:spPr>
          <a:xfrm>
            <a:off x="6096000" y="4629403"/>
            <a:ext cx="6350" cy="6350"/>
          </a:xfrm>
          <a:custGeom>
            <a:avLst/>
            <a:gdLst/>
            <a:ahLst/>
            <a:cxnLst/>
            <a:rect l="l" t="t" r="r" b="b"/>
            <a:pathLst>
              <a:path w="6350" h="6350">
                <a:moveTo>
                  <a:pt x="6350" y="6350"/>
                </a:moveTo>
                <a:lnTo>
                  <a:pt x="0" y="0"/>
                </a:lnTo>
                <a:lnTo>
                  <a:pt x="6350" y="0"/>
                </a:lnTo>
                <a:lnTo>
                  <a:pt x="6350" y="6350"/>
                </a:lnTo>
                <a:close/>
              </a:path>
            </a:pathLst>
          </a:custGeom>
          <a:solidFill>
            <a:srgbClr val="2E5D85"/>
          </a:solidFill>
        </p:spPr>
        <p:txBody>
          <a:bodyPr wrap="square" lIns="0" tIns="0" rIns="0" bIns="0" rtlCol="0"/>
          <a:lstStyle/>
          <a:p/>
        </p:txBody>
      </p:sp>
      <p:sp>
        <p:nvSpPr>
          <p:cNvPr id="18" name="object 18"/>
          <p:cNvSpPr/>
          <p:nvPr/>
        </p:nvSpPr>
        <p:spPr>
          <a:xfrm>
            <a:off x="6102350" y="4635753"/>
            <a:ext cx="2875915" cy="0"/>
          </a:xfrm>
          <a:custGeom>
            <a:avLst/>
            <a:gdLst/>
            <a:ahLst/>
            <a:cxnLst/>
            <a:rect l="l" t="t" r="r" b="b"/>
            <a:pathLst>
              <a:path w="2875915">
                <a:moveTo>
                  <a:pt x="0" y="0"/>
                </a:moveTo>
                <a:lnTo>
                  <a:pt x="2875788" y="0"/>
                </a:lnTo>
              </a:path>
            </a:pathLst>
          </a:custGeom>
          <a:ln w="12700">
            <a:solidFill>
              <a:srgbClr val="2E5D85"/>
            </a:solidFill>
          </a:ln>
        </p:spPr>
        <p:txBody>
          <a:bodyPr wrap="square" lIns="0" tIns="0" rIns="0" bIns="0" rtlCol="0"/>
          <a:lstStyle/>
          <a:p/>
        </p:txBody>
      </p:sp>
      <p:sp>
        <p:nvSpPr>
          <p:cNvPr id="19" name="object 19"/>
          <p:cNvSpPr/>
          <p:nvPr/>
        </p:nvSpPr>
        <p:spPr>
          <a:xfrm>
            <a:off x="8971788" y="4635753"/>
            <a:ext cx="0" cy="175895"/>
          </a:xfrm>
          <a:custGeom>
            <a:avLst/>
            <a:gdLst/>
            <a:ahLst/>
            <a:cxnLst/>
            <a:rect l="l" t="t" r="r" b="b"/>
            <a:pathLst>
              <a:path h="175895">
                <a:moveTo>
                  <a:pt x="0" y="0"/>
                </a:moveTo>
                <a:lnTo>
                  <a:pt x="0" y="175513"/>
                </a:lnTo>
              </a:path>
            </a:pathLst>
          </a:custGeom>
          <a:ln w="12700">
            <a:solidFill>
              <a:srgbClr val="2E5D85"/>
            </a:solidFill>
          </a:ln>
        </p:spPr>
        <p:txBody>
          <a:bodyPr wrap="square" lIns="0" tIns="0" rIns="0" bIns="0" rtlCol="0"/>
          <a:lstStyle/>
          <a:p/>
        </p:txBody>
      </p:sp>
      <p:sp>
        <p:nvSpPr>
          <p:cNvPr id="20" name="object 20"/>
          <p:cNvSpPr/>
          <p:nvPr/>
        </p:nvSpPr>
        <p:spPr>
          <a:xfrm>
            <a:off x="6089650" y="2595372"/>
            <a:ext cx="928369" cy="2047239"/>
          </a:xfrm>
          <a:custGeom>
            <a:avLst/>
            <a:gdLst/>
            <a:ahLst/>
            <a:cxnLst/>
            <a:rect l="l" t="t" r="r" b="b"/>
            <a:pathLst>
              <a:path w="928370" h="2047239">
                <a:moveTo>
                  <a:pt x="928116" y="2046731"/>
                </a:moveTo>
                <a:lnTo>
                  <a:pt x="6350" y="2046731"/>
                </a:lnTo>
                <a:lnTo>
                  <a:pt x="4381" y="2046427"/>
                </a:lnTo>
                <a:lnTo>
                  <a:pt x="2616" y="2045512"/>
                </a:lnTo>
                <a:lnTo>
                  <a:pt x="1206" y="2044115"/>
                </a:lnTo>
                <a:lnTo>
                  <a:pt x="304" y="2042337"/>
                </a:lnTo>
                <a:lnTo>
                  <a:pt x="0" y="2040381"/>
                </a:lnTo>
                <a:lnTo>
                  <a:pt x="0" y="0"/>
                </a:lnTo>
                <a:lnTo>
                  <a:pt x="12700" y="0"/>
                </a:lnTo>
                <a:lnTo>
                  <a:pt x="12700" y="2034031"/>
                </a:lnTo>
                <a:lnTo>
                  <a:pt x="6350" y="2034031"/>
                </a:lnTo>
                <a:lnTo>
                  <a:pt x="12700" y="2040381"/>
                </a:lnTo>
                <a:lnTo>
                  <a:pt x="928116" y="2040381"/>
                </a:lnTo>
                <a:lnTo>
                  <a:pt x="928116" y="2046731"/>
                </a:lnTo>
                <a:close/>
              </a:path>
            </a:pathLst>
          </a:custGeom>
          <a:solidFill>
            <a:srgbClr val="2E5D85"/>
          </a:solidFill>
        </p:spPr>
        <p:txBody>
          <a:bodyPr wrap="square" lIns="0" tIns="0" rIns="0" bIns="0" rtlCol="0"/>
          <a:lstStyle/>
          <a:p/>
        </p:txBody>
      </p:sp>
      <p:sp>
        <p:nvSpPr>
          <p:cNvPr id="21" name="object 21"/>
          <p:cNvSpPr/>
          <p:nvPr/>
        </p:nvSpPr>
        <p:spPr>
          <a:xfrm>
            <a:off x="6096000" y="4629403"/>
            <a:ext cx="6350" cy="6350"/>
          </a:xfrm>
          <a:custGeom>
            <a:avLst/>
            <a:gdLst/>
            <a:ahLst/>
            <a:cxnLst/>
            <a:rect l="l" t="t" r="r" b="b"/>
            <a:pathLst>
              <a:path w="6350" h="6350">
                <a:moveTo>
                  <a:pt x="6350" y="6350"/>
                </a:moveTo>
                <a:lnTo>
                  <a:pt x="0" y="0"/>
                </a:lnTo>
                <a:lnTo>
                  <a:pt x="6350" y="0"/>
                </a:lnTo>
                <a:lnTo>
                  <a:pt x="6350" y="6350"/>
                </a:lnTo>
                <a:close/>
              </a:path>
            </a:pathLst>
          </a:custGeom>
          <a:solidFill>
            <a:srgbClr val="2E5D85"/>
          </a:solidFill>
        </p:spPr>
        <p:txBody>
          <a:bodyPr wrap="square" lIns="0" tIns="0" rIns="0" bIns="0" rtlCol="0"/>
          <a:lstStyle/>
          <a:p/>
        </p:txBody>
      </p:sp>
      <p:sp>
        <p:nvSpPr>
          <p:cNvPr id="22" name="object 22"/>
          <p:cNvSpPr/>
          <p:nvPr/>
        </p:nvSpPr>
        <p:spPr>
          <a:xfrm>
            <a:off x="6102350" y="4635753"/>
            <a:ext cx="928369" cy="0"/>
          </a:xfrm>
          <a:custGeom>
            <a:avLst/>
            <a:gdLst/>
            <a:ahLst/>
            <a:cxnLst/>
            <a:rect l="l" t="t" r="r" b="b"/>
            <a:pathLst>
              <a:path w="928370">
                <a:moveTo>
                  <a:pt x="0" y="0"/>
                </a:moveTo>
                <a:lnTo>
                  <a:pt x="928116" y="0"/>
                </a:lnTo>
              </a:path>
            </a:pathLst>
          </a:custGeom>
          <a:ln w="12700">
            <a:solidFill>
              <a:srgbClr val="2E5D85"/>
            </a:solidFill>
          </a:ln>
        </p:spPr>
        <p:txBody>
          <a:bodyPr wrap="square" lIns="0" tIns="0" rIns="0" bIns="0" rtlCol="0"/>
          <a:lstStyle/>
          <a:p/>
        </p:txBody>
      </p:sp>
      <p:sp>
        <p:nvSpPr>
          <p:cNvPr id="23" name="object 23"/>
          <p:cNvSpPr/>
          <p:nvPr/>
        </p:nvSpPr>
        <p:spPr>
          <a:xfrm>
            <a:off x="7024116" y="4635753"/>
            <a:ext cx="0" cy="175895"/>
          </a:xfrm>
          <a:custGeom>
            <a:avLst/>
            <a:gdLst/>
            <a:ahLst/>
            <a:cxnLst/>
            <a:rect l="l" t="t" r="r" b="b"/>
            <a:pathLst>
              <a:path h="175895">
                <a:moveTo>
                  <a:pt x="0" y="0"/>
                </a:moveTo>
                <a:lnTo>
                  <a:pt x="0" y="175513"/>
                </a:lnTo>
              </a:path>
            </a:pathLst>
          </a:custGeom>
          <a:ln w="12700">
            <a:solidFill>
              <a:srgbClr val="2E5D85"/>
            </a:solidFill>
          </a:ln>
        </p:spPr>
        <p:txBody>
          <a:bodyPr wrap="square" lIns="0" tIns="0" rIns="0" bIns="0" rtlCol="0"/>
          <a:lstStyle/>
          <a:p/>
        </p:txBody>
      </p:sp>
      <p:sp>
        <p:nvSpPr>
          <p:cNvPr id="24" name="object 24"/>
          <p:cNvSpPr/>
          <p:nvPr/>
        </p:nvSpPr>
        <p:spPr>
          <a:xfrm>
            <a:off x="6096000" y="2709672"/>
            <a:ext cx="0" cy="1926589"/>
          </a:xfrm>
          <a:custGeom>
            <a:avLst/>
            <a:gdLst/>
            <a:ahLst/>
            <a:cxnLst/>
            <a:rect l="l" t="t" r="r" b="b"/>
            <a:pathLst>
              <a:path h="1926589">
                <a:moveTo>
                  <a:pt x="0" y="0"/>
                </a:moveTo>
                <a:lnTo>
                  <a:pt x="0" y="1926081"/>
                </a:lnTo>
              </a:path>
            </a:pathLst>
          </a:custGeom>
          <a:ln w="12700">
            <a:solidFill>
              <a:srgbClr val="2E5D85"/>
            </a:solidFill>
          </a:ln>
        </p:spPr>
        <p:txBody>
          <a:bodyPr wrap="square" lIns="0" tIns="0" rIns="0" bIns="0" rtlCol="0"/>
          <a:lstStyle/>
          <a:p/>
        </p:txBody>
      </p:sp>
      <p:sp>
        <p:nvSpPr>
          <p:cNvPr id="25" name="object 25"/>
          <p:cNvSpPr/>
          <p:nvPr/>
        </p:nvSpPr>
        <p:spPr>
          <a:xfrm>
            <a:off x="5068570" y="4629403"/>
            <a:ext cx="1021080" cy="182245"/>
          </a:xfrm>
          <a:custGeom>
            <a:avLst/>
            <a:gdLst/>
            <a:ahLst/>
            <a:cxnLst/>
            <a:rect l="l" t="t" r="r" b="b"/>
            <a:pathLst>
              <a:path w="1021079" h="182245">
                <a:moveTo>
                  <a:pt x="12700" y="181863"/>
                </a:moveTo>
                <a:lnTo>
                  <a:pt x="0" y="181863"/>
                </a:lnTo>
                <a:lnTo>
                  <a:pt x="0" y="6350"/>
                </a:lnTo>
                <a:lnTo>
                  <a:pt x="6350" y="0"/>
                </a:lnTo>
                <a:lnTo>
                  <a:pt x="1021079" y="0"/>
                </a:lnTo>
                <a:lnTo>
                  <a:pt x="1021079" y="6350"/>
                </a:lnTo>
                <a:lnTo>
                  <a:pt x="12700" y="6350"/>
                </a:lnTo>
                <a:lnTo>
                  <a:pt x="6350" y="12700"/>
                </a:lnTo>
                <a:lnTo>
                  <a:pt x="12700" y="12700"/>
                </a:lnTo>
                <a:lnTo>
                  <a:pt x="12700" y="181863"/>
                </a:lnTo>
                <a:close/>
              </a:path>
            </a:pathLst>
          </a:custGeom>
          <a:solidFill>
            <a:srgbClr val="2E5D85"/>
          </a:solidFill>
        </p:spPr>
        <p:txBody>
          <a:bodyPr wrap="square" lIns="0" tIns="0" rIns="0" bIns="0" rtlCol="0"/>
          <a:lstStyle/>
          <a:p/>
        </p:txBody>
      </p:sp>
      <p:sp>
        <p:nvSpPr>
          <p:cNvPr id="26" name="object 26"/>
          <p:cNvSpPr/>
          <p:nvPr/>
        </p:nvSpPr>
        <p:spPr>
          <a:xfrm>
            <a:off x="5081270" y="4635753"/>
            <a:ext cx="1021080" cy="0"/>
          </a:xfrm>
          <a:custGeom>
            <a:avLst/>
            <a:gdLst/>
            <a:ahLst/>
            <a:cxnLst/>
            <a:rect l="l" t="t" r="r" b="b"/>
            <a:pathLst>
              <a:path w="1021079">
                <a:moveTo>
                  <a:pt x="0" y="0"/>
                </a:moveTo>
                <a:lnTo>
                  <a:pt x="1021079" y="0"/>
                </a:lnTo>
              </a:path>
            </a:pathLst>
          </a:custGeom>
          <a:ln w="12700">
            <a:solidFill>
              <a:srgbClr val="2E5D85"/>
            </a:solidFill>
          </a:ln>
        </p:spPr>
        <p:txBody>
          <a:bodyPr wrap="square" lIns="0" tIns="0" rIns="0" bIns="0" rtlCol="0"/>
          <a:lstStyle/>
          <a:p/>
        </p:txBody>
      </p:sp>
      <p:sp>
        <p:nvSpPr>
          <p:cNvPr id="27" name="object 27"/>
          <p:cNvSpPr/>
          <p:nvPr/>
        </p:nvSpPr>
        <p:spPr>
          <a:xfrm>
            <a:off x="5074920" y="4635753"/>
            <a:ext cx="6350" cy="6350"/>
          </a:xfrm>
          <a:custGeom>
            <a:avLst/>
            <a:gdLst/>
            <a:ahLst/>
            <a:cxnLst/>
            <a:rect l="l" t="t" r="r" b="b"/>
            <a:pathLst>
              <a:path w="6350" h="6350">
                <a:moveTo>
                  <a:pt x="6350" y="6350"/>
                </a:moveTo>
                <a:lnTo>
                  <a:pt x="0" y="6350"/>
                </a:lnTo>
                <a:lnTo>
                  <a:pt x="6350" y="0"/>
                </a:lnTo>
                <a:lnTo>
                  <a:pt x="6350" y="6350"/>
                </a:lnTo>
                <a:close/>
              </a:path>
            </a:pathLst>
          </a:custGeom>
          <a:solidFill>
            <a:srgbClr val="2E5D85"/>
          </a:solidFill>
        </p:spPr>
        <p:txBody>
          <a:bodyPr wrap="square" lIns="0" tIns="0" rIns="0" bIns="0" rtlCol="0"/>
          <a:lstStyle/>
          <a:p/>
        </p:txBody>
      </p:sp>
      <p:sp>
        <p:nvSpPr>
          <p:cNvPr id="28" name="object 28"/>
          <p:cNvSpPr/>
          <p:nvPr/>
        </p:nvSpPr>
        <p:spPr>
          <a:xfrm>
            <a:off x="6096000" y="2709672"/>
            <a:ext cx="0" cy="1950720"/>
          </a:xfrm>
          <a:custGeom>
            <a:avLst/>
            <a:gdLst/>
            <a:ahLst/>
            <a:cxnLst/>
            <a:rect l="l" t="t" r="r" b="b"/>
            <a:pathLst>
              <a:path h="1950720">
                <a:moveTo>
                  <a:pt x="0" y="0"/>
                </a:moveTo>
                <a:lnTo>
                  <a:pt x="0" y="1950592"/>
                </a:lnTo>
              </a:path>
            </a:pathLst>
          </a:custGeom>
          <a:ln w="12700">
            <a:solidFill>
              <a:srgbClr val="2E5D85"/>
            </a:solidFill>
          </a:ln>
        </p:spPr>
        <p:txBody>
          <a:bodyPr wrap="square" lIns="0" tIns="0" rIns="0" bIns="0" rtlCol="0"/>
          <a:lstStyle/>
          <a:p/>
        </p:txBody>
      </p:sp>
      <p:sp>
        <p:nvSpPr>
          <p:cNvPr id="29" name="object 29"/>
          <p:cNvSpPr/>
          <p:nvPr/>
        </p:nvSpPr>
        <p:spPr>
          <a:xfrm>
            <a:off x="3158998" y="4653915"/>
            <a:ext cx="2931160" cy="182245"/>
          </a:xfrm>
          <a:custGeom>
            <a:avLst/>
            <a:gdLst/>
            <a:ahLst/>
            <a:cxnLst/>
            <a:rect l="l" t="t" r="r" b="b"/>
            <a:pathLst>
              <a:path w="2931160" h="182245">
                <a:moveTo>
                  <a:pt x="12700" y="181737"/>
                </a:moveTo>
                <a:lnTo>
                  <a:pt x="0" y="181737"/>
                </a:lnTo>
                <a:lnTo>
                  <a:pt x="0" y="6350"/>
                </a:lnTo>
                <a:lnTo>
                  <a:pt x="6350" y="0"/>
                </a:lnTo>
                <a:lnTo>
                  <a:pt x="2930652" y="0"/>
                </a:lnTo>
                <a:lnTo>
                  <a:pt x="2930652" y="6350"/>
                </a:lnTo>
                <a:lnTo>
                  <a:pt x="12700" y="6350"/>
                </a:lnTo>
                <a:lnTo>
                  <a:pt x="6350" y="12700"/>
                </a:lnTo>
                <a:lnTo>
                  <a:pt x="12700" y="12700"/>
                </a:lnTo>
                <a:lnTo>
                  <a:pt x="12700" y="181737"/>
                </a:lnTo>
                <a:close/>
              </a:path>
            </a:pathLst>
          </a:custGeom>
          <a:solidFill>
            <a:srgbClr val="2E5D85"/>
          </a:solidFill>
        </p:spPr>
        <p:txBody>
          <a:bodyPr wrap="square" lIns="0" tIns="0" rIns="0" bIns="0" rtlCol="0"/>
          <a:lstStyle/>
          <a:p/>
        </p:txBody>
      </p:sp>
      <p:sp>
        <p:nvSpPr>
          <p:cNvPr id="30" name="object 30"/>
          <p:cNvSpPr/>
          <p:nvPr/>
        </p:nvSpPr>
        <p:spPr>
          <a:xfrm>
            <a:off x="3171698" y="4660265"/>
            <a:ext cx="2931160" cy="0"/>
          </a:xfrm>
          <a:custGeom>
            <a:avLst/>
            <a:gdLst/>
            <a:ahLst/>
            <a:cxnLst/>
            <a:rect l="l" t="t" r="r" b="b"/>
            <a:pathLst>
              <a:path w="2931160">
                <a:moveTo>
                  <a:pt x="0" y="0"/>
                </a:moveTo>
                <a:lnTo>
                  <a:pt x="2930652" y="0"/>
                </a:lnTo>
              </a:path>
            </a:pathLst>
          </a:custGeom>
          <a:ln w="12700">
            <a:solidFill>
              <a:srgbClr val="2E5D85"/>
            </a:solidFill>
          </a:ln>
        </p:spPr>
        <p:txBody>
          <a:bodyPr wrap="square" lIns="0" tIns="0" rIns="0" bIns="0" rtlCol="0"/>
          <a:lstStyle/>
          <a:p/>
        </p:txBody>
      </p:sp>
      <p:sp>
        <p:nvSpPr>
          <p:cNvPr id="31" name="object 31"/>
          <p:cNvSpPr/>
          <p:nvPr/>
        </p:nvSpPr>
        <p:spPr>
          <a:xfrm>
            <a:off x="3165348" y="4660265"/>
            <a:ext cx="6350" cy="6350"/>
          </a:xfrm>
          <a:custGeom>
            <a:avLst/>
            <a:gdLst/>
            <a:ahLst/>
            <a:cxnLst/>
            <a:rect l="l" t="t" r="r" b="b"/>
            <a:pathLst>
              <a:path w="6350" h="6350">
                <a:moveTo>
                  <a:pt x="6350" y="6350"/>
                </a:moveTo>
                <a:lnTo>
                  <a:pt x="0" y="6350"/>
                </a:lnTo>
                <a:lnTo>
                  <a:pt x="6350" y="0"/>
                </a:lnTo>
                <a:lnTo>
                  <a:pt x="6350" y="6350"/>
                </a:lnTo>
                <a:close/>
              </a:path>
            </a:pathLst>
          </a:custGeom>
          <a:solidFill>
            <a:srgbClr val="2E5D85"/>
          </a:solidFill>
        </p:spPr>
        <p:txBody>
          <a:bodyPr wrap="square" lIns="0" tIns="0" rIns="0" bIns="0" rtlCol="0"/>
          <a:lstStyle/>
          <a:p/>
        </p:txBody>
      </p:sp>
      <p:sp>
        <p:nvSpPr>
          <p:cNvPr id="32" name="object 32"/>
          <p:cNvSpPr/>
          <p:nvPr/>
        </p:nvSpPr>
        <p:spPr>
          <a:xfrm>
            <a:off x="6096000" y="2709672"/>
            <a:ext cx="0" cy="1950720"/>
          </a:xfrm>
          <a:custGeom>
            <a:avLst/>
            <a:gdLst/>
            <a:ahLst/>
            <a:cxnLst/>
            <a:rect l="l" t="t" r="r" b="b"/>
            <a:pathLst>
              <a:path h="1950720">
                <a:moveTo>
                  <a:pt x="0" y="0"/>
                </a:moveTo>
                <a:lnTo>
                  <a:pt x="0" y="1950592"/>
                </a:lnTo>
              </a:path>
            </a:pathLst>
          </a:custGeom>
          <a:ln w="12700">
            <a:solidFill>
              <a:srgbClr val="2E5D85"/>
            </a:solidFill>
          </a:ln>
        </p:spPr>
        <p:txBody>
          <a:bodyPr wrap="square" lIns="0" tIns="0" rIns="0" bIns="0" rtlCol="0"/>
          <a:lstStyle/>
          <a:p/>
        </p:txBody>
      </p:sp>
      <p:sp>
        <p:nvSpPr>
          <p:cNvPr id="33" name="object 33"/>
          <p:cNvSpPr/>
          <p:nvPr/>
        </p:nvSpPr>
        <p:spPr>
          <a:xfrm>
            <a:off x="1211325" y="4653915"/>
            <a:ext cx="4878705" cy="182245"/>
          </a:xfrm>
          <a:custGeom>
            <a:avLst/>
            <a:gdLst/>
            <a:ahLst/>
            <a:cxnLst/>
            <a:rect l="l" t="t" r="r" b="b"/>
            <a:pathLst>
              <a:path w="4878705" h="182245">
                <a:moveTo>
                  <a:pt x="12700" y="181737"/>
                </a:moveTo>
                <a:lnTo>
                  <a:pt x="0" y="181737"/>
                </a:lnTo>
                <a:lnTo>
                  <a:pt x="0" y="6350"/>
                </a:lnTo>
                <a:lnTo>
                  <a:pt x="6350" y="0"/>
                </a:lnTo>
                <a:lnTo>
                  <a:pt x="4878324" y="0"/>
                </a:lnTo>
                <a:lnTo>
                  <a:pt x="4878324" y="6350"/>
                </a:lnTo>
                <a:lnTo>
                  <a:pt x="12700" y="6350"/>
                </a:lnTo>
                <a:lnTo>
                  <a:pt x="6350" y="12700"/>
                </a:lnTo>
                <a:lnTo>
                  <a:pt x="12700" y="12700"/>
                </a:lnTo>
                <a:lnTo>
                  <a:pt x="12700" y="181737"/>
                </a:lnTo>
                <a:close/>
              </a:path>
            </a:pathLst>
          </a:custGeom>
          <a:solidFill>
            <a:srgbClr val="2E5D85"/>
          </a:solidFill>
        </p:spPr>
        <p:txBody>
          <a:bodyPr wrap="square" lIns="0" tIns="0" rIns="0" bIns="0" rtlCol="0"/>
          <a:lstStyle/>
          <a:p/>
        </p:txBody>
      </p:sp>
      <p:sp>
        <p:nvSpPr>
          <p:cNvPr id="34" name="object 34"/>
          <p:cNvSpPr/>
          <p:nvPr/>
        </p:nvSpPr>
        <p:spPr>
          <a:xfrm>
            <a:off x="1224025" y="4660265"/>
            <a:ext cx="4878705" cy="0"/>
          </a:xfrm>
          <a:custGeom>
            <a:avLst/>
            <a:gdLst/>
            <a:ahLst/>
            <a:cxnLst/>
            <a:rect l="l" t="t" r="r" b="b"/>
            <a:pathLst>
              <a:path w="4878705">
                <a:moveTo>
                  <a:pt x="0" y="0"/>
                </a:moveTo>
                <a:lnTo>
                  <a:pt x="4878324" y="0"/>
                </a:lnTo>
              </a:path>
            </a:pathLst>
          </a:custGeom>
          <a:ln w="12700">
            <a:solidFill>
              <a:srgbClr val="2E5D85"/>
            </a:solidFill>
          </a:ln>
        </p:spPr>
        <p:txBody>
          <a:bodyPr wrap="square" lIns="0" tIns="0" rIns="0" bIns="0" rtlCol="0"/>
          <a:lstStyle/>
          <a:p/>
        </p:txBody>
      </p:sp>
      <p:sp>
        <p:nvSpPr>
          <p:cNvPr id="35" name="object 35"/>
          <p:cNvSpPr/>
          <p:nvPr/>
        </p:nvSpPr>
        <p:spPr>
          <a:xfrm>
            <a:off x="1217675" y="4660265"/>
            <a:ext cx="6350" cy="6350"/>
          </a:xfrm>
          <a:custGeom>
            <a:avLst/>
            <a:gdLst/>
            <a:ahLst/>
            <a:cxnLst/>
            <a:rect l="l" t="t" r="r" b="b"/>
            <a:pathLst>
              <a:path w="6350" h="6350">
                <a:moveTo>
                  <a:pt x="6350" y="6350"/>
                </a:moveTo>
                <a:lnTo>
                  <a:pt x="0" y="6350"/>
                </a:lnTo>
                <a:lnTo>
                  <a:pt x="6350" y="0"/>
                </a:lnTo>
                <a:lnTo>
                  <a:pt x="6350" y="6350"/>
                </a:lnTo>
                <a:close/>
              </a:path>
            </a:pathLst>
          </a:custGeom>
          <a:solidFill>
            <a:srgbClr val="2E5D85"/>
          </a:solidFill>
        </p:spPr>
        <p:txBody>
          <a:bodyPr wrap="square" lIns="0" tIns="0" rIns="0" bIns="0" rtlCol="0"/>
          <a:lstStyle/>
          <a:p/>
        </p:txBody>
      </p:sp>
      <p:sp>
        <p:nvSpPr>
          <p:cNvPr id="36" name="object 36"/>
          <p:cNvSpPr/>
          <p:nvPr/>
        </p:nvSpPr>
        <p:spPr>
          <a:xfrm>
            <a:off x="5370576" y="1844039"/>
            <a:ext cx="1452372" cy="751331"/>
          </a:xfrm>
          <a:prstGeom prst="rect">
            <a:avLst/>
          </a:prstGeom>
          <a:blipFill>
            <a:blip r:embed="rId1" cstate="print"/>
            <a:stretch>
              <a:fillRect/>
            </a:stretch>
          </a:blipFill>
        </p:spPr>
        <p:txBody>
          <a:bodyPr wrap="square" lIns="0" tIns="0" rIns="0" bIns="0" rtlCol="0"/>
          <a:lstStyle/>
          <a:p/>
        </p:txBody>
      </p:sp>
      <p:sp>
        <p:nvSpPr>
          <p:cNvPr id="37" name="object 37"/>
          <p:cNvSpPr txBox="1"/>
          <p:nvPr/>
        </p:nvSpPr>
        <p:spPr>
          <a:xfrm>
            <a:off x="5386451" y="1857283"/>
            <a:ext cx="1449070" cy="602615"/>
          </a:xfrm>
          <a:prstGeom prst="rect">
            <a:avLst/>
          </a:prstGeom>
        </p:spPr>
        <p:txBody>
          <a:bodyPr vert="horz" wrap="square" lIns="0" tIns="0" rIns="0" bIns="0" rtlCol="0">
            <a:spAutoFit/>
          </a:bodyPr>
          <a:lstStyle/>
          <a:p>
            <a:pPr marL="12700" marR="5080" algn="ctr">
              <a:lnSpc>
                <a:spcPct val="93000"/>
              </a:lnSpc>
            </a:pPr>
            <a:r>
              <a:rPr sz="1400" b="1" spc="5" dirty="0">
                <a:solidFill>
                  <a:srgbClr val="FFFFFF"/>
                </a:solidFill>
                <a:latin typeface="Microsoft JhengHei" panose="020B0604030504040204" charset="-120"/>
                <a:cs typeface="Microsoft JhengHei" panose="020B0604030504040204" charset="-120"/>
              </a:rPr>
              <a:t>中华人</a:t>
            </a:r>
            <a:r>
              <a:rPr sz="1400" b="1" spc="-10" dirty="0">
                <a:solidFill>
                  <a:srgbClr val="FFFFFF"/>
                </a:solidFill>
                <a:latin typeface="Microsoft JhengHei" panose="020B0604030504040204" charset="-120"/>
                <a:cs typeface="Microsoft JhengHei" panose="020B0604030504040204" charset="-120"/>
              </a:rPr>
              <a:t>民</a:t>
            </a:r>
            <a:r>
              <a:rPr sz="1400" b="1" spc="5" dirty="0">
                <a:solidFill>
                  <a:srgbClr val="FFFFFF"/>
                </a:solidFill>
                <a:latin typeface="Microsoft JhengHei" panose="020B0604030504040204" charset="-120"/>
                <a:cs typeface="Microsoft JhengHei" panose="020B0604030504040204" charset="-120"/>
              </a:rPr>
              <a:t>共和</a:t>
            </a:r>
            <a:r>
              <a:rPr sz="1400" b="1" spc="-10" dirty="0">
                <a:solidFill>
                  <a:srgbClr val="FFFFFF"/>
                </a:solidFill>
                <a:latin typeface="Microsoft JhengHei" panose="020B0604030504040204" charset="-120"/>
                <a:cs typeface="Microsoft JhengHei" panose="020B0604030504040204" charset="-120"/>
              </a:rPr>
              <a:t>国</a:t>
            </a:r>
            <a:r>
              <a:rPr sz="1400" b="1" dirty="0">
                <a:solidFill>
                  <a:srgbClr val="FFFFFF"/>
                </a:solidFill>
                <a:latin typeface="Microsoft JhengHei" panose="020B0604030504040204" charset="-120"/>
                <a:cs typeface="Microsoft JhengHei" panose="020B0604030504040204" charset="-120"/>
              </a:rPr>
              <a:t>企 </a:t>
            </a:r>
            <a:r>
              <a:rPr sz="1400" b="1" dirty="0">
                <a:solidFill>
                  <a:srgbClr val="FFFFFF"/>
                </a:solidFill>
                <a:latin typeface="Microsoft JhengHei" panose="020B0604030504040204" charset="-120"/>
                <a:cs typeface="Microsoft JhengHei" panose="020B0604030504040204" charset="-120"/>
              </a:rPr>
              <a:t> 业所得</a:t>
            </a:r>
            <a:r>
              <a:rPr sz="1400" b="1" spc="-10" dirty="0">
                <a:solidFill>
                  <a:srgbClr val="FFFFFF"/>
                </a:solidFill>
                <a:latin typeface="Microsoft JhengHei" panose="020B0604030504040204" charset="-120"/>
                <a:cs typeface="Microsoft JhengHei" panose="020B0604030504040204" charset="-120"/>
              </a:rPr>
              <a:t>税</a:t>
            </a:r>
            <a:r>
              <a:rPr sz="1400" b="1" spc="5" dirty="0">
                <a:solidFill>
                  <a:srgbClr val="FFFFFF"/>
                </a:solidFill>
                <a:latin typeface="Microsoft JhengHei" panose="020B0604030504040204" charset="-120"/>
                <a:cs typeface="Microsoft JhengHei" panose="020B0604030504040204" charset="-120"/>
              </a:rPr>
              <a:t>年度</a:t>
            </a:r>
            <a:r>
              <a:rPr sz="1400" b="1" spc="-10" dirty="0">
                <a:solidFill>
                  <a:srgbClr val="FFFFFF"/>
                </a:solidFill>
                <a:latin typeface="Microsoft JhengHei" panose="020B0604030504040204" charset="-120"/>
                <a:cs typeface="Microsoft JhengHei" panose="020B0604030504040204" charset="-120"/>
              </a:rPr>
              <a:t>纳</a:t>
            </a:r>
            <a:r>
              <a:rPr sz="1400" b="1" dirty="0">
                <a:solidFill>
                  <a:srgbClr val="FFFFFF"/>
                </a:solidFill>
                <a:latin typeface="Microsoft JhengHei" panose="020B0604030504040204" charset="-120"/>
                <a:cs typeface="Microsoft JhengHei" panose="020B0604030504040204" charset="-120"/>
              </a:rPr>
              <a:t>税 </a:t>
            </a:r>
            <a:r>
              <a:rPr sz="1400" b="1" dirty="0">
                <a:solidFill>
                  <a:srgbClr val="FFFFFF"/>
                </a:solidFill>
                <a:latin typeface="Microsoft JhengHei" panose="020B0604030504040204" charset="-120"/>
                <a:cs typeface="Microsoft JhengHei" panose="020B0604030504040204" charset="-120"/>
              </a:rPr>
              <a:t> </a:t>
            </a:r>
            <a:r>
              <a:rPr sz="1400" b="1" spc="-15" dirty="0">
                <a:solidFill>
                  <a:srgbClr val="FFFFFF"/>
                </a:solidFill>
                <a:latin typeface="Microsoft JhengHei" panose="020B0604030504040204" charset="-120"/>
                <a:cs typeface="Microsoft JhengHei" panose="020B0604030504040204" charset="-120"/>
              </a:rPr>
              <a:t>申报表（</a:t>
            </a:r>
            <a:r>
              <a:rPr sz="1400" b="1" spc="-15" dirty="0">
                <a:solidFill>
                  <a:srgbClr val="FFFFFF"/>
                </a:solidFill>
                <a:latin typeface="Tahoma" panose="020B0604030504040204"/>
                <a:cs typeface="Tahoma" panose="020B0604030504040204"/>
              </a:rPr>
              <a:t>A</a:t>
            </a:r>
            <a:r>
              <a:rPr sz="1400" b="1" spc="-15" dirty="0">
                <a:solidFill>
                  <a:srgbClr val="FFFFFF"/>
                </a:solidFill>
                <a:latin typeface="Microsoft JhengHei" panose="020B0604030504040204" charset="-120"/>
                <a:cs typeface="Microsoft JhengHei" panose="020B0604030504040204" charset="-120"/>
              </a:rPr>
              <a:t>类）</a:t>
            </a:r>
            <a:endParaRPr sz="1400">
              <a:latin typeface="Microsoft JhengHei" panose="020B0604030504040204" charset="-120"/>
              <a:cs typeface="Microsoft JhengHei" panose="020B0604030504040204" charset="-120"/>
            </a:endParaRPr>
          </a:p>
        </p:txBody>
      </p:sp>
      <p:sp>
        <p:nvSpPr>
          <p:cNvPr id="38" name="object 38"/>
          <p:cNvSpPr/>
          <p:nvPr/>
        </p:nvSpPr>
        <p:spPr>
          <a:xfrm>
            <a:off x="5669279" y="2459735"/>
            <a:ext cx="1308100" cy="250190"/>
          </a:xfrm>
          <a:custGeom>
            <a:avLst/>
            <a:gdLst/>
            <a:ahLst/>
            <a:cxnLst/>
            <a:rect l="l" t="t" r="r" b="b"/>
            <a:pathLst>
              <a:path w="1308100" h="250189">
                <a:moveTo>
                  <a:pt x="0" y="0"/>
                </a:moveTo>
                <a:lnTo>
                  <a:pt x="1307592" y="0"/>
                </a:lnTo>
                <a:lnTo>
                  <a:pt x="1307592" y="249936"/>
                </a:lnTo>
                <a:lnTo>
                  <a:pt x="0" y="249936"/>
                </a:lnTo>
                <a:lnTo>
                  <a:pt x="0" y="0"/>
                </a:lnTo>
                <a:close/>
              </a:path>
            </a:pathLst>
          </a:custGeom>
          <a:solidFill>
            <a:srgbClr val="FFFFFF"/>
          </a:solidFill>
        </p:spPr>
        <p:txBody>
          <a:bodyPr wrap="square" lIns="0" tIns="0" rIns="0" bIns="0" rtlCol="0"/>
          <a:lstStyle/>
          <a:p/>
        </p:txBody>
      </p:sp>
      <p:sp>
        <p:nvSpPr>
          <p:cNvPr id="39" name="object 39"/>
          <p:cNvSpPr/>
          <p:nvPr/>
        </p:nvSpPr>
        <p:spPr>
          <a:xfrm>
            <a:off x="5665470" y="2455926"/>
            <a:ext cx="1315720" cy="257810"/>
          </a:xfrm>
          <a:custGeom>
            <a:avLst/>
            <a:gdLst/>
            <a:ahLst/>
            <a:cxnLst/>
            <a:rect l="l" t="t" r="r" b="b"/>
            <a:pathLst>
              <a:path w="1315720" h="257810">
                <a:moveTo>
                  <a:pt x="1311402" y="257556"/>
                </a:moveTo>
                <a:lnTo>
                  <a:pt x="3809" y="257556"/>
                </a:lnTo>
                <a:lnTo>
                  <a:pt x="2349" y="257263"/>
                </a:lnTo>
                <a:lnTo>
                  <a:pt x="1117" y="256438"/>
                </a:lnTo>
                <a:lnTo>
                  <a:pt x="292" y="255206"/>
                </a:lnTo>
                <a:lnTo>
                  <a:pt x="0" y="253746"/>
                </a:lnTo>
                <a:lnTo>
                  <a:pt x="0" y="3810"/>
                </a:lnTo>
                <a:lnTo>
                  <a:pt x="292" y="2349"/>
                </a:lnTo>
                <a:lnTo>
                  <a:pt x="1117" y="1117"/>
                </a:lnTo>
                <a:lnTo>
                  <a:pt x="2349" y="292"/>
                </a:lnTo>
                <a:lnTo>
                  <a:pt x="3809" y="0"/>
                </a:lnTo>
                <a:lnTo>
                  <a:pt x="1311402" y="0"/>
                </a:lnTo>
                <a:lnTo>
                  <a:pt x="1312862" y="292"/>
                </a:lnTo>
                <a:lnTo>
                  <a:pt x="1314094" y="1117"/>
                </a:lnTo>
                <a:lnTo>
                  <a:pt x="1314919" y="2349"/>
                </a:lnTo>
                <a:lnTo>
                  <a:pt x="1315211" y="3810"/>
                </a:lnTo>
                <a:lnTo>
                  <a:pt x="7619" y="3810"/>
                </a:lnTo>
                <a:lnTo>
                  <a:pt x="3809" y="7619"/>
                </a:lnTo>
                <a:lnTo>
                  <a:pt x="7619" y="7619"/>
                </a:lnTo>
                <a:lnTo>
                  <a:pt x="7619" y="249936"/>
                </a:lnTo>
                <a:lnTo>
                  <a:pt x="3809" y="249936"/>
                </a:lnTo>
                <a:lnTo>
                  <a:pt x="7619" y="253746"/>
                </a:lnTo>
                <a:lnTo>
                  <a:pt x="1315211" y="253746"/>
                </a:lnTo>
                <a:lnTo>
                  <a:pt x="1314919" y="255206"/>
                </a:lnTo>
                <a:lnTo>
                  <a:pt x="1314094" y="256438"/>
                </a:lnTo>
                <a:lnTo>
                  <a:pt x="1312862" y="257263"/>
                </a:lnTo>
                <a:lnTo>
                  <a:pt x="1311402" y="257556"/>
                </a:lnTo>
                <a:close/>
              </a:path>
            </a:pathLst>
          </a:custGeom>
          <a:solidFill>
            <a:srgbClr val="4276AA"/>
          </a:solidFill>
        </p:spPr>
        <p:txBody>
          <a:bodyPr wrap="square" lIns="0" tIns="0" rIns="0" bIns="0" rtlCol="0"/>
          <a:lstStyle/>
          <a:p/>
        </p:txBody>
      </p:sp>
      <p:sp>
        <p:nvSpPr>
          <p:cNvPr id="40" name="object 40"/>
          <p:cNvSpPr/>
          <p:nvPr/>
        </p:nvSpPr>
        <p:spPr>
          <a:xfrm>
            <a:off x="5669279" y="2459735"/>
            <a:ext cx="3810" cy="3810"/>
          </a:xfrm>
          <a:custGeom>
            <a:avLst/>
            <a:gdLst/>
            <a:ahLst/>
            <a:cxnLst/>
            <a:rect l="l" t="t" r="r" b="b"/>
            <a:pathLst>
              <a:path w="3810" h="3810">
                <a:moveTo>
                  <a:pt x="3810" y="3809"/>
                </a:moveTo>
                <a:lnTo>
                  <a:pt x="0" y="3809"/>
                </a:lnTo>
                <a:lnTo>
                  <a:pt x="3810" y="0"/>
                </a:lnTo>
                <a:lnTo>
                  <a:pt x="3810" y="3809"/>
                </a:lnTo>
                <a:close/>
              </a:path>
            </a:pathLst>
          </a:custGeom>
          <a:solidFill>
            <a:srgbClr val="4276AA"/>
          </a:solidFill>
        </p:spPr>
        <p:txBody>
          <a:bodyPr wrap="square" lIns="0" tIns="0" rIns="0" bIns="0" rtlCol="0"/>
          <a:lstStyle/>
          <a:p/>
        </p:txBody>
      </p:sp>
      <p:sp>
        <p:nvSpPr>
          <p:cNvPr id="41" name="object 41"/>
          <p:cNvSpPr/>
          <p:nvPr/>
        </p:nvSpPr>
        <p:spPr>
          <a:xfrm>
            <a:off x="5673090" y="2461641"/>
            <a:ext cx="1300480" cy="0"/>
          </a:xfrm>
          <a:custGeom>
            <a:avLst/>
            <a:gdLst/>
            <a:ahLst/>
            <a:cxnLst/>
            <a:rect l="l" t="t" r="r" b="b"/>
            <a:pathLst>
              <a:path w="1300479">
                <a:moveTo>
                  <a:pt x="0" y="0"/>
                </a:moveTo>
                <a:lnTo>
                  <a:pt x="1299971" y="0"/>
                </a:lnTo>
              </a:path>
            </a:pathLst>
          </a:custGeom>
          <a:ln w="3810">
            <a:solidFill>
              <a:srgbClr val="4276AA"/>
            </a:solidFill>
          </a:ln>
        </p:spPr>
        <p:txBody>
          <a:bodyPr wrap="square" lIns="0" tIns="0" rIns="0" bIns="0" rtlCol="0"/>
          <a:lstStyle/>
          <a:p/>
        </p:txBody>
      </p:sp>
      <p:sp>
        <p:nvSpPr>
          <p:cNvPr id="42" name="object 42"/>
          <p:cNvSpPr/>
          <p:nvPr/>
        </p:nvSpPr>
        <p:spPr>
          <a:xfrm>
            <a:off x="6976871" y="2459735"/>
            <a:ext cx="0" cy="250190"/>
          </a:xfrm>
          <a:custGeom>
            <a:avLst/>
            <a:gdLst/>
            <a:ahLst/>
            <a:cxnLst/>
            <a:rect l="l" t="t" r="r" b="b"/>
            <a:pathLst>
              <a:path h="250189">
                <a:moveTo>
                  <a:pt x="0" y="0"/>
                </a:moveTo>
                <a:lnTo>
                  <a:pt x="0" y="249936"/>
                </a:lnTo>
              </a:path>
            </a:pathLst>
          </a:custGeom>
          <a:ln w="7620">
            <a:solidFill>
              <a:srgbClr val="4276AA"/>
            </a:solidFill>
          </a:ln>
        </p:spPr>
        <p:txBody>
          <a:bodyPr wrap="square" lIns="0" tIns="0" rIns="0" bIns="0" rtlCol="0"/>
          <a:lstStyle/>
          <a:p/>
        </p:txBody>
      </p:sp>
      <p:sp>
        <p:nvSpPr>
          <p:cNvPr id="43" name="object 43"/>
          <p:cNvSpPr/>
          <p:nvPr/>
        </p:nvSpPr>
        <p:spPr>
          <a:xfrm>
            <a:off x="6973061" y="2459735"/>
            <a:ext cx="7620" cy="3810"/>
          </a:xfrm>
          <a:custGeom>
            <a:avLst/>
            <a:gdLst/>
            <a:ahLst/>
            <a:cxnLst/>
            <a:rect l="l" t="t" r="r" b="b"/>
            <a:pathLst>
              <a:path w="7620" h="3810">
                <a:moveTo>
                  <a:pt x="7620" y="3809"/>
                </a:moveTo>
                <a:lnTo>
                  <a:pt x="3810" y="3809"/>
                </a:lnTo>
                <a:lnTo>
                  <a:pt x="0" y="0"/>
                </a:lnTo>
                <a:lnTo>
                  <a:pt x="7620" y="0"/>
                </a:lnTo>
                <a:lnTo>
                  <a:pt x="7620" y="3809"/>
                </a:lnTo>
                <a:close/>
              </a:path>
            </a:pathLst>
          </a:custGeom>
          <a:solidFill>
            <a:srgbClr val="4276AA"/>
          </a:solidFill>
        </p:spPr>
        <p:txBody>
          <a:bodyPr wrap="square" lIns="0" tIns="0" rIns="0" bIns="0" rtlCol="0"/>
          <a:lstStyle/>
          <a:p/>
        </p:txBody>
      </p:sp>
      <p:sp>
        <p:nvSpPr>
          <p:cNvPr id="44" name="object 44"/>
          <p:cNvSpPr/>
          <p:nvPr/>
        </p:nvSpPr>
        <p:spPr>
          <a:xfrm>
            <a:off x="5669279" y="2705861"/>
            <a:ext cx="3810" cy="3810"/>
          </a:xfrm>
          <a:custGeom>
            <a:avLst/>
            <a:gdLst/>
            <a:ahLst/>
            <a:cxnLst/>
            <a:rect l="l" t="t" r="r" b="b"/>
            <a:pathLst>
              <a:path w="3810" h="3810">
                <a:moveTo>
                  <a:pt x="3810" y="3810"/>
                </a:moveTo>
                <a:lnTo>
                  <a:pt x="0" y="0"/>
                </a:lnTo>
                <a:lnTo>
                  <a:pt x="3810" y="0"/>
                </a:lnTo>
                <a:lnTo>
                  <a:pt x="3810" y="3810"/>
                </a:lnTo>
                <a:close/>
              </a:path>
            </a:pathLst>
          </a:custGeom>
          <a:solidFill>
            <a:srgbClr val="4276AA"/>
          </a:solidFill>
        </p:spPr>
        <p:txBody>
          <a:bodyPr wrap="square" lIns="0" tIns="0" rIns="0" bIns="0" rtlCol="0"/>
          <a:lstStyle/>
          <a:p/>
        </p:txBody>
      </p:sp>
      <p:sp>
        <p:nvSpPr>
          <p:cNvPr id="45" name="object 45"/>
          <p:cNvSpPr/>
          <p:nvPr/>
        </p:nvSpPr>
        <p:spPr>
          <a:xfrm>
            <a:off x="5673090" y="2707767"/>
            <a:ext cx="1300480" cy="0"/>
          </a:xfrm>
          <a:custGeom>
            <a:avLst/>
            <a:gdLst/>
            <a:ahLst/>
            <a:cxnLst/>
            <a:rect l="l" t="t" r="r" b="b"/>
            <a:pathLst>
              <a:path w="1300479">
                <a:moveTo>
                  <a:pt x="0" y="0"/>
                </a:moveTo>
                <a:lnTo>
                  <a:pt x="1299971" y="0"/>
                </a:lnTo>
              </a:path>
            </a:pathLst>
          </a:custGeom>
          <a:ln w="3810">
            <a:solidFill>
              <a:srgbClr val="4276AA"/>
            </a:solidFill>
          </a:ln>
        </p:spPr>
        <p:txBody>
          <a:bodyPr wrap="square" lIns="0" tIns="0" rIns="0" bIns="0" rtlCol="0"/>
          <a:lstStyle/>
          <a:p/>
        </p:txBody>
      </p:sp>
      <p:sp>
        <p:nvSpPr>
          <p:cNvPr id="46" name="object 46"/>
          <p:cNvSpPr/>
          <p:nvPr/>
        </p:nvSpPr>
        <p:spPr>
          <a:xfrm>
            <a:off x="6973061" y="2705861"/>
            <a:ext cx="7620" cy="3810"/>
          </a:xfrm>
          <a:custGeom>
            <a:avLst/>
            <a:gdLst/>
            <a:ahLst/>
            <a:cxnLst/>
            <a:rect l="l" t="t" r="r" b="b"/>
            <a:pathLst>
              <a:path w="7620" h="3810">
                <a:moveTo>
                  <a:pt x="7620" y="3810"/>
                </a:moveTo>
                <a:lnTo>
                  <a:pt x="0" y="3810"/>
                </a:lnTo>
                <a:lnTo>
                  <a:pt x="3810" y="0"/>
                </a:lnTo>
                <a:lnTo>
                  <a:pt x="7620" y="0"/>
                </a:lnTo>
                <a:lnTo>
                  <a:pt x="7620" y="3810"/>
                </a:lnTo>
                <a:close/>
              </a:path>
            </a:pathLst>
          </a:custGeom>
          <a:solidFill>
            <a:srgbClr val="4276AA"/>
          </a:solidFill>
        </p:spPr>
        <p:txBody>
          <a:bodyPr wrap="square" lIns="0" tIns="0" rIns="0" bIns="0" rtlCol="0"/>
          <a:lstStyle/>
          <a:p/>
        </p:txBody>
      </p:sp>
      <p:sp>
        <p:nvSpPr>
          <p:cNvPr id="47" name="object 47"/>
          <p:cNvSpPr txBox="1"/>
          <p:nvPr/>
        </p:nvSpPr>
        <p:spPr>
          <a:xfrm>
            <a:off x="6435344" y="2476880"/>
            <a:ext cx="525145" cy="179070"/>
          </a:xfrm>
          <a:prstGeom prst="rect">
            <a:avLst/>
          </a:prstGeom>
        </p:spPr>
        <p:txBody>
          <a:bodyPr vert="horz" wrap="square" lIns="0" tIns="0" rIns="0" bIns="0" rtlCol="0">
            <a:spAutoFit/>
          </a:bodyPr>
          <a:lstStyle/>
          <a:p>
            <a:pPr marL="12700">
              <a:lnSpc>
                <a:spcPct val="100000"/>
              </a:lnSpc>
            </a:pPr>
            <a:r>
              <a:rPr sz="1100" b="1" spc="-15" dirty="0">
                <a:solidFill>
                  <a:srgbClr val="272727"/>
                </a:solidFill>
                <a:latin typeface="Arial" panose="020B0604020202020204"/>
                <a:cs typeface="Arial" panose="020B0604020202020204"/>
              </a:rPr>
              <a:t>1</a:t>
            </a:r>
            <a:r>
              <a:rPr sz="1100" b="1" spc="15" dirty="0">
                <a:solidFill>
                  <a:srgbClr val="272727"/>
                </a:solidFill>
                <a:latin typeface="Microsoft JhengHei" panose="020B0604030504040204" charset="-120"/>
                <a:cs typeface="Microsoft JhengHei" panose="020B0604030504040204" charset="-120"/>
              </a:rPr>
              <a:t>张表</a:t>
            </a:r>
            <a:r>
              <a:rPr sz="1100" b="1" spc="5" dirty="0">
                <a:solidFill>
                  <a:srgbClr val="272727"/>
                </a:solidFill>
                <a:latin typeface="Microsoft JhengHei" panose="020B0604030504040204" charset="-120"/>
                <a:cs typeface="Microsoft JhengHei" panose="020B0604030504040204" charset="-120"/>
              </a:rPr>
              <a:t>单</a:t>
            </a:r>
            <a:endParaRPr sz="1100">
              <a:latin typeface="Microsoft JhengHei" panose="020B0604030504040204" charset="-120"/>
              <a:cs typeface="Microsoft JhengHei" panose="020B0604030504040204" charset="-120"/>
            </a:endParaRPr>
          </a:p>
        </p:txBody>
      </p:sp>
      <p:sp>
        <p:nvSpPr>
          <p:cNvPr id="48" name="object 48"/>
          <p:cNvSpPr/>
          <p:nvPr/>
        </p:nvSpPr>
        <p:spPr>
          <a:xfrm>
            <a:off x="490727" y="4835652"/>
            <a:ext cx="1452372" cy="752855"/>
          </a:xfrm>
          <a:prstGeom prst="rect">
            <a:avLst/>
          </a:prstGeom>
          <a:blipFill>
            <a:blip r:embed="rId2" cstate="print"/>
            <a:stretch>
              <a:fillRect/>
            </a:stretch>
          </a:blipFill>
        </p:spPr>
        <p:txBody>
          <a:bodyPr wrap="square" lIns="0" tIns="0" rIns="0" bIns="0" rtlCol="0"/>
          <a:lstStyle/>
          <a:p/>
        </p:txBody>
      </p:sp>
      <p:sp>
        <p:nvSpPr>
          <p:cNvPr id="49" name="object 49"/>
          <p:cNvSpPr txBox="1"/>
          <p:nvPr/>
        </p:nvSpPr>
        <p:spPr>
          <a:xfrm>
            <a:off x="670661" y="5013959"/>
            <a:ext cx="1094105" cy="221615"/>
          </a:xfrm>
          <a:prstGeom prst="rect">
            <a:avLst/>
          </a:prstGeom>
        </p:spPr>
        <p:txBody>
          <a:bodyPr vert="horz" wrap="square" lIns="0" tIns="0" rIns="0" bIns="0" rtlCol="0">
            <a:spAutoFit/>
          </a:bodyPr>
          <a:lstStyle/>
          <a:p>
            <a:pPr marL="12700">
              <a:lnSpc>
                <a:spcPct val="100000"/>
              </a:lnSpc>
            </a:pPr>
            <a:r>
              <a:rPr sz="1400" b="1" spc="5" dirty="0">
                <a:solidFill>
                  <a:srgbClr val="FFFFFF"/>
                </a:solidFill>
                <a:latin typeface="Microsoft JhengHei" panose="020B0604030504040204" charset="-120"/>
                <a:cs typeface="Microsoft JhengHei" panose="020B0604030504040204" charset="-120"/>
              </a:rPr>
              <a:t>基本财</a:t>
            </a:r>
            <a:r>
              <a:rPr sz="1400" b="1" spc="-10" dirty="0">
                <a:solidFill>
                  <a:srgbClr val="FFFFFF"/>
                </a:solidFill>
                <a:latin typeface="Microsoft JhengHei" panose="020B0604030504040204" charset="-120"/>
                <a:cs typeface="Microsoft JhengHei" panose="020B0604030504040204" charset="-120"/>
              </a:rPr>
              <a:t>务</a:t>
            </a:r>
            <a:r>
              <a:rPr sz="1400" b="1" spc="5" dirty="0">
                <a:solidFill>
                  <a:srgbClr val="FFFFFF"/>
                </a:solidFill>
                <a:latin typeface="Microsoft JhengHei" panose="020B0604030504040204" charset="-120"/>
                <a:cs typeface="Microsoft JhengHei" panose="020B0604030504040204" charset="-120"/>
              </a:rPr>
              <a:t>情况</a:t>
            </a:r>
            <a:endParaRPr sz="1400">
              <a:latin typeface="Microsoft JhengHei" panose="020B0604030504040204" charset="-120"/>
              <a:cs typeface="Microsoft JhengHei" panose="020B0604030504040204" charset="-120"/>
            </a:endParaRPr>
          </a:p>
        </p:txBody>
      </p:sp>
      <p:sp>
        <p:nvSpPr>
          <p:cNvPr id="50" name="object 50"/>
          <p:cNvSpPr/>
          <p:nvPr/>
        </p:nvSpPr>
        <p:spPr>
          <a:xfrm>
            <a:off x="743712" y="5396484"/>
            <a:ext cx="1308100" cy="250190"/>
          </a:xfrm>
          <a:custGeom>
            <a:avLst/>
            <a:gdLst/>
            <a:ahLst/>
            <a:cxnLst/>
            <a:rect l="l" t="t" r="r" b="b"/>
            <a:pathLst>
              <a:path w="1308100" h="250189">
                <a:moveTo>
                  <a:pt x="0" y="0"/>
                </a:moveTo>
                <a:lnTo>
                  <a:pt x="1307591" y="0"/>
                </a:lnTo>
                <a:lnTo>
                  <a:pt x="1307591" y="249936"/>
                </a:lnTo>
                <a:lnTo>
                  <a:pt x="0" y="249936"/>
                </a:lnTo>
                <a:lnTo>
                  <a:pt x="0" y="0"/>
                </a:lnTo>
                <a:close/>
              </a:path>
            </a:pathLst>
          </a:custGeom>
          <a:solidFill>
            <a:srgbClr val="FFFFFF"/>
          </a:solidFill>
        </p:spPr>
        <p:txBody>
          <a:bodyPr wrap="square" lIns="0" tIns="0" rIns="0" bIns="0" rtlCol="0"/>
          <a:lstStyle/>
          <a:p/>
        </p:txBody>
      </p:sp>
      <p:sp>
        <p:nvSpPr>
          <p:cNvPr id="51" name="object 51"/>
          <p:cNvSpPr/>
          <p:nvPr/>
        </p:nvSpPr>
        <p:spPr>
          <a:xfrm>
            <a:off x="739901" y="5392673"/>
            <a:ext cx="1315720" cy="257810"/>
          </a:xfrm>
          <a:custGeom>
            <a:avLst/>
            <a:gdLst/>
            <a:ahLst/>
            <a:cxnLst/>
            <a:rect l="l" t="t" r="r" b="b"/>
            <a:pathLst>
              <a:path w="1315720" h="257810">
                <a:moveTo>
                  <a:pt x="1311910" y="257810"/>
                </a:moveTo>
                <a:lnTo>
                  <a:pt x="3810" y="257810"/>
                </a:lnTo>
                <a:lnTo>
                  <a:pt x="2349" y="257517"/>
                </a:lnTo>
                <a:lnTo>
                  <a:pt x="1117" y="256692"/>
                </a:lnTo>
                <a:lnTo>
                  <a:pt x="292" y="255460"/>
                </a:lnTo>
                <a:lnTo>
                  <a:pt x="0" y="254000"/>
                </a:lnTo>
                <a:lnTo>
                  <a:pt x="0" y="3810"/>
                </a:lnTo>
                <a:lnTo>
                  <a:pt x="292" y="2349"/>
                </a:lnTo>
                <a:lnTo>
                  <a:pt x="1117" y="1117"/>
                </a:lnTo>
                <a:lnTo>
                  <a:pt x="2349" y="292"/>
                </a:lnTo>
                <a:lnTo>
                  <a:pt x="3810" y="0"/>
                </a:lnTo>
                <a:lnTo>
                  <a:pt x="1311910" y="0"/>
                </a:lnTo>
                <a:lnTo>
                  <a:pt x="1313370" y="292"/>
                </a:lnTo>
                <a:lnTo>
                  <a:pt x="1314602" y="1117"/>
                </a:lnTo>
                <a:lnTo>
                  <a:pt x="1315427" y="2349"/>
                </a:lnTo>
                <a:lnTo>
                  <a:pt x="1315720" y="3810"/>
                </a:lnTo>
                <a:lnTo>
                  <a:pt x="7620" y="3810"/>
                </a:lnTo>
                <a:lnTo>
                  <a:pt x="3810" y="7620"/>
                </a:lnTo>
                <a:lnTo>
                  <a:pt x="7620" y="7620"/>
                </a:lnTo>
                <a:lnTo>
                  <a:pt x="7620" y="250189"/>
                </a:lnTo>
                <a:lnTo>
                  <a:pt x="3810" y="250189"/>
                </a:lnTo>
                <a:lnTo>
                  <a:pt x="7620" y="254000"/>
                </a:lnTo>
                <a:lnTo>
                  <a:pt x="1315720" y="254000"/>
                </a:lnTo>
                <a:lnTo>
                  <a:pt x="1315427" y="255460"/>
                </a:lnTo>
                <a:lnTo>
                  <a:pt x="1314602" y="256692"/>
                </a:lnTo>
                <a:lnTo>
                  <a:pt x="1313370" y="257517"/>
                </a:lnTo>
                <a:lnTo>
                  <a:pt x="1311910" y="257810"/>
                </a:lnTo>
                <a:close/>
              </a:path>
            </a:pathLst>
          </a:custGeom>
          <a:solidFill>
            <a:srgbClr val="4276AA"/>
          </a:solidFill>
        </p:spPr>
        <p:txBody>
          <a:bodyPr wrap="square" lIns="0" tIns="0" rIns="0" bIns="0" rtlCol="0"/>
          <a:lstStyle/>
          <a:p/>
        </p:txBody>
      </p:sp>
      <p:sp>
        <p:nvSpPr>
          <p:cNvPr id="52" name="object 52"/>
          <p:cNvSpPr/>
          <p:nvPr/>
        </p:nvSpPr>
        <p:spPr>
          <a:xfrm>
            <a:off x="743712" y="5396484"/>
            <a:ext cx="3810" cy="3810"/>
          </a:xfrm>
          <a:custGeom>
            <a:avLst/>
            <a:gdLst/>
            <a:ahLst/>
            <a:cxnLst/>
            <a:rect l="l" t="t" r="r" b="b"/>
            <a:pathLst>
              <a:path w="3809" h="3810">
                <a:moveTo>
                  <a:pt x="3809" y="3810"/>
                </a:moveTo>
                <a:lnTo>
                  <a:pt x="0" y="3810"/>
                </a:lnTo>
                <a:lnTo>
                  <a:pt x="3809" y="0"/>
                </a:lnTo>
                <a:lnTo>
                  <a:pt x="3809" y="3810"/>
                </a:lnTo>
                <a:close/>
              </a:path>
            </a:pathLst>
          </a:custGeom>
          <a:solidFill>
            <a:srgbClr val="4276AA"/>
          </a:solidFill>
        </p:spPr>
        <p:txBody>
          <a:bodyPr wrap="square" lIns="0" tIns="0" rIns="0" bIns="0" rtlCol="0"/>
          <a:lstStyle/>
          <a:p/>
        </p:txBody>
      </p:sp>
      <p:sp>
        <p:nvSpPr>
          <p:cNvPr id="53" name="object 53"/>
          <p:cNvSpPr/>
          <p:nvPr/>
        </p:nvSpPr>
        <p:spPr>
          <a:xfrm>
            <a:off x="747522" y="5398389"/>
            <a:ext cx="1300480" cy="0"/>
          </a:xfrm>
          <a:custGeom>
            <a:avLst/>
            <a:gdLst/>
            <a:ahLst/>
            <a:cxnLst/>
            <a:rect l="l" t="t" r="r" b="b"/>
            <a:pathLst>
              <a:path w="1300480">
                <a:moveTo>
                  <a:pt x="0" y="0"/>
                </a:moveTo>
                <a:lnTo>
                  <a:pt x="1300480" y="0"/>
                </a:lnTo>
              </a:path>
            </a:pathLst>
          </a:custGeom>
          <a:ln w="3810">
            <a:solidFill>
              <a:srgbClr val="4276AA"/>
            </a:solidFill>
          </a:ln>
        </p:spPr>
        <p:txBody>
          <a:bodyPr wrap="square" lIns="0" tIns="0" rIns="0" bIns="0" rtlCol="0"/>
          <a:lstStyle/>
          <a:p/>
        </p:txBody>
      </p:sp>
      <p:sp>
        <p:nvSpPr>
          <p:cNvPr id="54" name="object 54"/>
          <p:cNvSpPr/>
          <p:nvPr/>
        </p:nvSpPr>
        <p:spPr>
          <a:xfrm>
            <a:off x="2051811" y="5396484"/>
            <a:ext cx="0" cy="250190"/>
          </a:xfrm>
          <a:custGeom>
            <a:avLst/>
            <a:gdLst/>
            <a:ahLst/>
            <a:cxnLst/>
            <a:rect l="l" t="t" r="r" b="b"/>
            <a:pathLst>
              <a:path h="250189">
                <a:moveTo>
                  <a:pt x="0" y="0"/>
                </a:moveTo>
                <a:lnTo>
                  <a:pt x="0" y="250189"/>
                </a:lnTo>
              </a:path>
            </a:pathLst>
          </a:custGeom>
          <a:ln w="7620">
            <a:solidFill>
              <a:srgbClr val="4276AA"/>
            </a:solidFill>
          </a:ln>
        </p:spPr>
        <p:txBody>
          <a:bodyPr wrap="square" lIns="0" tIns="0" rIns="0" bIns="0" rtlCol="0"/>
          <a:lstStyle/>
          <a:p/>
        </p:txBody>
      </p:sp>
      <p:sp>
        <p:nvSpPr>
          <p:cNvPr id="55" name="object 55"/>
          <p:cNvSpPr/>
          <p:nvPr/>
        </p:nvSpPr>
        <p:spPr>
          <a:xfrm>
            <a:off x="2048001" y="5396484"/>
            <a:ext cx="7620" cy="3810"/>
          </a:xfrm>
          <a:custGeom>
            <a:avLst/>
            <a:gdLst/>
            <a:ahLst/>
            <a:cxnLst/>
            <a:rect l="l" t="t" r="r" b="b"/>
            <a:pathLst>
              <a:path w="7619" h="3810">
                <a:moveTo>
                  <a:pt x="7620" y="3810"/>
                </a:moveTo>
                <a:lnTo>
                  <a:pt x="3810" y="3810"/>
                </a:lnTo>
                <a:lnTo>
                  <a:pt x="0" y="0"/>
                </a:lnTo>
                <a:lnTo>
                  <a:pt x="7620" y="0"/>
                </a:lnTo>
                <a:lnTo>
                  <a:pt x="7620" y="3810"/>
                </a:lnTo>
                <a:close/>
              </a:path>
            </a:pathLst>
          </a:custGeom>
          <a:solidFill>
            <a:srgbClr val="4276AA"/>
          </a:solidFill>
        </p:spPr>
        <p:txBody>
          <a:bodyPr wrap="square" lIns="0" tIns="0" rIns="0" bIns="0" rtlCol="0"/>
          <a:lstStyle/>
          <a:p/>
        </p:txBody>
      </p:sp>
      <p:sp>
        <p:nvSpPr>
          <p:cNvPr id="56" name="object 56"/>
          <p:cNvSpPr/>
          <p:nvPr/>
        </p:nvSpPr>
        <p:spPr>
          <a:xfrm>
            <a:off x="743712" y="5642864"/>
            <a:ext cx="3810" cy="3810"/>
          </a:xfrm>
          <a:custGeom>
            <a:avLst/>
            <a:gdLst/>
            <a:ahLst/>
            <a:cxnLst/>
            <a:rect l="l" t="t" r="r" b="b"/>
            <a:pathLst>
              <a:path w="3809" h="3810">
                <a:moveTo>
                  <a:pt x="3809" y="3810"/>
                </a:moveTo>
                <a:lnTo>
                  <a:pt x="0" y="0"/>
                </a:lnTo>
                <a:lnTo>
                  <a:pt x="3809" y="0"/>
                </a:lnTo>
                <a:lnTo>
                  <a:pt x="3809" y="3810"/>
                </a:lnTo>
                <a:close/>
              </a:path>
            </a:pathLst>
          </a:custGeom>
          <a:solidFill>
            <a:srgbClr val="4276AA"/>
          </a:solidFill>
        </p:spPr>
        <p:txBody>
          <a:bodyPr wrap="square" lIns="0" tIns="0" rIns="0" bIns="0" rtlCol="0"/>
          <a:lstStyle/>
          <a:p/>
        </p:txBody>
      </p:sp>
      <p:sp>
        <p:nvSpPr>
          <p:cNvPr id="57" name="object 57"/>
          <p:cNvSpPr/>
          <p:nvPr/>
        </p:nvSpPr>
        <p:spPr>
          <a:xfrm>
            <a:off x="747522" y="5644769"/>
            <a:ext cx="1300480" cy="0"/>
          </a:xfrm>
          <a:custGeom>
            <a:avLst/>
            <a:gdLst/>
            <a:ahLst/>
            <a:cxnLst/>
            <a:rect l="l" t="t" r="r" b="b"/>
            <a:pathLst>
              <a:path w="1300480">
                <a:moveTo>
                  <a:pt x="0" y="0"/>
                </a:moveTo>
                <a:lnTo>
                  <a:pt x="1300480" y="0"/>
                </a:lnTo>
              </a:path>
            </a:pathLst>
          </a:custGeom>
          <a:ln w="3810">
            <a:solidFill>
              <a:srgbClr val="4276AA"/>
            </a:solidFill>
          </a:ln>
        </p:spPr>
        <p:txBody>
          <a:bodyPr wrap="square" lIns="0" tIns="0" rIns="0" bIns="0" rtlCol="0"/>
          <a:lstStyle/>
          <a:p/>
        </p:txBody>
      </p:sp>
      <p:sp>
        <p:nvSpPr>
          <p:cNvPr id="58" name="object 58"/>
          <p:cNvSpPr/>
          <p:nvPr/>
        </p:nvSpPr>
        <p:spPr>
          <a:xfrm>
            <a:off x="2048001" y="5642864"/>
            <a:ext cx="7620" cy="3810"/>
          </a:xfrm>
          <a:custGeom>
            <a:avLst/>
            <a:gdLst/>
            <a:ahLst/>
            <a:cxnLst/>
            <a:rect l="l" t="t" r="r" b="b"/>
            <a:pathLst>
              <a:path w="7619" h="3810">
                <a:moveTo>
                  <a:pt x="7620" y="3810"/>
                </a:moveTo>
                <a:lnTo>
                  <a:pt x="0" y="3810"/>
                </a:lnTo>
                <a:lnTo>
                  <a:pt x="3810" y="0"/>
                </a:lnTo>
                <a:lnTo>
                  <a:pt x="7620" y="0"/>
                </a:lnTo>
                <a:lnTo>
                  <a:pt x="7620" y="3810"/>
                </a:lnTo>
                <a:close/>
              </a:path>
            </a:pathLst>
          </a:custGeom>
          <a:solidFill>
            <a:srgbClr val="4276AA"/>
          </a:solidFill>
        </p:spPr>
        <p:txBody>
          <a:bodyPr wrap="square" lIns="0" tIns="0" rIns="0" bIns="0" rtlCol="0"/>
          <a:lstStyle/>
          <a:p/>
        </p:txBody>
      </p:sp>
      <p:sp>
        <p:nvSpPr>
          <p:cNvPr id="59" name="object 59"/>
          <p:cNvSpPr txBox="1"/>
          <p:nvPr/>
        </p:nvSpPr>
        <p:spPr>
          <a:xfrm>
            <a:off x="1508886" y="5413628"/>
            <a:ext cx="525145" cy="179070"/>
          </a:xfrm>
          <a:prstGeom prst="rect">
            <a:avLst/>
          </a:prstGeom>
        </p:spPr>
        <p:txBody>
          <a:bodyPr vert="horz" wrap="square" lIns="0" tIns="0" rIns="0" bIns="0" rtlCol="0">
            <a:spAutoFit/>
          </a:bodyPr>
          <a:lstStyle/>
          <a:p>
            <a:pPr marL="12700">
              <a:lnSpc>
                <a:spcPct val="100000"/>
              </a:lnSpc>
            </a:pPr>
            <a:r>
              <a:rPr sz="1100" b="1" spc="-15" dirty="0">
                <a:solidFill>
                  <a:srgbClr val="272727"/>
                </a:solidFill>
                <a:latin typeface="Arial" panose="020B0604020202020204"/>
                <a:cs typeface="Arial" panose="020B0604020202020204"/>
              </a:rPr>
              <a:t>6</a:t>
            </a:r>
            <a:r>
              <a:rPr sz="1100" b="1" spc="15" dirty="0">
                <a:solidFill>
                  <a:srgbClr val="272727"/>
                </a:solidFill>
                <a:latin typeface="Microsoft JhengHei" panose="020B0604030504040204" charset="-120"/>
                <a:cs typeface="Microsoft JhengHei" panose="020B0604030504040204" charset="-120"/>
              </a:rPr>
              <a:t>张表</a:t>
            </a:r>
            <a:r>
              <a:rPr sz="1100" b="1" spc="5" dirty="0">
                <a:solidFill>
                  <a:srgbClr val="272727"/>
                </a:solidFill>
                <a:latin typeface="Microsoft JhengHei" panose="020B0604030504040204" charset="-120"/>
                <a:cs typeface="Microsoft JhengHei" panose="020B0604030504040204" charset="-120"/>
              </a:rPr>
              <a:t>单</a:t>
            </a:r>
            <a:endParaRPr sz="1100">
              <a:latin typeface="Microsoft JhengHei" panose="020B0604030504040204" charset="-120"/>
              <a:cs typeface="Microsoft JhengHei" panose="020B0604030504040204" charset="-120"/>
            </a:endParaRPr>
          </a:p>
        </p:txBody>
      </p:sp>
      <p:sp>
        <p:nvSpPr>
          <p:cNvPr id="60" name="object 60"/>
          <p:cNvSpPr/>
          <p:nvPr/>
        </p:nvSpPr>
        <p:spPr>
          <a:xfrm>
            <a:off x="2439923" y="4835652"/>
            <a:ext cx="1450848" cy="752855"/>
          </a:xfrm>
          <a:prstGeom prst="rect">
            <a:avLst/>
          </a:prstGeom>
          <a:blipFill>
            <a:blip r:embed="rId3" cstate="print"/>
            <a:stretch>
              <a:fillRect/>
            </a:stretch>
          </a:blipFill>
        </p:spPr>
        <p:txBody>
          <a:bodyPr wrap="square" lIns="0" tIns="0" rIns="0" bIns="0" rtlCol="0"/>
          <a:lstStyle/>
          <a:p/>
        </p:txBody>
      </p:sp>
      <p:sp>
        <p:nvSpPr>
          <p:cNvPr id="61" name="object 61"/>
          <p:cNvSpPr txBox="1"/>
          <p:nvPr/>
        </p:nvSpPr>
        <p:spPr>
          <a:xfrm>
            <a:off x="2618994" y="5013959"/>
            <a:ext cx="1094105" cy="221615"/>
          </a:xfrm>
          <a:prstGeom prst="rect">
            <a:avLst/>
          </a:prstGeom>
        </p:spPr>
        <p:txBody>
          <a:bodyPr vert="horz" wrap="square" lIns="0" tIns="0" rIns="0" bIns="0" rtlCol="0">
            <a:spAutoFit/>
          </a:bodyPr>
          <a:lstStyle/>
          <a:p>
            <a:pPr marL="12700">
              <a:lnSpc>
                <a:spcPct val="100000"/>
              </a:lnSpc>
            </a:pPr>
            <a:r>
              <a:rPr sz="1400" b="1" spc="5" dirty="0">
                <a:solidFill>
                  <a:srgbClr val="FFFFFF"/>
                </a:solidFill>
                <a:latin typeface="Microsoft JhengHei" panose="020B0604030504040204" charset="-120"/>
                <a:cs typeface="Microsoft JhengHei" panose="020B0604030504040204" charset="-120"/>
              </a:rPr>
              <a:t>纳税调</a:t>
            </a:r>
            <a:r>
              <a:rPr sz="1400" b="1" spc="-10" dirty="0">
                <a:solidFill>
                  <a:srgbClr val="FFFFFF"/>
                </a:solidFill>
                <a:latin typeface="Microsoft JhengHei" panose="020B0604030504040204" charset="-120"/>
                <a:cs typeface="Microsoft JhengHei" panose="020B0604030504040204" charset="-120"/>
              </a:rPr>
              <a:t>整</a:t>
            </a:r>
            <a:r>
              <a:rPr sz="1400" b="1" spc="5" dirty="0">
                <a:solidFill>
                  <a:srgbClr val="FFFFFF"/>
                </a:solidFill>
                <a:latin typeface="Microsoft JhengHei" panose="020B0604030504040204" charset="-120"/>
                <a:cs typeface="Microsoft JhengHei" panose="020B0604030504040204" charset="-120"/>
              </a:rPr>
              <a:t>情况</a:t>
            </a:r>
            <a:endParaRPr sz="1400">
              <a:latin typeface="Microsoft JhengHei" panose="020B0604030504040204" charset="-120"/>
              <a:cs typeface="Microsoft JhengHei" panose="020B0604030504040204" charset="-120"/>
            </a:endParaRPr>
          </a:p>
        </p:txBody>
      </p:sp>
      <p:sp>
        <p:nvSpPr>
          <p:cNvPr id="62" name="object 62"/>
          <p:cNvSpPr/>
          <p:nvPr/>
        </p:nvSpPr>
        <p:spPr>
          <a:xfrm>
            <a:off x="2691383" y="5396484"/>
            <a:ext cx="1308100" cy="250190"/>
          </a:xfrm>
          <a:custGeom>
            <a:avLst/>
            <a:gdLst/>
            <a:ahLst/>
            <a:cxnLst/>
            <a:rect l="l" t="t" r="r" b="b"/>
            <a:pathLst>
              <a:path w="1308100" h="250189">
                <a:moveTo>
                  <a:pt x="0" y="0"/>
                </a:moveTo>
                <a:lnTo>
                  <a:pt x="1307592" y="0"/>
                </a:lnTo>
                <a:lnTo>
                  <a:pt x="1307592" y="249936"/>
                </a:lnTo>
                <a:lnTo>
                  <a:pt x="0" y="249936"/>
                </a:lnTo>
                <a:lnTo>
                  <a:pt x="0" y="0"/>
                </a:lnTo>
                <a:close/>
              </a:path>
            </a:pathLst>
          </a:custGeom>
          <a:solidFill>
            <a:srgbClr val="FFFFFF"/>
          </a:solidFill>
        </p:spPr>
        <p:txBody>
          <a:bodyPr wrap="square" lIns="0" tIns="0" rIns="0" bIns="0" rtlCol="0"/>
          <a:lstStyle/>
          <a:p/>
        </p:txBody>
      </p:sp>
      <p:sp>
        <p:nvSpPr>
          <p:cNvPr id="63" name="object 63"/>
          <p:cNvSpPr/>
          <p:nvPr/>
        </p:nvSpPr>
        <p:spPr>
          <a:xfrm>
            <a:off x="2687573" y="5392673"/>
            <a:ext cx="1315720" cy="257810"/>
          </a:xfrm>
          <a:custGeom>
            <a:avLst/>
            <a:gdLst/>
            <a:ahLst/>
            <a:cxnLst/>
            <a:rect l="l" t="t" r="r" b="b"/>
            <a:pathLst>
              <a:path w="1315720" h="257810">
                <a:moveTo>
                  <a:pt x="1311910" y="257810"/>
                </a:moveTo>
                <a:lnTo>
                  <a:pt x="3809" y="257810"/>
                </a:lnTo>
                <a:lnTo>
                  <a:pt x="2349" y="257517"/>
                </a:lnTo>
                <a:lnTo>
                  <a:pt x="1117" y="256692"/>
                </a:lnTo>
                <a:lnTo>
                  <a:pt x="292" y="255460"/>
                </a:lnTo>
                <a:lnTo>
                  <a:pt x="0" y="254000"/>
                </a:lnTo>
                <a:lnTo>
                  <a:pt x="0" y="3810"/>
                </a:lnTo>
                <a:lnTo>
                  <a:pt x="292" y="2349"/>
                </a:lnTo>
                <a:lnTo>
                  <a:pt x="1117" y="1117"/>
                </a:lnTo>
                <a:lnTo>
                  <a:pt x="2349" y="292"/>
                </a:lnTo>
                <a:lnTo>
                  <a:pt x="3809" y="0"/>
                </a:lnTo>
                <a:lnTo>
                  <a:pt x="1311910" y="0"/>
                </a:lnTo>
                <a:lnTo>
                  <a:pt x="1313370" y="292"/>
                </a:lnTo>
                <a:lnTo>
                  <a:pt x="1314602" y="1117"/>
                </a:lnTo>
                <a:lnTo>
                  <a:pt x="1315427" y="2349"/>
                </a:lnTo>
                <a:lnTo>
                  <a:pt x="1315720" y="3810"/>
                </a:lnTo>
                <a:lnTo>
                  <a:pt x="7619" y="3810"/>
                </a:lnTo>
                <a:lnTo>
                  <a:pt x="3809" y="7620"/>
                </a:lnTo>
                <a:lnTo>
                  <a:pt x="7619" y="7620"/>
                </a:lnTo>
                <a:lnTo>
                  <a:pt x="7619" y="250189"/>
                </a:lnTo>
                <a:lnTo>
                  <a:pt x="3809" y="250189"/>
                </a:lnTo>
                <a:lnTo>
                  <a:pt x="7619" y="254000"/>
                </a:lnTo>
                <a:lnTo>
                  <a:pt x="1315720" y="254000"/>
                </a:lnTo>
                <a:lnTo>
                  <a:pt x="1315427" y="255460"/>
                </a:lnTo>
                <a:lnTo>
                  <a:pt x="1314602" y="256692"/>
                </a:lnTo>
                <a:lnTo>
                  <a:pt x="1313370" y="257517"/>
                </a:lnTo>
                <a:lnTo>
                  <a:pt x="1311910" y="257810"/>
                </a:lnTo>
                <a:close/>
              </a:path>
            </a:pathLst>
          </a:custGeom>
          <a:solidFill>
            <a:srgbClr val="4276AA"/>
          </a:solidFill>
        </p:spPr>
        <p:txBody>
          <a:bodyPr wrap="square" lIns="0" tIns="0" rIns="0" bIns="0" rtlCol="0"/>
          <a:lstStyle/>
          <a:p/>
        </p:txBody>
      </p:sp>
      <p:sp>
        <p:nvSpPr>
          <p:cNvPr id="64" name="object 64"/>
          <p:cNvSpPr/>
          <p:nvPr/>
        </p:nvSpPr>
        <p:spPr>
          <a:xfrm>
            <a:off x="2691383" y="5396484"/>
            <a:ext cx="3810" cy="3810"/>
          </a:xfrm>
          <a:custGeom>
            <a:avLst/>
            <a:gdLst/>
            <a:ahLst/>
            <a:cxnLst/>
            <a:rect l="l" t="t" r="r" b="b"/>
            <a:pathLst>
              <a:path w="3810" h="3810">
                <a:moveTo>
                  <a:pt x="3810" y="3810"/>
                </a:moveTo>
                <a:lnTo>
                  <a:pt x="0" y="3810"/>
                </a:lnTo>
                <a:lnTo>
                  <a:pt x="3810" y="0"/>
                </a:lnTo>
                <a:lnTo>
                  <a:pt x="3810" y="3810"/>
                </a:lnTo>
                <a:close/>
              </a:path>
            </a:pathLst>
          </a:custGeom>
          <a:solidFill>
            <a:srgbClr val="4276AA"/>
          </a:solidFill>
        </p:spPr>
        <p:txBody>
          <a:bodyPr wrap="square" lIns="0" tIns="0" rIns="0" bIns="0" rtlCol="0"/>
          <a:lstStyle/>
          <a:p/>
        </p:txBody>
      </p:sp>
      <p:sp>
        <p:nvSpPr>
          <p:cNvPr id="65" name="object 65"/>
          <p:cNvSpPr/>
          <p:nvPr/>
        </p:nvSpPr>
        <p:spPr>
          <a:xfrm>
            <a:off x="2695194" y="5398389"/>
            <a:ext cx="1300480" cy="0"/>
          </a:xfrm>
          <a:custGeom>
            <a:avLst/>
            <a:gdLst/>
            <a:ahLst/>
            <a:cxnLst/>
            <a:rect l="l" t="t" r="r" b="b"/>
            <a:pathLst>
              <a:path w="1300479">
                <a:moveTo>
                  <a:pt x="0" y="0"/>
                </a:moveTo>
                <a:lnTo>
                  <a:pt x="1300480" y="0"/>
                </a:lnTo>
              </a:path>
            </a:pathLst>
          </a:custGeom>
          <a:ln w="3810">
            <a:solidFill>
              <a:srgbClr val="4276AA"/>
            </a:solidFill>
          </a:ln>
        </p:spPr>
        <p:txBody>
          <a:bodyPr wrap="square" lIns="0" tIns="0" rIns="0" bIns="0" rtlCol="0"/>
          <a:lstStyle/>
          <a:p/>
        </p:txBody>
      </p:sp>
      <p:sp>
        <p:nvSpPr>
          <p:cNvPr id="66" name="object 66"/>
          <p:cNvSpPr/>
          <p:nvPr/>
        </p:nvSpPr>
        <p:spPr>
          <a:xfrm>
            <a:off x="3999484" y="5396484"/>
            <a:ext cx="0" cy="250190"/>
          </a:xfrm>
          <a:custGeom>
            <a:avLst/>
            <a:gdLst/>
            <a:ahLst/>
            <a:cxnLst/>
            <a:rect l="l" t="t" r="r" b="b"/>
            <a:pathLst>
              <a:path h="250189">
                <a:moveTo>
                  <a:pt x="0" y="0"/>
                </a:moveTo>
                <a:lnTo>
                  <a:pt x="0" y="250189"/>
                </a:lnTo>
              </a:path>
            </a:pathLst>
          </a:custGeom>
          <a:ln w="7620">
            <a:solidFill>
              <a:srgbClr val="4276AA"/>
            </a:solidFill>
          </a:ln>
        </p:spPr>
        <p:txBody>
          <a:bodyPr wrap="square" lIns="0" tIns="0" rIns="0" bIns="0" rtlCol="0"/>
          <a:lstStyle/>
          <a:p/>
        </p:txBody>
      </p:sp>
      <p:sp>
        <p:nvSpPr>
          <p:cNvPr id="67" name="object 67"/>
          <p:cNvSpPr/>
          <p:nvPr/>
        </p:nvSpPr>
        <p:spPr>
          <a:xfrm>
            <a:off x="3995673" y="5396484"/>
            <a:ext cx="7620" cy="3810"/>
          </a:xfrm>
          <a:custGeom>
            <a:avLst/>
            <a:gdLst/>
            <a:ahLst/>
            <a:cxnLst/>
            <a:rect l="l" t="t" r="r" b="b"/>
            <a:pathLst>
              <a:path w="7620" h="3810">
                <a:moveTo>
                  <a:pt x="7620" y="3810"/>
                </a:moveTo>
                <a:lnTo>
                  <a:pt x="3810" y="3810"/>
                </a:lnTo>
                <a:lnTo>
                  <a:pt x="0" y="0"/>
                </a:lnTo>
                <a:lnTo>
                  <a:pt x="7620" y="0"/>
                </a:lnTo>
                <a:lnTo>
                  <a:pt x="7620" y="3810"/>
                </a:lnTo>
                <a:close/>
              </a:path>
            </a:pathLst>
          </a:custGeom>
          <a:solidFill>
            <a:srgbClr val="4276AA"/>
          </a:solidFill>
        </p:spPr>
        <p:txBody>
          <a:bodyPr wrap="square" lIns="0" tIns="0" rIns="0" bIns="0" rtlCol="0"/>
          <a:lstStyle/>
          <a:p/>
        </p:txBody>
      </p:sp>
      <p:sp>
        <p:nvSpPr>
          <p:cNvPr id="68" name="object 68"/>
          <p:cNvSpPr/>
          <p:nvPr/>
        </p:nvSpPr>
        <p:spPr>
          <a:xfrm>
            <a:off x="2691383" y="5642864"/>
            <a:ext cx="3810" cy="3810"/>
          </a:xfrm>
          <a:custGeom>
            <a:avLst/>
            <a:gdLst/>
            <a:ahLst/>
            <a:cxnLst/>
            <a:rect l="l" t="t" r="r" b="b"/>
            <a:pathLst>
              <a:path w="3810" h="3810">
                <a:moveTo>
                  <a:pt x="3810" y="3810"/>
                </a:moveTo>
                <a:lnTo>
                  <a:pt x="0" y="0"/>
                </a:lnTo>
                <a:lnTo>
                  <a:pt x="3810" y="0"/>
                </a:lnTo>
                <a:lnTo>
                  <a:pt x="3810" y="3810"/>
                </a:lnTo>
                <a:close/>
              </a:path>
            </a:pathLst>
          </a:custGeom>
          <a:solidFill>
            <a:srgbClr val="4276AA"/>
          </a:solidFill>
        </p:spPr>
        <p:txBody>
          <a:bodyPr wrap="square" lIns="0" tIns="0" rIns="0" bIns="0" rtlCol="0"/>
          <a:lstStyle/>
          <a:p/>
        </p:txBody>
      </p:sp>
      <p:sp>
        <p:nvSpPr>
          <p:cNvPr id="69" name="object 69"/>
          <p:cNvSpPr/>
          <p:nvPr/>
        </p:nvSpPr>
        <p:spPr>
          <a:xfrm>
            <a:off x="2695194" y="5644769"/>
            <a:ext cx="1300480" cy="0"/>
          </a:xfrm>
          <a:custGeom>
            <a:avLst/>
            <a:gdLst/>
            <a:ahLst/>
            <a:cxnLst/>
            <a:rect l="l" t="t" r="r" b="b"/>
            <a:pathLst>
              <a:path w="1300479">
                <a:moveTo>
                  <a:pt x="0" y="0"/>
                </a:moveTo>
                <a:lnTo>
                  <a:pt x="1300480" y="0"/>
                </a:lnTo>
              </a:path>
            </a:pathLst>
          </a:custGeom>
          <a:ln w="3810">
            <a:solidFill>
              <a:srgbClr val="4276AA"/>
            </a:solidFill>
          </a:ln>
        </p:spPr>
        <p:txBody>
          <a:bodyPr wrap="square" lIns="0" tIns="0" rIns="0" bIns="0" rtlCol="0"/>
          <a:lstStyle/>
          <a:p/>
        </p:txBody>
      </p:sp>
      <p:sp>
        <p:nvSpPr>
          <p:cNvPr id="70" name="object 70"/>
          <p:cNvSpPr/>
          <p:nvPr/>
        </p:nvSpPr>
        <p:spPr>
          <a:xfrm>
            <a:off x="3995673" y="5642864"/>
            <a:ext cx="7620" cy="3810"/>
          </a:xfrm>
          <a:custGeom>
            <a:avLst/>
            <a:gdLst/>
            <a:ahLst/>
            <a:cxnLst/>
            <a:rect l="l" t="t" r="r" b="b"/>
            <a:pathLst>
              <a:path w="7620" h="3810">
                <a:moveTo>
                  <a:pt x="7620" y="3810"/>
                </a:moveTo>
                <a:lnTo>
                  <a:pt x="0" y="3810"/>
                </a:lnTo>
                <a:lnTo>
                  <a:pt x="3810" y="0"/>
                </a:lnTo>
                <a:lnTo>
                  <a:pt x="7620" y="0"/>
                </a:lnTo>
                <a:lnTo>
                  <a:pt x="7620" y="3810"/>
                </a:lnTo>
                <a:close/>
              </a:path>
            </a:pathLst>
          </a:custGeom>
          <a:solidFill>
            <a:srgbClr val="4276AA"/>
          </a:solidFill>
        </p:spPr>
        <p:txBody>
          <a:bodyPr wrap="square" lIns="0" tIns="0" rIns="0" bIns="0" rtlCol="0"/>
          <a:lstStyle/>
          <a:p/>
        </p:txBody>
      </p:sp>
      <p:sp>
        <p:nvSpPr>
          <p:cNvPr id="71" name="object 71"/>
          <p:cNvSpPr txBox="1"/>
          <p:nvPr/>
        </p:nvSpPr>
        <p:spPr>
          <a:xfrm>
            <a:off x="3379723" y="5413628"/>
            <a:ext cx="601345" cy="179070"/>
          </a:xfrm>
          <a:prstGeom prst="rect">
            <a:avLst/>
          </a:prstGeom>
        </p:spPr>
        <p:txBody>
          <a:bodyPr vert="horz" wrap="square" lIns="0" tIns="0" rIns="0" bIns="0" rtlCol="0">
            <a:spAutoFit/>
          </a:bodyPr>
          <a:lstStyle/>
          <a:p>
            <a:pPr marL="12700">
              <a:lnSpc>
                <a:spcPct val="100000"/>
              </a:lnSpc>
            </a:pPr>
            <a:r>
              <a:rPr sz="1100" b="1" spc="-15" dirty="0">
                <a:solidFill>
                  <a:srgbClr val="272727"/>
                </a:solidFill>
                <a:latin typeface="Arial" panose="020B0604020202020204"/>
                <a:cs typeface="Arial" panose="020B0604020202020204"/>
              </a:rPr>
              <a:t>13</a:t>
            </a:r>
            <a:r>
              <a:rPr sz="1100" b="1" spc="15" dirty="0">
                <a:solidFill>
                  <a:srgbClr val="272727"/>
                </a:solidFill>
                <a:latin typeface="Microsoft JhengHei" panose="020B0604030504040204" charset="-120"/>
                <a:cs typeface="Microsoft JhengHei" panose="020B0604030504040204" charset="-120"/>
              </a:rPr>
              <a:t>张表</a:t>
            </a:r>
            <a:r>
              <a:rPr sz="1100" b="1" spc="5" dirty="0">
                <a:solidFill>
                  <a:srgbClr val="272727"/>
                </a:solidFill>
                <a:latin typeface="Microsoft JhengHei" panose="020B0604030504040204" charset="-120"/>
                <a:cs typeface="Microsoft JhengHei" panose="020B0604030504040204" charset="-120"/>
              </a:rPr>
              <a:t>单</a:t>
            </a:r>
            <a:endParaRPr sz="1100">
              <a:latin typeface="Microsoft JhengHei" panose="020B0604030504040204" charset="-120"/>
              <a:cs typeface="Microsoft JhengHei" panose="020B0604030504040204" charset="-120"/>
            </a:endParaRPr>
          </a:p>
        </p:txBody>
      </p:sp>
      <p:sp>
        <p:nvSpPr>
          <p:cNvPr id="72" name="object 72"/>
          <p:cNvSpPr/>
          <p:nvPr/>
        </p:nvSpPr>
        <p:spPr>
          <a:xfrm>
            <a:off x="4349496" y="4811267"/>
            <a:ext cx="1452372" cy="751332"/>
          </a:xfrm>
          <a:prstGeom prst="rect">
            <a:avLst/>
          </a:prstGeom>
          <a:blipFill>
            <a:blip r:embed="rId4" cstate="print"/>
            <a:stretch>
              <a:fillRect/>
            </a:stretch>
          </a:blipFill>
        </p:spPr>
        <p:txBody>
          <a:bodyPr wrap="square" lIns="0" tIns="0" rIns="0" bIns="0" rtlCol="0"/>
          <a:lstStyle/>
          <a:p/>
        </p:txBody>
      </p:sp>
      <p:sp>
        <p:nvSpPr>
          <p:cNvPr id="73" name="object 73"/>
          <p:cNvSpPr txBox="1"/>
          <p:nvPr/>
        </p:nvSpPr>
        <p:spPr>
          <a:xfrm>
            <a:off x="4529709" y="4988686"/>
            <a:ext cx="1094105" cy="221615"/>
          </a:xfrm>
          <a:prstGeom prst="rect">
            <a:avLst/>
          </a:prstGeom>
        </p:spPr>
        <p:txBody>
          <a:bodyPr vert="horz" wrap="square" lIns="0" tIns="0" rIns="0" bIns="0" rtlCol="0">
            <a:spAutoFit/>
          </a:bodyPr>
          <a:lstStyle/>
          <a:p>
            <a:pPr marL="12700">
              <a:lnSpc>
                <a:spcPct val="100000"/>
              </a:lnSpc>
            </a:pPr>
            <a:r>
              <a:rPr sz="1400" b="1" spc="5" dirty="0">
                <a:solidFill>
                  <a:srgbClr val="FFFFFF"/>
                </a:solidFill>
                <a:latin typeface="Microsoft JhengHei" panose="020B0604030504040204" charset="-120"/>
                <a:cs typeface="Microsoft JhengHei" panose="020B0604030504040204" charset="-120"/>
              </a:rPr>
              <a:t>弥补亏</a:t>
            </a:r>
            <a:r>
              <a:rPr sz="1400" b="1" spc="-10" dirty="0">
                <a:solidFill>
                  <a:srgbClr val="FFFFFF"/>
                </a:solidFill>
                <a:latin typeface="Microsoft JhengHei" panose="020B0604030504040204" charset="-120"/>
                <a:cs typeface="Microsoft JhengHei" panose="020B0604030504040204" charset="-120"/>
              </a:rPr>
              <a:t>损</a:t>
            </a:r>
            <a:r>
              <a:rPr sz="1400" b="1" spc="5" dirty="0">
                <a:solidFill>
                  <a:srgbClr val="FFFFFF"/>
                </a:solidFill>
                <a:latin typeface="Microsoft JhengHei" panose="020B0604030504040204" charset="-120"/>
                <a:cs typeface="Microsoft JhengHei" panose="020B0604030504040204" charset="-120"/>
              </a:rPr>
              <a:t>情况</a:t>
            </a:r>
            <a:endParaRPr sz="1400">
              <a:latin typeface="Microsoft JhengHei" panose="020B0604030504040204" charset="-120"/>
              <a:cs typeface="Microsoft JhengHei" panose="020B0604030504040204" charset="-120"/>
            </a:endParaRPr>
          </a:p>
        </p:txBody>
      </p:sp>
      <p:sp>
        <p:nvSpPr>
          <p:cNvPr id="74" name="object 74"/>
          <p:cNvSpPr/>
          <p:nvPr/>
        </p:nvSpPr>
        <p:spPr>
          <a:xfrm>
            <a:off x="4640579" y="5396484"/>
            <a:ext cx="1306195" cy="250190"/>
          </a:xfrm>
          <a:custGeom>
            <a:avLst/>
            <a:gdLst/>
            <a:ahLst/>
            <a:cxnLst/>
            <a:rect l="l" t="t" r="r" b="b"/>
            <a:pathLst>
              <a:path w="1306195" h="250189">
                <a:moveTo>
                  <a:pt x="0" y="0"/>
                </a:moveTo>
                <a:lnTo>
                  <a:pt x="1306068" y="0"/>
                </a:lnTo>
                <a:lnTo>
                  <a:pt x="1306068" y="249936"/>
                </a:lnTo>
                <a:lnTo>
                  <a:pt x="0" y="249936"/>
                </a:lnTo>
                <a:lnTo>
                  <a:pt x="0" y="0"/>
                </a:lnTo>
                <a:close/>
              </a:path>
            </a:pathLst>
          </a:custGeom>
          <a:solidFill>
            <a:srgbClr val="FFFFFF"/>
          </a:solidFill>
        </p:spPr>
        <p:txBody>
          <a:bodyPr wrap="square" lIns="0" tIns="0" rIns="0" bIns="0" rtlCol="0"/>
          <a:lstStyle/>
          <a:p/>
        </p:txBody>
      </p:sp>
      <p:sp>
        <p:nvSpPr>
          <p:cNvPr id="75" name="object 75"/>
          <p:cNvSpPr/>
          <p:nvPr/>
        </p:nvSpPr>
        <p:spPr>
          <a:xfrm>
            <a:off x="4636770" y="5392673"/>
            <a:ext cx="1313815" cy="257810"/>
          </a:xfrm>
          <a:custGeom>
            <a:avLst/>
            <a:gdLst/>
            <a:ahLst/>
            <a:cxnLst/>
            <a:rect l="l" t="t" r="r" b="b"/>
            <a:pathLst>
              <a:path w="1313814" h="257810">
                <a:moveTo>
                  <a:pt x="1310004" y="257810"/>
                </a:moveTo>
                <a:lnTo>
                  <a:pt x="3809" y="257810"/>
                </a:lnTo>
                <a:lnTo>
                  <a:pt x="2349" y="257517"/>
                </a:lnTo>
                <a:lnTo>
                  <a:pt x="1117" y="256692"/>
                </a:lnTo>
                <a:lnTo>
                  <a:pt x="292" y="255460"/>
                </a:lnTo>
                <a:lnTo>
                  <a:pt x="0" y="254000"/>
                </a:lnTo>
                <a:lnTo>
                  <a:pt x="0" y="3810"/>
                </a:lnTo>
                <a:lnTo>
                  <a:pt x="292" y="2349"/>
                </a:lnTo>
                <a:lnTo>
                  <a:pt x="1117" y="1117"/>
                </a:lnTo>
                <a:lnTo>
                  <a:pt x="2349" y="292"/>
                </a:lnTo>
                <a:lnTo>
                  <a:pt x="3809" y="0"/>
                </a:lnTo>
                <a:lnTo>
                  <a:pt x="1310004" y="0"/>
                </a:lnTo>
                <a:lnTo>
                  <a:pt x="1311465" y="292"/>
                </a:lnTo>
                <a:lnTo>
                  <a:pt x="1312697" y="1117"/>
                </a:lnTo>
                <a:lnTo>
                  <a:pt x="1313522" y="2349"/>
                </a:lnTo>
                <a:lnTo>
                  <a:pt x="1313814" y="3810"/>
                </a:lnTo>
                <a:lnTo>
                  <a:pt x="7619" y="3810"/>
                </a:lnTo>
                <a:lnTo>
                  <a:pt x="3809" y="7620"/>
                </a:lnTo>
                <a:lnTo>
                  <a:pt x="7619" y="7620"/>
                </a:lnTo>
                <a:lnTo>
                  <a:pt x="7619" y="250189"/>
                </a:lnTo>
                <a:lnTo>
                  <a:pt x="3809" y="250189"/>
                </a:lnTo>
                <a:lnTo>
                  <a:pt x="7619" y="254000"/>
                </a:lnTo>
                <a:lnTo>
                  <a:pt x="1313814" y="254000"/>
                </a:lnTo>
                <a:lnTo>
                  <a:pt x="1313522" y="255460"/>
                </a:lnTo>
                <a:lnTo>
                  <a:pt x="1312697" y="256692"/>
                </a:lnTo>
                <a:lnTo>
                  <a:pt x="1311465" y="257517"/>
                </a:lnTo>
                <a:lnTo>
                  <a:pt x="1310004" y="257810"/>
                </a:lnTo>
                <a:close/>
              </a:path>
            </a:pathLst>
          </a:custGeom>
          <a:solidFill>
            <a:srgbClr val="4276AA"/>
          </a:solidFill>
        </p:spPr>
        <p:txBody>
          <a:bodyPr wrap="square" lIns="0" tIns="0" rIns="0" bIns="0" rtlCol="0"/>
          <a:lstStyle/>
          <a:p/>
        </p:txBody>
      </p:sp>
      <p:sp>
        <p:nvSpPr>
          <p:cNvPr id="76" name="object 76"/>
          <p:cNvSpPr/>
          <p:nvPr/>
        </p:nvSpPr>
        <p:spPr>
          <a:xfrm>
            <a:off x="4640579" y="5396484"/>
            <a:ext cx="3810" cy="3810"/>
          </a:xfrm>
          <a:custGeom>
            <a:avLst/>
            <a:gdLst/>
            <a:ahLst/>
            <a:cxnLst/>
            <a:rect l="l" t="t" r="r" b="b"/>
            <a:pathLst>
              <a:path w="3810" h="3810">
                <a:moveTo>
                  <a:pt x="3810" y="3810"/>
                </a:moveTo>
                <a:lnTo>
                  <a:pt x="0" y="3810"/>
                </a:lnTo>
                <a:lnTo>
                  <a:pt x="3810" y="0"/>
                </a:lnTo>
                <a:lnTo>
                  <a:pt x="3810" y="3810"/>
                </a:lnTo>
                <a:close/>
              </a:path>
            </a:pathLst>
          </a:custGeom>
          <a:solidFill>
            <a:srgbClr val="4276AA"/>
          </a:solidFill>
        </p:spPr>
        <p:txBody>
          <a:bodyPr wrap="square" lIns="0" tIns="0" rIns="0" bIns="0" rtlCol="0"/>
          <a:lstStyle/>
          <a:p/>
        </p:txBody>
      </p:sp>
      <p:sp>
        <p:nvSpPr>
          <p:cNvPr id="77" name="object 77"/>
          <p:cNvSpPr/>
          <p:nvPr/>
        </p:nvSpPr>
        <p:spPr>
          <a:xfrm>
            <a:off x="4644390" y="5398389"/>
            <a:ext cx="1298575" cy="0"/>
          </a:xfrm>
          <a:custGeom>
            <a:avLst/>
            <a:gdLst/>
            <a:ahLst/>
            <a:cxnLst/>
            <a:rect l="l" t="t" r="r" b="b"/>
            <a:pathLst>
              <a:path w="1298575">
                <a:moveTo>
                  <a:pt x="0" y="0"/>
                </a:moveTo>
                <a:lnTo>
                  <a:pt x="1298575" y="0"/>
                </a:lnTo>
              </a:path>
            </a:pathLst>
          </a:custGeom>
          <a:ln w="3810">
            <a:solidFill>
              <a:srgbClr val="4276AA"/>
            </a:solidFill>
          </a:ln>
        </p:spPr>
        <p:txBody>
          <a:bodyPr wrap="square" lIns="0" tIns="0" rIns="0" bIns="0" rtlCol="0"/>
          <a:lstStyle/>
          <a:p/>
        </p:txBody>
      </p:sp>
      <p:sp>
        <p:nvSpPr>
          <p:cNvPr id="78" name="object 78"/>
          <p:cNvSpPr/>
          <p:nvPr/>
        </p:nvSpPr>
        <p:spPr>
          <a:xfrm>
            <a:off x="5946775" y="5396484"/>
            <a:ext cx="0" cy="250190"/>
          </a:xfrm>
          <a:custGeom>
            <a:avLst/>
            <a:gdLst/>
            <a:ahLst/>
            <a:cxnLst/>
            <a:rect l="l" t="t" r="r" b="b"/>
            <a:pathLst>
              <a:path h="250189">
                <a:moveTo>
                  <a:pt x="0" y="0"/>
                </a:moveTo>
                <a:lnTo>
                  <a:pt x="0" y="250189"/>
                </a:lnTo>
              </a:path>
            </a:pathLst>
          </a:custGeom>
          <a:ln w="7620">
            <a:solidFill>
              <a:srgbClr val="4276AA"/>
            </a:solidFill>
          </a:ln>
        </p:spPr>
        <p:txBody>
          <a:bodyPr wrap="square" lIns="0" tIns="0" rIns="0" bIns="0" rtlCol="0"/>
          <a:lstStyle/>
          <a:p/>
        </p:txBody>
      </p:sp>
      <p:sp>
        <p:nvSpPr>
          <p:cNvPr id="79" name="object 79"/>
          <p:cNvSpPr/>
          <p:nvPr/>
        </p:nvSpPr>
        <p:spPr>
          <a:xfrm>
            <a:off x="5942965" y="5396484"/>
            <a:ext cx="7620" cy="3810"/>
          </a:xfrm>
          <a:custGeom>
            <a:avLst/>
            <a:gdLst/>
            <a:ahLst/>
            <a:cxnLst/>
            <a:rect l="l" t="t" r="r" b="b"/>
            <a:pathLst>
              <a:path w="7620" h="3810">
                <a:moveTo>
                  <a:pt x="7620" y="3810"/>
                </a:moveTo>
                <a:lnTo>
                  <a:pt x="3810" y="3810"/>
                </a:lnTo>
                <a:lnTo>
                  <a:pt x="0" y="0"/>
                </a:lnTo>
                <a:lnTo>
                  <a:pt x="7620" y="0"/>
                </a:lnTo>
                <a:lnTo>
                  <a:pt x="7620" y="3810"/>
                </a:lnTo>
                <a:close/>
              </a:path>
            </a:pathLst>
          </a:custGeom>
          <a:solidFill>
            <a:srgbClr val="4276AA"/>
          </a:solidFill>
        </p:spPr>
        <p:txBody>
          <a:bodyPr wrap="square" lIns="0" tIns="0" rIns="0" bIns="0" rtlCol="0"/>
          <a:lstStyle/>
          <a:p/>
        </p:txBody>
      </p:sp>
      <p:sp>
        <p:nvSpPr>
          <p:cNvPr id="80" name="object 80"/>
          <p:cNvSpPr/>
          <p:nvPr/>
        </p:nvSpPr>
        <p:spPr>
          <a:xfrm>
            <a:off x="4640579" y="5642864"/>
            <a:ext cx="3810" cy="3810"/>
          </a:xfrm>
          <a:custGeom>
            <a:avLst/>
            <a:gdLst/>
            <a:ahLst/>
            <a:cxnLst/>
            <a:rect l="l" t="t" r="r" b="b"/>
            <a:pathLst>
              <a:path w="3810" h="3810">
                <a:moveTo>
                  <a:pt x="3810" y="3810"/>
                </a:moveTo>
                <a:lnTo>
                  <a:pt x="0" y="0"/>
                </a:lnTo>
                <a:lnTo>
                  <a:pt x="3810" y="0"/>
                </a:lnTo>
                <a:lnTo>
                  <a:pt x="3810" y="3810"/>
                </a:lnTo>
                <a:close/>
              </a:path>
            </a:pathLst>
          </a:custGeom>
          <a:solidFill>
            <a:srgbClr val="4276AA"/>
          </a:solidFill>
        </p:spPr>
        <p:txBody>
          <a:bodyPr wrap="square" lIns="0" tIns="0" rIns="0" bIns="0" rtlCol="0"/>
          <a:lstStyle/>
          <a:p/>
        </p:txBody>
      </p:sp>
      <p:sp>
        <p:nvSpPr>
          <p:cNvPr id="81" name="object 81"/>
          <p:cNvSpPr/>
          <p:nvPr/>
        </p:nvSpPr>
        <p:spPr>
          <a:xfrm>
            <a:off x="4644390" y="5644769"/>
            <a:ext cx="1298575" cy="0"/>
          </a:xfrm>
          <a:custGeom>
            <a:avLst/>
            <a:gdLst/>
            <a:ahLst/>
            <a:cxnLst/>
            <a:rect l="l" t="t" r="r" b="b"/>
            <a:pathLst>
              <a:path w="1298575">
                <a:moveTo>
                  <a:pt x="0" y="0"/>
                </a:moveTo>
                <a:lnTo>
                  <a:pt x="1298575" y="0"/>
                </a:lnTo>
              </a:path>
            </a:pathLst>
          </a:custGeom>
          <a:ln w="3810">
            <a:solidFill>
              <a:srgbClr val="4276AA"/>
            </a:solidFill>
          </a:ln>
        </p:spPr>
        <p:txBody>
          <a:bodyPr wrap="square" lIns="0" tIns="0" rIns="0" bIns="0" rtlCol="0"/>
          <a:lstStyle/>
          <a:p/>
        </p:txBody>
      </p:sp>
      <p:sp>
        <p:nvSpPr>
          <p:cNvPr id="82" name="object 82"/>
          <p:cNvSpPr/>
          <p:nvPr/>
        </p:nvSpPr>
        <p:spPr>
          <a:xfrm>
            <a:off x="5942965" y="5642864"/>
            <a:ext cx="7620" cy="3810"/>
          </a:xfrm>
          <a:custGeom>
            <a:avLst/>
            <a:gdLst/>
            <a:ahLst/>
            <a:cxnLst/>
            <a:rect l="l" t="t" r="r" b="b"/>
            <a:pathLst>
              <a:path w="7620" h="3810">
                <a:moveTo>
                  <a:pt x="7620" y="3810"/>
                </a:moveTo>
                <a:lnTo>
                  <a:pt x="0" y="3810"/>
                </a:lnTo>
                <a:lnTo>
                  <a:pt x="3810" y="0"/>
                </a:lnTo>
                <a:lnTo>
                  <a:pt x="7620" y="0"/>
                </a:lnTo>
                <a:lnTo>
                  <a:pt x="7620" y="3810"/>
                </a:lnTo>
                <a:close/>
              </a:path>
            </a:pathLst>
          </a:custGeom>
          <a:solidFill>
            <a:srgbClr val="4276AA"/>
          </a:solidFill>
        </p:spPr>
        <p:txBody>
          <a:bodyPr wrap="square" lIns="0" tIns="0" rIns="0" bIns="0" rtlCol="0"/>
          <a:lstStyle/>
          <a:p/>
        </p:txBody>
      </p:sp>
      <p:sp>
        <p:nvSpPr>
          <p:cNvPr id="83" name="object 83"/>
          <p:cNvSpPr txBox="1"/>
          <p:nvPr/>
        </p:nvSpPr>
        <p:spPr>
          <a:xfrm>
            <a:off x="5405754" y="5413628"/>
            <a:ext cx="525145" cy="179070"/>
          </a:xfrm>
          <a:prstGeom prst="rect">
            <a:avLst/>
          </a:prstGeom>
        </p:spPr>
        <p:txBody>
          <a:bodyPr vert="horz" wrap="square" lIns="0" tIns="0" rIns="0" bIns="0" rtlCol="0">
            <a:spAutoFit/>
          </a:bodyPr>
          <a:lstStyle/>
          <a:p>
            <a:pPr marL="12700">
              <a:lnSpc>
                <a:spcPct val="100000"/>
              </a:lnSpc>
            </a:pPr>
            <a:r>
              <a:rPr sz="1100" b="1" spc="-15" dirty="0">
                <a:solidFill>
                  <a:srgbClr val="272727"/>
                </a:solidFill>
                <a:latin typeface="Arial" panose="020B0604020202020204"/>
                <a:cs typeface="Arial" panose="020B0604020202020204"/>
              </a:rPr>
              <a:t>1</a:t>
            </a:r>
            <a:r>
              <a:rPr sz="1100" b="1" spc="15" dirty="0">
                <a:solidFill>
                  <a:srgbClr val="272727"/>
                </a:solidFill>
                <a:latin typeface="Microsoft JhengHei" panose="020B0604030504040204" charset="-120"/>
                <a:cs typeface="Microsoft JhengHei" panose="020B0604030504040204" charset="-120"/>
              </a:rPr>
              <a:t>张表</a:t>
            </a:r>
            <a:r>
              <a:rPr sz="1100" b="1" spc="5" dirty="0">
                <a:solidFill>
                  <a:srgbClr val="272727"/>
                </a:solidFill>
                <a:latin typeface="Microsoft JhengHei" panose="020B0604030504040204" charset="-120"/>
                <a:cs typeface="Microsoft JhengHei" panose="020B0604030504040204" charset="-120"/>
              </a:rPr>
              <a:t>单</a:t>
            </a:r>
            <a:endParaRPr sz="1100">
              <a:latin typeface="Microsoft JhengHei" panose="020B0604030504040204" charset="-120"/>
              <a:cs typeface="Microsoft JhengHei" panose="020B0604030504040204" charset="-120"/>
            </a:endParaRPr>
          </a:p>
        </p:txBody>
      </p:sp>
      <p:sp>
        <p:nvSpPr>
          <p:cNvPr id="84" name="object 84"/>
          <p:cNvSpPr/>
          <p:nvPr/>
        </p:nvSpPr>
        <p:spPr>
          <a:xfrm>
            <a:off x="6297167" y="4811267"/>
            <a:ext cx="1452371" cy="751332"/>
          </a:xfrm>
          <a:prstGeom prst="rect">
            <a:avLst/>
          </a:prstGeom>
          <a:blipFill>
            <a:blip r:embed="rId5" cstate="print"/>
            <a:stretch>
              <a:fillRect/>
            </a:stretch>
          </a:blipFill>
        </p:spPr>
        <p:txBody>
          <a:bodyPr wrap="square" lIns="0" tIns="0" rIns="0" bIns="0" rtlCol="0"/>
          <a:lstStyle/>
          <a:p/>
        </p:txBody>
      </p:sp>
      <p:sp>
        <p:nvSpPr>
          <p:cNvPr id="85" name="object 85"/>
          <p:cNvSpPr txBox="1"/>
          <p:nvPr/>
        </p:nvSpPr>
        <p:spPr>
          <a:xfrm>
            <a:off x="6478015" y="4988686"/>
            <a:ext cx="1094105" cy="221615"/>
          </a:xfrm>
          <a:prstGeom prst="rect">
            <a:avLst/>
          </a:prstGeom>
        </p:spPr>
        <p:txBody>
          <a:bodyPr vert="horz" wrap="square" lIns="0" tIns="0" rIns="0" bIns="0" rtlCol="0">
            <a:spAutoFit/>
          </a:bodyPr>
          <a:lstStyle/>
          <a:p>
            <a:pPr marL="12700">
              <a:lnSpc>
                <a:spcPct val="100000"/>
              </a:lnSpc>
            </a:pPr>
            <a:r>
              <a:rPr sz="1400" b="1" spc="5" dirty="0">
                <a:solidFill>
                  <a:srgbClr val="FFFFFF"/>
                </a:solidFill>
                <a:latin typeface="Microsoft JhengHei" panose="020B0604030504040204" charset="-120"/>
                <a:cs typeface="Microsoft JhengHei" panose="020B0604030504040204" charset="-120"/>
              </a:rPr>
              <a:t>税收优</a:t>
            </a:r>
            <a:r>
              <a:rPr sz="1400" b="1" spc="-10" dirty="0">
                <a:solidFill>
                  <a:srgbClr val="FFFFFF"/>
                </a:solidFill>
                <a:latin typeface="Microsoft JhengHei" panose="020B0604030504040204" charset="-120"/>
                <a:cs typeface="Microsoft JhengHei" panose="020B0604030504040204" charset="-120"/>
              </a:rPr>
              <a:t>惠</a:t>
            </a:r>
            <a:r>
              <a:rPr sz="1400" b="1" spc="5" dirty="0">
                <a:solidFill>
                  <a:srgbClr val="FFFFFF"/>
                </a:solidFill>
                <a:latin typeface="Microsoft JhengHei" panose="020B0604030504040204" charset="-120"/>
                <a:cs typeface="Microsoft JhengHei" panose="020B0604030504040204" charset="-120"/>
              </a:rPr>
              <a:t>情况</a:t>
            </a:r>
            <a:endParaRPr sz="1400">
              <a:latin typeface="Microsoft JhengHei" panose="020B0604030504040204" charset="-120"/>
              <a:cs typeface="Microsoft JhengHei" panose="020B0604030504040204" charset="-120"/>
            </a:endParaRPr>
          </a:p>
        </p:txBody>
      </p:sp>
      <p:sp>
        <p:nvSpPr>
          <p:cNvPr id="86" name="object 86"/>
          <p:cNvSpPr/>
          <p:nvPr/>
        </p:nvSpPr>
        <p:spPr>
          <a:xfrm>
            <a:off x="6588252" y="5396484"/>
            <a:ext cx="1306195" cy="250190"/>
          </a:xfrm>
          <a:custGeom>
            <a:avLst/>
            <a:gdLst/>
            <a:ahLst/>
            <a:cxnLst/>
            <a:rect l="l" t="t" r="r" b="b"/>
            <a:pathLst>
              <a:path w="1306195" h="250189">
                <a:moveTo>
                  <a:pt x="0" y="0"/>
                </a:moveTo>
                <a:lnTo>
                  <a:pt x="1306068" y="0"/>
                </a:lnTo>
                <a:lnTo>
                  <a:pt x="1306068" y="249936"/>
                </a:lnTo>
                <a:lnTo>
                  <a:pt x="0" y="249936"/>
                </a:lnTo>
                <a:lnTo>
                  <a:pt x="0" y="0"/>
                </a:lnTo>
                <a:close/>
              </a:path>
            </a:pathLst>
          </a:custGeom>
          <a:solidFill>
            <a:srgbClr val="FFFFFF"/>
          </a:solidFill>
        </p:spPr>
        <p:txBody>
          <a:bodyPr wrap="square" lIns="0" tIns="0" rIns="0" bIns="0" rtlCol="0"/>
          <a:lstStyle/>
          <a:p/>
        </p:txBody>
      </p:sp>
      <p:sp>
        <p:nvSpPr>
          <p:cNvPr id="87" name="object 87"/>
          <p:cNvSpPr/>
          <p:nvPr/>
        </p:nvSpPr>
        <p:spPr>
          <a:xfrm>
            <a:off x="6584442" y="5392673"/>
            <a:ext cx="1313815" cy="257810"/>
          </a:xfrm>
          <a:custGeom>
            <a:avLst/>
            <a:gdLst/>
            <a:ahLst/>
            <a:cxnLst/>
            <a:rect l="l" t="t" r="r" b="b"/>
            <a:pathLst>
              <a:path w="1313815" h="257810">
                <a:moveTo>
                  <a:pt x="1310004" y="257810"/>
                </a:moveTo>
                <a:lnTo>
                  <a:pt x="3809" y="257810"/>
                </a:lnTo>
                <a:lnTo>
                  <a:pt x="2349" y="257517"/>
                </a:lnTo>
                <a:lnTo>
                  <a:pt x="1117" y="256692"/>
                </a:lnTo>
                <a:lnTo>
                  <a:pt x="292" y="255460"/>
                </a:lnTo>
                <a:lnTo>
                  <a:pt x="0" y="254000"/>
                </a:lnTo>
                <a:lnTo>
                  <a:pt x="0" y="3810"/>
                </a:lnTo>
                <a:lnTo>
                  <a:pt x="292" y="2349"/>
                </a:lnTo>
                <a:lnTo>
                  <a:pt x="1117" y="1117"/>
                </a:lnTo>
                <a:lnTo>
                  <a:pt x="2349" y="292"/>
                </a:lnTo>
                <a:lnTo>
                  <a:pt x="3809" y="0"/>
                </a:lnTo>
                <a:lnTo>
                  <a:pt x="1310004" y="0"/>
                </a:lnTo>
                <a:lnTo>
                  <a:pt x="1311465" y="292"/>
                </a:lnTo>
                <a:lnTo>
                  <a:pt x="1312697" y="1117"/>
                </a:lnTo>
                <a:lnTo>
                  <a:pt x="1313522" y="2349"/>
                </a:lnTo>
                <a:lnTo>
                  <a:pt x="1313814" y="3810"/>
                </a:lnTo>
                <a:lnTo>
                  <a:pt x="7619" y="3810"/>
                </a:lnTo>
                <a:lnTo>
                  <a:pt x="3809" y="7620"/>
                </a:lnTo>
                <a:lnTo>
                  <a:pt x="7619" y="7620"/>
                </a:lnTo>
                <a:lnTo>
                  <a:pt x="7619" y="250189"/>
                </a:lnTo>
                <a:lnTo>
                  <a:pt x="3809" y="250189"/>
                </a:lnTo>
                <a:lnTo>
                  <a:pt x="7619" y="254000"/>
                </a:lnTo>
                <a:lnTo>
                  <a:pt x="1313814" y="254000"/>
                </a:lnTo>
                <a:lnTo>
                  <a:pt x="1313522" y="255460"/>
                </a:lnTo>
                <a:lnTo>
                  <a:pt x="1312697" y="256692"/>
                </a:lnTo>
                <a:lnTo>
                  <a:pt x="1311465" y="257517"/>
                </a:lnTo>
                <a:lnTo>
                  <a:pt x="1310004" y="257810"/>
                </a:lnTo>
                <a:close/>
              </a:path>
            </a:pathLst>
          </a:custGeom>
          <a:solidFill>
            <a:srgbClr val="4276AA"/>
          </a:solidFill>
        </p:spPr>
        <p:txBody>
          <a:bodyPr wrap="square" lIns="0" tIns="0" rIns="0" bIns="0" rtlCol="0"/>
          <a:lstStyle/>
          <a:p/>
        </p:txBody>
      </p:sp>
      <p:sp>
        <p:nvSpPr>
          <p:cNvPr id="88" name="object 88"/>
          <p:cNvSpPr/>
          <p:nvPr/>
        </p:nvSpPr>
        <p:spPr>
          <a:xfrm>
            <a:off x="6588252" y="5396484"/>
            <a:ext cx="3810" cy="3810"/>
          </a:xfrm>
          <a:custGeom>
            <a:avLst/>
            <a:gdLst/>
            <a:ahLst/>
            <a:cxnLst/>
            <a:rect l="l" t="t" r="r" b="b"/>
            <a:pathLst>
              <a:path w="3809" h="3810">
                <a:moveTo>
                  <a:pt x="3809" y="3810"/>
                </a:moveTo>
                <a:lnTo>
                  <a:pt x="0" y="3810"/>
                </a:lnTo>
                <a:lnTo>
                  <a:pt x="3809" y="0"/>
                </a:lnTo>
                <a:lnTo>
                  <a:pt x="3809" y="3810"/>
                </a:lnTo>
                <a:close/>
              </a:path>
            </a:pathLst>
          </a:custGeom>
          <a:solidFill>
            <a:srgbClr val="4276AA"/>
          </a:solidFill>
        </p:spPr>
        <p:txBody>
          <a:bodyPr wrap="square" lIns="0" tIns="0" rIns="0" bIns="0" rtlCol="0"/>
          <a:lstStyle/>
          <a:p/>
        </p:txBody>
      </p:sp>
      <p:sp>
        <p:nvSpPr>
          <p:cNvPr id="89" name="object 89"/>
          <p:cNvSpPr/>
          <p:nvPr/>
        </p:nvSpPr>
        <p:spPr>
          <a:xfrm>
            <a:off x="6592061" y="5398389"/>
            <a:ext cx="1298575" cy="0"/>
          </a:xfrm>
          <a:custGeom>
            <a:avLst/>
            <a:gdLst/>
            <a:ahLst/>
            <a:cxnLst/>
            <a:rect l="l" t="t" r="r" b="b"/>
            <a:pathLst>
              <a:path w="1298575">
                <a:moveTo>
                  <a:pt x="0" y="0"/>
                </a:moveTo>
                <a:lnTo>
                  <a:pt x="1298575" y="0"/>
                </a:lnTo>
              </a:path>
            </a:pathLst>
          </a:custGeom>
          <a:ln w="3810">
            <a:solidFill>
              <a:srgbClr val="4276AA"/>
            </a:solidFill>
          </a:ln>
        </p:spPr>
        <p:txBody>
          <a:bodyPr wrap="square" lIns="0" tIns="0" rIns="0" bIns="0" rtlCol="0"/>
          <a:lstStyle/>
          <a:p/>
        </p:txBody>
      </p:sp>
      <p:sp>
        <p:nvSpPr>
          <p:cNvPr id="90" name="object 90"/>
          <p:cNvSpPr/>
          <p:nvPr/>
        </p:nvSpPr>
        <p:spPr>
          <a:xfrm>
            <a:off x="7894446" y="5396484"/>
            <a:ext cx="0" cy="250190"/>
          </a:xfrm>
          <a:custGeom>
            <a:avLst/>
            <a:gdLst/>
            <a:ahLst/>
            <a:cxnLst/>
            <a:rect l="l" t="t" r="r" b="b"/>
            <a:pathLst>
              <a:path h="250189">
                <a:moveTo>
                  <a:pt x="0" y="0"/>
                </a:moveTo>
                <a:lnTo>
                  <a:pt x="0" y="250189"/>
                </a:lnTo>
              </a:path>
            </a:pathLst>
          </a:custGeom>
          <a:ln w="7620">
            <a:solidFill>
              <a:srgbClr val="4276AA"/>
            </a:solidFill>
          </a:ln>
        </p:spPr>
        <p:txBody>
          <a:bodyPr wrap="square" lIns="0" tIns="0" rIns="0" bIns="0" rtlCol="0"/>
          <a:lstStyle/>
          <a:p/>
        </p:txBody>
      </p:sp>
      <p:sp>
        <p:nvSpPr>
          <p:cNvPr id="91" name="object 91"/>
          <p:cNvSpPr/>
          <p:nvPr/>
        </p:nvSpPr>
        <p:spPr>
          <a:xfrm>
            <a:off x="7890636" y="5396484"/>
            <a:ext cx="7620" cy="3810"/>
          </a:xfrm>
          <a:custGeom>
            <a:avLst/>
            <a:gdLst/>
            <a:ahLst/>
            <a:cxnLst/>
            <a:rect l="l" t="t" r="r" b="b"/>
            <a:pathLst>
              <a:path w="7620" h="3810">
                <a:moveTo>
                  <a:pt x="7620" y="3810"/>
                </a:moveTo>
                <a:lnTo>
                  <a:pt x="3810" y="3810"/>
                </a:lnTo>
                <a:lnTo>
                  <a:pt x="0" y="0"/>
                </a:lnTo>
                <a:lnTo>
                  <a:pt x="7620" y="0"/>
                </a:lnTo>
                <a:lnTo>
                  <a:pt x="7620" y="3810"/>
                </a:lnTo>
                <a:close/>
              </a:path>
            </a:pathLst>
          </a:custGeom>
          <a:solidFill>
            <a:srgbClr val="4276AA"/>
          </a:solidFill>
        </p:spPr>
        <p:txBody>
          <a:bodyPr wrap="square" lIns="0" tIns="0" rIns="0" bIns="0" rtlCol="0"/>
          <a:lstStyle/>
          <a:p/>
        </p:txBody>
      </p:sp>
      <p:sp>
        <p:nvSpPr>
          <p:cNvPr id="92" name="object 92"/>
          <p:cNvSpPr/>
          <p:nvPr/>
        </p:nvSpPr>
        <p:spPr>
          <a:xfrm>
            <a:off x="6588252" y="5642864"/>
            <a:ext cx="3810" cy="3810"/>
          </a:xfrm>
          <a:custGeom>
            <a:avLst/>
            <a:gdLst/>
            <a:ahLst/>
            <a:cxnLst/>
            <a:rect l="l" t="t" r="r" b="b"/>
            <a:pathLst>
              <a:path w="3809" h="3810">
                <a:moveTo>
                  <a:pt x="3809" y="3810"/>
                </a:moveTo>
                <a:lnTo>
                  <a:pt x="0" y="0"/>
                </a:lnTo>
                <a:lnTo>
                  <a:pt x="3809" y="0"/>
                </a:lnTo>
                <a:lnTo>
                  <a:pt x="3809" y="3810"/>
                </a:lnTo>
                <a:close/>
              </a:path>
            </a:pathLst>
          </a:custGeom>
          <a:solidFill>
            <a:srgbClr val="4276AA"/>
          </a:solidFill>
        </p:spPr>
        <p:txBody>
          <a:bodyPr wrap="square" lIns="0" tIns="0" rIns="0" bIns="0" rtlCol="0"/>
          <a:lstStyle/>
          <a:p/>
        </p:txBody>
      </p:sp>
      <p:sp>
        <p:nvSpPr>
          <p:cNvPr id="93" name="object 93"/>
          <p:cNvSpPr/>
          <p:nvPr/>
        </p:nvSpPr>
        <p:spPr>
          <a:xfrm>
            <a:off x="6592061" y="5644769"/>
            <a:ext cx="1298575" cy="0"/>
          </a:xfrm>
          <a:custGeom>
            <a:avLst/>
            <a:gdLst/>
            <a:ahLst/>
            <a:cxnLst/>
            <a:rect l="l" t="t" r="r" b="b"/>
            <a:pathLst>
              <a:path w="1298575">
                <a:moveTo>
                  <a:pt x="0" y="0"/>
                </a:moveTo>
                <a:lnTo>
                  <a:pt x="1298575" y="0"/>
                </a:lnTo>
              </a:path>
            </a:pathLst>
          </a:custGeom>
          <a:ln w="3810">
            <a:solidFill>
              <a:srgbClr val="4276AA"/>
            </a:solidFill>
          </a:ln>
        </p:spPr>
        <p:txBody>
          <a:bodyPr wrap="square" lIns="0" tIns="0" rIns="0" bIns="0" rtlCol="0"/>
          <a:lstStyle/>
          <a:p/>
        </p:txBody>
      </p:sp>
      <p:sp>
        <p:nvSpPr>
          <p:cNvPr id="94" name="object 94"/>
          <p:cNvSpPr/>
          <p:nvPr/>
        </p:nvSpPr>
        <p:spPr>
          <a:xfrm>
            <a:off x="7890636" y="5642864"/>
            <a:ext cx="7620" cy="3810"/>
          </a:xfrm>
          <a:custGeom>
            <a:avLst/>
            <a:gdLst/>
            <a:ahLst/>
            <a:cxnLst/>
            <a:rect l="l" t="t" r="r" b="b"/>
            <a:pathLst>
              <a:path w="7620" h="3810">
                <a:moveTo>
                  <a:pt x="7620" y="3810"/>
                </a:moveTo>
                <a:lnTo>
                  <a:pt x="0" y="3810"/>
                </a:lnTo>
                <a:lnTo>
                  <a:pt x="3810" y="0"/>
                </a:lnTo>
                <a:lnTo>
                  <a:pt x="7620" y="0"/>
                </a:lnTo>
                <a:lnTo>
                  <a:pt x="7620" y="3810"/>
                </a:lnTo>
                <a:close/>
              </a:path>
            </a:pathLst>
          </a:custGeom>
          <a:solidFill>
            <a:srgbClr val="4276AA"/>
          </a:solidFill>
        </p:spPr>
        <p:txBody>
          <a:bodyPr wrap="square" lIns="0" tIns="0" rIns="0" bIns="0" rtlCol="0"/>
          <a:lstStyle/>
          <a:p/>
        </p:txBody>
      </p:sp>
      <p:sp>
        <p:nvSpPr>
          <p:cNvPr id="95" name="object 95"/>
          <p:cNvSpPr txBox="1"/>
          <p:nvPr/>
        </p:nvSpPr>
        <p:spPr>
          <a:xfrm>
            <a:off x="7353427" y="5413628"/>
            <a:ext cx="525145" cy="179070"/>
          </a:xfrm>
          <a:prstGeom prst="rect">
            <a:avLst/>
          </a:prstGeom>
        </p:spPr>
        <p:txBody>
          <a:bodyPr vert="horz" wrap="square" lIns="0" tIns="0" rIns="0" bIns="0" rtlCol="0">
            <a:spAutoFit/>
          </a:bodyPr>
          <a:lstStyle/>
          <a:p>
            <a:pPr marL="12700">
              <a:lnSpc>
                <a:spcPct val="100000"/>
              </a:lnSpc>
            </a:pPr>
            <a:r>
              <a:rPr sz="1100" b="1" spc="-15" dirty="0">
                <a:solidFill>
                  <a:srgbClr val="272727"/>
                </a:solidFill>
                <a:latin typeface="Arial" panose="020B0604020202020204"/>
                <a:cs typeface="Arial" panose="020B0604020202020204"/>
              </a:rPr>
              <a:t>9</a:t>
            </a:r>
            <a:r>
              <a:rPr sz="1100" b="1" spc="15" dirty="0">
                <a:solidFill>
                  <a:srgbClr val="272727"/>
                </a:solidFill>
                <a:latin typeface="Microsoft JhengHei" panose="020B0604030504040204" charset="-120"/>
                <a:cs typeface="Microsoft JhengHei" panose="020B0604030504040204" charset="-120"/>
              </a:rPr>
              <a:t>张表</a:t>
            </a:r>
            <a:r>
              <a:rPr sz="1100" b="1" spc="5" dirty="0">
                <a:solidFill>
                  <a:srgbClr val="272727"/>
                </a:solidFill>
                <a:latin typeface="Microsoft JhengHei" panose="020B0604030504040204" charset="-120"/>
                <a:cs typeface="Microsoft JhengHei" panose="020B0604030504040204" charset="-120"/>
              </a:rPr>
              <a:t>单</a:t>
            </a:r>
            <a:endParaRPr sz="1100">
              <a:latin typeface="Microsoft JhengHei" panose="020B0604030504040204" charset="-120"/>
              <a:cs typeface="Microsoft JhengHei" panose="020B0604030504040204" charset="-120"/>
            </a:endParaRPr>
          </a:p>
        </p:txBody>
      </p:sp>
      <p:sp>
        <p:nvSpPr>
          <p:cNvPr id="96" name="object 96"/>
          <p:cNvSpPr/>
          <p:nvPr/>
        </p:nvSpPr>
        <p:spPr>
          <a:xfrm>
            <a:off x="8246364" y="4811267"/>
            <a:ext cx="1450848" cy="751332"/>
          </a:xfrm>
          <a:prstGeom prst="rect">
            <a:avLst/>
          </a:prstGeom>
          <a:blipFill>
            <a:blip r:embed="rId6" cstate="print"/>
            <a:stretch>
              <a:fillRect/>
            </a:stretch>
          </a:blipFill>
        </p:spPr>
        <p:txBody>
          <a:bodyPr wrap="square" lIns="0" tIns="0" rIns="0" bIns="0" rtlCol="0"/>
          <a:lstStyle/>
          <a:p/>
        </p:txBody>
      </p:sp>
      <p:sp>
        <p:nvSpPr>
          <p:cNvPr id="97" name="object 97"/>
          <p:cNvSpPr txBox="1"/>
          <p:nvPr/>
        </p:nvSpPr>
        <p:spPr>
          <a:xfrm>
            <a:off x="8426322" y="4988686"/>
            <a:ext cx="1094105" cy="221615"/>
          </a:xfrm>
          <a:prstGeom prst="rect">
            <a:avLst/>
          </a:prstGeom>
        </p:spPr>
        <p:txBody>
          <a:bodyPr vert="horz" wrap="square" lIns="0" tIns="0" rIns="0" bIns="0" rtlCol="0">
            <a:spAutoFit/>
          </a:bodyPr>
          <a:lstStyle/>
          <a:p>
            <a:pPr marL="12700">
              <a:lnSpc>
                <a:spcPct val="100000"/>
              </a:lnSpc>
            </a:pPr>
            <a:r>
              <a:rPr sz="1400" b="1" spc="5" dirty="0">
                <a:solidFill>
                  <a:srgbClr val="FFFFFF"/>
                </a:solidFill>
                <a:latin typeface="Microsoft JhengHei" panose="020B0604030504040204" charset="-120"/>
                <a:cs typeface="Microsoft JhengHei" panose="020B0604030504040204" charset="-120"/>
              </a:rPr>
              <a:t>境外税</a:t>
            </a:r>
            <a:r>
              <a:rPr sz="1400" b="1" spc="-10" dirty="0">
                <a:solidFill>
                  <a:srgbClr val="FFFFFF"/>
                </a:solidFill>
                <a:latin typeface="Microsoft JhengHei" panose="020B0604030504040204" charset="-120"/>
                <a:cs typeface="Microsoft JhengHei" panose="020B0604030504040204" charset="-120"/>
              </a:rPr>
              <a:t>收</a:t>
            </a:r>
            <a:r>
              <a:rPr sz="1400" b="1" spc="5" dirty="0">
                <a:solidFill>
                  <a:srgbClr val="FFFFFF"/>
                </a:solidFill>
                <a:latin typeface="Microsoft JhengHei" panose="020B0604030504040204" charset="-120"/>
                <a:cs typeface="Microsoft JhengHei" panose="020B0604030504040204" charset="-120"/>
              </a:rPr>
              <a:t>情况</a:t>
            </a:r>
            <a:endParaRPr sz="1400">
              <a:latin typeface="Microsoft JhengHei" panose="020B0604030504040204" charset="-120"/>
              <a:cs typeface="Microsoft JhengHei" panose="020B0604030504040204" charset="-120"/>
            </a:endParaRPr>
          </a:p>
        </p:txBody>
      </p:sp>
      <p:sp>
        <p:nvSpPr>
          <p:cNvPr id="98" name="object 98"/>
          <p:cNvSpPr/>
          <p:nvPr/>
        </p:nvSpPr>
        <p:spPr>
          <a:xfrm>
            <a:off x="8535923" y="5396484"/>
            <a:ext cx="1308100" cy="250190"/>
          </a:xfrm>
          <a:custGeom>
            <a:avLst/>
            <a:gdLst/>
            <a:ahLst/>
            <a:cxnLst/>
            <a:rect l="l" t="t" r="r" b="b"/>
            <a:pathLst>
              <a:path w="1308100" h="250189">
                <a:moveTo>
                  <a:pt x="0" y="0"/>
                </a:moveTo>
                <a:lnTo>
                  <a:pt x="1307592" y="0"/>
                </a:lnTo>
                <a:lnTo>
                  <a:pt x="1307592" y="249936"/>
                </a:lnTo>
                <a:lnTo>
                  <a:pt x="0" y="249936"/>
                </a:lnTo>
                <a:lnTo>
                  <a:pt x="0" y="0"/>
                </a:lnTo>
                <a:close/>
              </a:path>
            </a:pathLst>
          </a:custGeom>
          <a:solidFill>
            <a:srgbClr val="FFFFFF"/>
          </a:solidFill>
        </p:spPr>
        <p:txBody>
          <a:bodyPr wrap="square" lIns="0" tIns="0" rIns="0" bIns="0" rtlCol="0"/>
          <a:lstStyle/>
          <a:p/>
        </p:txBody>
      </p:sp>
      <p:sp>
        <p:nvSpPr>
          <p:cNvPr id="99" name="object 99"/>
          <p:cNvSpPr/>
          <p:nvPr/>
        </p:nvSpPr>
        <p:spPr>
          <a:xfrm>
            <a:off x="8532114" y="5392673"/>
            <a:ext cx="1315720" cy="257810"/>
          </a:xfrm>
          <a:custGeom>
            <a:avLst/>
            <a:gdLst/>
            <a:ahLst/>
            <a:cxnLst/>
            <a:rect l="l" t="t" r="r" b="b"/>
            <a:pathLst>
              <a:path w="1315720" h="257810">
                <a:moveTo>
                  <a:pt x="1311909" y="257810"/>
                </a:moveTo>
                <a:lnTo>
                  <a:pt x="3809" y="257810"/>
                </a:lnTo>
                <a:lnTo>
                  <a:pt x="2349" y="257517"/>
                </a:lnTo>
                <a:lnTo>
                  <a:pt x="1117" y="256692"/>
                </a:lnTo>
                <a:lnTo>
                  <a:pt x="292" y="255460"/>
                </a:lnTo>
                <a:lnTo>
                  <a:pt x="0" y="254000"/>
                </a:lnTo>
                <a:lnTo>
                  <a:pt x="0" y="3810"/>
                </a:lnTo>
                <a:lnTo>
                  <a:pt x="292" y="2349"/>
                </a:lnTo>
                <a:lnTo>
                  <a:pt x="1117" y="1117"/>
                </a:lnTo>
                <a:lnTo>
                  <a:pt x="2349" y="292"/>
                </a:lnTo>
                <a:lnTo>
                  <a:pt x="3809" y="0"/>
                </a:lnTo>
                <a:lnTo>
                  <a:pt x="1311909" y="0"/>
                </a:lnTo>
                <a:lnTo>
                  <a:pt x="1313370" y="292"/>
                </a:lnTo>
                <a:lnTo>
                  <a:pt x="1314602" y="1117"/>
                </a:lnTo>
                <a:lnTo>
                  <a:pt x="1315427" y="2349"/>
                </a:lnTo>
                <a:lnTo>
                  <a:pt x="1315719" y="3810"/>
                </a:lnTo>
                <a:lnTo>
                  <a:pt x="7619" y="3810"/>
                </a:lnTo>
                <a:lnTo>
                  <a:pt x="3809" y="7620"/>
                </a:lnTo>
                <a:lnTo>
                  <a:pt x="7619" y="7620"/>
                </a:lnTo>
                <a:lnTo>
                  <a:pt x="7619" y="250189"/>
                </a:lnTo>
                <a:lnTo>
                  <a:pt x="3809" y="250189"/>
                </a:lnTo>
                <a:lnTo>
                  <a:pt x="7619" y="254000"/>
                </a:lnTo>
                <a:lnTo>
                  <a:pt x="1315719" y="254000"/>
                </a:lnTo>
                <a:lnTo>
                  <a:pt x="1315427" y="255460"/>
                </a:lnTo>
                <a:lnTo>
                  <a:pt x="1314602" y="256692"/>
                </a:lnTo>
                <a:lnTo>
                  <a:pt x="1313370" y="257517"/>
                </a:lnTo>
                <a:lnTo>
                  <a:pt x="1311909" y="257810"/>
                </a:lnTo>
                <a:close/>
              </a:path>
            </a:pathLst>
          </a:custGeom>
          <a:solidFill>
            <a:srgbClr val="4276AA"/>
          </a:solidFill>
        </p:spPr>
        <p:txBody>
          <a:bodyPr wrap="square" lIns="0" tIns="0" rIns="0" bIns="0" rtlCol="0"/>
          <a:lstStyle/>
          <a:p/>
        </p:txBody>
      </p:sp>
      <p:sp>
        <p:nvSpPr>
          <p:cNvPr id="100" name="object 100"/>
          <p:cNvSpPr/>
          <p:nvPr/>
        </p:nvSpPr>
        <p:spPr>
          <a:xfrm>
            <a:off x="8535923" y="5396484"/>
            <a:ext cx="3810" cy="3810"/>
          </a:xfrm>
          <a:custGeom>
            <a:avLst/>
            <a:gdLst/>
            <a:ahLst/>
            <a:cxnLst/>
            <a:rect l="l" t="t" r="r" b="b"/>
            <a:pathLst>
              <a:path w="3809" h="3810">
                <a:moveTo>
                  <a:pt x="3809" y="3810"/>
                </a:moveTo>
                <a:lnTo>
                  <a:pt x="0" y="3810"/>
                </a:lnTo>
                <a:lnTo>
                  <a:pt x="3809" y="0"/>
                </a:lnTo>
                <a:lnTo>
                  <a:pt x="3809" y="3810"/>
                </a:lnTo>
                <a:close/>
              </a:path>
            </a:pathLst>
          </a:custGeom>
          <a:solidFill>
            <a:srgbClr val="4276AA"/>
          </a:solidFill>
        </p:spPr>
        <p:txBody>
          <a:bodyPr wrap="square" lIns="0" tIns="0" rIns="0" bIns="0" rtlCol="0"/>
          <a:lstStyle/>
          <a:p/>
        </p:txBody>
      </p:sp>
      <p:sp>
        <p:nvSpPr>
          <p:cNvPr id="101" name="object 101"/>
          <p:cNvSpPr/>
          <p:nvPr/>
        </p:nvSpPr>
        <p:spPr>
          <a:xfrm>
            <a:off x="8539733" y="5398389"/>
            <a:ext cx="1300480" cy="0"/>
          </a:xfrm>
          <a:custGeom>
            <a:avLst/>
            <a:gdLst/>
            <a:ahLst/>
            <a:cxnLst/>
            <a:rect l="l" t="t" r="r" b="b"/>
            <a:pathLst>
              <a:path w="1300479">
                <a:moveTo>
                  <a:pt x="0" y="0"/>
                </a:moveTo>
                <a:lnTo>
                  <a:pt x="1300479" y="0"/>
                </a:lnTo>
              </a:path>
            </a:pathLst>
          </a:custGeom>
          <a:ln w="3810">
            <a:solidFill>
              <a:srgbClr val="4276AA"/>
            </a:solidFill>
          </a:ln>
        </p:spPr>
        <p:txBody>
          <a:bodyPr wrap="square" lIns="0" tIns="0" rIns="0" bIns="0" rtlCol="0"/>
          <a:lstStyle/>
          <a:p/>
        </p:txBody>
      </p:sp>
      <p:sp>
        <p:nvSpPr>
          <p:cNvPr id="102" name="object 102"/>
          <p:cNvSpPr/>
          <p:nvPr/>
        </p:nvSpPr>
        <p:spPr>
          <a:xfrm>
            <a:off x="9844023" y="5396484"/>
            <a:ext cx="0" cy="250190"/>
          </a:xfrm>
          <a:custGeom>
            <a:avLst/>
            <a:gdLst/>
            <a:ahLst/>
            <a:cxnLst/>
            <a:rect l="l" t="t" r="r" b="b"/>
            <a:pathLst>
              <a:path h="250189">
                <a:moveTo>
                  <a:pt x="0" y="0"/>
                </a:moveTo>
                <a:lnTo>
                  <a:pt x="0" y="250189"/>
                </a:lnTo>
              </a:path>
            </a:pathLst>
          </a:custGeom>
          <a:ln w="7619">
            <a:solidFill>
              <a:srgbClr val="4276AA"/>
            </a:solidFill>
          </a:ln>
        </p:spPr>
        <p:txBody>
          <a:bodyPr wrap="square" lIns="0" tIns="0" rIns="0" bIns="0" rtlCol="0"/>
          <a:lstStyle/>
          <a:p/>
        </p:txBody>
      </p:sp>
      <p:sp>
        <p:nvSpPr>
          <p:cNvPr id="103" name="object 103"/>
          <p:cNvSpPr/>
          <p:nvPr/>
        </p:nvSpPr>
        <p:spPr>
          <a:xfrm>
            <a:off x="9840214" y="5396484"/>
            <a:ext cx="7620" cy="3810"/>
          </a:xfrm>
          <a:custGeom>
            <a:avLst/>
            <a:gdLst/>
            <a:ahLst/>
            <a:cxnLst/>
            <a:rect l="l" t="t" r="r" b="b"/>
            <a:pathLst>
              <a:path w="7620" h="3810">
                <a:moveTo>
                  <a:pt x="7619" y="3810"/>
                </a:moveTo>
                <a:lnTo>
                  <a:pt x="3809" y="3810"/>
                </a:lnTo>
                <a:lnTo>
                  <a:pt x="0" y="0"/>
                </a:lnTo>
                <a:lnTo>
                  <a:pt x="7619" y="0"/>
                </a:lnTo>
                <a:lnTo>
                  <a:pt x="7619" y="3810"/>
                </a:lnTo>
                <a:close/>
              </a:path>
            </a:pathLst>
          </a:custGeom>
          <a:solidFill>
            <a:srgbClr val="4276AA"/>
          </a:solidFill>
        </p:spPr>
        <p:txBody>
          <a:bodyPr wrap="square" lIns="0" tIns="0" rIns="0" bIns="0" rtlCol="0"/>
          <a:lstStyle/>
          <a:p/>
        </p:txBody>
      </p:sp>
      <p:sp>
        <p:nvSpPr>
          <p:cNvPr id="104" name="object 104"/>
          <p:cNvSpPr/>
          <p:nvPr/>
        </p:nvSpPr>
        <p:spPr>
          <a:xfrm>
            <a:off x="8535923" y="5642864"/>
            <a:ext cx="3810" cy="3810"/>
          </a:xfrm>
          <a:custGeom>
            <a:avLst/>
            <a:gdLst/>
            <a:ahLst/>
            <a:cxnLst/>
            <a:rect l="l" t="t" r="r" b="b"/>
            <a:pathLst>
              <a:path w="3809" h="3810">
                <a:moveTo>
                  <a:pt x="3809" y="3810"/>
                </a:moveTo>
                <a:lnTo>
                  <a:pt x="0" y="0"/>
                </a:lnTo>
                <a:lnTo>
                  <a:pt x="3809" y="0"/>
                </a:lnTo>
                <a:lnTo>
                  <a:pt x="3809" y="3810"/>
                </a:lnTo>
                <a:close/>
              </a:path>
            </a:pathLst>
          </a:custGeom>
          <a:solidFill>
            <a:srgbClr val="4276AA"/>
          </a:solidFill>
        </p:spPr>
        <p:txBody>
          <a:bodyPr wrap="square" lIns="0" tIns="0" rIns="0" bIns="0" rtlCol="0"/>
          <a:lstStyle/>
          <a:p/>
        </p:txBody>
      </p:sp>
      <p:sp>
        <p:nvSpPr>
          <p:cNvPr id="105" name="object 105"/>
          <p:cNvSpPr/>
          <p:nvPr/>
        </p:nvSpPr>
        <p:spPr>
          <a:xfrm>
            <a:off x="8539733" y="5644769"/>
            <a:ext cx="1300480" cy="0"/>
          </a:xfrm>
          <a:custGeom>
            <a:avLst/>
            <a:gdLst/>
            <a:ahLst/>
            <a:cxnLst/>
            <a:rect l="l" t="t" r="r" b="b"/>
            <a:pathLst>
              <a:path w="1300479">
                <a:moveTo>
                  <a:pt x="0" y="0"/>
                </a:moveTo>
                <a:lnTo>
                  <a:pt x="1300479" y="0"/>
                </a:lnTo>
              </a:path>
            </a:pathLst>
          </a:custGeom>
          <a:ln w="3810">
            <a:solidFill>
              <a:srgbClr val="4276AA"/>
            </a:solidFill>
          </a:ln>
        </p:spPr>
        <p:txBody>
          <a:bodyPr wrap="square" lIns="0" tIns="0" rIns="0" bIns="0" rtlCol="0"/>
          <a:lstStyle/>
          <a:p/>
        </p:txBody>
      </p:sp>
      <p:sp>
        <p:nvSpPr>
          <p:cNvPr id="106" name="object 106"/>
          <p:cNvSpPr/>
          <p:nvPr/>
        </p:nvSpPr>
        <p:spPr>
          <a:xfrm>
            <a:off x="9840214" y="5642864"/>
            <a:ext cx="7620" cy="3810"/>
          </a:xfrm>
          <a:custGeom>
            <a:avLst/>
            <a:gdLst/>
            <a:ahLst/>
            <a:cxnLst/>
            <a:rect l="l" t="t" r="r" b="b"/>
            <a:pathLst>
              <a:path w="7620" h="3810">
                <a:moveTo>
                  <a:pt x="7619" y="3810"/>
                </a:moveTo>
                <a:lnTo>
                  <a:pt x="0" y="3810"/>
                </a:lnTo>
                <a:lnTo>
                  <a:pt x="3809" y="0"/>
                </a:lnTo>
                <a:lnTo>
                  <a:pt x="7619" y="0"/>
                </a:lnTo>
                <a:lnTo>
                  <a:pt x="7619" y="3810"/>
                </a:lnTo>
                <a:close/>
              </a:path>
            </a:pathLst>
          </a:custGeom>
          <a:solidFill>
            <a:srgbClr val="4276AA"/>
          </a:solidFill>
        </p:spPr>
        <p:txBody>
          <a:bodyPr wrap="square" lIns="0" tIns="0" rIns="0" bIns="0" rtlCol="0"/>
          <a:lstStyle/>
          <a:p/>
        </p:txBody>
      </p:sp>
      <p:sp>
        <p:nvSpPr>
          <p:cNvPr id="107" name="object 107"/>
          <p:cNvSpPr txBox="1"/>
          <p:nvPr/>
        </p:nvSpPr>
        <p:spPr>
          <a:xfrm>
            <a:off x="9301733" y="5413628"/>
            <a:ext cx="525145" cy="179070"/>
          </a:xfrm>
          <a:prstGeom prst="rect">
            <a:avLst/>
          </a:prstGeom>
        </p:spPr>
        <p:txBody>
          <a:bodyPr vert="horz" wrap="square" lIns="0" tIns="0" rIns="0" bIns="0" rtlCol="0">
            <a:spAutoFit/>
          </a:bodyPr>
          <a:lstStyle/>
          <a:p>
            <a:pPr marL="12700">
              <a:lnSpc>
                <a:spcPct val="100000"/>
              </a:lnSpc>
            </a:pPr>
            <a:r>
              <a:rPr sz="1100" b="1" spc="-15" dirty="0">
                <a:solidFill>
                  <a:srgbClr val="272727"/>
                </a:solidFill>
                <a:latin typeface="Arial" panose="020B0604020202020204"/>
                <a:cs typeface="Arial" panose="020B0604020202020204"/>
              </a:rPr>
              <a:t>4</a:t>
            </a:r>
            <a:r>
              <a:rPr sz="1100" b="1" spc="15" dirty="0">
                <a:solidFill>
                  <a:srgbClr val="272727"/>
                </a:solidFill>
                <a:latin typeface="Microsoft JhengHei" panose="020B0604030504040204" charset="-120"/>
                <a:cs typeface="Microsoft JhengHei" panose="020B0604030504040204" charset="-120"/>
              </a:rPr>
              <a:t>张表</a:t>
            </a:r>
            <a:r>
              <a:rPr sz="1100" b="1" spc="5" dirty="0">
                <a:solidFill>
                  <a:srgbClr val="272727"/>
                </a:solidFill>
                <a:latin typeface="Microsoft JhengHei" panose="020B0604030504040204" charset="-120"/>
                <a:cs typeface="Microsoft JhengHei" panose="020B0604030504040204" charset="-120"/>
              </a:rPr>
              <a:t>单</a:t>
            </a:r>
            <a:endParaRPr sz="1100">
              <a:latin typeface="Microsoft JhengHei" panose="020B0604030504040204" charset="-120"/>
              <a:cs typeface="Microsoft JhengHei" panose="020B0604030504040204" charset="-120"/>
            </a:endParaRPr>
          </a:p>
        </p:txBody>
      </p:sp>
      <p:sp>
        <p:nvSpPr>
          <p:cNvPr id="108" name="object 108"/>
          <p:cNvSpPr/>
          <p:nvPr/>
        </p:nvSpPr>
        <p:spPr>
          <a:xfrm>
            <a:off x="10194035" y="4811267"/>
            <a:ext cx="1452372" cy="751332"/>
          </a:xfrm>
          <a:prstGeom prst="rect">
            <a:avLst/>
          </a:prstGeom>
          <a:blipFill>
            <a:blip r:embed="rId4" cstate="print"/>
            <a:stretch>
              <a:fillRect/>
            </a:stretch>
          </a:blipFill>
        </p:spPr>
        <p:txBody>
          <a:bodyPr wrap="square" lIns="0" tIns="0" rIns="0" bIns="0" rtlCol="0"/>
          <a:lstStyle/>
          <a:p/>
        </p:txBody>
      </p:sp>
      <p:sp>
        <p:nvSpPr>
          <p:cNvPr id="109" name="object 109"/>
          <p:cNvSpPr txBox="1"/>
          <p:nvPr/>
        </p:nvSpPr>
        <p:spPr>
          <a:xfrm>
            <a:off x="10374630" y="4988686"/>
            <a:ext cx="1094105" cy="221615"/>
          </a:xfrm>
          <a:prstGeom prst="rect">
            <a:avLst/>
          </a:prstGeom>
        </p:spPr>
        <p:txBody>
          <a:bodyPr vert="horz" wrap="square" lIns="0" tIns="0" rIns="0" bIns="0" rtlCol="0">
            <a:spAutoFit/>
          </a:bodyPr>
          <a:lstStyle/>
          <a:p>
            <a:pPr marL="12700">
              <a:lnSpc>
                <a:spcPct val="100000"/>
              </a:lnSpc>
            </a:pPr>
            <a:r>
              <a:rPr sz="1400" b="1" spc="5" dirty="0">
                <a:solidFill>
                  <a:srgbClr val="FFFFFF"/>
                </a:solidFill>
                <a:latin typeface="Microsoft JhengHei" panose="020B0604030504040204" charset="-120"/>
                <a:cs typeface="Microsoft JhengHei" panose="020B0604030504040204" charset="-120"/>
              </a:rPr>
              <a:t>汇总纳</a:t>
            </a:r>
            <a:r>
              <a:rPr sz="1400" b="1" spc="-10" dirty="0">
                <a:solidFill>
                  <a:srgbClr val="FFFFFF"/>
                </a:solidFill>
                <a:latin typeface="Microsoft JhengHei" panose="020B0604030504040204" charset="-120"/>
                <a:cs typeface="Microsoft JhengHei" panose="020B0604030504040204" charset="-120"/>
              </a:rPr>
              <a:t>税</a:t>
            </a:r>
            <a:r>
              <a:rPr sz="1400" b="1" spc="5" dirty="0">
                <a:solidFill>
                  <a:srgbClr val="FFFFFF"/>
                </a:solidFill>
                <a:latin typeface="Microsoft JhengHei" panose="020B0604030504040204" charset="-120"/>
                <a:cs typeface="Microsoft JhengHei" panose="020B0604030504040204" charset="-120"/>
              </a:rPr>
              <a:t>情况</a:t>
            </a:r>
            <a:endParaRPr sz="1400">
              <a:latin typeface="Microsoft JhengHei" panose="020B0604030504040204" charset="-120"/>
              <a:cs typeface="Microsoft JhengHei" panose="020B0604030504040204" charset="-120"/>
            </a:endParaRPr>
          </a:p>
        </p:txBody>
      </p:sp>
      <p:sp>
        <p:nvSpPr>
          <p:cNvPr id="110" name="object 110"/>
          <p:cNvSpPr/>
          <p:nvPr/>
        </p:nvSpPr>
        <p:spPr>
          <a:xfrm>
            <a:off x="10483595" y="5396484"/>
            <a:ext cx="1308100" cy="250190"/>
          </a:xfrm>
          <a:custGeom>
            <a:avLst/>
            <a:gdLst/>
            <a:ahLst/>
            <a:cxnLst/>
            <a:rect l="l" t="t" r="r" b="b"/>
            <a:pathLst>
              <a:path w="1308100" h="250189">
                <a:moveTo>
                  <a:pt x="0" y="0"/>
                </a:moveTo>
                <a:lnTo>
                  <a:pt x="1307592" y="0"/>
                </a:lnTo>
                <a:lnTo>
                  <a:pt x="1307592" y="249936"/>
                </a:lnTo>
                <a:lnTo>
                  <a:pt x="0" y="249936"/>
                </a:lnTo>
                <a:lnTo>
                  <a:pt x="0" y="0"/>
                </a:lnTo>
                <a:close/>
              </a:path>
            </a:pathLst>
          </a:custGeom>
          <a:solidFill>
            <a:srgbClr val="FFFFFF"/>
          </a:solidFill>
        </p:spPr>
        <p:txBody>
          <a:bodyPr wrap="square" lIns="0" tIns="0" rIns="0" bIns="0" rtlCol="0"/>
          <a:lstStyle/>
          <a:p/>
        </p:txBody>
      </p:sp>
      <p:sp>
        <p:nvSpPr>
          <p:cNvPr id="111" name="object 111"/>
          <p:cNvSpPr/>
          <p:nvPr/>
        </p:nvSpPr>
        <p:spPr>
          <a:xfrm>
            <a:off x="10479785" y="5392673"/>
            <a:ext cx="1315720" cy="257810"/>
          </a:xfrm>
          <a:custGeom>
            <a:avLst/>
            <a:gdLst/>
            <a:ahLst/>
            <a:cxnLst/>
            <a:rect l="l" t="t" r="r" b="b"/>
            <a:pathLst>
              <a:path w="1315720" h="257810">
                <a:moveTo>
                  <a:pt x="1311910" y="257810"/>
                </a:moveTo>
                <a:lnTo>
                  <a:pt x="3810" y="257810"/>
                </a:lnTo>
                <a:lnTo>
                  <a:pt x="2349" y="257517"/>
                </a:lnTo>
                <a:lnTo>
                  <a:pt x="1117" y="256692"/>
                </a:lnTo>
                <a:lnTo>
                  <a:pt x="292" y="255460"/>
                </a:lnTo>
                <a:lnTo>
                  <a:pt x="0" y="254000"/>
                </a:lnTo>
                <a:lnTo>
                  <a:pt x="0" y="3810"/>
                </a:lnTo>
                <a:lnTo>
                  <a:pt x="292" y="2349"/>
                </a:lnTo>
                <a:lnTo>
                  <a:pt x="1117" y="1117"/>
                </a:lnTo>
                <a:lnTo>
                  <a:pt x="2349" y="292"/>
                </a:lnTo>
                <a:lnTo>
                  <a:pt x="3810" y="0"/>
                </a:lnTo>
                <a:lnTo>
                  <a:pt x="1311910" y="0"/>
                </a:lnTo>
                <a:lnTo>
                  <a:pt x="1313370" y="292"/>
                </a:lnTo>
                <a:lnTo>
                  <a:pt x="1314602" y="1117"/>
                </a:lnTo>
                <a:lnTo>
                  <a:pt x="1315427" y="2349"/>
                </a:lnTo>
                <a:lnTo>
                  <a:pt x="1315720" y="3810"/>
                </a:lnTo>
                <a:lnTo>
                  <a:pt x="7620" y="3810"/>
                </a:lnTo>
                <a:lnTo>
                  <a:pt x="3810" y="7620"/>
                </a:lnTo>
                <a:lnTo>
                  <a:pt x="7620" y="7620"/>
                </a:lnTo>
                <a:lnTo>
                  <a:pt x="7620" y="250189"/>
                </a:lnTo>
                <a:lnTo>
                  <a:pt x="3810" y="250189"/>
                </a:lnTo>
                <a:lnTo>
                  <a:pt x="7620" y="254000"/>
                </a:lnTo>
                <a:lnTo>
                  <a:pt x="1315720" y="254000"/>
                </a:lnTo>
                <a:lnTo>
                  <a:pt x="1315427" y="255460"/>
                </a:lnTo>
                <a:lnTo>
                  <a:pt x="1314602" y="256692"/>
                </a:lnTo>
                <a:lnTo>
                  <a:pt x="1313370" y="257517"/>
                </a:lnTo>
                <a:lnTo>
                  <a:pt x="1311910" y="257810"/>
                </a:lnTo>
                <a:close/>
              </a:path>
            </a:pathLst>
          </a:custGeom>
          <a:solidFill>
            <a:srgbClr val="4276AA"/>
          </a:solidFill>
        </p:spPr>
        <p:txBody>
          <a:bodyPr wrap="square" lIns="0" tIns="0" rIns="0" bIns="0" rtlCol="0"/>
          <a:lstStyle/>
          <a:p/>
        </p:txBody>
      </p:sp>
      <p:sp>
        <p:nvSpPr>
          <p:cNvPr id="112" name="object 112"/>
          <p:cNvSpPr/>
          <p:nvPr/>
        </p:nvSpPr>
        <p:spPr>
          <a:xfrm>
            <a:off x="10483595" y="5396484"/>
            <a:ext cx="3810" cy="3810"/>
          </a:xfrm>
          <a:custGeom>
            <a:avLst/>
            <a:gdLst/>
            <a:ahLst/>
            <a:cxnLst/>
            <a:rect l="l" t="t" r="r" b="b"/>
            <a:pathLst>
              <a:path w="3809" h="3810">
                <a:moveTo>
                  <a:pt x="3809" y="3810"/>
                </a:moveTo>
                <a:lnTo>
                  <a:pt x="0" y="3810"/>
                </a:lnTo>
                <a:lnTo>
                  <a:pt x="3809" y="0"/>
                </a:lnTo>
                <a:lnTo>
                  <a:pt x="3809" y="3810"/>
                </a:lnTo>
                <a:close/>
              </a:path>
            </a:pathLst>
          </a:custGeom>
          <a:solidFill>
            <a:srgbClr val="4276AA"/>
          </a:solidFill>
        </p:spPr>
        <p:txBody>
          <a:bodyPr wrap="square" lIns="0" tIns="0" rIns="0" bIns="0" rtlCol="0"/>
          <a:lstStyle/>
          <a:p/>
        </p:txBody>
      </p:sp>
      <p:sp>
        <p:nvSpPr>
          <p:cNvPr id="113" name="object 113"/>
          <p:cNvSpPr/>
          <p:nvPr/>
        </p:nvSpPr>
        <p:spPr>
          <a:xfrm>
            <a:off x="10487406" y="5398389"/>
            <a:ext cx="1300480" cy="0"/>
          </a:xfrm>
          <a:custGeom>
            <a:avLst/>
            <a:gdLst/>
            <a:ahLst/>
            <a:cxnLst/>
            <a:rect l="l" t="t" r="r" b="b"/>
            <a:pathLst>
              <a:path w="1300479">
                <a:moveTo>
                  <a:pt x="0" y="0"/>
                </a:moveTo>
                <a:lnTo>
                  <a:pt x="1300479" y="0"/>
                </a:lnTo>
              </a:path>
            </a:pathLst>
          </a:custGeom>
          <a:ln w="3810">
            <a:solidFill>
              <a:srgbClr val="4276AA"/>
            </a:solidFill>
          </a:ln>
        </p:spPr>
        <p:txBody>
          <a:bodyPr wrap="square" lIns="0" tIns="0" rIns="0" bIns="0" rtlCol="0"/>
          <a:lstStyle/>
          <a:p/>
        </p:txBody>
      </p:sp>
      <p:sp>
        <p:nvSpPr>
          <p:cNvPr id="114" name="object 114"/>
          <p:cNvSpPr/>
          <p:nvPr/>
        </p:nvSpPr>
        <p:spPr>
          <a:xfrm>
            <a:off x="11791695" y="5396484"/>
            <a:ext cx="0" cy="250190"/>
          </a:xfrm>
          <a:custGeom>
            <a:avLst/>
            <a:gdLst/>
            <a:ahLst/>
            <a:cxnLst/>
            <a:rect l="l" t="t" r="r" b="b"/>
            <a:pathLst>
              <a:path h="250189">
                <a:moveTo>
                  <a:pt x="0" y="0"/>
                </a:moveTo>
                <a:lnTo>
                  <a:pt x="0" y="250189"/>
                </a:lnTo>
              </a:path>
            </a:pathLst>
          </a:custGeom>
          <a:ln w="7620">
            <a:solidFill>
              <a:srgbClr val="4276AA"/>
            </a:solidFill>
          </a:ln>
        </p:spPr>
        <p:txBody>
          <a:bodyPr wrap="square" lIns="0" tIns="0" rIns="0" bIns="0" rtlCol="0"/>
          <a:lstStyle/>
          <a:p/>
        </p:txBody>
      </p:sp>
      <p:sp>
        <p:nvSpPr>
          <p:cNvPr id="115" name="object 115"/>
          <p:cNvSpPr/>
          <p:nvPr/>
        </p:nvSpPr>
        <p:spPr>
          <a:xfrm>
            <a:off x="11787885" y="5396484"/>
            <a:ext cx="7620" cy="3810"/>
          </a:xfrm>
          <a:custGeom>
            <a:avLst/>
            <a:gdLst/>
            <a:ahLst/>
            <a:cxnLst/>
            <a:rect l="l" t="t" r="r" b="b"/>
            <a:pathLst>
              <a:path w="7620" h="3810">
                <a:moveTo>
                  <a:pt x="7620" y="3810"/>
                </a:moveTo>
                <a:lnTo>
                  <a:pt x="3810" y="3810"/>
                </a:lnTo>
                <a:lnTo>
                  <a:pt x="0" y="0"/>
                </a:lnTo>
                <a:lnTo>
                  <a:pt x="7620" y="0"/>
                </a:lnTo>
                <a:lnTo>
                  <a:pt x="7620" y="3810"/>
                </a:lnTo>
                <a:close/>
              </a:path>
            </a:pathLst>
          </a:custGeom>
          <a:solidFill>
            <a:srgbClr val="4276AA"/>
          </a:solidFill>
        </p:spPr>
        <p:txBody>
          <a:bodyPr wrap="square" lIns="0" tIns="0" rIns="0" bIns="0" rtlCol="0"/>
          <a:lstStyle/>
          <a:p/>
        </p:txBody>
      </p:sp>
      <p:sp>
        <p:nvSpPr>
          <p:cNvPr id="116" name="object 116"/>
          <p:cNvSpPr/>
          <p:nvPr/>
        </p:nvSpPr>
        <p:spPr>
          <a:xfrm>
            <a:off x="10483595" y="5642864"/>
            <a:ext cx="3810" cy="3810"/>
          </a:xfrm>
          <a:custGeom>
            <a:avLst/>
            <a:gdLst/>
            <a:ahLst/>
            <a:cxnLst/>
            <a:rect l="l" t="t" r="r" b="b"/>
            <a:pathLst>
              <a:path w="3809" h="3810">
                <a:moveTo>
                  <a:pt x="3809" y="3810"/>
                </a:moveTo>
                <a:lnTo>
                  <a:pt x="0" y="0"/>
                </a:lnTo>
                <a:lnTo>
                  <a:pt x="3809" y="0"/>
                </a:lnTo>
                <a:lnTo>
                  <a:pt x="3809" y="3810"/>
                </a:lnTo>
                <a:close/>
              </a:path>
            </a:pathLst>
          </a:custGeom>
          <a:solidFill>
            <a:srgbClr val="4276AA"/>
          </a:solidFill>
        </p:spPr>
        <p:txBody>
          <a:bodyPr wrap="square" lIns="0" tIns="0" rIns="0" bIns="0" rtlCol="0"/>
          <a:lstStyle/>
          <a:p/>
        </p:txBody>
      </p:sp>
      <p:sp>
        <p:nvSpPr>
          <p:cNvPr id="117" name="object 117"/>
          <p:cNvSpPr/>
          <p:nvPr/>
        </p:nvSpPr>
        <p:spPr>
          <a:xfrm>
            <a:off x="10487406" y="5644769"/>
            <a:ext cx="1300480" cy="0"/>
          </a:xfrm>
          <a:custGeom>
            <a:avLst/>
            <a:gdLst/>
            <a:ahLst/>
            <a:cxnLst/>
            <a:rect l="l" t="t" r="r" b="b"/>
            <a:pathLst>
              <a:path w="1300479">
                <a:moveTo>
                  <a:pt x="0" y="0"/>
                </a:moveTo>
                <a:lnTo>
                  <a:pt x="1300479" y="0"/>
                </a:lnTo>
              </a:path>
            </a:pathLst>
          </a:custGeom>
          <a:ln w="3810">
            <a:solidFill>
              <a:srgbClr val="4276AA"/>
            </a:solidFill>
          </a:ln>
        </p:spPr>
        <p:txBody>
          <a:bodyPr wrap="square" lIns="0" tIns="0" rIns="0" bIns="0" rtlCol="0"/>
          <a:lstStyle/>
          <a:p/>
        </p:txBody>
      </p:sp>
      <p:sp>
        <p:nvSpPr>
          <p:cNvPr id="118" name="object 118"/>
          <p:cNvSpPr/>
          <p:nvPr/>
        </p:nvSpPr>
        <p:spPr>
          <a:xfrm>
            <a:off x="11787885" y="5642864"/>
            <a:ext cx="7620" cy="3810"/>
          </a:xfrm>
          <a:custGeom>
            <a:avLst/>
            <a:gdLst/>
            <a:ahLst/>
            <a:cxnLst/>
            <a:rect l="l" t="t" r="r" b="b"/>
            <a:pathLst>
              <a:path w="7620" h="3810">
                <a:moveTo>
                  <a:pt x="7620" y="3810"/>
                </a:moveTo>
                <a:lnTo>
                  <a:pt x="0" y="3810"/>
                </a:lnTo>
                <a:lnTo>
                  <a:pt x="3810" y="0"/>
                </a:lnTo>
                <a:lnTo>
                  <a:pt x="7620" y="0"/>
                </a:lnTo>
                <a:lnTo>
                  <a:pt x="7620" y="3810"/>
                </a:lnTo>
                <a:close/>
              </a:path>
            </a:pathLst>
          </a:custGeom>
          <a:solidFill>
            <a:srgbClr val="4276AA"/>
          </a:solidFill>
        </p:spPr>
        <p:txBody>
          <a:bodyPr wrap="square" lIns="0" tIns="0" rIns="0" bIns="0" rtlCol="0"/>
          <a:lstStyle/>
          <a:p/>
        </p:txBody>
      </p:sp>
      <p:sp>
        <p:nvSpPr>
          <p:cNvPr id="119" name="object 119"/>
          <p:cNvSpPr txBox="1"/>
          <p:nvPr/>
        </p:nvSpPr>
        <p:spPr>
          <a:xfrm>
            <a:off x="11250041" y="5413628"/>
            <a:ext cx="525145" cy="179070"/>
          </a:xfrm>
          <a:prstGeom prst="rect">
            <a:avLst/>
          </a:prstGeom>
        </p:spPr>
        <p:txBody>
          <a:bodyPr vert="horz" wrap="square" lIns="0" tIns="0" rIns="0" bIns="0" rtlCol="0">
            <a:spAutoFit/>
          </a:bodyPr>
          <a:lstStyle/>
          <a:p>
            <a:pPr marL="12700">
              <a:lnSpc>
                <a:spcPct val="100000"/>
              </a:lnSpc>
            </a:pPr>
            <a:r>
              <a:rPr sz="1100" b="1" spc="-15" dirty="0">
                <a:solidFill>
                  <a:srgbClr val="272727"/>
                </a:solidFill>
                <a:latin typeface="Arial" panose="020B0604020202020204"/>
                <a:cs typeface="Arial" panose="020B0604020202020204"/>
              </a:rPr>
              <a:t>2</a:t>
            </a:r>
            <a:r>
              <a:rPr sz="1100" b="1" spc="15" dirty="0">
                <a:solidFill>
                  <a:srgbClr val="272727"/>
                </a:solidFill>
                <a:latin typeface="Microsoft JhengHei" panose="020B0604030504040204" charset="-120"/>
                <a:cs typeface="Microsoft JhengHei" panose="020B0604030504040204" charset="-120"/>
              </a:rPr>
              <a:t>张表</a:t>
            </a:r>
            <a:r>
              <a:rPr sz="1100" b="1" spc="5" dirty="0">
                <a:solidFill>
                  <a:srgbClr val="272727"/>
                </a:solidFill>
                <a:latin typeface="Microsoft JhengHei" panose="020B0604030504040204" charset="-120"/>
                <a:cs typeface="Microsoft JhengHei" panose="020B0604030504040204" charset="-120"/>
              </a:rPr>
              <a:t>单</a:t>
            </a:r>
            <a:endParaRPr sz="1100">
              <a:latin typeface="Microsoft JhengHei" panose="020B0604030504040204" charset="-120"/>
              <a:cs typeface="Microsoft JhengHei" panose="020B0604030504040204" charset="-120"/>
            </a:endParaRPr>
          </a:p>
        </p:txBody>
      </p:sp>
      <p:sp>
        <p:nvSpPr>
          <p:cNvPr id="120" name="object 120"/>
          <p:cNvSpPr/>
          <p:nvPr/>
        </p:nvSpPr>
        <p:spPr>
          <a:xfrm>
            <a:off x="3474720" y="3063239"/>
            <a:ext cx="1452372" cy="751331"/>
          </a:xfrm>
          <a:prstGeom prst="rect">
            <a:avLst/>
          </a:prstGeom>
          <a:blipFill>
            <a:blip r:embed="rId7" cstate="print"/>
            <a:stretch>
              <a:fillRect/>
            </a:stretch>
          </a:blipFill>
        </p:spPr>
        <p:txBody>
          <a:bodyPr wrap="square" lIns="0" tIns="0" rIns="0" bIns="0" rtlCol="0"/>
          <a:lstStyle/>
          <a:p/>
        </p:txBody>
      </p:sp>
      <p:sp>
        <p:nvSpPr>
          <p:cNvPr id="121" name="object 121"/>
          <p:cNvSpPr/>
          <p:nvPr/>
        </p:nvSpPr>
        <p:spPr>
          <a:xfrm>
            <a:off x="3732276" y="3678935"/>
            <a:ext cx="1306195" cy="250190"/>
          </a:xfrm>
          <a:custGeom>
            <a:avLst/>
            <a:gdLst/>
            <a:ahLst/>
            <a:cxnLst/>
            <a:rect l="l" t="t" r="r" b="b"/>
            <a:pathLst>
              <a:path w="1306195" h="250189">
                <a:moveTo>
                  <a:pt x="0" y="0"/>
                </a:moveTo>
                <a:lnTo>
                  <a:pt x="1306068" y="0"/>
                </a:lnTo>
                <a:lnTo>
                  <a:pt x="1306068" y="249936"/>
                </a:lnTo>
                <a:lnTo>
                  <a:pt x="0" y="249936"/>
                </a:lnTo>
                <a:lnTo>
                  <a:pt x="0" y="0"/>
                </a:lnTo>
                <a:close/>
              </a:path>
            </a:pathLst>
          </a:custGeom>
          <a:solidFill>
            <a:srgbClr val="FFFFFF"/>
          </a:solidFill>
        </p:spPr>
        <p:txBody>
          <a:bodyPr wrap="square" lIns="0" tIns="0" rIns="0" bIns="0" rtlCol="0"/>
          <a:lstStyle/>
          <a:p/>
        </p:txBody>
      </p:sp>
      <p:sp>
        <p:nvSpPr>
          <p:cNvPr id="122" name="object 122"/>
          <p:cNvSpPr txBox="1"/>
          <p:nvPr/>
        </p:nvSpPr>
        <p:spPr>
          <a:xfrm>
            <a:off x="3654297" y="3235578"/>
            <a:ext cx="1094105" cy="221615"/>
          </a:xfrm>
          <a:prstGeom prst="rect">
            <a:avLst/>
          </a:prstGeom>
        </p:spPr>
        <p:txBody>
          <a:bodyPr vert="horz" wrap="square" lIns="0" tIns="0" rIns="0" bIns="0" rtlCol="0">
            <a:spAutoFit/>
          </a:bodyPr>
          <a:lstStyle/>
          <a:p>
            <a:pPr marL="12700">
              <a:lnSpc>
                <a:spcPct val="100000"/>
              </a:lnSpc>
            </a:pPr>
            <a:r>
              <a:rPr sz="1400" b="1" spc="5" dirty="0">
                <a:solidFill>
                  <a:srgbClr val="FFFFFF"/>
                </a:solidFill>
                <a:latin typeface="Microsoft JhengHei" panose="020B0604030504040204" charset="-120"/>
                <a:cs typeface="Microsoft JhengHei" panose="020B0604030504040204" charset="-120"/>
              </a:rPr>
              <a:t>基础信</a:t>
            </a:r>
            <a:r>
              <a:rPr sz="1400" b="1" spc="-10" dirty="0">
                <a:solidFill>
                  <a:srgbClr val="FFFFFF"/>
                </a:solidFill>
                <a:latin typeface="Microsoft JhengHei" panose="020B0604030504040204" charset="-120"/>
                <a:cs typeface="Microsoft JhengHei" panose="020B0604030504040204" charset="-120"/>
              </a:rPr>
              <a:t>息</a:t>
            </a:r>
            <a:r>
              <a:rPr sz="1400" b="1" spc="5" dirty="0">
                <a:solidFill>
                  <a:srgbClr val="FFFFFF"/>
                </a:solidFill>
                <a:latin typeface="Microsoft JhengHei" panose="020B0604030504040204" charset="-120"/>
                <a:cs typeface="Microsoft JhengHei" panose="020B0604030504040204" charset="-120"/>
              </a:rPr>
              <a:t>情况</a:t>
            </a:r>
            <a:endParaRPr sz="1400">
              <a:latin typeface="Microsoft JhengHei" panose="020B0604030504040204" charset="-120"/>
              <a:cs typeface="Microsoft JhengHei" panose="020B0604030504040204" charset="-120"/>
            </a:endParaRPr>
          </a:p>
        </p:txBody>
      </p:sp>
      <p:sp>
        <p:nvSpPr>
          <p:cNvPr id="123" name="object 123"/>
          <p:cNvSpPr/>
          <p:nvPr/>
        </p:nvSpPr>
        <p:spPr>
          <a:xfrm>
            <a:off x="4926838" y="3440684"/>
            <a:ext cx="1218565" cy="0"/>
          </a:xfrm>
          <a:custGeom>
            <a:avLst/>
            <a:gdLst/>
            <a:ahLst/>
            <a:cxnLst/>
            <a:rect l="l" t="t" r="r" b="b"/>
            <a:pathLst>
              <a:path w="1218564">
                <a:moveTo>
                  <a:pt x="0" y="0"/>
                </a:moveTo>
                <a:lnTo>
                  <a:pt x="1218564" y="0"/>
                </a:lnTo>
              </a:path>
            </a:pathLst>
          </a:custGeom>
          <a:ln w="4572">
            <a:solidFill>
              <a:srgbClr val="2E5D85"/>
            </a:solidFill>
          </a:ln>
        </p:spPr>
        <p:txBody>
          <a:bodyPr wrap="square" lIns="0" tIns="0" rIns="0" bIns="0" rtlCol="0"/>
          <a:lstStyle/>
          <a:p/>
        </p:txBody>
      </p:sp>
      <p:sp>
        <p:nvSpPr>
          <p:cNvPr id="124" name="object 124"/>
          <p:cNvSpPr/>
          <p:nvPr/>
        </p:nvSpPr>
        <p:spPr>
          <a:xfrm>
            <a:off x="4926838" y="3449573"/>
            <a:ext cx="1218565" cy="0"/>
          </a:xfrm>
          <a:custGeom>
            <a:avLst/>
            <a:gdLst/>
            <a:ahLst/>
            <a:cxnLst/>
            <a:rect l="l" t="t" r="r" b="b"/>
            <a:pathLst>
              <a:path w="1218564">
                <a:moveTo>
                  <a:pt x="0" y="0"/>
                </a:moveTo>
                <a:lnTo>
                  <a:pt x="1218564" y="0"/>
                </a:lnTo>
              </a:path>
            </a:pathLst>
          </a:custGeom>
          <a:ln w="4572">
            <a:solidFill>
              <a:srgbClr val="2E5D85"/>
            </a:solidFill>
          </a:ln>
        </p:spPr>
        <p:txBody>
          <a:bodyPr wrap="square" lIns="0" tIns="0" rIns="0" bIns="0" rtlCol="0"/>
          <a:lstStyle/>
          <a:p/>
        </p:txBody>
      </p:sp>
      <p:sp>
        <p:nvSpPr>
          <p:cNvPr id="125" name="object 125"/>
          <p:cNvSpPr/>
          <p:nvPr/>
        </p:nvSpPr>
        <p:spPr>
          <a:xfrm>
            <a:off x="3728465" y="3675126"/>
            <a:ext cx="1313815" cy="257810"/>
          </a:xfrm>
          <a:custGeom>
            <a:avLst/>
            <a:gdLst/>
            <a:ahLst/>
            <a:cxnLst/>
            <a:rect l="l" t="t" r="r" b="b"/>
            <a:pathLst>
              <a:path w="1313814" h="257810">
                <a:moveTo>
                  <a:pt x="1310005" y="257810"/>
                </a:moveTo>
                <a:lnTo>
                  <a:pt x="3810" y="257810"/>
                </a:lnTo>
                <a:lnTo>
                  <a:pt x="2349" y="257517"/>
                </a:lnTo>
                <a:lnTo>
                  <a:pt x="1117" y="256692"/>
                </a:lnTo>
                <a:lnTo>
                  <a:pt x="292" y="255460"/>
                </a:lnTo>
                <a:lnTo>
                  <a:pt x="0" y="254000"/>
                </a:lnTo>
                <a:lnTo>
                  <a:pt x="0" y="3810"/>
                </a:lnTo>
                <a:lnTo>
                  <a:pt x="292" y="2349"/>
                </a:lnTo>
                <a:lnTo>
                  <a:pt x="1117" y="1117"/>
                </a:lnTo>
                <a:lnTo>
                  <a:pt x="2349" y="292"/>
                </a:lnTo>
                <a:lnTo>
                  <a:pt x="3810" y="0"/>
                </a:lnTo>
                <a:lnTo>
                  <a:pt x="1310005" y="0"/>
                </a:lnTo>
                <a:lnTo>
                  <a:pt x="1311465" y="292"/>
                </a:lnTo>
                <a:lnTo>
                  <a:pt x="1312697" y="1117"/>
                </a:lnTo>
                <a:lnTo>
                  <a:pt x="1313522" y="2349"/>
                </a:lnTo>
                <a:lnTo>
                  <a:pt x="1313814" y="3810"/>
                </a:lnTo>
                <a:lnTo>
                  <a:pt x="7620" y="3810"/>
                </a:lnTo>
                <a:lnTo>
                  <a:pt x="3810" y="7620"/>
                </a:lnTo>
                <a:lnTo>
                  <a:pt x="7620" y="7620"/>
                </a:lnTo>
                <a:lnTo>
                  <a:pt x="7620" y="250189"/>
                </a:lnTo>
                <a:lnTo>
                  <a:pt x="3810" y="250189"/>
                </a:lnTo>
                <a:lnTo>
                  <a:pt x="7620" y="254000"/>
                </a:lnTo>
                <a:lnTo>
                  <a:pt x="1313814" y="254000"/>
                </a:lnTo>
                <a:lnTo>
                  <a:pt x="1313522" y="255460"/>
                </a:lnTo>
                <a:lnTo>
                  <a:pt x="1312697" y="256692"/>
                </a:lnTo>
                <a:lnTo>
                  <a:pt x="1311465" y="257517"/>
                </a:lnTo>
                <a:lnTo>
                  <a:pt x="1310005" y="257810"/>
                </a:lnTo>
                <a:close/>
              </a:path>
            </a:pathLst>
          </a:custGeom>
          <a:solidFill>
            <a:srgbClr val="4276AA"/>
          </a:solidFill>
        </p:spPr>
        <p:txBody>
          <a:bodyPr wrap="square" lIns="0" tIns="0" rIns="0" bIns="0" rtlCol="0"/>
          <a:lstStyle/>
          <a:p/>
        </p:txBody>
      </p:sp>
      <p:sp>
        <p:nvSpPr>
          <p:cNvPr id="126" name="object 126"/>
          <p:cNvSpPr/>
          <p:nvPr/>
        </p:nvSpPr>
        <p:spPr>
          <a:xfrm>
            <a:off x="3732276" y="3678935"/>
            <a:ext cx="3810" cy="3810"/>
          </a:xfrm>
          <a:custGeom>
            <a:avLst/>
            <a:gdLst/>
            <a:ahLst/>
            <a:cxnLst/>
            <a:rect l="l" t="t" r="r" b="b"/>
            <a:pathLst>
              <a:path w="3810" h="3810">
                <a:moveTo>
                  <a:pt x="3810" y="3810"/>
                </a:moveTo>
                <a:lnTo>
                  <a:pt x="0" y="3810"/>
                </a:lnTo>
                <a:lnTo>
                  <a:pt x="3810" y="0"/>
                </a:lnTo>
                <a:lnTo>
                  <a:pt x="3810" y="3810"/>
                </a:lnTo>
                <a:close/>
              </a:path>
            </a:pathLst>
          </a:custGeom>
          <a:solidFill>
            <a:srgbClr val="4276AA"/>
          </a:solidFill>
        </p:spPr>
        <p:txBody>
          <a:bodyPr wrap="square" lIns="0" tIns="0" rIns="0" bIns="0" rtlCol="0"/>
          <a:lstStyle/>
          <a:p/>
        </p:txBody>
      </p:sp>
      <p:sp>
        <p:nvSpPr>
          <p:cNvPr id="127" name="object 127"/>
          <p:cNvSpPr/>
          <p:nvPr/>
        </p:nvSpPr>
        <p:spPr>
          <a:xfrm>
            <a:off x="3736085" y="3680840"/>
            <a:ext cx="1298575" cy="0"/>
          </a:xfrm>
          <a:custGeom>
            <a:avLst/>
            <a:gdLst/>
            <a:ahLst/>
            <a:cxnLst/>
            <a:rect l="l" t="t" r="r" b="b"/>
            <a:pathLst>
              <a:path w="1298575">
                <a:moveTo>
                  <a:pt x="0" y="0"/>
                </a:moveTo>
                <a:lnTo>
                  <a:pt x="1298575" y="0"/>
                </a:lnTo>
              </a:path>
            </a:pathLst>
          </a:custGeom>
          <a:ln w="3810">
            <a:solidFill>
              <a:srgbClr val="4276AA"/>
            </a:solidFill>
          </a:ln>
        </p:spPr>
        <p:txBody>
          <a:bodyPr wrap="square" lIns="0" tIns="0" rIns="0" bIns="0" rtlCol="0"/>
          <a:lstStyle/>
          <a:p/>
        </p:txBody>
      </p:sp>
      <p:sp>
        <p:nvSpPr>
          <p:cNvPr id="128" name="object 128"/>
          <p:cNvSpPr/>
          <p:nvPr/>
        </p:nvSpPr>
        <p:spPr>
          <a:xfrm>
            <a:off x="5038471" y="3678935"/>
            <a:ext cx="0" cy="250190"/>
          </a:xfrm>
          <a:custGeom>
            <a:avLst/>
            <a:gdLst/>
            <a:ahLst/>
            <a:cxnLst/>
            <a:rect l="l" t="t" r="r" b="b"/>
            <a:pathLst>
              <a:path h="250189">
                <a:moveTo>
                  <a:pt x="0" y="0"/>
                </a:moveTo>
                <a:lnTo>
                  <a:pt x="0" y="250189"/>
                </a:lnTo>
              </a:path>
            </a:pathLst>
          </a:custGeom>
          <a:ln w="7619">
            <a:solidFill>
              <a:srgbClr val="4276AA"/>
            </a:solidFill>
          </a:ln>
        </p:spPr>
        <p:txBody>
          <a:bodyPr wrap="square" lIns="0" tIns="0" rIns="0" bIns="0" rtlCol="0"/>
          <a:lstStyle/>
          <a:p/>
        </p:txBody>
      </p:sp>
      <p:sp>
        <p:nvSpPr>
          <p:cNvPr id="129" name="object 129"/>
          <p:cNvSpPr/>
          <p:nvPr/>
        </p:nvSpPr>
        <p:spPr>
          <a:xfrm>
            <a:off x="5034660" y="3678935"/>
            <a:ext cx="7620" cy="3810"/>
          </a:xfrm>
          <a:custGeom>
            <a:avLst/>
            <a:gdLst/>
            <a:ahLst/>
            <a:cxnLst/>
            <a:rect l="l" t="t" r="r" b="b"/>
            <a:pathLst>
              <a:path w="7620" h="3810">
                <a:moveTo>
                  <a:pt x="7619" y="3810"/>
                </a:moveTo>
                <a:lnTo>
                  <a:pt x="3810" y="3810"/>
                </a:lnTo>
                <a:lnTo>
                  <a:pt x="0" y="0"/>
                </a:lnTo>
                <a:lnTo>
                  <a:pt x="7619" y="0"/>
                </a:lnTo>
                <a:lnTo>
                  <a:pt x="7619" y="3810"/>
                </a:lnTo>
                <a:close/>
              </a:path>
            </a:pathLst>
          </a:custGeom>
          <a:solidFill>
            <a:srgbClr val="4276AA"/>
          </a:solidFill>
        </p:spPr>
        <p:txBody>
          <a:bodyPr wrap="square" lIns="0" tIns="0" rIns="0" bIns="0" rtlCol="0"/>
          <a:lstStyle/>
          <a:p/>
        </p:txBody>
      </p:sp>
      <p:sp>
        <p:nvSpPr>
          <p:cNvPr id="130" name="object 130"/>
          <p:cNvSpPr/>
          <p:nvPr/>
        </p:nvSpPr>
        <p:spPr>
          <a:xfrm>
            <a:off x="3732276" y="3925315"/>
            <a:ext cx="3810" cy="3810"/>
          </a:xfrm>
          <a:custGeom>
            <a:avLst/>
            <a:gdLst/>
            <a:ahLst/>
            <a:cxnLst/>
            <a:rect l="l" t="t" r="r" b="b"/>
            <a:pathLst>
              <a:path w="3810" h="3810">
                <a:moveTo>
                  <a:pt x="3810" y="3810"/>
                </a:moveTo>
                <a:lnTo>
                  <a:pt x="0" y="0"/>
                </a:lnTo>
                <a:lnTo>
                  <a:pt x="3810" y="0"/>
                </a:lnTo>
                <a:lnTo>
                  <a:pt x="3810" y="3810"/>
                </a:lnTo>
                <a:close/>
              </a:path>
            </a:pathLst>
          </a:custGeom>
          <a:solidFill>
            <a:srgbClr val="4276AA"/>
          </a:solidFill>
        </p:spPr>
        <p:txBody>
          <a:bodyPr wrap="square" lIns="0" tIns="0" rIns="0" bIns="0" rtlCol="0"/>
          <a:lstStyle/>
          <a:p/>
        </p:txBody>
      </p:sp>
      <p:sp>
        <p:nvSpPr>
          <p:cNvPr id="131" name="object 131"/>
          <p:cNvSpPr/>
          <p:nvPr/>
        </p:nvSpPr>
        <p:spPr>
          <a:xfrm>
            <a:off x="3736085" y="3927221"/>
            <a:ext cx="1298575" cy="0"/>
          </a:xfrm>
          <a:custGeom>
            <a:avLst/>
            <a:gdLst/>
            <a:ahLst/>
            <a:cxnLst/>
            <a:rect l="l" t="t" r="r" b="b"/>
            <a:pathLst>
              <a:path w="1298575">
                <a:moveTo>
                  <a:pt x="0" y="0"/>
                </a:moveTo>
                <a:lnTo>
                  <a:pt x="1298575" y="0"/>
                </a:lnTo>
              </a:path>
            </a:pathLst>
          </a:custGeom>
          <a:ln w="3810">
            <a:solidFill>
              <a:srgbClr val="4276AA"/>
            </a:solidFill>
          </a:ln>
        </p:spPr>
        <p:txBody>
          <a:bodyPr wrap="square" lIns="0" tIns="0" rIns="0" bIns="0" rtlCol="0"/>
          <a:lstStyle/>
          <a:p/>
        </p:txBody>
      </p:sp>
      <p:sp>
        <p:nvSpPr>
          <p:cNvPr id="132" name="object 132"/>
          <p:cNvSpPr/>
          <p:nvPr/>
        </p:nvSpPr>
        <p:spPr>
          <a:xfrm>
            <a:off x="5034660" y="3925315"/>
            <a:ext cx="7620" cy="3810"/>
          </a:xfrm>
          <a:custGeom>
            <a:avLst/>
            <a:gdLst/>
            <a:ahLst/>
            <a:cxnLst/>
            <a:rect l="l" t="t" r="r" b="b"/>
            <a:pathLst>
              <a:path w="7620" h="3810">
                <a:moveTo>
                  <a:pt x="7619" y="3810"/>
                </a:moveTo>
                <a:lnTo>
                  <a:pt x="0" y="3810"/>
                </a:lnTo>
                <a:lnTo>
                  <a:pt x="3810" y="0"/>
                </a:lnTo>
                <a:lnTo>
                  <a:pt x="7619" y="0"/>
                </a:lnTo>
                <a:lnTo>
                  <a:pt x="7619" y="3810"/>
                </a:lnTo>
                <a:close/>
              </a:path>
            </a:pathLst>
          </a:custGeom>
          <a:solidFill>
            <a:srgbClr val="4276AA"/>
          </a:solidFill>
        </p:spPr>
        <p:txBody>
          <a:bodyPr wrap="square" lIns="0" tIns="0" rIns="0" bIns="0" rtlCol="0"/>
          <a:lstStyle/>
          <a:p/>
        </p:txBody>
      </p:sp>
      <p:sp>
        <p:nvSpPr>
          <p:cNvPr id="133" name="object 133"/>
          <p:cNvSpPr txBox="1"/>
          <p:nvPr/>
        </p:nvSpPr>
        <p:spPr>
          <a:xfrm>
            <a:off x="4497451" y="3695445"/>
            <a:ext cx="525145" cy="179070"/>
          </a:xfrm>
          <a:prstGeom prst="rect">
            <a:avLst/>
          </a:prstGeom>
        </p:spPr>
        <p:txBody>
          <a:bodyPr vert="horz" wrap="square" lIns="0" tIns="0" rIns="0" bIns="0" rtlCol="0">
            <a:spAutoFit/>
          </a:bodyPr>
          <a:lstStyle/>
          <a:p>
            <a:pPr marL="12700">
              <a:lnSpc>
                <a:spcPct val="100000"/>
              </a:lnSpc>
            </a:pPr>
            <a:r>
              <a:rPr sz="1100" b="1" spc="-15" dirty="0">
                <a:solidFill>
                  <a:srgbClr val="272727"/>
                </a:solidFill>
                <a:latin typeface="Arial" panose="020B0604020202020204"/>
                <a:cs typeface="Arial" panose="020B0604020202020204"/>
              </a:rPr>
              <a:t>1</a:t>
            </a:r>
            <a:r>
              <a:rPr sz="1100" b="1" spc="15" dirty="0">
                <a:solidFill>
                  <a:srgbClr val="272727"/>
                </a:solidFill>
                <a:latin typeface="Microsoft JhengHei" panose="020B0604030504040204" charset="-120"/>
                <a:cs typeface="Microsoft JhengHei" panose="020B0604030504040204" charset="-120"/>
              </a:rPr>
              <a:t>张表</a:t>
            </a:r>
            <a:r>
              <a:rPr sz="1100" b="1" spc="5" dirty="0">
                <a:solidFill>
                  <a:srgbClr val="272727"/>
                </a:solidFill>
                <a:latin typeface="Microsoft JhengHei" panose="020B0604030504040204" charset="-120"/>
                <a:cs typeface="Microsoft JhengHei" panose="020B0604030504040204" charset="-120"/>
              </a:rPr>
              <a:t>单</a:t>
            </a:r>
            <a:endParaRPr sz="1100">
              <a:latin typeface="Microsoft JhengHei" panose="020B0604030504040204" charset="-120"/>
              <a:cs typeface="Microsoft JhengHei" panose="020B0604030504040204" charset="-120"/>
            </a:endParaRPr>
          </a:p>
        </p:txBody>
      </p:sp>
      <p:sp>
        <p:nvSpPr>
          <p:cNvPr id="134" name="object 134"/>
          <p:cNvSpPr/>
          <p:nvPr/>
        </p:nvSpPr>
        <p:spPr>
          <a:xfrm>
            <a:off x="493776" y="1501139"/>
            <a:ext cx="2885440" cy="946785"/>
          </a:xfrm>
          <a:custGeom>
            <a:avLst/>
            <a:gdLst/>
            <a:ahLst/>
            <a:cxnLst/>
            <a:rect l="l" t="t" r="r" b="b"/>
            <a:pathLst>
              <a:path w="2885440" h="946785">
                <a:moveTo>
                  <a:pt x="2727198" y="946404"/>
                </a:moveTo>
                <a:lnTo>
                  <a:pt x="157733" y="946404"/>
                </a:lnTo>
                <a:lnTo>
                  <a:pt x="107873" y="938364"/>
                </a:lnTo>
                <a:lnTo>
                  <a:pt x="64579" y="915974"/>
                </a:lnTo>
                <a:lnTo>
                  <a:pt x="30429" y="881824"/>
                </a:lnTo>
                <a:lnTo>
                  <a:pt x="8039" y="838530"/>
                </a:lnTo>
                <a:lnTo>
                  <a:pt x="0" y="788670"/>
                </a:lnTo>
                <a:lnTo>
                  <a:pt x="0" y="157734"/>
                </a:lnTo>
                <a:lnTo>
                  <a:pt x="8039" y="107873"/>
                </a:lnTo>
                <a:lnTo>
                  <a:pt x="30429" y="64566"/>
                </a:lnTo>
                <a:lnTo>
                  <a:pt x="64579" y="30429"/>
                </a:lnTo>
                <a:lnTo>
                  <a:pt x="107873" y="8039"/>
                </a:lnTo>
                <a:lnTo>
                  <a:pt x="157733" y="0"/>
                </a:lnTo>
                <a:lnTo>
                  <a:pt x="2727198" y="0"/>
                </a:lnTo>
                <a:lnTo>
                  <a:pt x="2777058" y="8039"/>
                </a:lnTo>
                <a:lnTo>
                  <a:pt x="2820352" y="30429"/>
                </a:lnTo>
                <a:lnTo>
                  <a:pt x="2854502" y="64566"/>
                </a:lnTo>
                <a:lnTo>
                  <a:pt x="2876892" y="107873"/>
                </a:lnTo>
                <a:lnTo>
                  <a:pt x="2884932" y="157734"/>
                </a:lnTo>
                <a:lnTo>
                  <a:pt x="2884932" y="788670"/>
                </a:lnTo>
                <a:lnTo>
                  <a:pt x="2876892" y="838530"/>
                </a:lnTo>
                <a:lnTo>
                  <a:pt x="2854502" y="881824"/>
                </a:lnTo>
                <a:lnTo>
                  <a:pt x="2820352" y="915974"/>
                </a:lnTo>
                <a:lnTo>
                  <a:pt x="2777058" y="938364"/>
                </a:lnTo>
                <a:lnTo>
                  <a:pt x="2727198" y="946404"/>
                </a:lnTo>
                <a:close/>
              </a:path>
            </a:pathLst>
          </a:custGeom>
          <a:solidFill>
            <a:srgbClr val="4276AA"/>
          </a:solidFill>
        </p:spPr>
        <p:txBody>
          <a:bodyPr wrap="square" lIns="0" tIns="0" rIns="0" bIns="0" rtlCol="0"/>
          <a:lstStyle/>
          <a:p/>
        </p:txBody>
      </p:sp>
      <p:sp>
        <p:nvSpPr>
          <p:cNvPr id="135" name="object 135"/>
          <p:cNvSpPr/>
          <p:nvPr/>
        </p:nvSpPr>
        <p:spPr>
          <a:xfrm>
            <a:off x="487502" y="1494789"/>
            <a:ext cx="2794000" cy="959485"/>
          </a:xfrm>
          <a:custGeom>
            <a:avLst/>
            <a:gdLst/>
            <a:ahLst/>
            <a:cxnLst/>
            <a:rect l="l" t="t" r="r" b="b"/>
            <a:pathLst>
              <a:path w="2794000" h="959485">
                <a:moveTo>
                  <a:pt x="2733471" y="959104"/>
                </a:moveTo>
                <a:lnTo>
                  <a:pt x="162991" y="959027"/>
                </a:lnTo>
                <a:lnTo>
                  <a:pt x="113144" y="950976"/>
                </a:lnTo>
                <a:lnTo>
                  <a:pt x="67932" y="927963"/>
                </a:lnTo>
                <a:lnTo>
                  <a:pt x="32219" y="892670"/>
                </a:lnTo>
                <a:lnTo>
                  <a:pt x="8674" y="847788"/>
                </a:lnTo>
                <a:lnTo>
                  <a:pt x="0" y="796036"/>
                </a:lnTo>
                <a:lnTo>
                  <a:pt x="0" y="163068"/>
                </a:lnTo>
                <a:lnTo>
                  <a:pt x="8051" y="113207"/>
                </a:lnTo>
                <a:lnTo>
                  <a:pt x="31064" y="68008"/>
                </a:lnTo>
                <a:lnTo>
                  <a:pt x="66357" y="32283"/>
                </a:lnTo>
                <a:lnTo>
                  <a:pt x="111239" y="8750"/>
                </a:lnTo>
                <a:lnTo>
                  <a:pt x="162991" y="76"/>
                </a:lnTo>
                <a:lnTo>
                  <a:pt x="2733471" y="0"/>
                </a:lnTo>
                <a:lnTo>
                  <a:pt x="2784335" y="8115"/>
                </a:lnTo>
                <a:lnTo>
                  <a:pt x="2793746" y="12623"/>
                </a:lnTo>
                <a:lnTo>
                  <a:pt x="164553" y="12700"/>
                </a:lnTo>
                <a:lnTo>
                  <a:pt x="119100" y="20027"/>
                </a:lnTo>
                <a:lnTo>
                  <a:pt x="117068" y="20027"/>
                </a:lnTo>
                <a:lnTo>
                  <a:pt x="115163" y="20662"/>
                </a:lnTo>
                <a:lnTo>
                  <a:pt x="115836" y="20662"/>
                </a:lnTo>
                <a:lnTo>
                  <a:pt x="75984" y="41275"/>
                </a:lnTo>
                <a:lnTo>
                  <a:pt x="75349" y="41275"/>
                </a:lnTo>
                <a:lnTo>
                  <a:pt x="73774" y="42418"/>
                </a:lnTo>
                <a:lnTo>
                  <a:pt x="74206" y="42418"/>
                </a:lnTo>
                <a:lnTo>
                  <a:pt x="42773" y="73837"/>
                </a:lnTo>
                <a:lnTo>
                  <a:pt x="42341" y="73837"/>
                </a:lnTo>
                <a:lnTo>
                  <a:pt x="41198" y="75412"/>
                </a:lnTo>
                <a:lnTo>
                  <a:pt x="41528" y="75412"/>
                </a:lnTo>
                <a:lnTo>
                  <a:pt x="20929" y="115239"/>
                </a:lnTo>
                <a:lnTo>
                  <a:pt x="20586" y="115239"/>
                </a:lnTo>
                <a:lnTo>
                  <a:pt x="19951" y="117144"/>
                </a:lnTo>
                <a:lnTo>
                  <a:pt x="20281" y="117144"/>
                </a:lnTo>
                <a:lnTo>
                  <a:pt x="12712" y="164084"/>
                </a:lnTo>
                <a:lnTo>
                  <a:pt x="12623" y="795020"/>
                </a:lnTo>
                <a:lnTo>
                  <a:pt x="20281" y="841959"/>
                </a:lnTo>
                <a:lnTo>
                  <a:pt x="19951" y="841959"/>
                </a:lnTo>
                <a:lnTo>
                  <a:pt x="20586" y="843864"/>
                </a:lnTo>
                <a:lnTo>
                  <a:pt x="20929" y="843864"/>
                </a:lnTo>
                <a:lnTo>
                  <a:pt x="41528" y="883691"/>
                </a:lnTo>
                <a:lnTo>
                  <a:pt x="41198" y="883691"/>
                </a:lnTo>
                <a:lnTo>
                  <a:pt x="42341" y="885266"/>
                </a:lnTo>
                <a:lnTo>
                  <a:pt x="42773" y="885266"/>
                </a:lnTo>
                <a:lnTo>
                  <a:pt x="74206" y="916686"/>
                </a:lnTo>
                <a:lnTo>
                  <a:pt x="73774" y="916686"/>
                </a:lnTo>
                <a:lnTo>
                  <a:pt x="75349" y="917829"/>
                </a:lnTo>
                <a:lnTo>
                  <a:pt x="75984" y="917829"/>
                </a:lnTo>
                <a:lnTo>
                  <a:pt x="115836" y="938441"/>
                </a:lnTo>
                <a:lnTo>
                  <a:pt x="115163" y="938441"/>
                </a:lnTo>
                <a:lnTo>
                  <a:pt x="117068" y="939076"/>
                </a:lnTo>
                <a:lnTo>
                  <a:pt x="119100" y="939076"/>
                </a:lnTo>
                <a:lnTo>
                  <a:pt x="164553" y="946404"/>
                </a:lnTo>
                <a:lnTo>
                  <a:pt x="164007" y="946404"/>
                </a:lnTo>
                <a:lnTo>
                  <a:pt x="2793746" y="946480"/>
                </a:lnTo>
                <a:lnTo>
                  <a:pt x="2786253" y="950353"/>
                </a:lnTo>
                <a:lnTo>
                  <a:pt x="2785313" y="950747"/>
                </a:lnTo>
                <a:lnTo>
                  <a:pt x="2784335" y="950976"/>
                </a:lnTo>
                <a:lnTo>
                  <a:pt x="2734487" y="959027"/>
                </a:lnTo>
                <a:lnTo>
                  <a:pt x="2733471" y="959104"/>
                </a:lnTo>
                <a:close/>
              </a:path>
            </a:pathLst>
          </a:custGeom>
          <a:solidFill>
            <a:srgbClr val="2D5379"/>
          </a:solidFill>
        </p:spPr>
        <p:txBody>
          <a:bodyPr wrap="square" lIns="0" tIns="0" rIns="0" bIns="0" rtlCol="0"/>
          <a:lstStyle/>
          <a:p/>
        </p:txBody>
      </p:sp>
      <p:sp>
        <p:nvSpPr>
          <p:cNvPr id="136" name="object 136"/>
          <p:cNvSpPr/>
          <p:nvPr/>
        </p:nvSpPr>
        <p:spPr>
          <a:xfrm>
            <a:off x="651509" y="1507451"/>
            <a:ext cx="1270" cy="0"/>
          </a:xfrm>
          <a:custGeom>
            <a:avLst/>
            <a:gdLst/>
            <a:ahLst/>
            <a:cxnLst/>
            <a:rect l="l" t="t" r="r" b="b"/>
            <a:pathLst>
              <a:path w="1270">
                <a:moveTo>
                  <a:pt x="0" y="0"/>
                </a:moveTo>
                <a:lnTo>
                  <a:pt x="1016" y="0"/>
                </a:lnTo>
              </a:path>
            </a:pathLst>
          </a:custGeom>
          <a:ln w="3175">
            <a:solidFill>
              <a:srgbClr val="2D5379"/>
            </a:solidFill>
          </a:ln>
        </p:spPr>
        <p:txBody>
          <a:bodyPr wrap="square" lIns="0" tIns="0" rIns="0" bIns="0" rtlCol="0"/>
          <a:lstStyle/>
          <a:p/>
        </p:txBody>
      </p:sp>
      <p:sp>
        <p:nvSpPr>
          <p:cNvPr id="137" name="object 137"/>
          <p:cNvSpPr/>
          <p:nvPr/>
        </p:nvSpPr>
        <p:spPr>
          <a:xfrm>
            <a:off x="3219957" y="1507413"/>
            <a:ext cx="76200" cy="8255"/>
          </a:xfrm>
          <a:custGeom>
            <a:avLst/>
            <a:gdLst/>
            <a:ahLst/>
            <a:cxnLst/>
            <a:rect l="l" t="t" r="r" b="b"/>
            <a:pathLst>
              <a:path w="76200" h="8255">
                <a:moveTo>
                  <a:pt x="48869" y="7873"/>
                </a:moveTo>
                <a:lnTo>
                  <a:pt x="0" y="0"/>
                </a:lnTo>
                <a:lnTo>
                  <a:pt x="61429" y="76"/>
                </a:lnTo>
                <a:lnTo>
                  <a:pt x="75603" y="7404"/>
                </a:lnTo>
                <a:lnTo>
                  <a:pt x="47955" y="7404"/>
                </a:lnTo>
                <a:lnTo>
                  <a:pt x="48869" y="7873"/>
                </a:lnTo>
                <a:close/>
              </a:path>
            </a:pathLst>
          </a:custGeom>
          <a:solidFill>
            <a:srgbClr val="2D5379"/>
          </a:solidFill>
        </p:spPr>
        <p:txBody>
          <a:bodyPr wrap="square" lIns="0" tIns="0" rIns="0" bIns="0" rtlCol="0"/>
          <a:lstStyle/>
          <a:p/>
        </p:txBody>
      </p:sp>
      <p:sp>
        <p:nvSpPr>
          <p:cNvPr id="138" name="object 138"/>
          <p:cNvSpPr/>
          <p:nvPr/>
        </p:nvSpPr>
        <p:spPr>
          <a:xfrm>
            <a:off x="602665" y="1514817"/>
            <a:ext cx="1905" cy="635"/>
          </a:xfrm>
          <a:custGeom>
            <a:avLst/>
            <a:gdLst/>
            <a:ahLst/>
            <a:cxnLst/>
            <a:rect l="l" t="t" r="r" b="b"/>
            <a:pathLst>
              <a:path w="1904" h="634">
                <a:moveTo>
                  <a:pt x="0" y="635"/>
                </a:moveTo>
                <a:lnTo>
                  <a:pt x="1904" y="0"/>
                </a:lnTo>
                <a:lnTo>
                  <a:pt x="977" y="469"/>
                </a:lnTo>
                <a:lnTo>
                  <a:pt x="0" y="635"/>
                </a:lnTo>
                <a:close/>
              </a:path>
            </a:pathLst>
          </a:custGeom>
          <a:solidFill>
            <a:srgbClr val="2D5379"/>
          </a:solidFill>
        </p:spPr>
        <p:txBody>
          <a:bodyPr wrap="square" lIns="0" tIns="0" rIns="0" bIns="0" rtlCol="0"/>
          <a:lstStyle/>
          <a:p/>
        </p:txBody>
      </p:sp>
      <p:sp>
        <p:nvSpPr>
          <p:cNvPr id="139" name="object 139"/>
          <p:cNvSpPr/>
          <p:nvPr/>
        </p:nvSpPr>
        <p:spPr>
          <a:xfrm>
            <a:off x="603643" y="1514817"/>
            <a:ext cx="3175" cy="635"/>
          </a:xfrm>
          <a:custGeom>
            <a:avLst/>
            <a:gdLst/>
            <a:ahLst/>
            <a:cxnLst/>
            <a:rect l="l" t="t" r="r" b="b"/>
            <a:pathLst>
              <a:path w="3175" h="634">
                <a:moveTo>
                  <a:pt x="0" y="469"/>
                </a:moveTo>
                <a:lnTo>
                  <a:pt x="927" y="0"/>
                </a:lnTo>
                <a:lnTo>
                  <a:pt x="2959" y="0"/>
                </a:lnTo>
                <a:lnTo>
                  <a:pt x="0" y="469"/>
                </a:lnTo>
                <a:close/>
              </a:path>
            </a:pathLst>
          </a:custGeom>
          <a:solidFill>
            <a:srgbClr val="2D5379"/>
          </a:solidFill>
        </p:spPr>
        <p:txBody>
          <a:bodyPr wrap="square" lIns="0" tIns="0" rIns="0" bIns="0" rtlCol="0"/>
          <a:lstStyle/>
          <a:p/>
        </p:txBody>
      </p:sp>
      <p:sp>
        <p:nvSpPr>
          <p:cNvPr id="140" name="object 140"/>
          <p:cNvSpPr/>
          <p:nvPr/>
        </p:nvSpPr>
        <p:spPr>
          <a:xfrm>
            <a:off x="3267913" y="1514817"/>
            <a:ext cx="1905" cy="635"/>
          </a:xfrm>
          <a:custGeom>
            <a:avLst/>
            <a:gdLst/>
            <a:ahLst/>
            <a:cxnLst/>
            <a:rect l="l" t="t" r="r" b="b"/>
            <a:pathLst>
              <a:path w="1904" h="634">
                <a:moveTo>
                  <a:pt x="1905" y="635"/>
                </a:moveTo>
                <a:lnTo>
                  <a:pt x="914" y="469"/>
                </a:lnTo>
                <a:lnTo>
                  <a:pt x="0" y="0"/>
                </a:lnTo>
                <a:lnTo>
                  <a:pt x="1905" y="635"/>
                </a:lnTo>
                <a:close/>
              </a:path>
            </a:pathLst>
          </a:custGeom>
          <a:solidFill>
            <a:srgbClr val="2D5379"/>
          </a:solidFill>
        </p:spPr>
        <p:txBody>
          <a:bodyPr wrap="square" lIns="0" tIns="0" rIns="0" bIns="0" rtlCol="0"/>
          <a:lstStyle/>
          <a:p/>
        </p:txBody>
      </p:sp>
      <p:sp>
        <p:nvSpPr>
          <p:cNvPr id="141" name="object 141"/>
          <p:cNvSpPr/>
          <p:nvPr/>
        </p:nvSpPr>
        <p:spPr>
          <a:xfrm>
            <a:off x="3267913" y="1515135"/>
            <a:ext cx="29209" cy="0"/>
          </a:xfrm>
          <a:custGeom>
            <a:avLst/>
            <a:gdLst/>
            <a:ahLst/>
            <a:cxnLst/>
            <a:rect l="l" t="t" r="r" b="b"/>
            <a:pathLst>
              <a:path w="29210">
                <a:moveTo>
                  <a:pt x="0" y="0"/>
                </a:moveTo>
                <a:lnTo>
                  <a:pt x="28879" y="0"/>
                </a:lnTo>
              </a:path>
            </a:pathLst>
          </a:custGeom>
          <a:ln w="3175">
            <a:solidFill>
              <a:srgbClr val="2D5379"/>
            </a:solidFill>
          </a:ln>
        </p:spPr>
        <p:txBody>
          <a:bodyPr wrap="square" lIns="0" tIns="0" rIns="0" bIns="0" rtlCol="0"/>
          <a:lstStyle/>
          <a:p/>
        </p:txBody>
      </p:sp>
      <p:sp>
        <p:nvSpPr>
          <p:cNvPr id="142" name="object 142"/>
          <p:cNvSpPr/>
          <p:nvPr/>
        </p:nvSpPr>
        <p:spPr>
          <a:xfrm>
            <a:off x="602665" y="1515287"/>
            <a:ext cx="1270" cy="635"/>
          </a:xfrm>
          <a:custGeom>
            <a:avLst/>
            <a:gdLst/>
            <a:ahLst/>
            <a:cxnLst/>
            <a:rect l="l" t="t" r="r" b="b"/>
            <a:pathLst>
              <a:path w="1270" h="634">
                <a:moveTo>
                  <a:pt x="673" y="165"/>
                </a:moveTo>
                <a:lnTo>
                  <a:pt x="0" y="165"/>
                </a:lnTo>
                <a:lnTo>
                  <a:pt x="977" y="0"/>
                </a:lnTo>
                <a:lnTo>
                  <a:pt x="673" y="165"/>
                </a:lnTo>
                <a:close/>
              </a:path>
            </a:pathLst>
          </a:custGeom>
          <a:solidFill>
            <a:srgbClr val="2D5379"/>
          </a:solidFill>
        </p:spPr>
        <p:txBody>
          <a:bodyPr wrap="square" lIns="0" tIns="0" rIns="0" bIns="0" rtlCol="0"/>
          <a:lstStyle/>
          <a:p/>
        </p:txBody>
      </p:sp>
      <p:sp>
        <p:nvSpPr>
          <p:cNvPr id="143" name="object 143"/>
          <p:cNvSpPr/>
          <p:nvPr/>
        </p:nvSpPr>
        <p:spPr>
          <a:xfrm>
            <a:off x="3268827" y="1515287"/>
            <a:ext cx="59055" cy="21590"/>
          </a:xfrm>
          <a:custGeom>
            <a:avLst/>
            <a:gdLst/>
            <a:ahLst/>
            <a:cxnLst/>
            <a:rect l="l" t="t" r="r" b="b"/>
            <a:pathLst>
              <a:path w="59054" h="21590">
                <a:moveTo>
                  <a:pt x="41490" y="21450"/>
                </a:moveTo>
                <a:lnTo>
                  <a:pt x="0" y="0"/>
                </a:lnTo>
                <a:lnTo>
                  <a:pt x="990" y="165"/>
                </a:lnTo>
                <a:lnTo>
                  <a:pt x="27965" y="165"/>
                </a:lnTo>
                <a:lnTo>
                  <a:pt x="48221" y="10642"/>
                </a:lnTo>
                <a:lnTo>
                  <a:pt x="49796" y="11798"/>
                </a:lnTo>
                <a:lnTo>
                  <a:pt x="58775" y="20777"/>
                </a:lnTo>
                <a:lnTo>
                  <a:pt x="40817" y="20777"/>
                </a:lnTo>
                <a:lnTo>
                  <a:pt x="41490" y="21450"/>
                </a:lnTo>
                <a:close/>
              </a:path>
            </a:pathLst>
          </a:custGeom>
          <a:solidFill>
            <a:srgbClr val="2D5379"/>
          </a:solidFill>
        </p:spPr>
        <p:txBody>
          <a:bodyPr wrap="square" lIns="0" tIns="0" rIns="0" bIns="0" rtlCol="0"/>
          <a:lstStyle/>
          <a:p/>
        </p:txBody>
      </p:sp>
      <p:sp>
        <p:nvSpPr>
          <p:cNvPr id="144" name="object 144"/>
          <p:cNvSpPr/>
          <p:nvPr/>
        </p:nvSpPr>
        <p:spPr>
          <a:xfrm>
            <a:off x="561276" y="1536064"/>
            <a:ext cx="1905" cy="1270"/>
          </a:xfrm>
          <a:custGeom>
            <a:avLst/>
            <a:gdLst/>
            <a:ahLst/>
            <a:cxnLst/>
            <a:rect l="l" t="t" r="r" b="b"/>
            <a:pathLst>
              <a:path w="1904" h="1269">
                <a:moveTo>
                  <a:pt x="0" y="1143"/>
                </a:moveTo>
                <a:lnTo>
                  <a:pt x="1574" y="0"/>
                </a:lnTo>
                <a:lnTo>
                  <a:pt x="889" y="673"/>
                </a:lnTo>
                <a:lnTo>
                  <a:pt x="0" y="1143"/>
                </a:lnTo>
                <a:close/>
              </a:path>
            </a:pathLst>
          </a:custGeom>
          <a:solidFill>
            <a:srgbClr val="2D5379"/>
          </a:solidFill>
        </p:spPr>
        <p:txBody>
          <a:bodyPr wrap="square" lIns="0" tIns="0" rIns="0" bIns="0" rtlCol="0"/>
          <a:lstStyle/>
          <a:p/>
        </p:txBody>
      </p:sp>
      <p:sp>
        <p:nvSpPr>
          <p:cNvPr id="145" name="object 145"/>
          <p:cNvSpPr/>
          <p:nvPr/>
        </p:nvSpPr>
        <p:spPr>
          <a:xfrm>
            <a:off x="562165" y="1536064"/>
            <a:ext cx="1905" cy="1270"/>
          </a:xfrm>
          <a:custGeom>
            <a:avLst/>
            <a:gdLst/>
            <a:ahLst/>
            <a:cxnLst/>
            <a:rect l="l" t="t" r="r" b="b"/>
            <a:pathLst>
              <a:path w="1904" h="1269">
                <a:moveTo>
                  <a:pt x="0" y="673"/>
                </a:moveTo>
                <a:lnTo>
                  <a:pt x="685" y="0"/>
                </a:lnTo>
                <a:lnTo>
                  <a:pt x="1320" y="0"/>
                </a:lnTo>
                <a:lnTo>
                  <a:pt x="0" y="673"/>
                </a:lnTo>
                <a:close/>
              </a:path>
            </a:pathLst>
          </a:custGeom>
          <a:solidFill>
            <a:srgbClr val="2D5379"/>
          </a:solidFill>
        </p:spPr>
        <p:txBody>
          <a:bodyPr wrap="square" lIns="0" tIns="0" rIns="0" bIns="0" rtlCol="0"/>
          <a:lstStyle/>
          <a:p/>
        </p:txBody>
      </p:sp>
      <p:sp>
        <p:nvSpPr>
          <p:cNvPr id="146" name="object 146"/>
          <p:cNvSpPr/>
          <p:nvPr/>
        </p:nvSpPr>
        <p:spPr>
          <a:xfrm>
            <a:off x="3309645" y="1536064"/>
            <a:ext cx="1905" cy="1270"/>
          </a:xfrm>
          <a:custGeom>
            <a:avLst/>
            <a:gdLst/>
            <a:ahLst/>
            <a:cxnLst/>
            <a:rect l="l" t="t" r="r" b="b"/>
            <a:pathLst>
              <a:path w="1904" h="1269">
                <a:moveTo>
                  <a:pt x="1574" y="1143"/>
                </a:moveTo>
                <a:lnTo>
                  <a:pt x="673" y="673"/>
                </a:lnTo>
                <a:lnTo>
                  <a:pt x="0" y="0"/>
                </a:lnTo>
                <a:lnTo>
                  <a:pt x="1574" y="1143"/>
                </a:lnTo>
                <a:close/>
              </a:path>
            </a:pathLst>
          </a:custGeom>
          <a:solidFill>
            <a:srgbClr val="2D5379"/>
          </a:solidFill>
        </p:spPr>
        <p:txBody>
          <a:bodyPr wrap="square" lIns="0" tIns="0" rIns="0" bIns="0" rtlCol="0"/>
          <a:lstStyle/>
          <a:p/>
        </p:txBody>
      </p:sp>
      <p:sp>
        <p:nvSpPr>
          <p:cNvPr id="147" name="object 147"/>
          <p:cNvSpPr/>
          <p:nvPr/>
        </p:nvSpPr>
        <p:spPr>
          <a:xfrm>
            <a:off x="3309645" y="1536636"/>
            <a:ext cx="19685" cy="0"/>
          </a:xfrm>
          <a:custGeom>
            <a:avLst/>
            <a:gdLst/>
            <a:ahLst/>
            <a:cxnLst/>
            <a:rect l="l" t="t" r="r" b="b"/>
            <a:pathLst>
              <a:path w="19685">
                <a:moveTo>
                  <a:pt x="0" y="0"/>
                </a:moveTo>
                <a:lnTo>
                  <a:pt x="19100" y="0"/>
                </a:lnTo>
              </a:path>
            </a:pathLst>
          </a:custGeom>
          <a:ln w="3175">
            <a:solidFill>
              <a:srgbClr val="2D5379"/>
            </a:solidFill>
          </a:ln>
        </p:spPr>
        <p:txBody>
          <a:bodyPr wrap="square" lIns="0" tIns="0" rIns="0" bIns="0" rtlCol="0"/>
          <a:lstStyle/>
          <a:p/>
        </p:txBody>
      </p:sp>
      <p:sp>
        <p:nvSpPr>
          <p:cNvPr id="148" name="object 148"/>
          <p:cNvSpPr/>
          <p:nvPr/>
        </p:nvSpPr>
        <p:spPr>
          <a:xfrm>
            <a:off x="561276" y="1536738"/>
            <a:ext cx="1270" cy="635"/>
          </a:xfrm>
          <a:custGeom>
            <a:avLst/>
            <a:gdLst/>
            <a:ahLst/>
            <a:cxnLst/>
            <a:rect l="l" t="t" r="r" b="b"/>
            <a:pathLst>
              <a:path w="1270" h="634">
                <a:moveTo>
                  <a:pt x="431" y="469"/>
                </a:moveTo>
                <a:lnTo>
                  <a:pt x="0" y="469"/>
                </a:lnTo>
                <a:lnTo>
                  <a:pt x="889" y="0"/>
                </a:lnTo>
                <a:lnTo>
                  <a:pt x="431" y="469"/>
                </a:lnTo>
                <a:close/>
              </a:path>
            </a:pathLst>
          </a:custGeom>
          <a:solidFill>
            <a:srgbClr val="2D5379"/>
          </a:solidFill>
        </p:spPr>
        <p:txBody>
          <a:bodyPr wrap="square" lIns="0" tIns="0" rIns="0" bIns="0" rtlCol="0"/>
          <a:lstStyle/>
          <a:p/>
        </p:txBody>
      </p:sp>
      <p:sp>
        <p:nvSpPr>
          <p:cNvPr id="149" name="object 149"/>
          <p:cNvSpPr/>
          <p:nvPr/>
        </p:nvSpPr>
        <p:spPr>
          <a:xfrm>
            <a:off x="3310318" y="1536738"/>
            <a:ext cx="46990" cy="33020"/>
          </a:xfrm>
          <a:custGeom>
            <a:avLst/>
            <a:gdLst/>
            <a:ahLst/>
            <a:cxnLst/>
            <a:rect l="l" t="t" r="r" b="b"/>
            <a:pathLst>
              <a:path w="46989" h="33019">
                <a:moveTo>
                  <a:pt x="32778" y="32778"/>
                </a:moveTo>
                <a:lnTo>
                  <a:pt x="0" y="0"/>
                </a:lnTo>
                <a:lnTo>
                  <a:pt x="901" y="469"/>
                </a:lnTo>
                <a:lnTo>
                  <a:pt x="18427" y="469"/>
                </a:lnTo>
                <a:lnTo>
                  <a:pt x="42443" y="24485"/>
                </a:lnTo>
                <a:lnTo>
                  <a:pt x="43599" y="26060"/>
                </a:lnTo>
                <a:lnTo>
                  <a:pt x="46609" y="31889"/>
                </a:lnTo>
                <a:lnTo>
                  <a:pt x="32321" y="31889"/>
                </a:lnTo>
                <a:lnTo>
                  <a:pt x="32778" y="32778"/>
                </a:lnTo>
                <a:close/>
              </a:path>
            </a:pathLst>
          </a:custGeom>
          <a:solidFill>
            <a:srgbClr val="2D5379"/>
          </a:solidFill>
        </p:spPr>
        <p:txBody>
          <a:bodyPr wrap="square" lIns="0" tIns="0" rIns="0" bIns="0" rtlCol="0"/>
          <a:lstStyle/>
          <a:p/>
        </p:txBody>
      </p:sp>
      <p:sp>
        <p:nvSpPr>
          <p:cNvPr id="150" name="object 150"/>
          <p:cNvSpPr/>
          <p:nvPr/>
        </p:nvSpPr>
        <p:spPr>
          <a:xfrm>
            <a:off x="528701" y="1568627"/>
            <a:ext cx="1270" cy="1905"/>
          </a:xfrm>
          <a:custGeom>
            <a:avLst/>
            <a:gdLst/>
            <a:ahLst/>
            <a:cxnLst/>
            <a:rect l="l" t="t" r="r" b="b"/>
            <a:pathLst>
              <a:path w="1270" h="1905">
                <a:moveTo>
                  <a:pt x="0" y="1574"/>
                </a:moveTo>
                <a:lnTo>
                  <a:pt x="1142" y="0"/>
                </a:lnTo>
                <a:lnTo>
                  <a:pt x="685" y="888"/>
                </a:lnTo>
                <a:lnTo>
                  <a:pt x="0" y="1574"/>
                </a:lnTo>
                <a:close/>
              </a:path>
            </a:pathLst>
          </a:custGeom>
          <a:solidFill>
            <a:srgbClr val="2D5379"/>
          </a:solidFill>
        </p:spPr>
        <p:txBody>
          <a:bodyPr wrap="square" lIns="0" tIns="0" rIns="0" bIns="0" rtlCol="0"/>
          <a:lstStyle/>
          <a:p/>
        </p:txBody>
      </p:sp>
      <p:sp>
        <p:nvSpPr>
          <p:cNvPr id="151" name="object 151"/>
          <p:cNvSpPr/>
          <p:nvPr/>
        </p:nvSpPr>
        <p:spPr>
          <a:xfrm>
            <a:off x="529386" y="1568627"/>
            <a:ext cx="1270" cy="1270"/>
          </a:xfrm>
          <a:custGeom>
            <a:avLst/>
            <a:gdLst/>
            <a:ahLst/>
            <a:cxnLst/>
            <a:rect l="l" t="t" r="r" b="b"/>
            <a:pathLst>
              <a:path w="1270" h="1269">
                <a:moveTo>
                  <a:pt x="0" y="888"/>
                </a:moveTo>
                <a:lnTo>
                  <a:pt x="457" y="0"/>
                </a:lnTo>
                <a:lnTo>
                  <a:pt x="889" y="0"/>
                </a:lnTo>
                <a:lnTo>
                  <a:pt x="0" y="888"/>
                </a:lnTo>
                <a:close/>
              </a:path>
            </a:pathLst>
          </a:custGeom>
          <a:solidFill>
            <a:srgbClr val="2D5379"/>
          </a:solidFill>
        </p:spPr>
        <p:txBody>
          <a:bodyPr wrap="square" lIns="0" tIns="0" rIns="0" bIns="0" rtlCol="0"/>
          <a:lstStyle/>
          <a:p/>
        </p:txBody>
      </p:sp>
      <p:sp>
        <p:nvSpPr>
          <p:cNvPr id="152" name="object 152"/>
          <p:cNvSpPr/>
          <p:nvPr/>
        </p:nvSpPr>
        <p:spPr>
          <a:xfrm>
            <a:off x="3342640" y="1568627"/>
            <a:ext cx="1270" cy="1905"/>
          </a:xfrm>
          <a:custGeom>
            <a:avLst/>
            <a:gdLst/>
            <a:ahLst/>
            <a:cxnLst/>
            <a:rect l="l" t="t" r="r" b="b"/>
            <a:pathLst>
              <a:path w="1270" h="1905">
                <a:moveTo>
                  <a:pt x="1143" y="1574"/>
                </a:moveTo>
                <a:lnTo>
                  <a:pt x="457" y="888"/>
                </a:lnTo>
                <a:lnTo>
                  <a:pt x="0" y="0"/>
                </a:lnTo>
                <a:lnTo>
                  <a:pt x="1143" y="1574"/>
                </a:lnTo>
                <a:close/>
              </a:path>
            </a:pathLst>
          </a:custGeom>
          <a:solidFill>
            <a:srgbClr val="2D5379"/>
          </a:solidFill>
        </p:spPr>
        <p:txBody>
          <a:bodyPr wrap="square" lIns="0" tIns="0" rIns="0" bIns="0" rtlCol="0"/>
          <a:lstStyle/>
          <a:p/>
        </p:txBody>
      </p:sp>
      <p:sp>
        <p:nvSpPr>
          <p:cNvPr id="153" name="object 153"/>
          <p:cNvSpPr/>
          <p:nvPr/>
        </p:nvSpPr>
        <p:spPr>
          <a:xfrm>
            <a:off x="3342640" y="1569415"/>
            <a:ext cx="15240" cy="0"/>
          </a:xfrm>
          <a:custGeom>
            <a:avLst/>
            <a:gdLst/>
            <a:ahLst/>
            <a:cxnLst/>
            <a:rect l="l" t="t" r="r" b="b"/>
            <a:pathLst>
              <a:path w="15239">
                <a:moveTo>
                  <a:pt x="0" y="0"/>
                </a:moveTo>
                <a:lnTo>
                  <a:pt x="15100" y="0"/>
                </a:lnTo>
              </a:path>
            </a:pathLst>
          </a:custGeom>
          <a:ln w="3175">
            <a:solidFill>
              <a:srgbClr val="2D5379"/>
            </a:solidFill>
          </a:ln>
        </p:spPr>
        <p:txBody>
          <a:bodyPr wrap="square" lIns="0" tIns="0" rIns="0" bIns="0" rtlCol="0"/>
          <a:lstStyle/>
          <a:p/>
        </p:txBody>
      </p:sp>
      <p:sp>
        <p:nvSpPr>
          <p:cNvPr id="154" name="object 154"/>
          <p:cNvSpPr/>
          <p:nvPr/>
        </p:nvSpPr>
        <p:spPr>
          <a:xfrm>
            <a:off x="3343097" y="1569516"/>
            <a:ext cx="34290" cy="41910"/>
          </a:xfrm>
          <a:custGeom>
            <a:avLst/>
            <a:gdLst/>
            <a:ahLst/>
            <a:cxnLst/>
            <a:rect l="l" t="t" r="r" b="b"/>
            <a:pathLst>
              <a:path w="34289" h="41909">
                <a:moveTo>
                  <a:pt x="21450" y="41490"/>
                </a:moveTo>
                <a:lnTo>
                  <a:pt x="0" y="0"/>
                </a:lnTo>
                <a:lnTo>
                  <a:pt x="685" y="685"/>
                </a:lnTo>
                <a:lnTo>
                  <a:pt x="14643" y="685"/>
                </a:lnTo>
                <a:lnTo>
                  <a:pt x="33210" y="36575"/>
                </a:lnTo>
                <a:lnTo>
                  <a:pt x="33604" y="37503"/>
                </a:lnTo>
                <a:lnTo>
                  <a:pt x="33832" y="38481"/>
                </a:lnTo>
                <a:lnTo>
                  <a:pt x="34162" y="40512"/>
                </a:lnTo>
                <a:lnTo>
                  <a:pt x="21297" y="40512"/>
                </a:lnTo>
                <a:lnTo>
                  <a:pt x="21450" y="41490"/>
                </a:lnTo>
                <a:close/>
              </a:path>
            </a:pathLst>
          </a:custGeom>
          <a:solidFill>
            <a:srgbClr val="2D5379"/>
          </a:solidFill>
        </p:spPr>
        <p:txBody>
          <a:bodyPr wrap="square" lIns="0" tIns="0" rIns="0" bIns="0" rtlCol="0"/>
          <a:lstStyle/>
          <a:p/>
        </p:txBody>
      </p:sp>
      <p:sp>
        <p:nvSpPr>
          <p:cNvPr id="155" name="object 155"/>
          <p:cNvSpPr/>
          <p:nvPr/>
        </p:nvSpPr>
        <p:spPr>
          <a:xfrm>
            <a:off x="528701" y="1569516"/>
            <a:ext cx="1270" cy="1270"/>
          </a:xfrm>
          <a:custGeom>
            <a:avLst/>
            <a:gdLst/>
            <a:ahLst/>
            <a:cxnLst/>
            <a:rect l="l" t="t" r="r" b="b"/>
            <a:pathLst>
              <a:path w="1270" h="1269">
                <a:moveTo>
                  <a:pt x="330" y="685"/>
                </a:moveTo>
                <a:lnTo>
                  <a:pt x="0" y="685"/>
                </a:lnTo>
                <a:lnTo>
                  <a:pt x="685" y="0"/>
                </a:lnTo>
                <a:lnTo>
                  <a:pt x="330" y="685"/>
                </a:lnTo>
                <a:close/>
              </a:path>
            </a:pathLst>
          </a:custGeom>
          <a:solidFill>
            <a:srgbClr val="2D5379"/>
          </a:solidFill>
        </p:spPr>
        <p:txBody>
          <a:bodyPr wrap="square" lIns="0" tIns="0" rIns="0" bIns="0" rtlCol="0"/>
          <a:lstStyle/>
          <a:p/>
        </p:txBody>
      </p:sp>
      <p:sp>
        <p:nvSpPr>
          <p:cNvPr id="156" name="object 156"/>
          <p:cNvSpPr/>
          <p:nvPr/>
        </p:nvSpPr>
        <p:spPr>
          <a:xfrm>
            <a:off x="507453" y="1610029"/>
            <a:ext cx="635" cy="1905"/>
          </a:xfrm>
          <a:custGeom>
            <a:avLst/>
            <a:gdLst/>
            <a:ahLst/>
            <a:cxnLst/>
            <a:rect l="l" t="t" r="r" b="b"/>
            <a:pathLst>
              <a:path w="634" h="1905">
                <a:moveTo>
                  <a:pt x="0" y="1905"/>
                </a:moveTo>
                <a:lnTo>
                  <a:pt x="634" y="0"/>
                </a:lnTo>
                <a:lnTo>
                  <a:pt x="469" y="977"/>
                </a:lnTo>
                <a:lnTo>
                  <a:pt x="0" y="1905"/>
                </a:lnTo>
                <a:close/>
              </a:path>
            </a:pathLst>
          </a:custGeom>
          <a:solidFill>
            <a:srgbClr val="2D5379"/>
          </a:solidFill>
        </p:spPr>
        <p:txBody>
          <a:bodyPr wrap="square" lIns="0" tIns="0" rIns="0" bIns="0" rtlCol="0"/>
          <a:lstStyle/>
          <a:p/>
        </p:txBody>
      </p:sp>
      <p:sp>
        <p:nvSpPr>
          <p:cNvPr id="157" name="object 157"/>
          <p:cNvSpPr/>
          <p:nvPr/>
        </p:nvSpPr>
        <p:spPr>
          <a:xfrm>
            <a:off x="507923" y="1610029"/>
            <a:ext cx="635" cy="1270"/>
          </a:xfrm>
          <a:custGeom>
            <a:avLst/>
            <a:gdLst/>
            <a:ahLst/>
            <a:cxnLst/>
            <a:rect l="l" t="t" r="r" b="b"/>
            <a:pathLst>
              <a:path w="634" h="1269">
                <a:moveTo>
                  <a:pt x="0" y="977"/>
                </a:moveTo>
                <a:lnTo>
                  <a:pt x="165" y="0"/>
                </a:lnTo>
                <a:lnTo>
                  <a:pt x="507" y="0"/>
                </a:lnTo>
                <a:lnTo>
                  <a:pt x="0" y="977"/>
                </a:lnTo>
                <a:close/>
              </a:path>
            </a:pathLst>
          </a:custGeom>
          <a:solidFill>
            <a:srgbClr val="2D5379"/>
          </a:solidFill>
        </p:spPr>
        <p:txBody>
          <a:bodyPr wrap="square" lIns="0" tIns="0" rIns="0" bIns="0" rtlCol="0"/>
          <a:lstStyle/>
          <a:p/>
        </p:txBody>
      </p:sp>
      <p:sp>
        <p:nvSpPr>
          <p:cNvPr id="158" name="object 158"/>
          <p:cNvSpPr/>
          <p:nvPr/>
        </p:nvSpPr>
        <p:spPr>
          <a:xfrm>
            <a:off x="3364395" y="1610029"/>
            <a:ext cx="635" cy="1905"/>
          </a:xfrm>
          <a:custGeom>
            <a:avLst/>
            <a:gdLst/>
            <a:ahLst/>
            <a:cxnLst/>
            <a:rect l="l" t="t" r="r" b="b"/>
            <a:pathLst>
              <a:path w="635" h="1905">
                <a:moveTo>
                  <a:pt x="635" y="1905"/>
                </a:moveTo>
                <a:lnTo>
                  <a:pt x="152" y="977"/>
                </a:lnTo>
                <a:lnTo>
                  <a:pt x="0" y="0"/>
                </a:lnTo>
                <a:lnTo>
                  <a:pt x="635" y="1905"/>
                </a:lnTo>
                <a:close/>
              </a:path>
            </a:pathLst>
          </a:custGeom>
          <a:solidFill>
            <a:srgbClr val="2D5379"/>
          </a:solidFill>
        </p:spPr>
        <p:txBody>
          <a:bodyPr wrap="square" lIns="0" tIns="0" rIns="0" bIns="0" rtlCol="0"/>
          <a:lstStyle/>
          <a:p/>
        </p:txBody>
      </p:sp>
      <p:sp>
        <p:nvSpPr>
          <p:cNvPr id="159" name="object 159"/>
          <p:cNvSpPr/>
          <p:nvPr/>
        </p:nvSpPr>
        <p:spPr>
          <a:xfrm>
            <a:off x="3364395" y="1610982"/>
            <a:ext cx="13335" cy="0"/>
          </a:xfrm>
          <a:custGeom>
            <a:avLst/>
            <a:gdLst/>
            <a:ahLst/>
            <a:cxnLst/>
            <a:rect l="l" t="t" r="r" b="b"/>
            <a:pathLst>
              <a:path w="13335">
                <a:moveTo>
                  <a:pt x="0" y="0"/>
                </a:moveTo>
                <a:lnTo>
                  <a:pt x="13169" y="0"/>
                </a:lnTo>
              </a:path>
            </a:pathLst>
          </a:custGeom>
          <a:ln w="3175">
            <a:solidFill>
              <a:srgbClr val="2D5379"/>
            </a:solidFill>
          </a:ln>
        </p:spPr>
        <p:txBody>
          <a:bodyPr wrap="square" lIns="0" tIns="0" rIns="0" bIns="0" rtlCol="0"/>
          <a:lstStyle/>
          <a:p/>
        </p:txBody>
      </p:sp>
      <p:sp>
        <p:nvSpPr>
          <p:cNvPr id="160" name="object 160"/>
          <p:cNvSpPr/>
          <p:nvPr/>
        </p:nvSpPr>
        <p:spPr>
          <a:xfrm>
            <a:off x="507453" y="1611007"/>
            <a:ext cx="635" cy="1270"/>
          </a:xfrm>
          <a:custGeom>
            <a:avLst/>
            <a:gdLst/>
            <a:ahLst/>
            <a:cxnLst/>
            <a:rect l="l" t="t" r="r" b="b"/>
            <a:pathLst>
              <a:path w="634" h="1269">
                <a:moveTo>
                  <a:pt x="330" y="927"/>
                </a:moveTo>
                <a:lnTo>
                  <a:pt x="0" y="927"/>
                </a:lnTo>
                <a:lnTo>
                  <a:pt x="469" y="0"/>
                </a:lnTo>
                <a:lnTo>
                  <a:pt x="330" y="927"/>
                </a:lnTo>
                <a:close/>
              </a:path>
            </a:pathLst>
          </a:custGeom>
          <a:solidFill>
            <a:srgbClr val="2D5379"/>
          </a:solidFill>
        </p:spPr>
        <p:txBody>
          <a:bodyPr wrap="square" lIns="0" tIns="0" rIns="0" bIns="0" rtlCol="0"/>
          <a:lstStyle/>
          <a:p/>
        </p:txBody>
      </p:sp>
      <p:sp>
        <p:nvSpPr>
          <p:cNvPr id="161" name="object 161"/>
          <p:cNvSpPr/>
          <p:nvPr/>
        </p:nvSpPr>
        <p:spPr>
          <a:xfrm>
            <a:off x="3364547" y="1611007"/>
            <a:ext cx="20955" cy="48895"/>
          </a:xfrm>
          <a:custGeom>
            <a:avLst/>
            <a:gdLst/>
            <a:ahLst/>
            <a:cxnLst/>
            <a:rect l="l" t="t" r="r" b="b"/>
            <a:pathLst>
              <a:path w="20954" h="48894">
                <a:moveTo>
                  <a:pt x="20510" y="48882"/>
                </a:moveTo>
                <a:lnTo>
                  <a:pt x="7886" y="48882"/>
                </a:lnTo>
                <a:lnTo>
                  <a:pt x="7810" y="47866"/>
                </a:lnTo>
                <a:lnTo>
                  <a:pt x="0" y="0"/>
                </a:lnTo>
                <a:lnTo>
                  <a:pt x="482" y="927"/>
                </a:lnTo>
                <a:lnTo>
                  <a:pt x="13017" y="927"/>
                </a:lnTo>
                <a:lnTo>
                  <a:pt x="20434" y="46850"/>
                </a:lnTo>
                <a:lnTo>
                  <a:pt x="20510" y="48882"/>
                </a:lnTo>
                <a:close/>
              </a:path>
            </a:pathLst>
          </a:custGeom>
          <a:solidFill>
            <a:srgbClr val="2D5379"/>
          </a:solidFill>
        </p:spPr>
        <p:txBody>
          <a:bodyPr wrap="square" lIns="0" tIns="0" rIns="0" bIns="0" rtlCol="0"/>
          <a:lstStyle/>
          <a:p/>
        </p:txBody>
      </p:sp>
      <p:sp>
        <p:nvSpPr>
          <p:cNvPr id="162" name="object 162"/>
          <p:cNvSpPr/>
          <p:nvPr/>
        </p:nvSpPr>
        <p:spPr>
          <a:xfrm>
            <a:off x="500126" y="1659146"/>
            <a:ext cx="0" cy="0"/>
          </a:xfrm>
          <a:custGeom>
            <a:avLst/>
            <a:gdLst/>
            <a:ahLst/>
            <a:cxnLst/>
            <a:rect l="l" t="t" r="r" b="b"/>
            <a:pathLst>
              <a:path>
                <a:moveTo>
                  <a:pt x="0" y="0"/>
                </a:moveTo>
                <a:lnTo>
                  <a:pt x="0" y="0"/>
                </a:lnTo>
              </a:path>
            </a:pathLst>
          </a:custGeom>
          <a:ln w="3175">
            <a:solidFill>
              <a:srgbClr val="2D5379"/>
            </a:solidFill>
          </a:ln>
        </p:spPr>
        <p:txBody>
          <a:bodyPr wrap="square" lIns="0" tIns="0" rIns="0" bIns="0" rtlCol="0"/>
          <a:lstStyle/>
          <a:p/>
        </p:txBody>
      </p:sp>
      <p:sp>
        <p:nvSpPr>
          <p:cNvPr id="163" name="object 163"/>
          <p:cNvSpPr/>
          <p:nvPr/>
        </p:nvSpPr>
        <p:spPr>
          <a:xfrm>
            <a:off x="500126" y="1659655"/>
            <a:ext cx="0" cy="0"/>
          </a:xfrm>
          <a:custGeom>
            <a:avLst/>
            <a:gdLst/>
            <a:ahLst/>
            <a:cxnLst/>
            <a:rect l="l" t="t" r="r" b="b"/>
            <a:pathLst>
              <a:path>
                <a:moveTo>
                  <a:pt x="0" y="0"/>
                </a:moveTo>
                <a:lnTo>
                  <a:pt x="0" y="0"/>
                </a:lnTo>
              </a:path>
            </a:pathLst>
          </a:custGeom>
          <a:ln w="3175">
            <a:solidFill>
              <a:srgbClr val="2D5379"/>
            </a:solidFill>
          </a:ln>
        </p:spPr>
        <p:txBody>
          <a:bodyPr wrap="square" lIns="0" tIns="0" rIns="0" bIns="0" rtlCol="0"/>
          <a:lstStyle/>
          <a:p/>
        </p:txBody>
      </p:sp>
      <p:sp>
        <p:nvSpPr>
          <p:cNvPr id="164" name="object 164"/>
          <p:cNvSpPr/>
          <p:nvPr/>
        </p:nvSpPr>
        <p:spPr>
          <a:xfrm>
            <a:off x="3378708" y="1659420"/>
            <a:ext cx="0" cy="630555"/>
          </a:xfrm>
          <a:custGeom>
            <a:avLst/>
            <a:gdLst/>
            <a:ahLst/>
            <a:cxnLst/>
            <a:rect l="l" t="t" r="r" b="b"/>
            <a:pathLst>
              <a:path h="630555">
                <a:moveTo>
                  <a:pt x="0" y="0"/>
                </a:moveTo>
                <a:lnTo>
                  <a:pt x="0" y="630389"/>
                </a:lnTo>
              </a:path>
            </a:pathLst>
          </a:custGeom>
          <a:ln w="12700">
            <a:solidFill>
              <a:srgbClr val="2D5379"/>
            </a:solidFill>
          </a:ln>
        </p:spPr>
        <p:txBody>
          <a:bodyPr wrap="square" lIns="0" tIns="0" rIns="0" bIns="0" rtlCol="0"/>
          <a:lstStyle/>
          <a:p/>
        </p:txBody>
      </p:sp>
      <p:sp>
        <p:nvSpPr>
          <p:cNvPr id="165" name="object 165"/>
          <p:cNvSpPr/>
          <p:nvPr/>
        </p:nvSpPr>
        <p:spPr>
          <a:xfrm>
            <a:off x="3372358" y="2289028"/>
            <a:ext cx="0" cy="0"/>
          </a:xfrm>
          <a:custGeom>
            <a:avLst/>
            <a:gdLst/>
            <a:ahLst/>
            <a:cxnLst/>
            <a:rect l="l" t="t" r="r" b="b"/>
            <a:pathLst>
              <a:path>
                <a:moveTo>
                  <a:pt x="0" y="0"/>
                </a:moveTo>
                <a:lnTo>
                  <a:pt x="0" y="0"/>
                </a:lnTo>
              </a:path>
            </a:pathLst>
          </a:custGeom>
          <a:ln w="3175">
            <a:solidFill>
              <a:srgbClr val="2D5379"/>
            </a:solidFill>
          </a:ln>
        </p:spPr>
        <p:txBody>
          <a:bodyPr wrap="square" lIns="0" tIns="0" rIns="0" bIns="0" rtlCol="0"/>
          <a:lstStyle/>
          <a:p/>
        </p:txBody>
      </p:sp>
      <p:sp>
        <p:nvSpPr>
          <p:cNvPr id="166" name="object 166"/>
          <p:cNvSpPr/>
          <p:nvPr/>
        </p:nvSpPr>
        <p:spPr>
          <a:xfrm>
            <a:off x="3364547" y="2289263"/>
            <a:ext cx="20955" cy="48895"/>
          </a:xfrm>
          <a:custGeom>
            <a:avLst/>
            <a:gdLst/>
            <a:ahLst/>
            <a:cxnLst/>
            <a:rect l="l" t="t" r="r" b="b"/>
            <a:pathLst>
              <a:path w="20954" h="48894">
                <a:moveTo>
                  <a:pt x="0" y="48399"/>
                </a:moveTo>
                <a:lnTo>
                  <a:pt x="7810" y="0"/>
                </a:lnTo>
                <a:lnTo>
                  <a:pt x="7810" y="546"/>
                </a:lnTo>
                <a:lnTo>
                  <a:pt x="20510" y="546"/>
                </a:lnTo>
                <a:lnTo>
                  <a:pt x="20434" y="1562"/>
                </a:lnTo>
                <a:lnTo>
                  <a:pt x="13017" y="47485"/>
                </a:lnTo>
                <a:lnTo>
                  <a:pt x="482" y="47485"/>
                </a:lnTo>
                <a:lnTo>
                  <a:pt x="0" y="48399"/>
                </a:lnTo>
                <a:close/>
              </a:path>
            </a:pathLst>
          </a:custGeom>
          <a:solidFill>
            <a:srgbClr val="2D5379"/>
          </a:solidFill>
        </p:spPr>
        <p:txBody>
          <a:bodyPr wrap="square" lIns="0" tIns="0" rIns="0" bIns="0" rtlCol="0"/>
          <a:lstStyle/>
          <a:p/>
        </p:txBody>
      </p:sp>
      <p:sp>
        <p:nvSpPr>
          <p:cNvPr id="167" name="object 167"/>
          <p:cNvSpPr/>
          <p:nvPr/>
        </p:nvSpPr>
        <p:spPr>
          <a:xfrm>
            <a:off x="507453" y="2336749"/>
            <a:ext cx="635" cy="1905"/>
          </a:xfrm>
          <a:custGeom>
            <a:avLst/>
            <a:gdLst/>
            <a:ahLst/>
            <a:cxnLst/>
            <a:rect l="l" t="t" r="r" b="b"/>
            <a:pathLst>
              <a:path w="634" h="1905">
                <a:moveTo>
                  <a:pt x="634" y="1905"/>
                </a:moveTo>
                <a:lnTo>
                  <a:pt x="0" y="0"/>
                </a:lnTo>
                <a:lnTo>
                  <a:pt x="469" y="914"/>
                </a:lnTo>
                <a:lnTo>
                  <a:pt x="634" y="1905"/>
                </a:lnTo>
                <a:close/>
              </a:path>
            </a:pathLst>
          </a:custGeom>
          <a:solidFill>
            <a:srgbClr val="2D5379"/>
          </a:solidFill>
        </p:spPr>
        <p:txBody>
          <a:bodyPr wrap="square" lIns="0" tIns="0" rIns="0" bIns="0" rtlCol="0"/>
          <a:lstStyle/>
          <a:p/>
        </p:txBody>
      </p:sp>
      <p:sp>
        <p:nvSpPr>
          <p:cNvPr id="168" name="object 168"/>
          <p:cNvSpPr/>
          <p:nvPr/>
        </p:nvSpPr>
        <p:spPr>
          <a:xfrm>
            <a:off x="507453" y="2336749"/>
            <a:ext cx="635" cy="1270"/>
          </a:xfrm>
          <a:custGeom>
            <a:avLst/>
            <a:gdLst/>
            <a:ahLst/>
            <a:cxnLst/>
            <a:rect l="l" t="t" r="r" b="b"/>
            <a:pathLst>
              <a:path w="634" h="1269">
                <a:moveTo>
                  <a:pt x="469" y="914"/>
                </a:moveTo>
                <a:lnTo>
                  <a:pt x="0" y="0"/>
                </a:lnTo>
                <a:lnTo>
                  <a:pt x="330" y="0"/>
                </a:lnTo>
                <a:lnTo>
                  <a:pt x="469" y="914"/>
                </a:lnTo>
                <a:close/>
              </a:path>
            </a:pathLst>
          </a:custGeom>
          <a:solidFill>
            <a:srgbClr val="2D5379"/>
          </a:solidFill>
        </p:spPr>
        <p:txBody>
          <a:bodyPr wrap="square" lIns="0" tIns="0" rIns="0" bIns="0" rtlCol="0"/>
          <a:lstStyle/>
          <a:p/>
        </p:txBody>
      </p:sp>
      <p:sp>
        <p:nvSpPr>
          <p:cNvPr id="169" name="object 169"/>
          <p:cNvSpPr/>
          <p:nvPr/>
        </p:nvSpPr>
        <p:spPr>
          <a:xfrm>
            <a:off x="3364395" y="2336749"/>
            <a:ext cx="635" cy="1905"/>
          </a:xfrm>
          <a:custGeom>
            <a:avLst/>
            <a:gdLst/>
            <a:ahLst/>
            <a:cxnLst/>
            <a:rect l="l" t="t" r="r" b="b"/>
            <a:pathLst>
              <a:path w="635" h="1905">
                <a:moveTo>
                  <a:pt x="0" y="1905"/>
                </a:moveTo>
                <a:lnTo>
                  <a:pt x="152" y="914"/>
                </a:lnTo>
                <a:lnTo>
                  <a:pt x="635" y="0"/>
                </a:lnTo>
                <a:lnTo>
                  <a:pt x="0" y="1905"/>
                </a:lnTo>
                <a:close/>
              </a:path>
            </a:pathLst>
          </a:custGeom>
          <a:solidFill>
            <a:srgbClr val="2D5379"/>
          </a:solidFill>
        </p:spPr>
        <p:txBody>
          <a:bodyPr wrap="square" lIns="0" tIns="0" rIns="0" bIns="0" rtlCol="0"/>
          <a:lstStyle/>
          <a:p/>
        </p:txBody>
      </p:sp>
      <p:sp>
        <p:nvSpPr>
          <p:cNvPr id="170" name="object 170"/>
          <p:cNvSpPr/>
          <p:nvPr/>
        </p:nvSpPr>
        <p:spPr>
          <a:xfrm>
            <a:off x="3364395" y="2337701"/>
            <a:ext cx="13335" cy="0"/>
          </a:xfrm>
          <a:custGeom>
            <a:avLst/>
            <a:gdLst/>
            <a:ahLst/>
            <a:cxnLst/>
            <a:rect l="l" t="t" r="r" b="b"/>
            <a:pathLst>
              <a:path w="13335">
                <a:moveTo>
                  <a:pt x="0" y="0"/>
                </a:moveTo>
                <a:lnTo>
                  <a:pt x="13169" y="0"/>
                </a:lnTo>
              </a:path>
            </a:pathLst>
          </a:custGeom>
          <a:ln w="3175">
            <a:solidFill>
              <a:srgbClr val="2D5379"/>
            </a:solidFill>
          </a:ln>
        </p:spPr>
        <p:txBody>
          <a:bodyPr wrap="square" lIns="0" tIns="0" rIns="0" bIns="0" rtlCol="0"/>
          <a:lstStyle/>
          <a:p/>
        </p:txBody>
      </p:sp>
      <p:sp>
        <p:nvSpPr>
          <p:cNvPr id="171" name="object 171"/>
          <p:cNvSpPr/>
          <p:nvPr/>
        </p:nvSpPr>
        <p:spPr>
          <a:xfrm>
            <a:off x="507923" y="2337663"/>
            <a:ext cx="635" cy="1270"/>
          </a:xfrm>
          <a:custGeom>
            <a:avLst/>
            <a:gdLst/>
            <a:ahLst/>
            <a:cxnLst/>
            <a:rect l="l" t="t" r="r" b="b"/>
            <a:pathLst>
              <a:path w="634" h="1269">
                <a:moveTo>
                  <a:pt x="507" y="990"/>
                </a:moveTo>
                <a:lnTo>
                  <a:pt x="165" y="990"/>
                </a:lnTo>
                <a:lnTo>
                  <a:pt x="0" y="0"/>
                </a:lnTo>
                <a:lnTo>
                  <a:pt x="507" y="990"/>
                </a:lnTo>
                <a:close/>
              </a:path>
            </a:pathLst>
          </a:custGeom>
          <a:solidFill>
            <a:srgbClr val="2D5379"/>
          </a:solidFill>
        </p:spPr>
        <p:txBody>
          <a:bodyPr wrap="square" lIns="0" tIns="0" rIns="0" bIns="0" rtlCol="0"/>
          <a:lstStyle/>
          <a:p/>
        </p:txBody>
      </p:sp>
      <p:sp>
        <p:nvSpPr>
          <p:cNvPr id="172" name="object 172"/>
          <p:cNvSpPr/>
          <p:nvPr/>
        </p:nvSpPr>
        <p:spPr>
          <a:xfrm>
            <a:off x="3343097" y="2337663"/>
            <a:ext cx="34290" cy="41910"/>
          </a:xfrm>
          <a:custGeom>
            <a:avLst/>
            <a:gdLst/>
            <a:ahLst/>
            <a:cxnLst/>
            <a:rect l="l" t="t" r="r" b="b"/>
            <a:pathLst>
              <a:path w="34289" h="41910">
                <a:moveTo>
                  <a:pt x="0" y="41503"/>
                </a:moveTo>
                <a:lnTo>
                  <a:pt x="21450" y="0"/>
                </a:lnTo>
                <a:lnTo>
                  <a:pt x="21297" y="990"/>
                </a:lnTo>
                <a:lnTo>
                  <a:pt x="34162" y="990"/>
                </a:lnTo>
                <a:lnTo>
                  <a:pt x="33832" y="3009"/>
                </a:lnTo>
                <a:lnTo>
                  <a:pt x="33604" y="3987"/>
                </a:lnTo>
                <a:lnTo>
                  <a:pt x="33197" y="4927"/>
                </a:lnTo>
                <a:lnTo>
                  <a:pt x="14643" y="40817"/>
                </a:lnTo>
                <a:lnTo>
                  <a:pt x="685" y="40817"/>
                </a:lnTo>
                <a:lnTo>
                  <a:pt x="0" y="41503"/>
                </a:lnTo>
                <a:close/>
              </a:path>
            </a:pathLst>
          </a:custGeom>
          <a:solidFill>
            <a:srgbClr val="2D5379"/>
          </a:solidFill>
        </p:spPr>
        <p:txBody>
          <a:bodyPr wrap="square" lIns="0" tIns="0" rIns="0" bIns="0" rtlCol="0"/>
          <a:lstStyle/>
          <a:p/>
        </p:txBody>
      </p:sp>
      <p:sp>
        <p:nvSpPr>
          <p:cNvPr id="173" name="object 173"/>
          <p:cNvSpPr/>
          <p:nvPr/>
        </p:nvSpPr>
        <p:spPr>
          <a:xfrm>
            <a:off x="528701" y="2378481"/>
            <a:ext cx="1270" cy="1905"/>
          </a:xfrm>
          <a:custGeom>
            <a:avLst/>
            <a:gdLst/>
            <a:ahLst/>
            <a:cxnLst/>
            <a:rect l="l" t="t" r="r" b="b"/>
            <a:pathLst>
              <a:path w="1270" h="1905">
                <a:moveTo>
                  <a:pt x="1142" y="1574"/>
                </a:moveTo>
                <a:lnTo>
                  <a:pt x="0" y="0"/>
                </a:lnTo>
                <a:lnTo>
                  <a:pt x="685" y="685"/>
                </a:lnTo>
                <a:lnTo>
                  <a:pt x="1142" y="1574"/>
                </a:lnTo>
                <a:close/>
              </a:path>
            </a:pathLst>
          </a:custGeom>
          <a:solidFill>
            <a:srgbClr val="2D5379"/>
          </a:solidFill>
        </p:spPr>
        <p:txBody>
          <a:bodyPr wrap="square" lIns="0" tIns="0" rIns="0" bIns="0" rtlCol="0"/>
          <a:lstStyle/>
          <a:p/>
        </p:txBody>
      </p:sp>
      <p:sp>
        <p:nvSpPr>
          <p:cNvPr id="174" name="object 174"/>
          <p:cNvSpPr/>
          <p:nvPr/>
        </p:nvSpPr>
        <p:spPr>
          <a:xfrm>
            <a:off x="528701" y="2378481"/>
            <a:ext cx="1270" cy="1270"/>
          </a:xfrm>
          <a:custGeom>
            <a:avLst/>
            <a:gdLst/>
            <a:ahLst/>
            <a:cxnLst/>
            <a:rect l="l" t="t" r="r" b="b"/>
            <a:pathLst>
              <a:path w="1270" h="1269">
                <a:moveTo>
                  <a:pt x="685" y="673"/>
                </a:moveTo>
                <a:lnTo>
                  <a:pt x="0" y="0"/>
                </a:lnTo>
                <a:lnTo>
                  <a:pt x="330" y="0"/>
                </a:lnTo>
                <a:lnTo>
                  <a:pt x="685" y="673"/>
                </a:lnTo>
                <a:close/>
              </a:path>
            </a:pathLst>
          </a:custGeom>
          <a:solidFill>
            <a:srgbClr val="2D5379"/>
          </a:solidFill>
        </p:spPr>
        <p:txBody>
          <a:bodyPr wrap="square" lIns="0" tIns="0" rIns="0" bIns="0" rtlCol="0"/>
          <a:lstStyle/>
          <a:p/>
        </p:txBody>
      </p:sp>
      <p:sp>
        <p:nvSpPr>
          <p:cNvPr id="175" name="object 175"/>
          <p:cNvSpPr/>
          <p:nvPr/>
        </p:nvSpPr>
        <p:spPr>
          <a:xfrm>
            <a:off x="3342640" y="2378481"/>
            <a:ext cx="1270" cy="1905"/>
          </a:xfrm>
          <a:custGeom>
            <a:avLst/>
            <a:gdLst/>
            <a:ahLst/>
            <a:cxnLst/>
            <a:rect l="l" t="t" r="r" b="b"/>
            <a:pathLst>
              <a:path w="1270" h="1905">
                <a:moveTo>
                  <a:pt x="0" y="1574"/>
                </a:moveTo>
                <a:lnTo>
                  <a:pt x="457" y="673"/>
                </a:lnTo>
                <a:lnTo>
                  <a:pt x="1143" y="0"/>
                </a:lnTo>
                <a:lnTo>
                  <a:pt x="0" y="1574"/>
                </a:lnTo>
                <a:close/>
              </a:path>
            </a:pathLst>
          </a:custGeom>
          <a:solidFill>
            <a:srgbClr val="2D5379"/>
          </a:solidFill>
        </p:spPr>
        <p:txBody>
          <a:bodyPr wrap="square" lIns="0" tIns="0" rIns="0" bIns="0" rtlCol="0"/>
          <a:lstStyle/>
          <a:p/>
        </p:txBody>
      </p:sp>
      <p:sp>
        <p:nvSpPr>
          <p:cNvPr id="176" name="object 176"/>
          <p:cNvSpPr/>
          <p:nvPr/>
        </p:nvSpPr>
        <p:spPr>
          <a:xfrm>
            <a:off x="3342640" y="2379268"/>
            <a:ext cx="15240" cy="0"/>
          </a:xfrm>
          <a:custGeom>
            <a:avLst/>
            <a:gdLst/>
            <a:ahLst/>
            <a:cxnLst/>
            <a:rect l="l" t="t" r="r" b="b"/>
            <a:pathLst>
              <a:path w="15239">
                <a:moveTo>
                  <a:pt x="0" y="0"/>
                </a:moveTo>
                <a:lnTo>
                  <a:pt x="15100" y="0"/>
                </a:lnTo>
              </a:path>
            </a:pathLst>
          </a:custGeom>
          <a:ln w="3175">
            <a:solidFill>
              <a:srgbClr val="2D5379"/>
            </a:solidFill>
          </a:ln>
        </p:spPr>
        <p:txBody>
          <a:bodyPr wrap="square" lIns="0" tIns="0" rIns="0" bIns="0" rtlCol="0"/>
          <a:lstStyle/>
          <a:p/>
        </p:txBody>
      </p:sp>
      <p:sp>
        <p:nvSpPr>
          <p:cNvPr id="177" name="object 177"/>
          <p:cNvSpPr/>
          <p:nvPr/>
        </p:nvSpPr>
        <p:spPr>
          <a:xfrm>
            <a:off x="529386" y="2379154"/>
            <a:ext cx="1270" cy="1270"/>
          </a:xfrm>
          <a:custGeom>
            <a:avLst/>
            <a:gdLst/>
            <a:ahLst/>
            <a:cxnLst/>
            <a:rect l="l" t="t" r="r" b="b"/>
            <a:pathLst>
              <a:path w="1270" h="1269">
                <a:moveTo>
                  <a:pt x="889" y="901"/>
                </a:moveTo>
                <a:lnTo>
                  <a:pt x="457" y="901"/>
                </a:lnTo>
                <a:lnTo>
                  <a:pt x="0" y="0"/>
                </a:lnTo>
                <a:lnTo>
                  <a:pt x="889" y="901"/>
                </a:lnTo>
                <a:close/>
              </a:path>
            </a:pathLst>
          </a:custGeom>
          <a:solidFill>
            <a:srgbClr val="2D5379"/>
          </a:solidFill>
        </p:spPr>
        <p:txBody>
          <a:bodyPr wrap="square" lIns="0" tIns="0" rIns="0" bIns="0" rtlCol="0"/>
          <a:lstStyle/>
          <a:p/>
        </p:txBody>
      </p:sp>
      <p:sp>
        <p:nvSpPr>
          <p:cNvPr id="178" name="object 178"/>
          <p:cNvSpPr/>
          <p:nvPr/>
        </p:nvSpPr>
        <p:spPr>
          <a:xfrm>
            <a:off x="3310318" y="2379167"/>
            <a:ext cx="46990" cy="33020"/>
          </a:xfrm>
          <a:custGeom>
            <a:avLst/>
            <a:gdLst/>
            <a:ahLst/>
            <a:cxnLst/>
            <a:rect l="l" t="t" r="r" b="b"/>
            <a:pathLst>
              <a:path w="46989" h="33019">
                <a:moveTo>
                  <a:pt x="0" y="32765"/>
                </a:moveTo>
                <a:lnTo>
                  <a:pt x="32778" y="0"/>
                </a:lnTo>
                <a:lnTo>
                  <a:pt x="32321" y="888"/>
                </a:lnTo>
                <a:lnTo>
                  <a:pt x="46609" y="888"/>
                </a:lnTo>
                <a:lnTo>
                  <a:pt x="43599" y="6718"/>
                </a:lnTo>
                <a:lnTo>
                  <a:pt x="42443" y="8293"/>
                </a:lnTo>
                <a:lnTo>
                  <a:pt x="18427" y="32308"/>
                </a:lnTo>
                <a:lnTo>
                  <a:pt x="901" y="32308"/>
                </a:lnTo>
                <a:lnTo>
                  <a:pt x="0" y="32765"/>
                </a:lnTo>
                <a:close/>
              </a:path>
            </a:pathLst>
          </a:custGeom>
          <a:solidFill>
            <a:srgbClr val="2D5379"/>
          </a:solidFill>
        </p:spPr>
        <p:txBody>
          <a:bodyPr wrap="square" lIns="0" tIns="0" rIns="0" bIns="0" rtlCol="0"/>
          <a:lstStyle/>
          <a:p/>
        </p:txBody>
      </p:sp>
      <p:sp>
        <p:nvSpPr>
          <p:cNvPr id="179" name="object 179"/>
          <p:cNvSpPr/>
          <p:nvPr/>
        </p:nvSpPr>
        <p:spPr>
          <a:xfrm>
            <a:off x="561276" y="2411476"/>
            <a:ext cx="1905" cy="1270"/>
          </a:xfrm>
          <a:custGeom>
            <a:avLst/>
            <a:gdLst/>
            <a:ahLst/>
            <a:cxnLst/>
            <a:rect l="l" t="t" r="r" b="b"/>
            <a:pathLst>
              <a:path w="1904" h="1269">
                <a:moveTo>
                  <a:pt x="1574" y="1143"/>
                </a:moveTo>
                <a:lnTo>
                  <a:pt x="0" y="0"/>
                </a:lnTo>
                <a:lnTo>
                  <a:pt x="889" y="457"/>
                </a:lnTo>
                <a:lnTo>
                  <a:pt x="1574" y="1143"/>
                </a:lnTo>
                <a:close/>
              </a:path>
            </a:pathLst>
          </a:custGeom>
          <a:solidFill>
            <a:srgbClr val="2D5379"/>
          </a:solidFill>
        </p:spPr>
        <p:txBody>
          <a:bodyPr wrap="square" lIns="0" tIns="0" rIns="0" bIns="0" rtlCol="0"/>
          <a:lstStyle/>
          <a:p/>
        </p:txBody>
      </p:sp>
      <p:sp>
        <p:nvSpPr>
          <p:cNvPr id="180" name="object 180"/>
          <p:cNvSpPr/>
          <p:nvPr/>
        </p:nvSpPr>
        <p:spPr>
          <a:xfrm>
            <a:off x="561276" y="2411476"/>
            <a:ext cx="1270" cy="635"/>
          </a:xfrm>
          <a:custGeom>
            <a:avLst/>
            <a:gdLst/>
            <a:ahLst/>
            <a:cxnLst/>
            <a:rect l="l" t="t" r="r" b="b"/>
            <a:pathLst>
              <a:path w="1270" h="635">
                <a:moveTo>
                  <a:pt x="889" y="457"/>
                </a:moveTo>
                <a:lnTo>
                  <a:pt x="0" y="0"/>
                </a:lnTo>
                <a:lnTo>
                  <a:pt x="431" y="0"/>
                </a:lnTo>
                <a:lnTo>
                  <a:pt x="889" y="457"/>
                </a:lnTo>
                <a:close/>
              </a:path>
            </a:pathLst>
          </a:custGeom>
          <a:solidFill>
            <a:srgbClr val="2D5379"/>
          </a:solidFill>
        </p:spPr>
        <p:txBody>
          <a:bodyPr wrap="square" lIns="0" tIns="0" rIns="0" bIns="0" rtlCol="0"/>
          <a:lstStyle/>
          <a:p/>
        </p:txBody>
      </p:sp>
      <p:sp>
        <p:nvSpPr>
          <p:cNvPr id="181" name="object 181"/>
          <p:cNvSpPr/>
          <p:nvPr/>
        </p:nvSpPr>
        <p:spPr>
          <a:xfrm>
            <a:off x="3309645" y="2411476"/>
            <a:ext cx="1905" cy="1270"/>
          </a:xfrm>
          <a:custGeom>
            <a:avLst/>
            <a:gdLst/>
            <a:ahLst/>
            <a:cxnLst/>
            <a:rect l="l" t="t" r="r" b="b"/>
            <a:pathLst>
              <a:path w="1904" h="1269">
                <a:moveTo>
                  <a:pt x="0" y="1143"/>
                </a:moveTo>
                <a:lnTo>
                  <a:pt x="673" y="457"/>
                </a:lnTo>
                <a:lnTo>
                  <a:pt x="1574" y="0"/>
                </a:lnTo>
                <a:lnTo>
                  <a:pt x="0" y="1143"/>
                </a:lnTo>
                <a:close/>
              </a:path>
            </a:pathLst>
          </a:custGeom>
          <a:solidFill>
            <a:srgbClr val="2D5379"/>
          </a:solidFill>
        </p:spPr>
        <p:txBody>
          <a:bodyPr wrap="square" lIns="0" tIns="0" rIns="0" bIns="0" rtlCol="0"/>
          <a:lstStyle/>
          <a:p/>
        </p:txBody>
      </p:sp>
      <p:sp>
        <p:nvSpPr>
          <p:cNvPr id="182" name="object 182"/>
          <p:cNvSpPr/>
          <p:nvPr/>
        </p:nvSpPr>
        <p:spPr>
          <a:xfrm>
            <a:off x="3309645" y="2412047"/>
            <a:ext cx="19685" cy="0"/>
          </a:xfrm>
          <a:custGeom>
            <a:avLst/>
            <a:gdLst/>
            <a:ahLst/>
            <a:cxnLst/>
            <a:rect l="l" t="t" r="r" b="b"/>
            <a:pathLst>
              <a:path w="19685">
                <a:moveTo>
                  <a:pt x="0" y="0"/>
                </a:moveTo>
                <a:lnTo>
                  <a:pt x="19100" y="0"/>
                </a:lnTo>
              </a:path>
            </a:pathLst>
          </a:custGeom>
          <a:ln w="3175">
            <a:solidFill>
              <a:srgbClr val="2D5379"/>
            </a:solidFill>
          </a:ln>
        </p:spPr>
        <p:txBody>
          <a:bodyPr wrap="square" lIns="0" tIns="0" rIns="0" bIns="0" rtlCol="0"/>
          <a:lstStyle/>
          <a:p/>
        </p:txBody>
      </p:sp>
      <p:sp>
        <p:nvSpPr>
          <p:cNvPr id="183" name="object 183"/>
          <p:cNvSpPr/>
          <p:nvPr/>
        </p:nvSpPr>
        <p:spPr>
          <a:xfrm>
            <a:off x="3268827" y="2411933"/>
            <a:ext cx="59055" cy="21590"/>
          </a:xfrm>
          <a:custGeom>
            <a:avLst/>
            <a:gdLst/>
            <a:ahLst/>
            <a:cxnLst/>
            <a:rect l="l" t="t" r="r" b="b"/>
            <a:pathLst>
              <a:path w="59054" h="21589">
                <a:moveTo>
                  <a:pt x="0" y="21450"/>
                </a:moveTo>
                <a:lnTo>
                  <a:pt x="41490" y="0"/>
                </a:lnTo>
                <a:lnTo>
                  <a:pt x="40817" y="685"/>
                </a:lnTo>
                <a:lnTo>
                  <a:pt x="58775" y="685"/>
                </a:lnTo>
                <a:lnTo>
                  <a:pt x="49796" y="9664"/>
                </a:lnTo>
                <a:lnTo>
                  <a:pt x="48221" y="10820"/>
                </a:lnTo>
                <a:lnTo>
                  <a:pt x="27965" y="21297"/>
                </a:lnTo>
                <a:lnTo>
                  <a:pt x="990" y="21297"/>
                </a:lnTo>
                <a:lnTo>
                  <a:pt x="0" y="21450"/>
                </a:lnTo>
                <a:close/>
              </a:path>
            </a:pathLst>
          </a:custGeom>
          <a:solidFill>
            <a:srgbClr val="2D5379"/>
          </a:solidFill>
        </p:spPr>
        <p:txBody>
          <a:bodyPr wrap="square" lIns="0" tIns="0" rIns="0" bIns="0" rtlCol="0"/>
          <a:lstStyle/>
          <a:p/>
        </p:txBody>
      </p:sp>
      <p:sp>
        <p:nvSpPr>
          <p:cNvPr id="184" name="object 184"/>
          <p:cNvSpPr/>
          <p:nvPr/>
        </p:nvSpPr>
        <p:spPr>
          <a:xfrm>
            <a:off x="562165" y="2411933"/>
            <a:ext cx="1905" cy="1270"/>
          </a:xfrm>
          <a:custGeom>
            <a:avLst/>
            <a:gdLst/>
            <a:ahLst/>
            <a:cxnLst/>
            <a:rect l="l" t="t" r="r" b="b"/>
            <a:pathLst>
              <a:path w="1904" h="1269">
                <a:moveTo>
                  <a:pt x="1320" y="685"/>
                </a:moveTo>
                <a:lnTo>
                  <a:pt x="685" y="685"/>
                </a:lnTo>
                <a:lnTo>
                  <a:pt x="0" y="0"/>
                </a:lnTo>
                <a:lnTo>
                  <a:pt x="1320" y="685"/>
                </a:lnTo>
                <a:close/>
              </a:path>
            </a:pathLst>
          </a:custGeom>
          <a:solidFill>
            <a:srgbClr val="2D5379"/>
          </a:solidFill>
        </p:spPr>
        <p:txBody>
          <a:bodyPr wrap="square" lIns="0" tIns="0" rIns="0" bIns="0" rtlCol="0"/>
          <a:lstStyle/>
          <a:p/>
        </p:txBody>
      </p:sp>
      <p:sp>
        <p:nvSpPr>
          <p:cNvPr id="185" name="object 185"/>
          <p:cNvSpPr/>
          <p:nvPr/>
        </p:nvSpPr>
        <p:spPr>
          <a:xfrm>
            <a:off x="602665" y="2433231"/>
            <a:ext cx="1905" cy="635"/>
          </a:xfrm>
          <a:custGeom>
            <a:avLst/>
            <a:gdLst/>
            <a:ahLst/>
            <a:cxnLst/>
            <a:rect l="l" t="t" r="r" b="b"/>
            <a:pathLst>
              <a:path w="1904" h="635">
                <a:moveTo>
                  <a:pt x="1904" y="635"/>
                </a:moveTo>
                <a:lnTo>
                  <a:pt x="0" y="0"/>
                </a:lnTo>
                <a:lnTo>
                  <a:pt x="977" y="152"/>
                </a:lnTo>
                <a:lnTo>
                  <a:pt x="1904" y="635"/>
                </a:lnTo>
                <a:close/>
              </a:path>
            </a:pathLst>
          </a:custGeom>
          <a:solidFill>
            <a:srgbClr val="2D5379"/>
          </a:solidFill>
        </p:spPr>
        <p:txBody>
          <a:bodyPr wrap="square" lIns="0" tIns="0" rIns="0" bIns="0" rtlCol="0"/>
          <a:lstStyle/>
          <a:p/>
        </p:txBody>
      </p:sp>
      <p:sp>
        <p:nvSpPr>
          <p:cNvPr id="186" name="object 186"/>
          <p:cNvSpPr/>
          <p:nvPr/>
        </p:nvSpPr>
        <p:spPr>
          <a:xfrm>
            <a:off x="602665" y="2433231"/>
            <a:ext cx="1270" cy="635"/>
          </a:xfrm>
          <a:custGeom>
            <a:avLst/>
            <a:gdLst/>
            <a:ahLst/>
            <a:cxnLst/>
            <a:rect l="l" t="t" r="r" b="b"/>
            <a:pathLst>
              <a:path w="1270" h="635">
                <a:moveTo>
                  <a:pt x="977" y="152"/>
                </a:moveTo>
                <a:lnTo>
                  <a:pt x="0" y="0"/>
                </a:lnTo>
                <a:lnTo>
                  <a:pt x="673" y="0"/>
                </a:lnTo>
                <a:lnTo>
                  <a:pt x="977" y="152"/>
                </a:lnTo>
                <a:close/>
              </a:path>
            </a:pathLst>
          </a:custGeom>
          <a:solidFill>
            <a:srgbClr val="2D5379"/>
          </a:solidFill>
        </p:spPr>
        <p:txBody>
          <a:bodyPr wrap="square" lIns="0" tIns="0" rIns="0" bIns="0" rtlCol="0"/>
          <a:lstStyle/>
          <a:p/>
        </p:txBody>
      </p:sp>
      <p:sp>
        <p:nvSpPr>
          <p:cNvPr id="187" name="object 187"/>
          <p:cNvSpPr/>
          <p:nvPr/>
        </p:nvSpPr>
        <p:spPr>
          <a:xfrm>
            <a:off x="3267913" y="2433231"/>
            <a:ext cx="1905" cy="635"/>
          </a:xfrm>
          <a:custGeom>
            <a:avLst/>
            <a:gdLst/>
            <a:ahLst/>
            <a:cxnLst/>
            <a:rect l="l" t="t" r="r" b="b"/>
            <a:pathLst>
              <a:path w="1904" h="635">
                <a:moveTo>
                  <a:pt x="0" y="635"/>
                </a:moveTo>
                <a:lnTo>
                  <a:pt x="914" y="152"/>
                </a:lnTo>
                <a:lnTo>
                  <a:pt x="1905" y="0"/>
                </a:lnTo>
                <a:lnTo>
                  <a:pt x="0" y="635"/>
                </a:lnTo>
                <a:close/>
              </a:path>
            </a:pathLst>
          </a:custGeom>
          <a:solidFill>
            <a:srgbClr val="2D5379"/>
          </a:solidFill>
        </p:spPr>
        <p:txBody>
          <a:bodyPr wrap="square" lIns="0" tIns="0" rIns="0" bIns="0" rtlCol="0"/>
          <a:lstStyle/>
          <a:p/>
        </p:txBody>
      </p:sp>
      <p:sp>
        <p:nvSpPr>
          <p:cNvPr id="188" name="object 188"/>
          <p:cNvSpPr/>
          <p:nvPr/>
        </p:nvSpPr>
        <p:spPr>
          <a:xfrm>
            <a:off x="3267913" y="2433548"/>
            <a:ext cx="29209" cy="0"/>
          </a:xfrm>
          <a:custGeom>
            <a:avLst/>
            <a:gdLst/>
            <a:ahLst/>
            <a:cxnLst/>
            <a:rect l="l" t="t" r="r" b="b"/>
            <a:pathLst>
              <a:path w="29210">
                <a:moveTo>
                  <a:pt x="0" y="0"/>
                </a:moveTo>
                <a:lnTo>
                  <a:pt x="28879" y="0"/>
                </a:lnTo>
              </a:path>
            </a:pathLst>
          </a:custGeom>
          <a:ln w="3175">
            <a:solidFill>
              <a:srgbClr val="2D5379"/>
            </a:solidFill>
          </a:ln>
        </p:spPr>
        <p:txBody>
          <a:bodyPr wrap="square" lIns="0" tIns="0" rIns="0" bIns="0" rtlCol="0"/>
          <a:lstStyle/>
          <a:p/>
        </p:txBody>
      </p:sp>
      <p:sp>
        <p:nvSpPr>
          <p:cNvPr id="189" name="object 189"/>
          <p:cNvSpPr/>
          <p:nvPr/>
        </p:nvSpPr>
        <p:spPr>
          <a:xfrm>
            <a:off x="3219957" y="2433383"/>
            <a:ext cx="76200" cy="8255"/>
          </a:xfrm>
          <a:custGeom>
            <a:avLst/>
            <a:gdLst/>
            <a:ahLst/>
            <a:cxnLst/>
            <a:rect l="l" t="t" r="r" b="b"/>
            <a:pathLst>
              <a:path w="76200" h="8255">
                <a:moveTo>
                  <a:pt x="0" y="7886"/>
                </a:moveTo>
                <a:lnTo>
                  <a:pt x="48869" y="0"/>
                </a:lnTo>
                <a:lnTo>
                  <a:pt x="47955" y="482"/>
                </a:lnTo>
                <a:lnTo>
                  <a:pt x="75603" y="482"/>
                </a:lnTo>
                <a:lnTo>
                  <a:pt x="61429" y="7810"/>
                </a:lnTo>
                <a:lnTo>
                  <a:pt x="0" y="7886"/>
                </a:lnTo>
                <a:close/>
              </a:path>
            </a:pathLst>
          </a:custGeom>
          <a:solidFill>
            <a:srgbClr val="2D5379"/>
          </a:solidFill>
        </p:spPr>
        <p:txBody>
          <a:bodyPr wrap="square" lIns="0" tIns="0" rIns="0" bIns="0" rtlCol="0"/>
          <a:lstStyle/>
          <a:p/>
        </p:txBody>
      </p:sp>
      <p:sp>
        <p:nvSpPr>
          <p:cNvPr id="190" name="object 190"/>
          <p:cNvSpPr/>
          <p:nvPr/>
        </p:nvSpPr>
        <p:spPr>
          <a:xfrm>
            <a:off x="603643" y="2433383"/>
            <a:ext cx="3175" cy="635"/>
          </a:xfrm>
          <a:custGeom>
            <a:avLst/>
            <a:gdLst/>
            <a:ahLst/>
            <a:cxnLst/>
            <a:rect l="l" t="t" r="r" b="b"/>
            <a:pathLst>
              <a:path w="3175" h="635">
                <a:moveTo>
                  <a:pt x="2959" y="482"/>
                </a:moveTo>
                <a:lnTo>
                  <a:pt x="927" y="482"/>
                </a:lnTo>
                <a:lnTo>
                  <a:pt x="0" y="0"/>
                </a:lnTo>
                <a:lnTo>
                  <a:pt x="2959" y="482"/>
                </a:lnTo>
                <a:close/>
              </a:path>
            </a:pathLst>
          </a:custGeom>
          <a:solidFill>
            <a:srgbClr val="2D5379"/>
          </a:solidFill>
        </p:spPr>
        <p:txBody>
          <a:bodyPr wrap="square" lIns="0" tIns="0" rIns="0" bIns="0" rtlCol="0"/>
          <a:lstStyle/>
          <a:p/>
        </p:txBody>
      </p:sp>
      <p:sp>
        <p:nvSpPr>
          <p:cNvPr id="191" name="object 191"/>
          <p:cNvSpPr/>
          <p:nvPr/>
        </p:nvSpPr>
        <p:spPr>
          <a:xfrm>
            <a:off x="652056" y="2441232"/>
            <a:ext cx="2568575" cy="0"/>
          </a:xfrm>
          <a:custGeom>
            <a:avLst/>
            <a:gdLst/>
            <a:ahLst/>
            <a:cxnLst/>
            <a:rect l="l" t="t" r="r" b="b"/>
            <a:pathLst>
              <a:path w="2568575">
                <a:moveTo>
                  <a:pt x="0" y="0"/>
                </a:moveTo>
                <a:lnTo>
                  <a:pt x="2568371" y="0"/>
                </a:lnTo>
              </a:path>
            </a:pathLst>
          </a:custGeom>
          <a:ln w="3175">
            <a:solidFill>
              <a:srgbClr val="2D5379"/>
            </a:solidFill>
          </a:ln>
        </p:spPr>
        <p:txBody>
          <a:bodyPr wrap="square" lIns="0" tIns="0" rIns="0" bIns="0" rtlCol="0"/>
          <a:lstStyle/>
          <a:p/>
        </p:txBody>
      </p:sp>
      <p:sp>
        <p:nvSpPr>
          <p:cNvPr id="192" name="object 192"/>
          <p:cNvSpPr/>
          <p:nvPr/>
        </p:nvSpPr>
        <p:spPr>
          <a:xfrm>
            <a:off x="3219957" y="2441232"/>
            <a:ext cx="61594" cy="0"/>
          </a:xfrm>
          <a:custGeom>
            <a:avLst/>
            <a:gdLst/>
            <a:ahLst/>
            <a:cxnLst/>
            <a:rect l="l" t="t" r="r" b="b"/>
            <a:pathLst>
              <a:path w="61595">
                <a:moveTo>
                  <a:pt x="0" y="0"/>
                </a:moveTo>
                <a:lnTo>
                  <a:pt x="61429" y="0"/>
                </a:lnTo>
              </a:path>
            </a:pathLst>
          </a:custGeom>
          <a:ln w="3175">
            <a:solidFill>
              <a:srgbClr val="2D5379"/>
            </a:solidFill>
          </a:ln>
        </p:spPr>
        <p:txBody>
          <a:bodyPr wrap="square" lIns="0" tIns="0" rIns="0" bIns="0" rtlCol="0"/>
          <a:lstStyle/>
          <a:p/>
        </p:txBody>
      </p:sp>
      <p:sp>
        <p:nvSpPr>
          <p:cNvPr id="193" name="object 193"/>
          <p:cNvSpPr txBox="1"/>
          <p:nvPr/>
        </p:nvSpPr>
        <p:spPr>
          <a:xfrm>
            <a:off x="618845" y="1620265"/>
            <a:ext cx="2250440" cy="658495"/>
          </a:xfrm>
          <a:prstGeom prst="rect">
            <a:avLst/>
          </a:prstGeom>
        </p:spPr>
        <p:txBody>
          <a:bodyPr vert="horz" wrap="square" lIns="0" tIns="0" rIns="0" bIns="0" rtlCol="0">
            <a:spAutoFit/>
          </a:bodyPr>
          <a:lstStyle/>
          <a:p>
            <a:pPr marL="12700">
              <a:lnSpc>
                <a:spcPct val="100000"/>
              </a:lnSpc>
            </a:pPr>
            <a:r>
              <a:rPr sz="2400" b="1" spc="10" dirty="0">
                <a:solidFill>
                  <a:srgbClr val="FFFFFF"/>
                </a:solidFill>
                <a:latin typeface="Microsoft JhengHei" panose="020B0604030504040204" charset="-120"/>
                <a:cs typeface="Microsoft JhengHei" panose="020B0604030504040204" charset="-120"/>
              </a:rPr>
              <a:t>一套表</a:t>
            </a:r>
            <a:r>
              <a:rPr sz="2400" b="1" spc="-10" dirty="0">
                <a:solidFill>
                  <a:srgbClr val="FFFFFF"/>
                </a:solidFill>
                <a:latin typeface="Arial" panose="020B0604020202020204"/>
                <a:cs typeface="Arial" panose="020B0604020202020204"/>
              </a:rPr>
              <a:t>/</a:t>
            </a:r>
            <a:r>
              <a:rPr sz="2400" b="1" spc="10" dirty="0">
                <a:solidFill>
                  <a:srgbClr val="FFFFFF"/>
                </a:solidFill>
                <a:latin typeface="Microsoft JhengHei" panose="020B0604030504040204" charset="-120"/>
                <a:cs typeface="Microsoft JhengHei" panose="020B0604030504040204" charset="-120"/>
              </a:rPr>
              <a:t>七大板</a:t>
            </a:r>
            <a:r>
              <a:rPr sz="2400" b="1" dirty="0">
                <a:solidFill>
                  <a:srgbClr val="FFFFFF"/>
                </a:solidFill>
                <a:latin typeface="Microsoft JhengHei" panose="020B0604030504040204" charset="-120"/>
                <a:cs typeface="Microsoft JhengHei" panose="020B0604030504040204" charset="-120"/>
              </a:rPr>
              <a:t>块</a:t>
            </a:r>
            <a:endParaRPr sz="2400">
              <a:latin typeface="Microsoft JhengHei" panose="020B0604030504040204" charset="-120"/>
              <a:cs typeface="Microsoft JhengHei" panose="020B0604030504040204" charset="-120"/>
            </a:endParaRPr>
          </a:p>
          <a:p>
            <a:pPr marL="12700">
              <a:lnSpc>
                <a:spcPct val="100000"/>
              </a:lnSpc>
              <a:spcBef>
                <a:spcPts val="60"/>
              </a:spcBef>
            </a:pPr>
            <a:r>
              <a:rPr sz="1800" b="1" spc="-5" dirty="0">
                <a:solidFill>
                  <a:srgbClr val="FFFFFF"/>
                </a:solidFill>
                <a:latin typeface="Microsoft JhengHei" panose="020B0604030504040204" charset="-120"/>
                <a:cs typeface="Microsoft JhengHei" panose="020B0604030504040204" charset="-120"/>
              </a:rPr>
              <a:t>（</a:t>
            </a:r>
            <a:r>
              <a:rPr sz="1800" b="1" spc="-5" dirty="0">
                <a:solidFill>
                  <a:srgbClr val="FFFFFF"/>
                </a:solidFill>
                <a:latin typeface="Arial" panose="020B0604020202020204"/>
                <a:cs typeface="Arial" panose="020B0604020202020204"/>
              </a:rPr>
              <a:t>37</a:t>
            </a:r>
            <a:r>
              <a:rPr sz="1800" b="1" spc="-5" dirty="0">
                <a:solidFill>
                  <a:srgbClr val="FFFFFF"/>
                </a:solidFill>
                <a:latin typeface="Microsoft JhengHei" panose="020B0604030504040204" charset="-120"/>
                <a:cs typeface="Microsoft JhengHei" panose="020B0604030504040204" charset="-120"/>
              </a:rPr>
              <a:t>张表单）</a:t>
            </a:r>
            <a:endParaRPr sz="1800">
              <a:latin typeface="Microsoft JhengHei" panose="020B0604030504040204" charset="-120"/>
              <a:cs typeface="Microsoft JhengHei" panose="020B0604030504040204"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95300"/>
            <a:ext cx="169545" cy="466725"/>
          </a:xfrm>
          <a:custGeom>
            <a:avLst/>
            <a:gdLst/>
            <a:ahLst/>
            <a:cxnLst/>
            <a:rect l="l" t="t" r="r" b="b"/>
            <a:pathLst>
              <a:path w="169545" h="466725">
                <a:moveTo>
                  <a:pt x="110680" y="466344"/>
                </a:moveTo>
                <a:lnTo>
                  <a:pt x="0" y="466344"/>
                </a:lnTo>
                <a:lnTo>
                  <a:pt x="0" y="0"/>
                </a:lnTo>
                <a:lnTo>
                  <a:pt x="110680" y="0"/>
                </a:lnTo>
                <a:lnTo>
                  <a:pt x="133438" y="4610"/>
                </a:lnTo>
                <a:lnTo>
                  <a:pt x="152031" y="17195"/>
                </a:lnTo>
                <a:lnTo>
                  <a:pt x="164566" y="35839"/>
                </a:lnTo>
                <a:lnTo>
                  <a:pt x="169164" y="58673"/>
                </a:lnTo>
                <a:lnTo>
                  <a:pt x="169164" y="407669"/>
                </a:lnTo>
                <a:lnTo>
                  <a:pt x="164566" y="430504"/>
                </a:lnTo>
                <a:lnTo>
                  <a:pt x="152031" y="449148"/>
                </a:lnTo>
                <a:lnTo>
                  <a:pt x="133438" y="461733"/>
                </a:lnTo>
                <a:lnTo>
                  <a:pt x="110680" y="466344"/>
                </a:lnTo>
                <a:close/>
              </a:path>
            </a:pathLst>
          </a:custGeom>
          <a:solidFill>
            <a:srgbClr val="4276AA"/>
          </a:solidFill>
        </p:spPr>
        <p:txBody>
          <a:bodyPr wrap="square" lIns="0" tIns="0" rIns="0" bIns="0" rtlCol="0"/>
          <a:lstStyle/>
          <a:p/>
        </p:txBody>
      </p:sp>
      <p:sp>
        <p:nvSpPr>
          <p:cNvPr id="3" name="object 3"/>
          <p:cNvSpPr txBox="1">
            <a:spLocks noGrp="1"/>
          </p:cNvSpPr>
          <p:nvPr>
            <p:ph type="title"/>
          </p:nvPr>
        </p:nvSpPr>
        <p:spPr>
          <a:xfrm>
            <a:off x="248513" y="397586"/>
            <a:ext cx="3698875" cy="489584"/>
          </a:xfrm>
          <a:prstGeom prst="rect">
            <a:avLst/>
          </a:prstGeom>
        </p:spPr>
        <p:txBody>
          <a:bodyPr vert="horz" wrap="square" lIns="0" tIns="0" rIns="0" bIns="0" rtlCol="0">
            <a:spAutoFit/>
          </a:bodyPr>
          <a:lstStyle/>
          <a:p>
            <a:pPr marL="12700">
              <a:lnSpc>
                <a:spcPct val="100000"/>
              </a:lnSpc>
            </a:pPr>
            <a:r>
              <a:rPr b="1" spc="10" dirty="0">
                <a:solidFill>
                  <a:srgbClr val="3C3C3C"/>
                </a:solidFill>
                <a:latin typeface="Microsoft JhengHei" panose="020B0604030504040204" charset="-120"/>
                <a:cs typeface="Microsoft JhengHei" panose="020B0604030504040204" charset="-120"/>
              </a:rPr>
              <a:t>调整及填报情况详解</a:t>
            </a:r>
            <a:endParaRPr b="1" spc="10" dirty="0">
              <a:solidFill>
                <a:srgbClr val="3C3C3C"/>
              </a:solidFill>
              <a:latin typeface="Microsoft JhengHei" panose="020B0604030504040204" charset="-120"/>
              <a:cs typeface="Microsoft JhengHei" panose="020B0604030504040204" charset="-120"/>
            </a:endParaRPr>
          </a:p>
        </p:txBody>
      </p:sp>
      <p:sp>
        <p:nvSpPr>
          <p:cNvPr id="4" name="object 4"/>
          <p:cNvSpPr/>
          <p:nvPr/>
        </p:nvSpPr>
        <p:spPr>
          <a:xfrm>
            <a:off x="0" y="918972"/>
            <a:ext cx="12192000" cy="5939155"/>
          </a:xfrm>
          <a:custGeom>
            <a:avLst/>
            <a:gdLst/>
            <a:ahLst/>
            <a:cxnLst/>
            <a:rect l="l" t="t" r="r" b="b"/>
            <a:pathLst>
              <a:path w="12192000" h="5939155">
                <a:moveTo>
                  <a:pt x="0" y="0"/>
                </a:moveTo>
                <a:lnTo>
                  <a:pt x="12192000" y="0"/>
                </a:lnTo>
                <a:lnTo>
                  <a:pt x="12192000" y="5939028"/>
                </a:lnTo>
                <a:lnTo>
                  <a:pt x="0" y="5939028"/>
                </a:lnTo>
                <a:lnTo>
                  <a:pt x="0" y="0"/>
                </a:lnTo>
                <a:close/>
              </a:path>
            </a:pathLst>
          </a:custGeom>
          <a:solidFill>
            <a:srgbClr val="FFFFFF"/>
          </a:solidFill>
        </p:spPr>
        <p:txBody>
          <a:bodyPr wrap="square" lIns="0" tIns="0" rIns="0" bIns="0" rtlCol="0"/>
          <a:lstStyle/>
          <a:p/>
        </p:txBody>
      </p:sp>
      <p:sp>
        <p:nvSpPr>
          <p:cNvPr id="5" name="object 5"/>
          <p:cNvSpPr/>
          <p:nvPr/>
        </p:nvSpPr>
        <p:spPr>
          <a:xfrm>
            <a:off x="1036066" y="1987042"/>
            <a:ext cx="10556240" cy="4310380"/>
          </a:xfrm>
          <a:custGeom>
            <a:avLst/>
            <a:gdLst/>
            <a:ahLst/>
            <a:cxnLst/>
            <a:rect l="l" t="t" r="r" b="b"/>
            <a:pathLst>
              <a:path w="10556240" h="4310380">
                <a:moveTo>
                  <a:pt x="10549382" y="4310380"/>
                </a:moveTo>
                <a:lnTo>
                  <a:pt x="6350" y="4310380"/>
                </a:lnTo>
                <a:lnTo>
                  <a:pt x="4381" y="4310075"/>
                </a:lnTo>
                <a:lnTo>
                  <a:pt x="2616" y="4309160"/>
                </a:lnTo>
                <a:lnTo>
                  <a:pt x="1206" y="4307763"/>
                </a:lnTo>
                <a:lnTo>
                  <a:pt x="304" y="4305985"/>
                </a:lnTo>
                <a:lnTo>
                  <a:pt x="0" y="4304030"/>
                </a:lnTo>
                <a:lnTo>
                  <a:pt x="0" y="6349"/>
                </a:lnTo>
                <a:lnTo>
                  <a:pt x="6350" y="0"/>
                </a:lnTo>
                <a:lnTo>
                  <a:pt x="10549382" y="0"/>
                </a:lnTo>
                <a:lnTo>
                  <a:pt x="10555732" y="6349"/>
                </a:lnTo>
                <a:lnTo>
                  <a:pt x="12700" y="6349"/>
                </a:lnTo>
                <a:lnTo>
                  <a:pt x="6350" y="12699"/>
                </a:lnTo>
                <a:lnTo>
                  <a:pt x="12700" y="12699"/>
                </a:lnTo>
                <a:lnTo>
                  <a:pt x="12700" y="4297680"/>
                </a:lnTo>
                <a:lnTo>
                  <a:pt x="6350" y="4297680"/>
                </a:lnTo>
                <a:lnTo>
                  <a:pt x="12700" y="4304030"/>
                </a:lnTo>
                <a:lnTo>
                  <a:pt x="10555732" y="4304030"/>
                </a:lnTo>
                <a:lnTo>
                  <a:pt x="10555427" y="4305985"/>
                </a:lnTo>
                <a:lnTo>
                  <a:pt x="10554525" y="4307763"/>
                </a:lnTo>
                <a:lnTo>
                  <a:pt x="10553115" y="4309160"/>
                </a:lnTo>
                <a:lnTo>
                  <a:pt x="10551350" y="4310075"/>
                </a:lnTo>
                <a:lnTo>
                  <a:pt x="10549382" y="4310380"/>
                </a:lnTo>
                <a:close/>
              </a:path>
            </a:pathLst>
          </a:custGeom>
          <a:solidFill>
            <a:srgbClr val="005D9F"/>
          </a:solidFill>
        </p:spPr>
        <p:txBody>
          <a:bodyPr wrap="square" lIns="0" tIns="0" rIns="0" bIns="0" rtlCol="0"/>
          <a:lstStyle/>
          <a:p/>
        </p:txBody>
      </p:sp>
      <p:sp>
        <p:nvSpPr>
          <p:cNvPr id="6" name="object 6"/>
          <p:cNvSpPr/>
          <p:nvPr/>
        </p:nvSpPr>
        <p:spPr>
          <a:xfrm>
            <a:off x="1042416" y="1993392"/>
            <a:ext cx="6350" cy="6350"/>
          </a:xfrm>
          <a:custGeom>
            <a:avLst/>
            <a:gdLst/>
            <a:ahLst/>
            <a:cxnLst/>
            <a:rect l="l" t="t" r="r" b="b"/>
            <a:pathLst>
              <a:path w="6350" h="6350">
                <a:moveTo>
                  <a:pt x="6350" y="6349"/>
                </a:moveTo>
                <a:lnTo>
                  <a:pt x="0" y="6349"/>
                </a:lnTo>
                <a:lnTo>
                  <a:pt x="6350" y="0"/>
                </a:lnTo>
                <a:lnTo>
                  <a:pt x="6350" y="6349"/>
                </a:lnTo>
                <a:close/>
              </a:path>
            </a:pathLst>
          </a:custGeom>
          <a:solidFill>
            <a:srgbClr val="005D9F"/>
          </a:solidFill>
        </p:spPr>
        <p:txBody>
          <a:bodyPr wrap="square" lIns="0" tIns="0" rIns="0" bIns="0" rtlCol="0"/>
          <a:lstStyle/>
          <a:p/>
        </p:txBody>
      </p:sp>
      <p:sp>
        <p:nvSpPr>
          <p:cNvPr id="7" name="object 7"/>
          <p:cNvSpPr/>
          <p:nvPr/>
        </p:nvSpPr>
        <p:spPr>
          <a:xfrm>
            <a:off x="5958840" y="1996567"/>
            <a:ext cx="5620385" cy="0"/>
          </a:xfrm>
          <a:custGeom>
            <a:avLst/>
            <a:gdLst/>
            <a:ahLst/>
            <a:cxnLst/>
            <a:rect l="l" t="t" r="r" b="b"/>
            <a:pathLst>
              <a:path w="5620384">
                <a:moveTo>
                  <a:pt x="0" y="0"/>
                </a:moveTo>
                <a:lnTo>
                  <a:pt x="5620258" y="0"/>
                </a:lnTo>
              </a:path>
            </a:pathLst>
          </a:custGeom>
          <a:ln w="6350">
            <a:solidFill>
              <a:srgbClr val="005D9F"/>
            </a:solidFill>
          </a:ln>
        </p:spPr>
        <p:txBody>
          <a:bodyPr wrap="square" lIns="0" tIns="0" rIns="0" bIns="0" rtlCol="0"/>
          <a:lstStyle/>
          <a:p/>
        </p:txBody>
      </p:sp>
      <p:sp>
        <p:nvSpPr>
          <p:cNvPr id="8" name="object 8"/>
          <p:cNvSpPr/>
          <p:nvPr/>
        </p:nvSpPr>
        <p:spPr>
          <a:xfrm>
            <a:off x="11585447" y="1993392"/>
            <a:ext cx="0" cy="4297680"/>
          </a:xfrm>
          <a:custGeom>
            <a:avLst/>
            <a:gdLst/>
            <a:ahLst/>
            <a:cxnLst/>
            <a:rect l="l" t="t" r="r" b="b"/>
            <a:pathLst>
              <a:path h="4297680">
                <a:moveTo>
                  <a:pt x="0" y="0"/>
                </a:moveTo>
                <a:lnTo>
                  <a:pt x="0" y="4297680"/>
                </a:lnTo>
              </a:path>
            </a:pathLst>
          </a:custGeom>
          <a:ln w="12700">
            <a:solidFill>
              <a:srgbClr val="005D9F"/>
            </a:solidFill>
          </a:ln>
        </p:spPr>
        <p:txBody>
          <a:bodyPr wrap="square" lIns="0" tIns="0" rIns="0" bIns="0" rtlCol="0"/>
          <a:lstStyle/>
          <a:p/>
        </p:txBody>
      </p:sp>
      <p:sp>
        <p:nvSpPr>
          <p:cNvPr id="9" name="object 9"/>
          <p:cNvSpPr/>
          <p:nvPr/>
        </p:nvSpPr>
        <p:spPr>
          <a:xfrm>
            <a:off x="11579097" y="1993392"/>
            <a:ext cx="12700" cy="6350"/>
          </a:xfrm>
          <a:custGeom>
            <a:avLst/>
            <a:gdLst/>
            <a:ahLst/>
            <a:cxnLst/>
            <a:rect l="l" t="t" r="r" b="b"/>
            <a:pathLst>
              <a:path w="12700" h="6350">
                <a:moveTo>
                  <a:pt x="12700" y="6349"/>
                </a:moveTo>
                <a:lnTo>
                  <a:pt x="6350" y="6349"/>
                </a:lnTo>
                <a:lnTo>
                  <a:pt x="0" y="0"/>
                </a:lnTo>
                <a:lnTo>
                  <a:pt x="12700" y="0"/>
                </a:lnTo>
                <a:lnTo>
                  <a:pt x="12700" y="6349"/>
                </a:lnTo>
                <a:close/>
              </a:path>
            </a:pathLst>
          </a:custGeom>
          <a:solidFill>
            <a:srgbClr val="005D9F"/>
          </a:solidFill>
        </p:spPr>
        <p:txBody>
          <a:bodyPr wrap="square" lIns="0" tIns="0" rIns="0" bIns="0" rtlCol="0"/>
          <a:lstStyle/>
          <a:p/>
        </p:txBody>
      </p:sp>
      <p:sp>
        <p:nvSpPr>
          <p:cNvPr id="10" name="object 10"/>
          <p:cNvSpPr/>
          <p:nvPr/>
        </p:nvSpPr>
        <p:spPr>
          <a:xfrm>
            <a:off x="1042416" y="6284721"/>
            <a:ext cx="6350" cy="6350"/>
          </a:xfrm>
          <a:custGeom>
            <a:avLst/>
            <a:gdLst/>
            <a:ahLst/>
            <a:cxnLst/>
            <a:rect l="l" t="t" r="r" b="b"/>
            <a:pathLst>
              <a:path w="6350" h="6350">
                <a:moveTo>
                  <a:pt x="6350" y="6350"/>
                </a:moveTo>
                <a:lnTo>
                  <a:pt x="0" y="0"/>
                </a:lnTo>
                <a:lnTo>
                  <a:pt x="6350" y="0"/>
                </a:lnTo>
                <a:lnTo>
                  <a:pt x="6350" y="6350"/>
                </a:lnTo>
                <a:close/>
              </a:path>
            </a:pathLst>
          </a:custGeom>
          <a:solidFill>
            <a:srgbClr val="005D9F"/>
          </a:solidFill>
        </p:spPr>
        <p:txBody>
          <a:bodyPr wrap="square" lIns="0" tIns="0" rIns="0" bIns="0" rtlCol="0"/>
          <a:lstStyle/>
          <a:p/>
        </p:txBody>
      </p:sp>
      <p:sp>
        <p:nvSpPr>
          <p:cNvPr id="11" name="object 11"/>
          <p:cNvSpPr/>
          <p:nvPr/>
        </p:nvSpPr>
        <p:spPr>
          <a:xfrm>
            <a:off x="1048766" y="6287896"/>
            <a:ext cx="10530840" cy="0"/>
          </a:xfrm>
          <a:custGeom>
            <a:avLst/>
            <a:gdLst/>
            <a:ahLst/>
            <a:cxnLst/>
            <a:rect l="l" t="t" r="r" b="b"/>
            <a:pathLst>
              <a:path w="10530840">
                <a:moveTo>
                  <a:pt x="0" y="0"/>
                </a:moveTo>
                <a:lnTo>
                  <a:pt x="10530332" y="0"/>
                </a:lnTo>
              </a:path>
            </a:pathLst>
          </a:custGeom>
          <a:ln w="6350">
            <a:solidFill>
              <a:srgbClr val="005D9F"/>
            </a:solidFill>
          </a:ln>
        </p:spPr>
        <p:txBody>
          <a:bodyPr wrap="square" lIns="0" tIns="0" rIns="0" bIns="0" rtlCol="0"/>
          <a:lstStyle/>
          <a:p/>
        </p:txBody>
      </p:sp>
      <p:sp>
        <p:nvSpPr>
          <p:cNvPr id="12" name="object 12"/>
          <p:cNvSpPr/>
          <p:nvPr/>
        </p:nvSpPr>
        <p:spPr>
          <a:xfrm>
            <a:off x="11579097" y="6284721"/>
            <a:ext cx="12700" cy="6350"/>
          </a:xfrm>
          <a:custGeom>
            <a:avLst/>
            <a:gdLst/>
            <a:ahLst/>
            <a:cxnLst/>
            <a:rect l="l" t="t" r="r" b="b"/>
            <a:pathLst>
              <a:path w="12700" h="6350">
                <a:moveTo>
                  <a:pt x="12700" y="6350"/>
                </a:moveTo>
                <a:lnTo>
                  <a:pt x="0" y="6350"/>
                </a:lnTo>
                <a:lnTo>
                  <a:pt x="6350" y="0"/>
                </a:lnTo>
                <a:lnTo>
                  <a:pt x="12700" y="0"/>
                </a:lnTo>
                <a:lnTo>
                  <a:pt x="12700" y="6350"/>
                </a:lnTo>
                <a:close/>
              </a:path>
            </a:pathLst>
          </a:custGeom>
          <a:solidFill>
            <a:srgbClr val="005D9F"/>
          </a:solidFill>
        </p:spPr>
        <p:txBody>
          <a:bodyPr wrap="square" lIns="0" tIns="0" rIns="0" bIns="0" rtlCol="0"/>
          <a:lstStyle/>
          <a:p/>
        </p:txBody>
      </p:sp>
      <p:sp>
        <p:nvSpPr>
          <p:cNvPr id="13" name="object 13"/>
          <p:cNvSpPr/>
          <p:nvPr/>
        </p:nvSpPr>
        <p:spPr>
          <a:xfrm>
            <a:off x="585216" y="1473708"/>
            <a:ext cx="1056640" cy="989330"/>
          </a:xfrm>
          <a:custGeom>
            <a:avLst/>
            <a:gdLst/>
            <a:ahLst/>
            <a:cxnLst/>
            <a:rect l="l" t="t" r="r" b="b"/>
            <a:pathLst>
              <a:path w="1056639" h="989330">
                <a:moveTo>
                  <a:pt x="0" y="0"/>
                </a:moveTo>
                <a:lnTo>
                  <a:pt x="1056132" y="0"/>
                </a:lnTo>
                <a:lnTo>
                  <a:pt x="1056132" y="989076"/>
                </a:lnTo>
                <a:lnTo>
                  <a:pt x="0" y="989076"/>
                </a:lnTo>
                <a:lnTo>
                  <a:pt x="0" y="0"/>
                </a:lnTo>
                <a:close/>
              </a:path>
            </a:pathLst>
          </a:custGeom>
          <a:solidFill>
            <a:srgbClr val="005D9F"/>
          </a:solidFill>
        </p:spPr>
        <p:txBody>
          <a:bodyPr wrap="square" lIns="0" tIns="0" rIns="0" bIns="0" rtlCol="0"/>
          <a:lstStyle/>
          <a:p/>
        </p:txBody>
      </p:sp>
      <p:sp>
        <p:nvSpPr>
          <p:cNvPr id="14" name="object 14"/>
          <p:cNvSpPr/>
          <p:nvPr/>
        </p:nvSpPr>
        <p:spPr>
          <a:xfrm>
            <a:off x="690372" y="1528572"/>
            <a:ext cx="914400" cy="914400"/>
          </a:xfrm>
          <a:prstGeom prst="rect">
            <a:avLst/>
          </a:prstGeom>
          <a:blipFill>
            <a:blip r:embed="rId1" cstate="print"/>
            <a:stretch>
              <a:fillRect/>
            </a:stretch>
          </a:blipFill>
        </p:spPr>
        <p:txBody>
          <a:bodyPr wrap="square" lIns="0" tIns="0" rIns="0" bIns="0" rtlCol="0"/>
          <a:lstStyle/>
          <a:p/>
        </p:txBody>
      </p:sp>
      <p:sp>
        <p:nvSpPr>
          <p:cNvPr id="15" name="object 15"/>
          <p:cNvSpPr/>
          <p:nvPr/>
        </p:nvSpPr>
        <p:spPr>
          <a:xfrm>
            <a:off x="1604772" y="1473708"/>
            <a:ext cx="4354195" cy="978535"/>
          </a:xfrm>
          <a:custGeom>
            <a:avLst/>
            <a:gdLst/>
            <a:ahLst/>
            <a:cxnLst/>
            <a:rect l="l" t="t" r="r" b="b"/>
            <a:pathLst>
              <a:path w="4354195" h="978535">
                <a:moveTo>
                  <a:pt x="0" y="0"/>
                </a:moveTo>
                <a:lnTo>
                  <a:pt x="4354068" y="0"/>
                </a:lnTo>
                <a:lnTo>
                  <a:pt x="4354068" y="978407"/>
                </a:lnTo>
                <a:lnTo>
                  <a:pt x="0" y="978407"/>
                </a:lnTo>
                <a:lnTo>
                  <a:pt x="0" y="0"/>
                </a:lnTo>
                <a:close/>
              </a:path>
            </a:pathLst>
          </a:custGeom>
          <a:solidFill>
            <a:srgbClr val="FFFFFF"/>
          </a:solidFill>
        </p:spPr>
        <p:txBody>
          <a:bodyPr wrap="square" lIns="0" tIns="0" rIns="0" bIns="0" rtlCol="0"/>
          <a:lstStyle/>
          <a:p/>
        </p:txBody>
      </p:sp>
      <p:sp>
        <p:nvSpPr>
          <p:cNvPr id="16" name="object 16"/>
          <p:cNvSpPr/>
          <p:nvPr/>
        </p:nvSpPr>
        <p:spPr>
          <a:xfrm>
            <a:off x="1598422" y="1467358"/>
            <a:ext cx="4366895" cy="991235"/>
          </a:xfrm>
          <a:custGeom>
            <a:avLst/>
            <a:gdLst/>
            <a:ahLst/>
            <a:cxnLst/>
            <a:rect l="l" t="t" r="r" b="b"/>
            <a:pathLst>
              <a:path w="4366895" h="991235">
                <a:moveTo>
                  <a:pt x="4360418" y="991107"/>
                </a:moveTo>
                <a:lnTo>
                  <a:pt x="6350" y="991107"/>
                </a:lnTo>
                <a:lnTo>
                  <a:pt x="4381" y="990803"/>
                </a:lnTo>
                <a:lnTo>
                  <a:pt x="2616" y="989888"/>
                </a:lnTo>
                <a:lnTo>
                  <a:pt x="1206" y="988491"/>
                </a:lnTo>
                <a:lnTo>
                  <a:pt x="304" y="986713"/>
                </a:lnTo>
                <a:lnTo>
                  <a:pt x="0" y="984757"/>
                </a:lnTo>
                <a:lnTo>
                  <a:pt x="0" y="6349"/>
                </a:lnTo>
                <a:lnTo>
                  <a:pt x="6350" y="0"/>
                </a:lnTo>
                <a:lnTo>
                  <a:pt x="4360418" y="0"/>
                </a:lnTo>
                <a:lnTo>
                  <a:pt x="4366768" y="6349"/>
                </a:lnTo>
                <a:lnTo>
                  <a:pt x="12700" y="6349"/>
                </a:lnTo>
                <a:lnTo>
                  <a:pt x="6350" y="12699"/>
                </a:lnTo>
                <a:lnTo>
                  <a:pt x="12700" y="12699"/>
                </a:lnTo>
                <a:lnTo>
                  <a:pt x="12700" y="978407"/>
                </a:lnTo>
                <a:lnTo>
                  <a:pt x="6350" y="978407"/>
                </a:lnTo>
                <a:lnTo>
                  <a:pt x="12700" y="984757"/>
                </a:lnTo>
                <a:lnTo>
                  <a:pt x="4366768" y="984757"/>
                </a:lnTo>
                <a:lnTo>
                  <a:pt x="4366463" y="986713"/>
                </a:lnTo>
                <a:lnTo>
                  <a:pt x="4365548" y="988491"/>
                </a:lnTo>
                <a:lnTo>
                  <a:pt x="4364151" y="989888"/>
                </a:lnTo>
                <a:lnTo>
                  <a:pt x="4362373" y="990803"/>
                </a:lnTo>
                <a:lnTo>
                  <a:pt x="4360418" y="991107"/>
                </a:lnTo>
                <a:close/>
              </a:path>
            </a:pathLst>
          </a:custGeom>
          <a:solidFill>
            <a:srgbClr val="005D9F"/>
          </a:solidFill>
        </p:spPr>
        <p:txBody>
          <a:bodyPr wrap="square" lIns="0" tIns="0" rIns="0" bIns="0" rtlCol="0"/>
          <a:lstStyle/>
          <a:p/>
        </p:txBody>
      </p:sp>
      <p:sp>
        <p:nvSpPr>
          <p:cNvPr id="17" name="object 17"/>
          <p:cNvSpPr/>
          <p:nvPr/>
        </p:nvSpPr>
        <p:spPr>
          <a:xfrm>
            <a:off x="1604772" y="1473708"/>
            <a:ext cx="6350" cy="6350"/>
          </a:xfrm>
          <a:custGeom>
            <a:avLst/>
            <a:gdLst/>
            <a:ahLst/>
            <a:cxnLst/>
            <a:rect l="l" t="t" r="r" b="b"/>
            <a:pathLst>
              <a:path w="6350" h="6350">
                <a:moveTo>
                  <a:pt x="6350" y="6349"/>
                </a:moveTo>
                <a:lnTo>
                  <a:pt x="0" y="6349"/>
                </a:lnTo>
                <a:lnTo>
                  <a:pt x="6350" y="0"/>
                </a:lnTo>
                <a:lnTo>
                  <a:pt x="6350" y="6349"/>
                </a:lnTo>
                <a:close/>
              </a:path>
            </a:pathLst>
          </a:custGeom>
          <a:solidFill>
            <a:srgbClr val="005D9F"/>
          </a:solidFill>
        </p:spPr>
        <p:txBody>
          <a:bodyPr wrap="square" lIns="0" tIns="0" rIns="0" bIns="0" rtlCol="0"/>
          <a:lstStyle/>
          <a:p/>
        </p:txBody>
      </p:sp>
      <p:sp>
        <p:nvSpPr>
          <p:cNvPr id="18" name="object 18"/>
          <p:cNvSpPr/>
          <p:nvPr/>
        </p:nvSpPr>
        <p:spPr>
          <a:xfrm>
            <a:off x="1611122" y="1476883"/>
            <a:ext cx="4341495" cy="0"/>
          </a:xfrm>
          <a:custGeom>
            <a:avLst/>
            <a:gdLst/>
            <a:ahLst/>
            <a:cxnLst/>
            <a:rect l="l" t="t" r="r" b="b"/>
            <a:pathLst>
              <a:path w="4341495">
                <a:moveTo>
                  <a:pt x="0" y="0"/>
                </a:moveTo>
                <a:lnTo>
                  <a:pt x="4341368" y="0"/>
                </a:lnTo>
              </a:path>
            </a:pathLst>
          </a:custGeom>
          <a:ln w="6350">
            <a:solidFill>
              <a:srgbClr val="005D9F"/>
            </a:solidFill>
          </a:ln>
        </p:spPr>
        <p:txBody>
          <a:bodyPr wrap="square" lIns="0" tIns="0" rIns="0" bIns="0" rtlCol="0"/>
          <a:lstStyle/>
          <a:p/>
        </p:txBody>
      </p:sp>
      <p:sp>
        <p:nvSpPr>
          <p:cNvPr id="19" name="object 19"/>
          <p:cNvSpPr/>
          <p:nvPr/>
        </p:nvSpPr>
        <p:spPr>
          <a:xfrm>
            <a:off x="5958840" y="1473708"/>
            <a:ext cx="0" cy="978535"/>
          </a:xfrm>
          <a:custGeom>
            <a:avLst/>
            <a:gdLst/>
            <a:ahLst/>
            <a:cxnLst/>
            <a:rect l="l" t="t" r="r" b="b"/>
            <a:pathLst>
              <a:path h="978535">
                <a:moveTo>
                  <a:pt x="0" y="0"/>
                </a:moveTo>
                <a:lnTo>
                  <a:pt x="0" y="978408"/>
                </a:lnTo>
              </a:path>
            </a:pathLst>
          </a:custGeom>
          <a:ln w="12700">
            <a:solidFill>
              <a:srgbClr val="005D9F"/>
            </a:solidFill>
          </a:ln>
        </p:spPr>
        <p:txBody>
          <a:bodyPr wrap="square" lIns="0" tIns="0" rIns="0" bIns="0" rtlCol="0"/>
          <a:lstStyle/>
          <a:p/>
        </p:txBody>
      </p:sp>
      <p:sp>
        <p:nvSpPr>
          <p:cNvPr id="20" name="object 20"/>
          <p:cNvSpPr/>
          <p:nvPr/>
        </p:nvSpPr>
        <p:spPr>
          <a:xfrm>
            <a:off x="5952490" y="1473708"/>
            <a:ext cx="12700" cy="6350"/>
          </a:xfrm>
          <a:custGeom>
            <a:avLst/>
            <a:gdLst/>
            <a:ahLst/>
            <a:cxnLst/>
            <a:rect l="l" t="t" r="r" b="b"/>
            <a:pathLst>
              <a:path w="12700" h="6350">
                <a:moveTo>
                  <a:pt x="12700" y="6349"/>
                </a:moveTo>
                <a:lnTo>
                  <a:pt x="6350" y="6349"/>
                </a:lnTo>
                <a:lnTo>
                  <a:pt x="0" y="0"/>
                </a:lnTo>
                <a:lnTo>
                  <a:pt x="12700" y="0"/>
                </a:lnTo>
                <a:lnTo>
                  <a:pt x="12700" y="6349"/>
                </a:lnTo>
                <a:close/>
              </a:path>
            </a:pathLst>
          </a:custGeom>
          <a:solidFill>
            <a:srgbClr val="005D9F"/>
          </a:solidFill>
        </p:spPr>
        <p:txBody>
          <a:bodyPr wrap="square" lIns="0" tIns="0" rIns="0" bIns="0" rtlCol="0"/>
          <a:lstStyle/>
          <a:p/>
        </p:txBody>
      </p:sp>
      <p:sp>
        <p:nvSpPr>
          <p:cNvPr id="21" name="object 21"/>
          <p:cNvSpPr/>
          <p:nvPr/>
        </p:nvSpPr>
        <p:spPr>
          <a:xfrm>
            <a:off x="1604772" y="2445766"/>
            <a:ext cx="6350" cy="6350"/>
          </a:xfrm>
          <a:custGeom>
            <a:avLst/>
            <a:gdLst/>
            <a:ahLst/>
            <a:cxnLst/>
            <a:rect l="l" t="t" r="r" b="b"/>
            <a:pathLst>
              <a:path w="6350" h="6350">
                <a:moveTo>
                  <a:pt x="6350" y="6349"/>
                </a:moveTo>
                <a:lnTo>
                  <a:pt x="0" y="0"/>
                </a:lnTo>
                <a:lnTo>
                  <a:pt x="6350" y="0"/>
                </a:lnTo>
                <a:lnTo>
                  <a:pt x="6350" y="6349"/>
                </a:lnTo>
                <a:close/>
              </a:path>
            </a:pathLst>
          </a:custGeom>
          <a:solidFill>
            <a:srgbClr val="005D9F"/>
          </a:solidFill>
        </p:spPr>
        <p:txBody>
          <a:bodyPr wrap="square" lIns="0" tIns="0" rIns="0" bIns="0" rtlCol="0"/>
          <a:lstStyle/>
          <a:p/>
        </p:txBody>
      </p:sp>
      <p:sp>
        <p:nvSpPr>
          <p:cNvPr id="22" name="object 22"/>
          <p:cNvSpPr/>
          <p:nvPr/>
        </p:nvSpPr>
        <p:spPr>
          <a:xfrm>
            <a:off x="1611122" y="2448941"/>
            <a:ext cx="4341495" cy="0"/>
          </a:xfrm>
          <a:custGeom>
            <a:avLst/>
            <a:gdLst/>
            <a:ahLst/>
            <a:cxnLst/>
            <a:rect l="l" t="t" r="r" b="b"/>
            <a:pathLst>
              <a:path w="4341495">
                <a:moveTo>
                  <a:pt x="0" y="0"/>
                </a:moveTo>
                <a:lnTo>
                  <a:pt x="4341368" y="0"/>
                </a:lnTo>
              </a:path>
            </a:pathLst>
          </a:custGeom>
          <a:ln w="6350">
            <a:solidFill>
              <a:srgbClr val="005D9F"/>
            </a:solidFill>
          </a:ln>
        </p:spPr>
        <p:txBody>
          <a:bodyPr wrap="square" lIns="0" tIns="0" rIns="0" bIns="0" rtlCol="0"/>
          <a:lstStyle/>
          <a:p/>
        </p:txBody>
      </p:sp>
      <p:sp>
        <p:nvSpPr>
          <p:cNvPr id="23" name="object 23"/>
          <p:cNvSpPr/>
          <p:nvPr/>
        </p:nvSpPr>
        <p:spPr>
          <a:xfrm>
            <a:off x="5952490" y="2445766"/>
            <a:ext cx="12700" cy="6350"/>
          </a:xfrm>
          <a:custGeom>
            <a:avLst/>
            <a:gdLst/>
            <a:ahLst/>
            <a:cxnLst/>
            <a:rect l="l" t="t" r="r" b="b"/>
            <a:pathLst>
              <a:path w="12700" h="6350">
                <a:moveTo>
                  <a:pt x="12700" y="6349"/>
                </a:moveTo>
                <a:lnTo>
                  <a:pt x="0" y="6349"/>
                </a:lnTo>
                <a:lnTo>
                  <a:pt x="6350" y="0"/>
                </a:lnTo>
                <a:lnTo>
                  <a:pt x="12700" y="0"/>
                </a:lnTo>
                <a:lnTo>
                  <a:pt x="12700" y="6349"/>
                </a:lnTo>
                <a:close/>
              </a:path>
            </a:pathLst>
          </a:custGeom>
          <a:solidFill>
            <a:srgbClr val="005D9F"/>
          </a:solidFill>
        </p:spPr>
        <p:txBody>
          <a:bodyPr wrap="square" lIns="0" tIns="0" rIns="0" bIns="0" rtlCol="0"/>
          <a:lstStyle/>
          <a:p/>
        </p:txBody>
      </p:sp>
      <p:sp>
        <p:nvSpPr>
          <p:cNvPr id="24" name="object 24"/>
          <p:cNvSpPr txBox="1">
            <a:spLocks noGrp="1"/>
          </p:cNvSpPr>
          <p:nvPr>
            <p:ph type="body" idx="1"/>
          </p:nvPr>
        </p:nvSpPr>
        <p:spPr>
          <a:prstGeom prst="rect">
            <a:avLst/>
          </a:prstGeom>
        </p:spPr>
        <p:txBody>
          <a:bodyPr vert="horz" wrap="square" lIns="0" tIns="1344447" rIns="0" bIns="0" rtlCol="0">
            <a:spAutoFit/>
          </a:bodyPr>
          <a:lstStyle/>
          <a:p>
            <a:pPr marL="907415">
              <a:lnSpc>
                <a:spcPct val="100000"/>
              </a:lnSpc>
            </a:pPr>
            <a:r>
              <a:rPr sz="1800" b="0" spc="30" dirty="0">
                <a:latin typeface="Arial Unicode MS" panose="020B0604020202020204" charset="-122"/>
                <a:cs typeface="Arial Unicode MS" panose="020B0604020202020204" charset="-122"/>
              </a:rPr>
              <a:t>《企业所得税年度纳税申报基础信息表》（</a:t>
            </a:r>
            <a:r>
              <a:rPr sz="1800" b="0" spc="30" dirty="0">
                <a:latin typeface="Tahoma" panose="020B0604030504040204"/>
                <a:cs typeface="Tahoma" panose="020B0604030504040204"/>
              </a:rPr>
              <a:t>A000000</a:t>
            </a:r>
            <a:r>
              <a:rPr sz="1800" b="0" spc="30" dirty="0">
                <a:latin typeface="Arial Unicode MS" panose="020B0604020202020204" charset="-122"/>
                <a:cs typeface="Arial Unicode MS" panose="020B0604020202020204" charset="-122"/>
              </a:rPr>
              <a:t>）</a:t>
            </a:r>
            <a:endParaRPr sz="1800">
              <a:latin typeface="Arial Unicode MS" panose="020B0604020202020204" charset="-122"/>
              <a:cs typeface="Arial Unicode MS" panose="020B0604020202020204" charset="-122"/>
            </a:endParaRPr>
          </a:p>
          <a:p>
            <a:pPr marL="907415">
              <a:lnSpc>
                <a:spcPct val="100000"/>
              </a:lnSpc>
              <a:spcBef>
                <a:spcPts val="1240"/>
              </a:spcBef>
            </a:pPr>
            <a:r>
              <a:rPr sz="1800" b="0" spc="40" dirty="0">
                <a:latin typeface="Arial Unicode MS" panose="020B0604020202020204" charset="-122"/>
                <a:cs typeface="Arial Unicode MS" panose="020B0604020202020204" charset="-122"/>
              </a:rPr>
              <a:t>《纳税调整项目明细表》（</a:t>
            </a:r>
            <a:r>
              <a:rPr sz="1800" b="0" spc="40" dirty="0">
                <a:latin typeface="Tahoma" panose="020B0604030504040204"/>
                <a:cs typeface="Tahoma" panose="020B0604030504040204"/>
              </a:rPr>
              <a:t>A105000</a:t>
            </a:r>
            <a:r>
              <a:rPr sz="1800" b="0" spc="40" dirty="0">
                <a:latin typeface="Arial Unicode MS" panose="020B0604020202020204" charset="-122"/>
                <a:cs typeface="Arial Unicode MS" panose="020B0604020202020204" charset="-122"/>
              </a:rPr>
              <a:t>）</a:t>
            </a:r>
            <a:endParaRPr sz="1800">
              <a:latin typeface="Arial Unicode MS" panose="020B0604020202020204" charset="-122"/>
              <a:cs typeface="Arial Unicode MS" panose="020B0604020202020204" charset="-122"/>
            </a:endParaRPr>
          </a:p>
          <a:p>
            <a:pPr marL="907415">
              <a:lnSpc>
                <a:spcPct val="100000"/>
              </a:lnSpc>
              <a:spcBef>
                <a:spcPts val="1235"/>
              </a:spcBef>
            </a:pPr>
            <a:r>
              <a:rPr sz="1800" b="0" spc="25" dirty="0">
                <a:latin typeface="Arial Unicode MS" panose="020B0604020202020204" charset="-122"/>
                <a:cs typeface="Arial Unicode MS" panose="020B0604020202020204" charset="-122"/>
              </a:rPr>
              <a:t>《广告费和业务宣传费跨年度纳税调整明细表》（</a:t>
            </a:r>
            <a:r>
              <a:rPr sz="1800" b="0" spc="25" dirty="0">
                <a:latin typeface="Tahoma" panose="020B0604030504040204"/>
                <a:cs typeface="Tahoma" panose="020B0604030504040204"/>
              </a:rPr>
              <a:t>A105060</a:t>
            </a:r>
            <a:r>
              <a:rPr sz="1800" b="0" spc="25" dirty="0">
                <a:latin typeface="Arial Unicode MS" panose="020B0604020202020204" charset="-122"/>
                <a:cs typeface="Arial Unicode MS" panose="020B0604020202020204" charset="-122"/>
              </a:rPr>
              <a:t>）</a:t>
            </a:r>
            <a:endParaRPr sz="1800">
              <a:latin typeface="Arial Unicode MS" panose="020B0604020202020204" charset="-122"/>
              <a:cs typeface="Arial Unicode MS" panose="020B0604020202020204" charset="-122"/>
            </a:endParaRPr>
          </a:p>
          <a:p>
            <a:pPr marL="907415">
              <a:lnSpc>
                <a:spcPct val="100000"/>
              </a:lnSpc>
              <a:spcBef>
                <a:spcPts val="1245"/>
              </a:spcBef>
            </a:pPr>
            <a:r>
              <a:rPr sz="1800" b="0" spc="35" dirty="0">
                <a:latin typeface="Arial Unicode MS" panose="020B0604020202020204" charset="-122"/>
                <a:cs typeface="Arial Unicode MS" panose="020B0604020202020204" charset="-122"/>
              </a:rPr>
              <a:t>《捐赠支出及纳税调整明细表》（</a:t>
            </a:r>
            <a:r>
              <a:rPr sz="1800" b="0" spc="35" dirty="0">
                <a:latin typeface="Tahoma" panose="020B0604030504040204"/>
                <a:cs typeface="Tahoma" panose="020B0604030504040204"/>
              </a:rPr>
              <a:t>A105070</a:t>
            </a:r>
            <a:r>
              <a:rPr sz="1800" b="0" spc="35" dirty="0">
                <a:latin typeface="Arial Unicode MS" panose="020B0604020202020204" charset="-122"/>
                <a:cs typeface="Arial Unicode MS" panose="020B0604020202020204" charset="-122"/>
              </a:rPr>
              <a:t>）</a:t>
            </a:r>
            <a:endParaRPr sz="1800">
              <a:latin typeface="Arial Unicode MS" panose="020B0604020202020204" charset="-122"/>
              <a:cs typeface="Arial Unicode MS" panose="020B0604020202020204" charset="-122"/>
            </a:endParaRPr>
          </a:p>
          <a:p>
            <a:pPr marL="907415">
              <a:lnSpc>
                <a:spcPct val="100000"/>
              </a:lnSpc>
              <a:spcBef>
                <a:spcPts val="1240"/>
              </a:spcBef>
            </a:pPr>
            <a:r>
              <a:rPr sz="1800" b="0" spc="25" dirty="0">
                <a:latin typeface="Arial Unicode MS" panose="020B0604020202020204" charset="-122"/>
                <a:cs typeface="Arial Unicode MS" panose="020B0604020202020204" charset="-122"/>
              </a:rPr>
              <a:t>《免税、减计收入及加计扣除优惠明细表》（</a:t>
            </a:r>
            <a:r>
              <a:rPr sz="1800" b="0" spc="25" dirty="0">
                <a:latin typeface="Tahoma" panose="020B0604030504040204"/>
                <a:cs typeface="Tahoma" panose="020B0604030504040204"/>
              </a:rPr>
              <a:t>A107010</a:t>
            </a:r>
            <a:r>
              <a:rPr sz="1800" b="0" spc="25" dirty="0">
                <a:latin typeface="Arial Unicode MS" panose="020B0604020202020204" charset="-122"/>
                <a:cs typeface="Arial Unicode MS" panose="020B0604020202020204" charset="-122"/>
              </a:rPr>
              <a:t>）</a:t>
            </a:r>
            <a:endParaRPr sz="1800">
              <a:latin typeface="Arial Unicode MS" panose="020B0604020202020204" charset="-122"/>
              <a:cs typeface="Arial Unicode MS" panose="020B0604020202020204" charset="-122"/>
            </a:endParaRPr>
          </a:p>
          <a:p>
            <a:pPr marL="907415">
              <a:lnSpc>
                <a:spcPct val="100000"/>
              </a:lnSpc>
              <a:spcBef>
                <a:spcPts val="1235"/>
              </a:spcBef>
            </a:pPr>
            <a:r>
              <a:rPr sz="1800" b="0" dirty="0">
                <a:latin typeface="Arial Unicode MS" panose="020B0604020202020204" charset="-122"/>
                <a:cs typeface="Arial Unicode MS" panose="020B0604020202020204" charset="-122"/>
              </a:rPr>
              <a:t>《符合条件的居民企业之间的股息、红利等权益性投资收益优惠明细</a:t>
            </a:r>
            <a:r>
              <a:rPr sz="1800" b="0" spc="5" dirty="0">
                <a:latin typeface="Arial Unicode MS" panose="020B0604020202020204" charset="-122"/>
                <a:cs typeface="Arial Unicode MS" panose="020B0604020202020204" charset="-122"/>
              </a:rPr>
              <a:t>表</a:t>
            </a:r>
            <a:r>
              <a:rPr sz="1800" b="0" dirty="0">
                <a:latin typeface="Arial Unicode MS" panose="020B0604020202020204" charset="-122"/>
                <a:cs typeface="Arial Unicode MS" panose="020B0604020202020204" charset="-122"/>
              </a:rPr>
              <a:t>》</a:t>
            </a:r>
            <a:r>
              <a:rPr sz="1800" b="0" spc="105" dirty="0">
                <a:latin typeface="Arial Unicode MS" panose="020B0604020202020204" charset="-122"/>
                <a:cs typeface="Arial Unicode MS" panose="020B0604020202020204" charset="-122"/>
              </a:rPr>
              <a:t>（</a:t>
            </a:r>
            <a:r>
              <a:rPr sz="1800" b="0" spc="100" dirty="0">
                <a:latin typeface="Tahoma" panose="020B0604030504040204"/>
                <a:cs typeface="Tahoma" panose="020B0604030504040204"/>
              </a:rPr>
              <a:t>A</a:t>
            </a:r>
            <a:r>
              <a:rPr sz="1800" b="0" spc="100" dirty="0">
                <a:latin typeface="Tahoma" panose="020B0604030504040204"/>
                <a:cs typeface="Tahoma" panose="020B0604030504040204"/>
              </a:rPr>
              <a:t>107011</a:t>
            </a:r>
            <a:r>
              <a:rPr sz="1800" b="0" dirty="0">
                <a:latin typeface="Arial Unicode MS" panose="020B0604020202020204" charset="-122"/>
                <a:cs typeface="Arial Unicode MS" panose="020B0604020202020204" charset="-122"/>
              </a:rPr>
              <a:t>）</a:t>
            </a:r>
            <a:endParaRPr sz="1800">
              <a:latin typeface="Arial Unicode MS" panose="020B0604020202020204" charset="-122"/>
              <a:cs typeface="Arial Unicode MS" panose="020B0604020202020204" charset="-122"/>
            </a:endParaRPr>
          </a:p>
          <a:p>
            <a:pPr marL="907415">
              <a:lnSpc>
                <a:spcPct val="100000"/>
              </a:lnSpc>
              <a:spcBef>
                <a:spcPts val="1250"/>
              </a:spcBef>
            </a:pPr>
            <a:r>
              <a:rPr sz="1800" b="0" spc="35" dirty="0">
                <a:latin typeface="Arial Unicode MS" panose="020B0604020202020204" charset="-122"/>
                <a:cs typeface="Arial Unicode MS" panose="020B0604020202020204" charset="-122"/>
              </a:rPr>
              <a:t>《减免所得税优惠明细表》（</a:t>
            </a:r>
            <a:r>
              <a:rPr sz="1800" b="0" spc="35" dirty="0">
                <a:latin typeface="Tahoma" panose="020B0604030504040204"/>
                <a:cs typeface="Tahoma" panose="020B0604030504040204"/>
              </a:rPr>
              <a:t>A107040</a:t>
            </a:r>
            <a:r>
              <a:rPr sz="1800" b="0" spc="35" dirty="0">
                <a:latin typeface="Arial Unicode MS" panose="020B0604020202020204" charset="-122"/>
                <a:cs typeface="Arial Unicode MS" panose="020B0604020202020204" charset="-122"/>
              </a:rPr>
              <a:t>）</a:t>
            </a:r>
            <a:endParaRPr sz="1800">
              <a:latin typeface="Arial Unicode MS" panose="020B0604020202020204" charset="-122"/>
              <a:cs typeface="Arial Unicode MS" panose="020B0604020202020204" charset="-122"/>
            </a:endParaRPr>
          </a:p>
        </p:txBody>
      </p:sp>
      <p:sp>
        <p:nvSpPr>
          <p:cNvPr id="25" name="object 25"/>
          <p:cNvSpPr/>
          <p:nvPr/>
        </p:nvSpPr>
        <p:spPr>
          <a:xfrm>
            <a:off x="4491228" y="1126236"/>
            <a:ext cx="539750" cy="539750"/>
          </a:xfrm>
          <a:custGeom>
            <a:avLst/>
            <a:gdLst/>
            <a:ahLst/>
            <a:cxnLst/>
            <a:rect l="l" t="t" r="r" b="b"/>
            <a:pathLst>
              <a:path w="539750" h="539750">
                <a:moveTo>
                  <a:pt x="269748" y="539495"/>
                </a:moveTo>
                <a:lnTo>
                  <a:pt x="221259" y="535152"/>
                </a:lnTo>
                <a:lnTo>
                  <a:pt x="175628" y="522617"/>
                </a:lnTo>
                <a:lnTo>
                  <a:pt x="133604" y="502665"/>
                </a:lnTo>
                <a:lnTo>
                  <a:pt x="95948" y="476046"/>
                </a:lnTo>
                <a:lnTo>
                  <a:pt x="63436" y="443534"/>
                </a:lnTo>
                <a:lnTo>
                  <a:pt x="36830" y="405891"/>
                </a:lnTo>
                <a:lnTo>
                  <a:pt x="16878" y="363867"/>
                </a:lnTo>
                <a:lnTo>
                  <a:pt x="4343" y="318236"/>
                </a:lnTo>
                <a:lnTo>
                  <a:pt x="0" y="269747"/>
                </a:lnTo>
                <a:lnTo>
                  <a:pt x="4343" y="221259"/>
                </a:lnTo>
                <a:lnTo>
                  <a:pt x="16878" y="175628"/>
                </a:lnTo>
                <a:lnTo>
                  <a:pt x="36830" y="133603"/>
                </a:lnTo>
                <a:lnTo>
                  <a:pt x="63436" y="95961"/>
                </a:lnTo>
                <a:lnTo>
                  <a:pt x="95948" y="63449"/>
                </a:lnTo>
                <a:lnTo>
                  <a:pt x="133604" y="36829"/>
                </a:lnTo>
                <a:lnTo>
                  <a:pt x="175628" y="16878"/>
                </a:lnTo>
                <a:lnTo>
                  <a:pt x="221259" y="4343"/>
                </a:lnTo>
                <a:lnTo>
                  <a:pt x="269748" y="0"/>
                </a:lnTo>
                <a:lnTo>
                  <a:pt x="318236" y="4343"/>
                </a:lnTo>
                <a:lnTo>
                  <a:pt x="363867" y="16878"/>
                </a:lnTo>
                <a:lnTo>
                  <a:pt x="405892" y="36829"/>
                </a:lnTo>
                <a:lnTo>
                  <a:pt x="443534" y="63449"/>
                </a:lnTo>
                <a:lnTo>
                  <a:pt x="476046" y="95961"/>
                </a:lnTo>
                <a:lnTo>
                  <a:pt x="502666" y="133603"/>
                </a:lnTo>
                <a:lnTo>
                  <a:pt x="522617" y="175628"/>
                </a:lnTo>
                <a:lnTo>
                  <a:pt x="535152" y="221259"/>
                </a:lnTo>
                <a:lnTo>
                  <a:pt x="539496" y="269747"/>
                </a:lnTo>
                <a:lnTo>
                  <a:pt x="535152" y="318236"/>
                </a:lnTo>
                <a:lnTo>
                  <a:pt x="522617" y="363867"/>
                </a:lnTo>
                <a:lnTo>
                  <a:pt x="502666" y="405891"/>
                </a:lnTo>
                <a:lnTo>
                  <a:pt x="476046" y="443534"/>
                </a:lnTo>
                <a:lnTo>
                  <a:pt x="443534" y="476046"/>
                </a:lnTo>
                <a:lnTo>
                  <a:pt x="405892" y="502665"/>
                </a:lnTo>
                <a:lnTo>
                  <a:pt x="363867" y="522617"/>
                </a:lnTo>
                <a:lnTo>
                  <a:pt x="318236" y="535152"/>
                </a:lnTo>
                <a:lnTo>
                  <a:pt x="269748" y="539495"/>
                </a:lnTo>
                <a:close/>
              </a:path>
            </a:pathLst>
          </a:custGeom>
          <a:solidFill>
            <a:srgbClr val="FF0000"/>
          </a:solidFill>
        </p:spPr>
        <p:txBody>
          <a:bodyPr wrap="square" lIns="0" tIns="0" rIns="0" bIns="0" rtlCol="0"/>
          <a:lstStyle/>
          <a:p/>
        </p:txBody>
      </p:sp>
      <p:sp>
        <p:nvSpPr>
          <p:cNvPr id="26" name="object 26"/>
          <p:cNvSpPr txBox="1"/>
          <p:nvPr/>
        </p:nvSpPr>
        <p:spPr>
          <a:xfrm>
            <a:off x="1962785" y="1061923"/>
            <a:ext cx="3975100" cy="1323340"/>
          </a:xfrm>
          <a:prstGeom prst="rect">
            <a:avLst/>
          </a:prstGeom>
        </p:spPr>
        <p:txBody>
          <a:bodyPr vert="horz" wrap="square" lIns="0" tIns="0" rIns="0" bIns="0" rtlCol="0">
            <a:spAutoFit/>
          </a:bodyPr>
          <a:lstStyle/>
          <a:p>
            <a:pPr marR="1013460" algn="r">
              <a:lnSpc>
                <a:spcPct val="100000"/>
              </a:lnSpc>
            </a:pPr>
            <a:r>
              <a:rPr sz="3600" spc="-5" dirty="0">
                <a:solidFill>
                  <a:srgbClr val="FFFFFF"/>
                </a:solidFill>
                <a:latin typeface="Arial" panose="020B0604020202020204"/>
                <a:cs typeface="Arial" panose="020B0604020202020204"/>
              </a:rPr>
              <a:t>7</a:t>
            </a:r>
            <a:endParaRPr sz="3600">
              <a:latin typeface="Arial" panose="020B0604020202020204"/>
              <a:cs typeface="Arial" panose="020B0604020202020204"/>
            </a:endParaRPr>
          </a:p>
          <a:p>
            <a:pPr marL="12700">
              <a:lnSpc>
                <a:spcPct val="100000"/>
              </a:lnSpc>
              <a:spcBef>
                <a:spcPts val="260"/>
              </a:spcBef>
            </a:pPr>
            <a:r>
              <a:rPr sz="2400" spc="-5" dirty="0">
                <a:latin typeface="Arial" panose="020B0604020202020204"/>
                <a:cs typeface="Arial" panose="020B0604020202020204"/>
              </a:rPr>
              <a:t>2019</a:t>
            </a:r>
            <a:r>
              <a:rPr sz="2400" spc="-5" dirty="0">
                <a:latin typeface="Arial Unicode MS" panose="020B0604020202020204" charset="-122"/>
                <a:cs typeface="Arial Unicode MS" panose="020B0604020202020204" charset="-122"/>
              </a:rPr>
              <a:t>年</a:t>
            </a:r>
            <a:r>
              <a:rPr sz="2400" spc="-5" dirty="0">
                <a:latin typeface="Arial" panose="020B0604020202020204"/>
                <a:cs typeface="Arial" panose="020B0604020202020204"/>
              </a:rPr>
              <a:t>41</a:t>
            </a:r>
            <a:r>
              <a:rPr sz="2400" spc="-5" dirty="0">
                <a:latin typeface="Arial Unicode MS" panose="020B0604020202020204" charset="-122"/>
                <a:cs typeface="Arial Unicode MS" panose="020B0604020202020204" charset="-122"/>
              </a:rPr>
              <a:t>号公告局部调整</a:t>
            </a:r>
            <a:endParaRPr sz="2400">
              <a:latin typeface="Arial Unicode MS" panose="020B0604020202020204" charset="-122"/>
              <a:cs typeface="Arial Unicode MS" panose="020B0604020202020204" charset="-122"/>
            </a:endParaRPr>
          </a:p>
          <a:p>
            <a:pPr marL="600075">
              <a:lnSpc>
                <a:spcPct val="100000"/>
              </a:lnSpc>
            </a:pPr>
            <a:r>
              <a:rPr sz="2400" spc="-5" dirty="0">
                <a:latin typeface="Arial" panose="020B0604020202020204"/>
                <a:cs typeface="Arial" panose="020B0604020202020204"/>
              </a:rPr>
              <a:t>——</a:t>
            </a:r>
            <a:r>
              <a:rPr sz="2400" b="1" spc="10" dirty="0">
                <a:latin typeface="Microsoft JhengHei" panose="020B0604030504040204" charset="-120"/>
                <a:cs typeface="Microsoft JhengHei" panose="020B0604030504040204" charset="-120"/>
              </a:rPr>
              <a:t>表单样式及填报说</a:t>
            </a:r>
            <a:r>
              <a:rPr sz="2400" b="1" dirty="0">
                <a:latin typeface="Microsoft JhengHei" panose="020B0604030504040204" charset="-120"/>
                <a:cs typeface="Microsoft JhengHei" panose="020B0604030504040204" charset="-120"/>
              </a:rPr>
              <a:t>明</a:t>
            </a:r>
            <a:endParaRPr sz="2400">
              <a:latin typeface="Microsoft JhengHei" panose="020B0604030504040204" charset="-120"/>
              <a:cs typeface="Microsoft JhengHei" panose="020B0604030504040204"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918972"/>
            <a:ext cx="12192000" cy="5939155"/>
          </a:xfrm>
          <a:prstGeom prst="rect">
            <a:avLst/>
          </a:prstGeom>
        </p:spPr>
        <p:txBody>
          <a:bodyPr vert="horz" wrap="square" lIns="0" tIns="0" rIns="0" bIns="0" rtlCol="0">
            <a:spAutoFit/>
          </a:bodyPr>
          <a:lstStyle/>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marR="755650" algn="r">
              <a:lnSpc>
                <a:spcPct val="100000"/>
              </a:lnSpc>
              <a:spcBef>
                <a:spcPts val="650"/>
              </a:spcBef>
            </a:pPr>
            <a:r>
              <a:rPr sz="1000" spc="-20" dirty="0">
                <a:solidFill>
                  <a:srgbClr val="7C7C7C"/>
                </a:solidFill>
                <a:latin typeface="Arial" panose="020B0604020202020204"/>
                <a:cs typeface="Arial" panose="020B0604020202020204"/>
              </a:rPr>
              <a:t>2</a:t>
            </a:r>
            <a:r>
              <a:rPr sz="1000" spc="-5" dirty="0">
                <a:solidFill>
                  <a:srgbClr val="7C7C7C"/>
                </a:solidFill>
                <a:latin typeface="Arial" panose="020B0604020202020204"/>
                <a:cs typeface="Arial" panose="020B0604020202020204"/>
              </a:rPr>
              <a:t>6</a:t>
            </a:r>
            <a:endParaRPr sz="1000">
              <a:latin typeface="Arial" panose="020B0604020202020204"/>
              <a:cs typeface="Arial" panose="020B0604020202020204"/>
            </a:endParaRPr>
          </a:p>
        </p:txBody>
      </p:sp>
      <p:sp>
        <p:nvSpPr>
          <p:cNvPr id="3" name="object 3"/>
          <p:cNvSpPr/>
          <p:nvPr/>
        </p:nvSpPr>
        <p:spPr>
          <a:xfrm>
            <a:off x="0" y="495300"/>
            <a:ext cx="169545" cy="466725"/>
          </a:xfrm>
          <a:custGeom>
            <a:avLst/>
            <a:gdLst/>
            <a:ahLst/>
            <a:cxnLst/>
            <a:rect l="l" t="t" r="r" b="b"/>
            <a:pathLst>
              <a:path w="169545" h="466725">
                <a:moveTo>
                  <a:pt x="110680" y="466344"/>
                </a:moveTo>
                <a:lnTo>
                  <a:pt x="0" y="466344"/>
                </a:lnTo>
                <a:lnTo>
                  <a:pt x="0" y="0"/>
                </a:lnTo>
                <a:lnTo>
                  <a:pt x="110680" y="0"/>
                </a:lnTo>
                <a:lnTo>
                  <a:pt x="133438" y="4610"/>
                </a:lnTo>
                <a:lnTo>
                  <a:pt x="152031" y="17195"/>
                </a:lnTo>
                <a:lnTo>
                  <a:pt x="164566" y="35839"/>
                </a:lnTo>
                <a:lnTo>
                  <a:pt x="169164" y="58673"/>
                </a:lnTo>
                <a:lnTo>
                  <a:pt x="169164" y="407669"/>
                </a:lnTo>
                <a:lnTo>
                  <a:pt x="164566" y="430504"/>
                </a:lnTo>
                <a:lnTo>
                  <a:pt x="152031" y="449148"/>
                </a:lnTo>
                <a:lnTo>
                  <a:pt x="133438" y="461733"/>
                </a:lnTo>
                <a:lnTo>
                  <a:pt x="110680" y="466344"/>
                </a:lnTo>
                <a:close/>
              </a:path>
            </a:pathLst>
          </a:custGeom>
          <a:solidFill>
            <a:srgbClr val="4276AA"/>
          </a:solidFill>
        </p:spPr>
        <p:txBody>
          <a:bodyPr wrap="square" lIns="0" tIns="0" rIns="0" bIns="0" rtlCol="0"/>
          <a:lstStyle/>
          <a:p/>
        </p:txBody>
      </p:sp>
      <p:sp>
        <p:nvSpPr>
          <p:cNvPr id="4" name="object 4"/>
          <p:cNvSpPr txBox="1">
            <a:spLocks noGrp="1"/>
          </p:cNvSpPr>
          <p:nvPr>
            <p:ph type="title"/>
          </p:nvPr>
        </p:nvSpPr>
        <p:spPr>
          <a:xfrm>
            <a:off x="248513" y="397586"/>
            <a:ext cx="3698875" cy="489584"/>
          </a:xfrm>
          <a:prstGeom prst="rect">
            <a:avLst/>
          </a:prstGeom>
        </p:spPr>
        <p:txBody>
          <a:bodyPr vert="horz" wrap="square" lIns="0" tIns="0" rIns="0" bIns="0" rtlCol="0">
            <a:spAutoFit/>
          </a:bodyPr>
          <a:lstStyle/>
          <a:p>
            <a:pPr marL="12700">
              <a:lnSpc>
                <a:spcPct val="100000"/>
              </a:lnSpc>
            </a:pPr>
            <a:r>
              <a:rPr b="1" spc="10" dirty="0">
                <a:solidFill>
                  <a:srgbClr val="3C3C3C"/>
                </a:solidFill>
                <a:latin typeface="Microsoft JhengHei" panose="020B0604030504040204" charset="-120"/>
                <a:cs typeface="Microsoft JhengHei" panose="020B0604030504040204" charset="-120"/>
              </a:rPr>
              <a:t>调整及填报情况详解</a:t>
            </a:r>
            <a:endParaRPr b="1" spc="10" dirty="0">
              <a:solidFill>
                <a:srgbClr val="3C3C3C"/>
              </a:solidFill>
              <a:latin typeface="Microsoft JhengHei" panose="020B0604030504040204" charset="-120"/>
              <a:cs typeface="Microsoft JhengHei" panose="020B0604030504040204" charset="-120"/>
            </a:endParaRPr>
          </a:p>
        </p:txBody>
      </p:sp>
      <p:sp>
        <p:nvSpPr>
          <p:cNvPr id="5" name="object 5"/>
          <p:cNvSpPr/>
          <p:nvPr/>
        </p:nvSpPr>
        <p:spPr>
          <a:xfrm>
            <a:off x="0" y="918972"/>
            <a:ext cx="12192000" cy="5939155"/>
          </a:xfrm>
          <a:custGeom>
            <a:avLst/>
            <a:gdLst/>
            <a:ahLst/>
            <a:cxnLst/>
            <a:rect l="l" t="t" r="r" b="b"/>
            <a:pathLst>
              <a:path w="12192000" h="5939155">
                <a:moveTo>
                  <a:pt x="0" y="0"/>
                </a:moveTo>
                <a:lnTo>
                  <a:pt x="12192000" y="0"/>
                </a:lnTo>
                <a:lnTo>
                  <a:pt x="12192000" y="5939028"/>
                </a:lnTo>
                <a:lnTo>
                  <a:pt x="0" y="5939028"/>
                </a:lnTo>
                <a:lnTo>
                  <a:pt x="0" y="0"/>
                </a:lnTo>
                <a:close/>
              </a:path>
            </a:pathLst>
          </a:custGeom>
          <a:solidFill>
            <a:srgbClr val="FFFFFF"/>
          </a:solidFill>
        </p:spPr>
        <p:txBody>
          <a:bodyPr wrap="square" lIns="0" tIns="0" rIns="0" bIns="0" rtlCol="0"/>
          <a:lstStyle/>
          <a:p/>
        </p:txBody>
      </p:sp>
      <p:sp>
        <p:nvSpPr>
          <p:cNvPr id="6" name="object 6"/>
          <p:cNvSpPr/>
          <p:nvPr/>
        </p:nvSpPr>
        <p:spPr>
          <a:xfrm>
            <a:off x="585216" y="1473708"/>
            <a:ext cx="1056640" cy="989330"/>
          </a:xfrm>
          <a:custGeom>
            <a:avLst/>
            <a:gdLst/>
            <a:ahLst/>
            <a:cxnLst/>
            <a:rect l="l" t="t" r="r" b="b"/>
            <a:pathLst>
              <a:path w="1056639" h="989330">
                <a:moveTo>
                  <a:pt x="0" y="0"/>
                </a:moveTo>
                <a:lnTo>
                  <a:pt x="1056132" y="0"/>
                </a:lnTo>
                <a:lnTo>
                  <a:pt x="1056132" y="989076"/>
                </a:lnTo>
                <a:lnTo>
                  <a:pt x="0" y="989076"/>
                </a:lnTo>
                <a:lnTo>
                  <a:pt x="0" y="0"/>
                </a:lnTo>
                <a:close/>
              </a:path>
            </a:pathLst>
          </a:custGeom>
          <a:solidFill>
            <a:srgbClr val="005D9F"/>
          </a:solidFill>
        </p:spPr>
        <p:txBody>
          <a:bodyPr wrap="square" lIns="0" tIns="0" rIns="0" bIns="0" rtlCol="0"/>
          <a:lstStyle/>
          <a:p/>
        </p:txBody>
      </p:sp>
      <p:sp>
        <p:nvSpPr>
          <p:cNvPr id="7" name="object 7"/>
          <p:cNvSpPr/>
          <p:nvPr/>
        </p:nvSpPr>
        <p:spPr>
          <a:xfrm>
            <a:off x="1127505" y="1932177"/>
            <a:ext cx="10162540" cy="4822825"/>
          </a:xfrm>
          <a:custGeom>
            <a:avLst/>
            <a:gdLst/>
            <a:ahLst/>
            <a:cxnLst/>
            <a:rect l="l" t="t" r="r" b="b"/>
            <a:pathLst>
              <a:path w="10162540" h="4822825">
                <a:moveTo>
                  <a:pt x="10156190" y="4822444"/>
                </a:moveTo>
                <a:lnTo>
                  <a:pt x="6350" y="4822444"/>
                </a:lnTo>
                <a:lnTo>
                  <a:pt x="4381" y="4822126"/>
                </a:lnTo>
                <a:lnTo>
                  <a:pt x="2616" y="4821224"/>
                </a:lnTo>
                <a:lnTo>
                  <a:pt x="1206" y="4819827"/>
                </a:lnTo>
                <a:lnTo>
                  <a:pt x="304" y="4818049"/>
                </a:lnTo>
                <a:lnTo>
                  <a:pt x="0" y="4816094"/>
                </a:lnTo>
                <a:lnTo>
                  <a:pt x="0" y="6350"/>
                </a:lnTo>
                <a:lnTo>
                  <a:pt x="6350" y="0"/>
                </a:lnTo>
                <a:lnTo>
                  <a:pt x="10156190" y="0"/>
                </a:lnTo>
                <a:lnTo>
                  <a:pt x="10162540" y="6350"/>
                </a:lnTo>
                <a:lnTo>
                  <a:pt x="12700" y="6350"/>
                </a:lnTo>
                <a:lnTo>
                  <a:pt x="6350" y="12700"/>
                </a:lnTo>
                <a:lnTo>
                  <a:pt x="12700" y="12700"/>
                </a:lnTo>
                <a:lnTo>
                  <a:pt x="12700" y="4809744"/>
                </a:lnTo>
                <a:lnTo>
                  <a:pt x="6350" y="4809744"/>
                </a:lnTo>
                <a:lnTo>
                  <a:pt x="12700" y="4816094"/>
                </a:lnTo>
                <a:lnTo>
                  <a:pt x="10162540" y="4816094"/>
                </a:lnTo>
                <a:lnTo>
                  <a:pt x="10162222" y="4818049"/>
                </a:lnTo>
                <a:lnTo>
                  <a:pt x="10161320" y="4819827"/>
                </a:lnTo>
                <a:lnTo>
                  <a:pt x="10159923" y="4821224"/>
                </a:lnTo>
                <a:lnTo>
                  <a:pt x="10158145" y="4822126"/>
                </a:lnTo>
                <a:lnTo>
                  <a:pt x="10156190" y="4822444"/>
                </a:lnTo>
                <a:close/>
              </a:path>
            </a:pathLst>
          </a:custGeom>
          <a:solidFill>
            <a:srgbClr val="005D9F"/>
          </a:solidFill>
        </p:spPr>
        <p:txBody>
          <a:bodyPr wrap="square" lIns="0" tIns="0" rIns="0" bIns="0" rtlCol="0"/>
          <a:lstStyle/>
          <a:p/>
        </p:txBody>
      </p:sp>
      <p:sp>
        <p:nvSpPr>
          <p:cNvPr id="8" name="object 8"/>
          <p:cNvSpPr/>
          <p:nvPr/>
        </p:nvSpPr>
        <p:spPr>
          <a:xfrm>
            <a:off x="1133855" y="1938527"/>
            <a:ext cx="6350" cy="6350"/>
          </a:xfrm>
          <a:custGeom>
            <a:avLst/>
            <a:gdLst/>
            <a:ahLst/>
            <a:cxnLst/>
            <a:rect l="l" t="t" r="r" b="b"/>
            <a:pathLst>
              <a:path w="6350" h="6350">
                <a:moveTo>
                  <a:pt x="6350" y="6350"/>
                </a:moveTo>
                <a:lnTo>
                  <a:pt x="0" y="6350"/>
                </a:lnTo>
                <a:lnTo>
                  <a:pt x="6350" y="0"/>
                </a:lnTo>
                <a:lnTo>
                  <a:pt x="6350" y="6350"/>
                </a:lnTo>
                <a:close/>
              </a:path>
            </a:pathLst>
          </a:custGeom>
          <a:solidFill>
            <a:srgbClr val="005D9F"/>
          </a:solidFill>
        </p:spPr>
        <p:txBody>
          <a:bodyPr wrap="square" lIns="0" tIns="0" rIns="0" bIns="0" rtlCol="0"/>
          <a:lstStyle/>
          <a:p/>
        </p:txBody>
      </p:sp>
      <p:sp>
        <p:nvSpPr>
          <p:cNvPr id="9" name="object 9"/>
          <p:cNvSpPr/>
          <p:nvPr/>
        </p:nvSpPr>
        <p:spPr>
          <a:xfrm>
            <a:off x="4718303" y="1941702"/>
            <a:ext cx="6559550" cy="0"/>
          </a:xfrm>
          <a:custGeom>
            <a:avLst/>
            <a:gdLst/>
            <a:ahLst/>
            <a:cxnLst/>
            <a:rect l="l" t="t" r="r" b="b"/>
            <a:pathLst>
              <a:path w="6559550">
                <a:moveTo>
                  <a:pt x="0" y="0"/>
                </a:moveTo>
                <a:lnTo>
                  <a:pt x="6559042" y="0"/>
                </a:lnTo>
              </a:path>
            </a:pathLst>
          </a:custGeom>
          <a:ln w="6350">
            <a:solidFill>
              <a:srgbClr val="005D9F"/>
            </a:solidFill>
          </a:ln>
        </p:spPr>
        <p:txBody>
          <a:bodyPr wrap="square" lIns="0" tIns="0" rIns="0" bIns="0" rtlCol="0"/>
          <a:lstStyle/>
          <a:p/>
        </p:txBody>
      </p:sp>
      <p:sp>
        <p:nvSpPr>
          <p:cNvPr id="10" name="object 10"/>
          <p:cNvSpPr/>
          <p:nvPr/>
        </p:nvSpPr>
        <p:spPr>
          <a:xfrm>
            <a:off x="1140205" y="1941702"/>
            <a:ext cx="464820" cy="0"/>
          </a:xfrm>
          <a:custGeom>
            <a:avLst/>
            <a:gdLst/>
            <a:ahLst/>
            <a:cxnLst/>
            <a:rect l="l" t="t" r="r" b="b"/>
            <a:pathLst>
              <a:path w="464819">
                <a:moveTo>
                  <a:pt x="0" y="0"/>
                </a:moveTo>
                <a:lnTo>
                  <a:pt x="464566" y="0"/>
                </a:lnTo>
              </a:path>
            </a:pathLst>
          </a:custGeom>
          <a:ln w="6350">
            <a:solidFill>
              <a:srgbClr val="005D9F"/>
            </a:solidFill>
          </a:ln>
        </p:spPr>
        <p:txBody>
          <a:bodyPr wrap="square" lIns="0" tIns="0" rIns="0" bIns="0" rtlCol="0"/>
          <a:lstStyle/>
          <a:p/>
        </p:txBody>
      </p:sp>
      <p:sp>
        <p:nvSpPr>
          <p:cNvPr id="11" name="object 11"/>
          <p:cNvSpPr/>
          <p:nvPr/>
        </p:nvSpPr>
        <p:spPr>
          <a:xfrm>
            <a:off x="11283695" y="1938527"/>
            <a:ext cx="0" cy="4810125"/>
          </a:xfrm>
          <a:custGeom>
            <a:avLst/>
            <a:gdLst/>
            <a:ahLst/>
            <a:cxnLst/>
            <a:rect l="l" t="t" r="r" b="b"/>
            <a:pathLst>
              <a:path h="4810125">
                <a:moveTo>
                  <a:pt x="0" y="0"/>
                </a:moveTo>
                <a:lnTo>
                  <a:pt x="0" y="4809744"/>
                </a:lnTo>
              </a:path>
            </a:pathLst>
          </a:custGeom>
          <a:ln w="12700">
            <a:solidFill>
              <a:srgbClr val="005D9F"/>
            </a:solidFill>
          </a:ln>
        </p:spPr>
        <p:txBody>
          <a:bodyPr wrap="square" lIns="0" tIns="0" rIns="0" bIns="0" rtlCol="0"/>
          <a:lstStyle/>
          <a:p/>
        </p:txBody>
      </p:sp>
      <p:sp>
        <p:nvSpPr>
          <p:cNvPr id="12" name="object 12"/>
          <p:cNvSpPr/>
          <p:nvPr/>
        </p:nvSpPr>
        <p:spPr>
          <a:xfrm>
            <a:off x="11277345" y="1938527"/>
            <a:ext cx="12700" cy="6350"/>
          </a:xfrm>
          <a:custGeom>
            <a:avLst/>
            <a:gdLst/>
            <a:ahLst/>
            <a:cxnLst/>
            <a:rect l="l" t="t" r="r" b="b"/>
            <a:pathLst>
              <a:path w="12700" h="6350">
                <a:moveTo>
                  <a:pt x="12700" y="6350"/>
                </a:moveTo>
                <a:lnTo>
                  <a:pt x="6350" y="6350"/>
                </a:lnTo>
                <a:lnTo>
                  <a:pt x="0" y="0"/>
                </a:lnTo>
                <a:lnTo>
                  <a:pt x="12700" y="0"/>
                </a:lnTo>
                <a:lnTo>
                  <a:pt x="12700" y="6350"/>
                </a:lnTo>
                <a:close/>
              </a:path>
            </a:pathLst>
          </a:custGeom>
          <a:solidFill>
            <a:srgbClr val="005D9F"/>
          </a:solidFill>
        </p:spPr>
        <p:txBody>
          <a:bodyPr wrap="square" lIns="0" tIns="0" rIns="0" bIns="0" rtlCol="0"/>
          <a:lstStyle/>
          <a:p/>
        </p:txBody>
      </p:sp>
      <p:sp>
        <p:nvSpPr>
          <p:cNvPr id="13" name="object 13"/>
          <p:cNvSpPr/>
          <p:nvPr/>
        </p:nvSpPr>
        <p:spPr>
          <a:xfrm>
            <a:off x="1133855" y="6741921"/>
            <a:ext cx="6350" cy="6350"/>
          </a:xfrm>
          <a:custGeom>
            <a:avLst/>
            <a:gdLst/>
            <a:ahLst/>
            <a:cxnLst/>
            <a:rect l="l" t="t" r="r" b="b"/>
            <a:pathLst>
              <a:path w="6350" h="6350">
                <a:moveTo>
                  <a:pt x="6350" y="6350"/>
                </a:moveTo>
                <a:lnTo>
                  <a:pt x="0" y="0"/>
                </a:lnTo>
                <a:lnTo>
                  <a:pt x="6350" y="0"/>
                </a:lnTo>
                <a:lnTo>
                  <a:pt x="6350" y="6350"/>
                </a:lnTo>
                <a:close/>
              </a:path>
            </a:pathLst>
          </a:custGeom>
          <a:solidFill>
            <a:srgbClr val="005D9F"/>
          </a:solidFill>
        </p:spPr>
        <p:txBody>
          <a:bodyPr wrap="square" lIns="0" tIns="0" rIns="0" bIns="0" rtlCol="0"/>
          <a:lstStyle/>
          <a:p/>
        </p:txBody>
      </p:sp>
      <p:sp>
        <p:nvSpPr>
          <p:cNvPr id="14" name="object 14"/>
          <p:cNvSpPr/>
          <p:nvPr/>
        </p:nvSpPr>
        <p:spPr>
          <a:xfrm>
            <a:off x="1140205" y="6745096"/>
            <a:ext cx="10137140" cy="0"/>
          </a:xfrm>
          <a:custGeom>
            <a:avLst/>
            <a:gdLst/>
            <a:ahLst/>
            <a:cxnLst/>
            <a:rect l="l" t="t" r="r" b="b"/>
            <a:pathLst>
              <a:path w="10137140">
                <a:moveTo>
                  <a:pt x="0" y="0"/>
                </a:moveTo>
                <a:lnTo>
                  <a:pt x="10137140" y="0"/>
                </a:lnTo>
              </a:path>
            </a:pathLst>
          </a:custGeom>
          <a:ln w="6350">
            <a:solidFill>
              <a:srgbClr val="005D9F"/>
            </a:solidFill>
          </a:ln>
        </p:spPr>
        <p:txBody>
          <a:bodyPr wrap="square" lIns="0" tIns="0" rIns="0" bIns="0" rtlCol="0"/>
          <a:lstStyle/>
          <a:p/>
        </p:txBody>
      </p:sp>
      <p:sp>
        <p:nvSpPr>
          <p:cNvPr id="15" name="object 15"/>
          <p:cNvSpPr/>
          <p:nvPr/>
        </p:nvSpPr>
        <p:spPr>
          <a:xfrm>
            <a:off x="11277345" y="6741921"/>
            <a:ext cx="12700" cy="6350"/>
          </a:xfrm>
          <a:custGeom>
            <a:avLst/>
            <a:gdLst/>
            <a:ahLst/>
            <a:cxnLst/>
            <a:rect l="l" t="t" r="r" b="b"/>
            <a:pathLst>
              <a:path w="12700" h="6350">
                <a:moveTo>
                  <a:pt x="12700" y="6350"/>
                </a:moveTo>
                <a:lnTo>
                  <a:pt x="0" y="6350"/>
                </a:lnTo>
                <a:lnTo>
                  <a:pt x="6350" y="0"/>
                </a:lnTo>
                <a:lnTo>
                  <a:pt x="12700" y="0"/>
                </a:lnTo>
                <a:lnTo>
                  <a:pt x="12700" y="6350"/>
                </a:lnTo>
                <a:close/>
              </a:path>
            </a:pathLst>
          </a:custGeom>
          <a:solidFill>
            <a:srgbClr val="005D9F"/>
          </a:solidFill>
        </p:spPr>
        <p:txBody>
          <a:bodyPr wrap="square" lIns="0" tIns="0" rIns="0" bIns="0" rtlCol="0"/>
          <a:lstStyle/>
          <a:p/>
        </p:txBody>
      </p:sp>
      <p:sp>
        <p:nvSpPr>
          <p:cNvPr id="16" name="object 16"/>
          <p:cNvSpPr/>
          <p:nvPr/>
        </p:nvSpPr>
        <p:spPr>
          <a:xfrm>
            <a:off x="1604772" y="1473708"/>
            <a:ext cx="3114040" cy="977265"/>
          </a:xfrm>
          <a:custGeom>
            <a:avLst/>
            <a:gdLst/>
            <a:ahLst/>
            <a:cxnLst/>
            <a:rect l="l" t="t" r="r" b="b"/>
            <a:pathLst>
              <a:path w="3114040" h="977264">
                <a:moveTo>
                  <a:pt x="0" y="0"/>
                </a:moveTo>
                <a:lnTo>
                  <a:pt x="3113531" y="0"/>
                </a:lnTo>
                <a:lnTo>
                  <a:pt x="3113531" y="976883"/>
                </a:lnTo>
                <a:lnTo>
                  <a:pt x="0" y="976883"/>
                </a:lnTo>
                <a:lnTo>
                  <a:pt x="0" y="0"/>
                </a:lnTo>
                <a:close/>
              </a:path>
            </a:pathLst>
          </a:custGeom>
          <a:solidFill>
            <a:srgbClr val="FFFFFF"/>
          </a:solidFill>
        </p:spPr>
        <p:txBody>
          <a:bodyPr wrap="square" lIns="0" tIns="0" rIns="0" bIns="0" rtlCol="0"/>
          <a:lstStyle/>
          <a:p/>
        </p:txBody>
      </p:sp>
      <p:sp>
        <p:nvSpPr>
          <p:cNvPr id="17" name="object 17"/>
          <p:cNvSpPr/>
          <p:nvPr/>
        </p:nvSpPr>
        <p:spPr>
          <a:xfrm>
            <a:off x="1598422" y="1467358"/>
            <a:ext cx="3126740" cy="989965"/>
          </a:xfrm>
          <a:custGeom>
            <a:avLst/>
            <a:gdLst/>
            <a:ahLst/>
            <a:cxnLst/>
            <a:rect l="l" t="t" r="r" b="b"/>
            <a:pathLst>
              <a:path w="3126740" h="989964">
                <a:moveTo>
                  <a:pt x="3119881" y="989583"/>
                </a:moveTo>
                <a:lnTo>
                  <a:pt x="6350" y="989583"/>
                </a:lnTo>
                <a:lnTo>
                  <a:pt x="4394" y="989279"/>
                </a:lnTo>
                <a:lnTo>
                  <a:pt x="2616" y="988377"/>
                </a:lnTo>
                <a:lnTo>
                  <a:pt x="1219" y="986967"/>
                </a:lnTo>
                <a:lnTo>
                  <a:pt x="317" y="985202"/>
                </a:lnTo>
                <a:lnTo>
                  <a:pt x="0" y="983233"/>
                </a:lnTo>
                <a:lnTo>
                  <a:pt x="0" y="6349"/>
                </a:lnTo>
                <a:lnTo>
                  <a:pt x="6350" y="0"/>
                </a:lnTo>
                <a:lnTo>
                  <a:pt x="3119881" y="0"/>
                </a:lnTo>
                <a:lnTo>
                  <a:pt x="3126231" y="6349"/>
                </a:lnTo>
                <a:lnTo>
                  <a:pt x="12700" y="6349"/>
                </a:lnTo>
                <a:lnTo>
                  <a:pt x="6350" y="12699"/>
                </a:lnTo>
                <a:lnTo>
                  <a:pt x="12700" y="12699"/>
                </a:lnTo>
                <a:lnTo>
                  <a:pt x="12700" y="976883"/>
                </a:lnTo>
                <a:lnTo>
                  <a:pt x="6350" y="976883"/>
                </a:lnTo>
                <a:lnTo>
                  <a:pt x="12700" y="983233"/>
                </a:lnTo>
                <a:lnTo>
                  <a:pt x="3126231" y="983233"/>
                </a:lnTo>
                <a:lnTo>
                  <a:pt x="3125914" y="985202"/>
                </a:lnTo>
                <a:lnTo>
                  <a:pt x="3125012" y="986967"/>
                </a:lnTo>
                <a:lnTo>
                  <a:pt x="3123615" y="988377"/>
                </a:lnTo>
                <a:lnTo>
                  <a:pt x="3121837" y="989279"/>
                </a:lnTo>
                <a:lnTo>
                  <a:pt x="3119881" y="989583"/>
                </a:lnTo>
                <a:close/>
              </a:path>
            </a:pathLst>
          </a:custGeom>
          <a:solidFill>
            <a:srgbClr val="005D9F"/>
          </a:solidFill>
        </p:spPr>
        <p:txBody>
          <a:bodyPr wrap="square" lIns="0" tIns="0" rIns="0" bIns="0" rtlCol="0"/>
          <a:lstStyle/>
          <a:p/>
        </p:txBody>
      </p:sp>
      <p:sp>
        <p:nvSpPr>
          <p:cNvPr id="18" name="object 18"/>
          <p:cNvSpPr/>
          <p:nvPr/>
        </p:nvSpPr>
        <p:spPr>
          <a:xfrm>
            <a:off x="1604772" y="1473708"/>
            <a:ext cx="6350" cy="6350"/>
          </a:xfrm>
          <a:custGeom>
            <a:avLst/>
            <a:gdLst/>
            <a:ahLst/>
            <a:cxnLst/>
            <a:rect l="l" t="t" r="r" b="b"/>
            <a:pathLst>
              <a:path w="6350" h="6350">
                <a:moveTo>
                  <a:pt x="6350" y="6349"/>
                </a:moveTo>
                <a:lnTo>
                  <a:pt x="0" y="6349"/>
                </a:lnTo>
                <a:lnTo>
                  <a:pt x="6350" y="0"/>
                </a:lnTo>
                <a:lnTo>
                  <a:pt x="6350" y="6349"/>
                </a:lnTo>
                <a:close/>
              </a:path>
            </a:pathLst>
          </a:custGeom>
          <a:solidFill>
            <a:srgbClr val="005D9F"/>
          </a:solidFill>
        </p:spPr>
        <p:txBody>
          <a:bodyPr wrap="square" lIns="0" tIns="0" rIns="0" bIns="0" rtlCol="0"/>
          <a:lstStyle/>
          <a:p/>
        </p:txBody>
      </p:sp>
      <p:sp>
        <p:nvSpPr>
          <p:cNvPr id="19" name="object 19"/>
          <p:cNvSpPr/>
          <p:nvPr/>
        </p:nvSpPr>
        <p:spPr>
          <a:xfrm>
            <a:off x="1611122" y="1476883"/>
            <a:ext cx="3101340" cy="0"/>
          </a:xfrm>
          <a:custGeom>
            <a:avLst/>
            <a:gdLst/>
            <a:ahLst/>
            <a:cxnLst/>
            <a:rect l="l" t="t" r="r" b="b"/>
            <a:pathLst>
              <a:path w="3101340">
                <a:moveTo>
                  <a:pt x="0" y="0"/>
                </a:moveTo>
                <a:lnTo>
                  <a:pt x="3100831" y="0"/>
                </a:lnTo>
              </a:path>
            </a:pathLst>
          </a:custGeom>
          <a:ln w="6350">
            <a:solidFill>
              <a:srgbClr val="005D9F"/>
            </a:solidFill>
          </a:ln>
        </p:spPr>
        <p:txBody>
          <a:bodyPr wrap="square" lIns="0" tIns="0" rIns="0" bIns="0" rtlCol="0"/>
          <a:lstStyle/>
          <a:p/>
        </p:txBody>
      </p:sp>
      <p:sp>
        <p:nvSpPr>
          <p:cNvPr id="20" name="object 20"/>
          <p:cNvSpPr/>
          <p:nvPr/>
        </p:nvSpPr>
        <p:spPr>
          <a:xfrm>
            <a:off x="4718303" y="1473708"/>
            <a:ext cx="0" cy="977265"/>
          </a:xfrm>
          <a:custGeom>
            <a:avLst/>
            <a:gdLst/>
            <a:ahLst/>
            <a:cxnLst/>
            <a:rect l="l" t="t" r="r" b="b"/>
            <a:pathLst>
              <a:path h="977264">
                <a:moveTo>
                  <a:pt x="0" y="0"/>
                </a:moveTo>
                <a:lnTo>
                  <a:pt x="0" y="976884"/>
                </a:lnTo>
              </a:path>
            </a:pathLst>
          </a:custGeom>
          <a:ln w="12700">
            <a:solidFill>
              <a:srgbClr val="005D9F"/>
            </a:solidFill>
          </a:ln>
        </p:spPr>
        <p:txBody>
          <a:bodyPr wrap="square" lIns="0" tIns="0" rIns="0" bIns="0" rtlCol="0"/>
          <a:lstStyle/>
          <a:p/>
        </p:txBody>
      </p:sp>
      <p:sp>
        <p:nvSpPr>
          <p:cNvPr id="21" name="object 21"/>
          <p:cNvSpPr/>
          <p:nvPr/>
        </p:nvSpPr>
        <p:spPr>
          <a:xfrm>
            <a:off x="4711953" y="1473708"/>
            <a:ext cx="12700" cy="6350"/>
          </a:xfrm>
          <a:custGeom>
            <a:avLst/>
            <a:gdLst/>
            <a:ahLst/>
            <a:cxnLst/>
            <a:rect l="l" t="t" r="r" b="b"/>
            <a:pathLst>
              <a:path w="12700" h="6350">
                <a:moveTo>
                  <a:pt x="12700" y="6349"/>
                </a:moveTo>
                <a:lnTo>
                  <a:pt x="6350" y="6349"/>
                </a:lnTo>
                <a:lnTo>
                  <a:pt x="0" y="0"/>
                </a:lnTo>
                <a:lnTo>
                  <a:pt x="12700" y="0"/>
                </a:lnTo>
                <a:lnTo>
                  <a:pt x="12700" y="6349"/>
                </a:lnTo>
                <a:close/>
              </a:path>
            </a:pathLst>
          </a:custGeom>
          <a:solidFill>
            <a:srgbClr val="005D9F"/>
          </a:solidFill>
        </p:spPr>
        <p:txBody>
          <a:bodyPr wrap="square" lIns="0" tIns="0" rIns="0" bIns="0" rtlCol="0"/>
          <a:lstStyle/>
          <a:p/>
        </p:txBody>
      </p:sp>
      <p:sp>
        <p:nvSpPr>
          <p:cNvPr id="22" name="object 22"/>
          <p:cNvSpPr/>
          <p:nvPr/>
        </p:nvSpPr>
        <p:spPr>
          <a:xfrm>
            <a:off x="1604772" y="2444242"/>
            <a:ext cx="6350" cy="6350"/>
          </a:xfrm>
          <a:custGeom>
            <a:avLst/>
            <a:gdLst/>
            <a:ahLst/>
            <a:cxnLst/>
            <a:rect l="l" t="t" r="r" b="b"/>
            <a:pathLst>
              <a:path w="6350" h="6350">
                <a:moveTo>
                  <a:pt x="6350" y="6349"/>
                </a:moveTo>
                <a:lnTo>
                  <a:pt x="0" y="0"/>
                </a:lnTo>
                <a:lnTo>
                  <a:pt x="6350" y="0"/>
                </a:lnTo>
                <a:lnTo>
                  <a:pt x="6350" y="6349"/>
                </a:lnTo>
                <a:close/>
              </a:path>
            </a:pathLst>
          </a:custGeom>
          <a:solidFill>
            <a:srgbClr val="005D9F"/>
          </a:solidFill>
        </p:spPr>
        <p:txBody>
          <a:bodyPr wrap="square" lIns="0" tIns="0" rIns="0" bIns="0" rtlCol="0"/>
          <a:lstStyle/>
          <a:p/>
        </p:txBody>
      </p:sp>
      <p:sp>
        <p:nvSpPr>
          <p:cNvPr id="23" name="object 23"/>
          <p:cNvSpPr/>
          <p:nvPr/>
        </p:nvSpPr>
        <p:spPr>
          <a:xfrm>
            <a:off x="1611122" y="2447417"/>
            <a:ext cx="3101340" cy="0"/>
          </a:xfrm>
          <a:custGeom>
            <a:avLst/>
            <a:gdLst/>
            <a:ahLst/>
            <a:cxnLst/>
            <a:rect l="l" t="t" r="r" b="b"/>
            <a:pathLst>
              <a:path w="3101340">
                <a:moveTo>
                  <a:pt x="0" y="0"/>
                </a:moveTo>
                <a:lnTo>
                  <a:pt x="3100831" y="0"/>
                </a:lnTo>
              </a:path>
            </a:pathLst>
          </a:custGeom>
          <a:ln w="6350">
            <a:solidFill>
              <a:srgbClr val="005D9F"/>
            </a:solidFill>
          </a:ln>
        </p:spPr>
        <p:txBody>
          <a:bodyPr wrap="square" lIns="0" tIns="0" rIns="0" bIns="0" rtlCol="0"/>
          <a:lstStyle/>
          <a:p/>
        </p:txBody>
      </p:sp>
      <p:sp>
        <p:nvSpPr>
          <p:cNvPr id="24" name="object 24"/>
          <p:cNvSpPr/>
          <p:nvPr/>
        </p:nvSpPr>
        <p:spPr>
          <a:xfrm>
            <a:off x="4711953" y="2444242"/>
            <a:ext cx="12700" cy="6350"/>
          </a:xfrm>
          <a:custGeom>
            <a:avLst/>
            <a:gdLst/>
            <a:ahLst/>
            <a:cxnLst/>
            <a:rect l="l" t="t" r="r" b="b"/>
            <a:pathLst>
              <a:path w="12700" h="6350">
                <a:moveTo>
                  <a:pt x="12700" y="6349"/>
                </a:moveTo>
                <a:lnTo>
                  <a:pt x="0" y="6349"/>
                </a:lnTo>
                <a:lnTo>
                  <a:pt x="6350" y="0"/>
                </a:lnTo>
                <a:lnTo>
                  <a:pt x="12700" y="0"/>
                </a:lnTo>
                <a:lnTo>
                  <a:pt x="12700" y="6349"/>
                </a:lnTo>
                <a:close/>
              </a:path>
            </a:pathLst>
          </a:custGeom>
          <a:solidFill>
            <a:srgbClr val="005D9F"/>
          </a:solidFill>
        </p:spPr>
        <p:txBody>
          <a:bodyPr wrap="square" lIns="0" tIns="0" rIns="0" bIns="0" rtlCol="0"/>
          <a:lstStyle/>
          <a:p/>
        </p:txBody>
      </p:sp>
      <p:sp>
        <p:nvSpPr>
          <p:cNvPr id="25" name="object 25"/>
          <p:cNvSpPr txBox="1"/>
          <p:nvPr/>
        </p:nvSpPr>
        <p:spPr>
          <a:xfrm>
            <a:off x="1963039" y="1619630"/>
            <a:ext cx="2166620" cy="370840"/>
          </a:xfrm>
          <a:prstGeom prst="rect">
            <a:avLst/>
          </a:prstGeom>
        </p:spPr>
        <p:txBody>
          <a:bodyPr vert="horz" wrap="square" lIns="0" tIns="0" rIns="0" bIns="0" rtlCol="0">
            <a:spAutoFit/>
          </a:bodyPr>
          <a:lstStyle/>
          <a:p>
            <a:pPr marL="12700">
              <a:lnSpc>
                <a:spcPct val="100000"/>
              </a:lnSpc>
            </a:pPr>
            <a:r>
              <a:rPr sz="2400" b="1" spc="10" dirty="0">
                <a:latin typeface="Microsoft JhengHei" panose="020B0604030504040204" charset="-120"/>
                <a:cs typeface="Microsoft JhengHei" panose="020B0604030504040204" charset="-120"/>
              </a:rPr>
              <a:t>仅修改填报说</a:t>
            </a:r>
            <a:r>
              <a:rPr sz="2400" b="1" dirty="0">
                <a:latin typeface="Microsoft JhengHei" panose="020B0604030504040204" charset="-120"/>
                <a:cs typeface="Microsoft JhengHei" panose="020B0604030504040204" charset="-120"/>
              </a:rPr>
              <a:t>明</a:t>
            </a:r>
            <a:endParaRPr sz="2400">
              <a:latin typeface="Microsoft JhengHei" panose="020B0604030504040204" charset="-120"/>
              <a:cs typeface="Microsoft JhengHei" panose="020B0604030504040204" charset="-120"/>
            </a:endParaRPr>
          </a:p>
        </p:txBody>
      </p:sp>
      <p:sp>
        <p:nvSpPr>
          <p:cNvPr id="26" name="object 26"/>
          <p:cNvSpPr txBox="1">
            <a:spLocks noGrp="1"/>
          </p:cNvSpPr>
          <p:nvPr>
            <p:ph type="body" idx="1"/>
          </p:nvPr>
        </p:nvSpPr>
        <p:spPr>
          <a:prstGeom prst="rect">
            <a:avLst/>
          </a:prstGeom>
        </p:spPr>
        <p:txBody>
          <a:bodyPr vert="horz" wrap="square" lIns="0" tIns="2025675" rIns="0" bIns="0" rtlCol="0">
            <a:spAutoFit/>
          </a:bodyPr>
          <a:lstStyle/>
          <a:p>
            <a:pPr marL="1254760">
              <a:lnSpc>
                <a:spcPct val="100000"/>
              </a:lnSpc>
            </a:pPr>
            <a:r>
              <a:rPr sz="1800" b="0" dirty="0">
                <a:latin typeface="Arial Unicode MS" panose="020B0604020202020204" charset="-122"/>
                <a:cs typeface="Arial Unicode MS" panose="020B0604020202020204" charset="-122"/>
              </a:rPr>
              <a:t>《中华人民共和国企业所得税年度纳税申报表</a:t>
            </a:r>
            <a:r>
              <a:rPr sz="1800" b="0" spc="-5" dirty="0">
                <a:latin typeface="Arial Unicode MS" panose="020B0604020202020204" charset="-122"/>
                <a:cs typeface="Arial Unicode MS" panose="020B0604020202020204" charset="-122"/>
              </a:rPr>
              <a:t>（</a:t>
            </a:r>
            <a:r>
              <a:rPr sz="1800" b="0" spc="-10" dirty="0">
                <a:latin typeface="Arial" panose="020B0604020202020204"/>
                <a:cs typeface="Arial" panose="020B0604020202020204"/>
              </a:rPr>
              <a:t>A</a:t>
            </a:r>
            <a:r>
              <a:rPr sz="1800" b="0" dirty="0">
                <a:latin typeface="Arial Unicode MS" panose="020B0604020202020204" charset="-122"/>
                <a:cs typeface="Arial Unicode MS" panose="020B0604020202020204" charset="-122"/>
              </a:rPr>
              <a:t>类）》</a:t>
            </a:r>
            <a:r>
              <a:rPr sz="1800" b="0" spc="-15" dirty="0">
                <a:latin typeface="Arial Unicode MS" panose="020B0604020202020204" charset="-122"/>
                <a:cs typeface="Arial Unicode MS" panose="020B0604020202020204" charset="-122"/>
              </a:rPr>
              <a:t>（</a:t>
            </a:r>
            <a:r>
              <a:rPr sz="1800" b="0" spc="-20" dirty="0">
                <a:latin typeface="Arial" panose="020B0604020202020204"/>
                <a:cs typeface="Arial" panose="020B0604020202020204"/>
              </a:rPr>
              <a:t>A</a:t>
            </a:r>
            <a:r>
              <a:rPr sz="1800" b="0" spc="-25" dirty="0">
                <a:latin typeface="Arial" panose="020B0604020202020204"/>
                <a:cs typeface="Arial" panose="020B0604020202020204"/>
              </a:rPr>
              <a:t>100000</a:t>
            </a:r>
            <a:r>
              <a:rPr sz="1800" b="0" dirty="0">
                <a:latin typeface="Arial Unicode MS" panose="020B0604020202020204" charset="-122"/>
                <a:cs typeface="Arial Unicode MS" panose="020B0604020202020204" charset="-122"/>
              </a:rPr>
              <a:t>）</a:t>
            </a:r>
            <a:endParaRPr sz="1800">
              <a:latin typeface="Arial Unicode MS" panose="020B0604020202020204" charset="-122"/>
              <a:cs typeface="Arial Unicode MS" panose="020B0604020202020204" charset="-122"/>
            </a:endParaRPr>
          </a:p>
          <a:p>
            <a:pPr marL="1254760">
              <a:lnSpc>
                <a:spcPct val="100000"/>
              </a:lnSpc>
              <a:spcBef>
                <a:spcPts val="1240"/>
              </a:spcBef>
            </a:pPr>
            <a:r>
              <a:rPr sz="1800" b="0" spc="-5" dirty="0">
                <a:latin typeface="Arial Unicode MS" panose="020B0604020202020204" charset="-122"/>
                <a:cs typeface="Arial Unicode MS" panose="020B0604020202020204" charset="-122"/>
              </a:rPr>
              <a:t>《资产折旧、摊销及纳税调整明细表》（</a:t>
            </a:r>
            <a:r>
              <a:rPr sz="1800" b="0" spc="-5" dirty="0">
                <a:latin typeface="Arial" panose="020B0604020202020204"/>
                <a:cs typeface="Arial" panose="020B0604020202020204"/>
              </a:rPr>
              <a:t>A105080</a:t>
            </a:r>
            <a:r>
              <a:rPr sz="1800" b="0" spc="-5" dirty="0">
                <a:latin typeface="Arial Unicode MS" panose="020B0604020202020204" charset="-122"/>
                <a:cs typeface="Arial Unicode MS" panose="020B0604020202020204" charset="-122"/>
              </a:rPr>
              <a:t>）</a:t>
            </a:r>
            <a:endParaRPr sz="1800">
              <a:latin typeface="Arial Unicode MS" panose="020B0604020202020204" charset="-122"/>
              <a:cs typeface="Arial Unicode MS" panose="020B0604020202020204" charset="-122"/>
            </a:endParaRPr>
          </a:p>
          <a:p>
            <a:pPr marL="1254760">
              <a:lnSpc>
                <a:spcPct val="100000"/>
              </a:lnSpc>
              <a:spcBef>
                <a:spcPts val="1235"/>
              </a:spcBef>
            </a:pPr>
            <a:r>
              <a:rPr sz="1800" b="0" spc="-5" dirty="0">
                <a:latin typeface="Arial Unicode MS" panose="020B0604020202020204" charset="-122"/>
                <a:cs typeface="Arial Unicode MS" panose="020B0604020202020204" charset="-122"/>
              </a:rPr>
              <a:t>《企业所得税弥补亏损明细表》（</a:t>
            </a:r>
            <a:r>
              <a:rPr sz="1800" b="0" spc="-5" dirty="0">
                <a:latin typeface="Arial" panose="020B0604020202020204"/>
                <a:cs typeface="Arial" panose="020B0604020202020204"/>
              </a:rPr>
              <a:t>A106000</a:t>
            </a:r>
            <a:r>
              <a:rPr sz="1800" b="0" spc="-5" dirty="0">
                <a:latin typeface="Arial Unicode MS" panose="020B0604020202020204" charset="-122"/>
                <a:cs typeface="Arial Unicode MS" panose="020B0604020202020204" charset="-122"/>
              </a:rPr>
              <a:t>）</a:t>
            </a:r>
            <a:endParaRPr sz="1800">
              <a:latin typeface="Arial Unicode MS" panose="020B0604020202020204" charset="-122"/>
              <a:cs typeface="Arial Unicode MS" panose="020B0604020202020204" charset="-122"/>
            </a:endParaRPr>
          </a:p>
          <a:p>
            <a:pPr marL="1254760">
              <a:lnSpc>
                <a:spcPct val="100000"/>
              </a:lnSpc>
              <a:spcBef>
                <a:spcPts val="1250"/>
              </a:spcBef>
            </a:pPr>
            <a:r>
              <a:rPr sz="1800" b="0" spc="-10" dirty="0">
                <a:latin typeface="Arial Unicode MS" panose="020B0604020202020204" charset="-122"/>
                <a:cs typeface="Arial Unicode MS" panose="020B0604020202020204" charset="-122"/>
              </a:rPr>
              <a:t>《所得减免优惠明细表》（</a:t>
            </a:r>
            <a:r>
              <a:rPr sz="1800" b="0" spc="-10" dirty="0">
                <a:latin typeface="Arial" panose="020B0604020202020204"/>
                <a:cs typeface="Arial" panose="020B0604020202020204"/>
              </a:rPr>
              <a:t>A107020</a:t>
            </a:r>
            <a:r>
              <a:rPr sz="1800" b="0" spc="-10" dirty="0">
                <a:latin typeface="Arial Unicode MS" panose="020B0604020202020204" charset="-122"/>
                <a:cs typeface="Arial Unicode MS" panose="020B0604020202020204" charset="-122"/>
              </a:rPr>
              <a:t>）</a:t>
            </a:r>
            <a:endParaRPr sz="1800">
              <a:latin typeface="Arial Unicode MS" panose="020B0604020202020204" charset="-122"/>
              <a:cs typeface="Arial Unicode MS" panose="020B0604020202020204" charset="-122"/>
            </a:endParaRPr>
          </a:p>
          <a:p>
            <a:pPr marL="1254760">
              <a:lnSpc>
                <a:spcPct val="100000"/>
              </a:lnSpc>
              <a:spcBef>
                <a:spcPts val="1235"/>
              </a:spcBef>
            </a:pPr>
            <a:r>
              <a:rPr sz="1800" b="0" spc="-5" dirty="0">
                <a:latin typeface="Arial Unicode MS" panose="020B0604020202020204" charset="-122"/>
                <a:cs typeface="Arial Unicode MS" panose="020B0604020202020204" charset="-122"/>
              </a:rPr>
              <a:t>《境外所得纳税调整后所得明细表》（</a:t>
            </a:r>
            <a:r>
              <a:rPr sz="1800" b="0" spc="-5" dirty="0">
                <a:latin typeface="Arial" panose="020B0604020202020204"/>
                <a:cs typeface="Arial" panose="020B0604020202020204"/>
              </a:rPr>
              <a:t>A108010</a:t>
            </a:r>
            <a:r>
              <a:rPr sz="1800" b="0" spc="-5" dirty="0">
                <a:latin typeface="Arial Unicode MS" panose="020B0604020202020204" charset="-122"/>
                <a:cs typeface="Arial Unicode MS" panose="020B0604020202020204" charset="-122"/>
              </a:rPr>
              <a:t>）</a:t>
            </a:r>
            <a:endParaRPr sz="1800">
              <a:latin typeface="Arial Unicode MS" panose="020B0604020202020204" charset="-122"/>
              <a:cs typeface="Arial Unicode MS" panose="020B0604020202020204" charset="-122"/>
            </a:endParaRPr>
          </a:p>
        </p:txBody>
      </p:sp>
      <p:sp>
        <p:nvSpPr>
          <p:cNvPr id="27" name="object 27"/>
          <p:cNvSpPr/>
          <p:nvPr/>
        </p:nvSpPr>
        <p:spPr>
          <a:xfrm>
            <a:off x="4491228" y="1220724"/>
            <a:ext cx="539750" cy="539750"/>
          </a:xfrm>
          <a:custGeom>
            <a:avLst/>
            <a:gdLst/>
            <a:ahLst/>
            <a:cxnLst/>
            <a:rect l="l" t="t" r="r" b="b"/>
            <a:pathLst>
              <a:path w="539750" h="539750">
                <a:moveTo>
                  <a:pt x="269748" y="539495"/>
                </a:moveTo>
                <a:lnTo>
                  <a:pt x="221259" y="535152"/>
                </a:lnTo>
                <a:lnTo>
                  <a:pt x="175628" y="522617"/>
                </a:lnTo>
                <a:lnTo>
                  <a:pt x="133604" y="502665"/>
                </a:lnTo>
                <a:lnTo>
                  <a:pt x="95948" y="476046"/>
                </a:lnTo>
                <a:lnTo>
                  <a:pt x="63436" y="443534"/>
                </a:lnTo>
                <a:lnTo>
                  <a:pt x="36830" y="405892"/>
                </a:lnTo>
                <a:lnTo>
                  <a:pt x="16878" y="363867"/>
                </a:lnTo>
                <a:lnTo>
                  <a:pt x="4343" y="318236"/>
                </a:lnTo>
                <a:lnTo>
                  <a:pt x="0" y="269747"/>
                </a:lnTo>
                <a:lnTo>
                  <a:pt x="4343" y="221259"/>
                </a:lnTo>
                <a:lnTo>
                  <a:pt x="16878" y="175628"/>
                </a:lnTo>
                <a:lnTo>
                  <a:pt x="36830" y="133603"/>
                </a:lnTo>
                <a:lnTo>
                  <a:pt x="63436" y="95961"/>
                </a:lnTo>
                <a:lnTo>
                  <a:pt x="95948" y="63449"/>
                </a:lnTo>
                <a:lnTo>
                  <a:pt x="133604" y="36829"/>
                </a:lnTo>
                <a:lnTo>
                  <a:pt x="175628" y="16878"/>
                </a:lnTo>
                <a:lnTo>
                  <a:pt x="221259" y="4343"/>
                </a:lnTo>
                <a:lnTo>
                  <a:pt x="269748" y="0"/>
                </a:lnTo>
                <a:lnTo>
                  <a:pt x="318236" y="4343"/>
                </a:lnTo>
                <a:lnTo>
                  <a:pt x="363867" y="16878"/>
                </a:lnTo>
                <a:lnTo>
                  <a:pt x="405892" y="36829"/>
                </a:lnTo>
                <a:lnTo>
                  <a:pt x="443534" y="63449"/>
                </a:lnTo>
                <a:lnTo>
                  <a:pt x="476046" y="95961"/>
                </a:lnTo>
                <a:lnTo>
                  <a:pt x="502666" y="133603"/>
                </a:lnTo>
                <a:lnTo>
                  <a:pt x="522617" y="175628"/>
                </a:lnTo>
                <a:lnTo>
                  <a:pt x="535152" y="221259"/>
                </a:lnTo>
                <a:lnTo>
                  <a:pt x="539496" y="269747"/>
                </a:lnTo>
                <a:lnTo>
                  <a:pt x="535152" y="318236"/>
                </a:lnTo>
                <a:lnTo>
                  <a:pt x="522617" y="363867"/>
                </a:lnTo>
                <a:lnTo>
                  <a:pt x="502666" y="405892"/>
                </a:lnTo>
                <a:lnTo>
                  <a:pt x="476046" y="443534"/>
                </a:lnTo>
                <a:lnTo>
                  <a:pt x="443534" y="476046"/>
                </a:lnTo>
                <a:lnTo>
                  <a:pt x="405892" y="502665"/>
                </a:lnTo>
                <a:lnTo>
                  <a:pt x="363867" y="522617"/>
                </a:lnTo>
                <a:lnTo>
                  <a:pt x="318236" y="535152"/>
                </a:lnTo>
                <a:lnTo>
                  <a:pt x="269748" y="539495"/>
                </a:lnTo>
                <a:close/>
              </a:path>
            </a:pathLst>
          </a:custGeom>
          <a:solidFill>
            <a:srgbClr val="FF0000"/>
          </a:solidFill>
        </p:spPr>
        <p:txBody>
          <a:bodyPr wrap="square" lIns="0" tIns="0" rIns="0" bIns="0" rtlCol="0"/>
          <a:lstStyle/>
          <a:p/>
        </p:txBody>
      </p:sp>
      <p:sp>
        <p:nvSpPr>
          <p:cNvPr id="28" name="object 28"/>
          <p:cNvSpPr txBox="1"/>
          <p:nvPr/>
        </p:nvSpPr>
        <p:spPr>
          <a:xfrm>
            <a:off x="4649470" y="1157604"/>
            <a:ext cx="280035" cy="556895"/>
          </a:xfrm>
          <a:prstGeom prst="rect">
            <a:avLst/>
          </a:prstGeom>
        </p:spPr>
        <p:txBody>
          <a:bodyPr vert="horz" wrap="square" lIns="0" tIns="0" rIns="0" bIns="0" rtlCol="0">
            <a:spAutoFit/>
          </a:bodyPr>
          <a:lstStyle/>
          <a:p>
            <a:pPr marL="12700">
              <a:lnSpc>
                <a:spcPct val="100000"/>
              </a:lnSpc>
            </a:pPr>
            <a:r>
              <a:rPr sz="3600" spc="-5" dirty="0">
                <a:solidFill>
                  <a:srgbClr val="FFFFFF"/>
                </a:solidFill>
                <a:latin typeface="Arial" panose="020B0604020202020204"/>
                <a:cs typeface="Arial" panose="020B0604020202020204"/>
              </a:rPr>
              <a:t>5</a:t>
            </a:r>
            <a:endParaRPr sz="3600">
              <a:latin typeface="Arial" panose="020B0604020202020204"/>
              <a:cs typeface="Arial" panose="020B0604020202020204"/>
            </a:endParaRPr>
          </a:p>
        </p:txBody>
      </p:sp>
      <p:sp>
        <p:nvSpPr>
          <p:cNvPr id="29" name="object 29"/>
          <p:cNvSpPr/>
          <p:nvPr/>
        </p:nvSpPr>
        <p:spPr>
          <a:xfrm>
            <a:off x="638555" y="1505711"/>
            <a:ext cx="914400" cy="9144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950975"/>
            <a:ext cx="12192000" cy="5907405"/>
          </a:xfrm>
          <a:prstGeom prst="rect">
            <a:avLst/>
          </a:prstGeom>
        </p:spPr>
        <p:txBody>
          <a:bodyPr vert="horz" wrap="square" lIns="0" tIns="0" rIns="0" bIns="0" rtlCol="0">
            <a:spAutoFit/>
          </a:bodyPr>
          <a:lstStyle/>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spcBef>
                <a:spcPts val="55"/>
              </a:spcBef>
            </a:pPr>
            <a:endParaRPr sz="1300">
              <a:latin typeface="Times New Roman" panose="02020603050405020304"/>
              <a:cs typeface="Times New Roman" panose="02020603050405020304"/>
            </a:endParaRPr>
          </a:p>
          <a:p>
            <a:pPr marR="755650" algn="r">
              <a:lnSpc>
                <a:spcPct val="100000"/>
              </a:lnSpc>
            </a:pPr>
            <a:r>
              <a:rPr sz="1000" spc="-20" dirty="0">
                <a:solidFill>
                  <a:srgbClr val="7C7C7C"/>
                </a:solidFill>
                <a:latin typeface="Arial" panose="020B0604020202020204"/>
                <a:cs typeface="Arial" panose="020B0604020202020204"/>
              </a:rPr>
              <a:t>2</a:t>
            </a:r>
            <a:r>
              <a:rPr sz="1000" spc="-5" dirty="0">
                <a:solidFill>
                  <a:srgbClr val="7C7C7C"/>
                </a:solidFill>
                <a:latin typeface="Arial" panose="020B0604020202020204"/>
                <a:cs typeface="Arial" panose="020B0604020202020204"/>
              </a:rPr>
              <a:t>7</a:t>
            </a:r>
            <a:endParaRPr sz="1000">
              <a:latin typeface="Arial" panose="020B0604020202020204"/>
              <a:cs typeface="Arial" panose="020B0604020202020204"/>
            </a:endParaRPr>
          </a:p>
        </p:txBody>
      </p:sp>
      <p:sp>
        <p:nvSpPr>
          <p:cNvPr id="3" name="object 3"/>
          <p:cNvSpPr/>
          <p:nvPr/>
        </p:nvSpPr>
        <p:spPr>
          <a:xfrm>
            <a:off x="0" y="495300"/>
            <a:ext cx="169545" cy="466725"/>
          </a:xfrm>
          <a:custGeom>
            <a:avLst/>
            <a:gdLst/>
            <a:ahLst/>
            <a:cxnLst/>
            <a:rect l="l" t="t" r="r" b="b"/>
            <a:pathLst>
              <a:path w="169545" h="466725">
                <a:moveTo>
                  <a:pt x="110680" y="466344"/>
                </a:moveTo>
                <a:lnTo>
                  <a:pt x="0" y="466344"/>
                </a:lnTo>
                <a:lnTo>
                  <a:pt x="0" y="0"/>
                </a:lnTo>
                <a:lnTo>
                  <a:pt x="110680" y="0"/>
                </a:lnTo>
                <a:lnTo>
                  <a:pt x="133438" y="4610"/>
                </a:lnTo>
                <a:lnTo>
                  <a:pt x="152031" y="17195"/>
                </a:lnTo>
                <a:lnTo>
                  <a:pt x="164566" y="35839"/>
                </a:lnTo>
                <a:lnTo>
                  <a:pt x="169164" y="58673"/>
                </a:lnTo>
                <a:lnTo>
                  <a:pt x="169164" y="407669"/>
                </a:lnTo>
                <a:lnTo>
                  <a:pt x="164566" y="430504"/>
                </a:lnTo>
                <a:lnTo>
                  <a:pt x="152031" y="449148"/>
                </a:lnTo>
                <a:lnTo>
                  <a:pt x="133438" y="461733"/>
                </a:lnTo>
                <a:lnTo>
                  <a:pt x="110680" y="466344"/>
                </a:lnTo>
                <a:close/>
              </a:path>
            </a:pathLst>
          </a:custGeom>
          <a:solidFill>
            <a:srgbClr val="4276AA"/>
          </a:solidFill>
        </p:spPr>
        <p:txBody>
          <a:bodyPr wrap="square" lIns="0" tIns="0" rIns="0" bIns="0" rtlCol="0"/>
          <a:lstStyle/>
          <a:p/>
        </p:txBody>
      </p:sp>
      <p:sp>
        <p:nvSpPr>
          <p:cNvPr id="4" name="object 4"/>
          <p:cNvSpPr txBox="1">
            <a:spLocks noGrp="1"/>
          </p:cNvSpPr>
          <p:nvPr>
            <p:ph type="title"/>
          </p:nvPr>
        </p:nvSpPr>
        <p:spPr>
          <a:xfrm>
            <a:off x="248513" y="397586"/>
            <a:ext cx="3698875" cy="489584"/>
          </a:xfrm>
          <a:prstGeom prst="rect">
            <a:avLst/>
          </a:prstGeom>
        </p:spPr>
        <p:txBody>
          <a:bodyPr vert="horz" wrap="square" lIns="0" tIns="0" rIns="0" bIns="0" rtlCol="0">
            <a:spAutoFit/>
          </a:bodyPr>
          <a:lstStyle/>
          <a:p>
            <a:pPr marL="12700">
              <a:lnSpc>
                <a:spcPct val="100000"/>
              </a:lnSpc>
            </a:pPr>
            <a:r>
              <a:rPr b="1" spc="10" dirty="0">
                <a:solidFill>
                  <a:srgbClr val="3C3C3C"/>
                </a:solidFill>
                <a:latin typeface="Microsoft JhengHei" panose="020B0604030504040204" charset="-120"/>
                <a:cs typeface="Microsoft JhengHei" panose="020B0604030504040204" charset="-120"/>
              </a:rPr>
              <a:t>调整及填报情况详解</a:t>
            </a:r>
            <a:endParaRPr b="1" spc="10" dirty="0">
              <a:solidFill>
                <a:srgbClr val="3C3C3C"/>
              </a:solidFill>
              <a:latin typeface="Microsoft JhengHei" panose="020B0604030504040204" charset="-120"/>
              <a:cs typeface="Microsoft JhengHei" panose="020B0604030504040204" charset="-120"/>
            </a:endParaRPr>
          </a:p>
        </p:txBody>
      </p:sp>
      <p:sp>
        <p:nvSpPr>
          <p:cNvPr id="5" name="object 5"/>
          <p:cNvSpPr/>
          <p:nvPr/>
        </p:nvSpPr>
        <p:spPr>
          <a:xfrm>
            <a:off x="0" y="950975"/>
            <a:ext cx="12192000" cy="5907405"/>
          </a:xfrm>
          <a:custGeom>
            <a:avLst/>
            <a:gdLst/>
            <a:ahLst/>
            <a:cxnLst/>
            <a:rect l="l" t="t" r="r" b="b"/>
            <a:pathLst>
              <a:path w="12192000" h="5907405">
                <a:moveTo>
                  <a:pt x="0" y="0"/>
                </a:moveTo>
                <a:lnTo>
                  <a:pt x="12192000" y="0"/>
                </a:lnTo>
                <a:lnTo>
                  <a:pt x="12192000" y="5907024"/>
                </a:lnTo>
                <a:lnTo>
                  <a:pt x="0" y="5907024"/>
                </a:lnTo>
                <a:lnTo>
                  <a:pt x="0" y="0"/>
                </a:lnTo>
                <a:close/>
              </a:path>
            </a:pathLst>
          </a:custGeom>
          <a:solidFill>
            <a:srgbClr val="FFFFFF"/>
          </a:solidFill>
        </p:spPr>
        <p:txBody>
          <a:bodyPr wrap="square" lIns="0" tIns="0" rIns="0" bIns="0" rtlCol="0"/>
          <a:lstStyle/>
          <a:p/>
        </p:txBody>
      </p:sp>
      <p:sp>
        <p:nvSpPr>
          <p:cNvPr id="6" name="object 6"/>
          <p:cNvSpPr/>
          <p:nvPr/>
        </p:nvSpPr>
        <p:spPr>
          <a:xfrm>
            <a:off x="585216" y="1473708"/>
            <a:ext cx="1056640" cy="989330"/>
          </a:xfrm>
          <a:custGeom>
            <a:avLst/>
            <a:gdLst/>
            <a:ahLst/>
            <a:cxnLst/>
            <a:rect l="l" t="t" r="r" b="b"/>
            <a:pathLst>
              <a:path w="1056639" h="989330">
                <a:moveTo>
                  <a:pt x="0" y="0"/>
                </a:moveTo>
                <a:lnTo>
                  <a:pt x="1056132" y="0"/>
                </a:lnTo>
                <a:lnTo>
                  <a:pt x="1056132" y="989076"/>
                </a:lnTo>
                <a:lnTo>
                  <a:pt x="0" y="989076"/>
                </a:lnTo>
                <a:lnTo>
                  <a:pt x="0" y="0"/>
                </a:lnTo>
                <a:close/>
              </a:path>
            </a:pathLst>
          </a:custGeom>
          <a:solidFill>
            <a:srgbClr val="005D9F"/>
          </a:solidFill>
        </p:spPr>
        <p:txBody>
          <a:bodyPr wrap="square" lIns="0" tIns="0" rIns="0" bIns="0" rtlCol="0"/>
          <a:lstStyle/>
          <a:p/>
        </p:txBody>
      </p:sp>
      <p:sp>
        <p:nvSpPr>
          <p:cNvPr id="7" name="object 7"/>
          <p:cNvSpPr/>
          <p:nvPr/>
        </p:nvSpPr>
        <p:spPr>
          <a:xfrm>
            <a:off x="1127505" y="1932177"/>
            <a:ext cx="10162540" cy="4822825"/>
          </a:xfrm>
          <a:custGeom>
            <a:avLst/>
            <a:gdLst/>
            <a:ahLst/>
            <a:cxnLst/>
            <a:rect l="l" t="t" r="r" b="b"/>
            <a:pathLst>
              <a:path w="10162540" h="4822825">
                <a:moveTo>
                  <a:pt x="10156190" y="4822444"/>
                </a:moveTo>
                <a:lnTo>
                  <a:pt x="6350" y="4822444"/>
                </a:lnTo>
                <a:lnTo>
                  <a:pt x="4381" y="4822126"/>
                </a:lnTo>
                <a:lnTo>
                  <a:pt x="2616" y="4821224"/>
                </a:lnTo>
                <a:lnTo>
                  <a:pt x="1206" y="4819827"/>
                </a:lnTo>
                <a:lnTo>
                  <a:pt x="304" y="4818049"/>
                </a:lnTo>
                <a:lnTo>
                  <a:pt x="0" y="4816094"/>
                </a:lnTo>
                <a:lnTo>
                  <a:pt x="0" y="6350"/>
                </a:lnTo>
                <a:lnTo>
                  <a:pt x="6350" y="0"/>
                </a:lnTo>
                <a:lnTo>
                  <a:pt x="10156190" y="0"/>
                </a:lnTo>
                <a:lnTo>
                  <a:pt x="10162540" y="6350"/>
                </a:lnTo>
                <a:lnTo>
                  <a:pt x="12700" y="6350"/>
                </a:lnTo>
                <a:lnTo>
                  <a:pt x="6350" y="12700"/>
                </a:lnTo>
                <a:lnTo>
                  <a:pt x="12700" y="12700"/>
                </a:lnTo>
                <a:lnTo>
                  <a:pt x="12700" y="4809744"/>
                </a:lnTo>
                <a:lnTo>
                  <a:pt x="6350" y="4809744"/>
                </a:lnTo>
                <a:lnTo>
                  <a:pt x="12700" y="4816094"/>
                </a:lnTo>
                <a:lnTo>
                  <a:pt x="10162540" y="4816094"/>
                </a:lnTo>
                <a:lnTo>
                  <a:pt x="10162222" y="4818049"/>
                </a:lnTo>
                <a:lnTo>
                  <a:pt x="10161320" y="4819827"/>
                </a:lnTo>
                <a:lnTo>
                  <a:pt x="10159923" y="4821224"/>
                </a:lnTo>
                <a:lnTo>
                  <a:pt x="10158145" y="4822126"/>
                </a:lnTo>
                <a:lnTo>
                  <a:pt x="10156190" y="4822444"/>
                </a:lnTo>
                <a:close/>
              </a:path>
            </a:pathLst>
          </a:custGeom>
          <a:solidFill>
            <a:srgbClr val="005D9F"/>
          </a:solidFill>
        </p:spPr>
        <p:txBody>
          <a:bodyPr wrap="square" lIns="0" tIns="0" rIns="0" bIns="0" rtlCol="0"/>
          <a:lstStyle/>
          <a:p/>
        </p:txBody>
      </p:sp>
      <p:sp>
        <p:nvSpPr>
          <p:cNvPr id="8" name="object 8"/>
          <p:cNvSpPr/>
          <p:nvPr/>
        </p:nvSpPr>
        <p:spPr>
          <a:xfrm>
            <a:off x="1133855" y="1938527"/>
            <a:ext cx="6350" cy="6350"/>
          </a:xfrm>
          <a:custGeom>
            <a:avLst/>
            <a:gdLst/>
            <a:ahLst/>
            <a:cxnLst/>
            <a:rect l="l" t="t" r="r" b="b"/>
            <a:pathLst>
              <a:path w="6350" h="6350">
                <a:moveTo>
                  <a:pt x="6350" y="6350"/>
                </a:moveTo>
                <a:lnTo>
                  <a:pt x="0" y="6350"/>
                </a:lnTo>
                <a:lnTo>
                  <a:pt x="6350" y="0"/>
                </a:lnTo>
                <a:lnTo>
                  <a:pt x="6350" y="6350"/>
                </a:lnTo>
                <a:close/>
              </a:path>
            </a:pathLst>
          </a:custGeom>
          <a:solidFill>
            <a:srgbClr val="005D9F"/>
          </a:solidFill>
        </p:spPr>
        <p:txBody>
          <a:bodyPr wrap="square" lIns="0" tIns="0" rIns="0" bIns="0" rtlCol="0"/>
          <a:lstStyle/>
          <a:p/>
        </p:txBody>
      </p:sp>
      <p:sp>
        <p:nvSpPr>
          <p:cNvPr id="9" name="object 9"/>
          <p:cNvSpPr/>
          <p:nvPr/>
        </p:nvSpPr>
        <p:spPr>
          <a:xfrm>
            <a:off x="4718303" y="1941702"/>
            <a:ext cx="6559550" cy="0"/>
          </a:xfrm>
          <a:custGeom>
            <a:avLst/>
            <a:gdLst/>
            <a:ahLst/>
            <a:cxnLst/>
            <a:rect l="l" t="t" r="r" b="b"/>
            <a:pathLst>
              <a:path w="6559550">
                <a:moveTo>
                  <a:pt x="0" y="0"/>
                </a:moveTo>
                <a:lnTo>
                  <a:pt x="6559042" y="0"/>
                </a:lnTo>
              </a:path>
            </a:pathLst>
          </a:custGeom>
          <a:ln w="6350">
            <a:solidFill>
              <a:srgbClr val="005D9F"/>
            </a:solidFill>
          </a:ln>
        </p:spPr>
        <p:txBody>
          <a:bodyPr wrap="square" lIns="0" tIns="0" rIns="0" bIns="0" rtlCol="0"/>
          <a:lstStyle/>
          <a:p/>
        </p:txBody>
      </p:sp>
      <p:sp>
        <p:nvSpPr>
          <p:cNvPr id="10" name="object 10"/>
          <p:cNvSpPr/>
          <p:nvPr/>
        </p:nvSpPr>
        <p:spPr>
          <a:xfrm>
            <a:off x="1140205" y="1941702"/>
            <a:ext cx="464820" cy="0"/>
          </a:xfrm>
          <a:custGeom>
            <a:avLst/>
            <a:gdLst/>
            <a:ahLst/>
            <a:cxnLst/>
            <a:rect l="l" t="t" r="r" b="b"/>
            <a:pathLst>
              <a:path w="464819">
                <a:moveTo>
                  <a:pt x="0" y="0"/>
                </a:moveTo>
                <a:lnTo>
                  <a:pt x="464566" y="0"/>
                </a:lnTo>
              </a:path>
            </a:pathLst>
          </a:custGeom>
          <a:ln w="6350">
            <a:solidFill>
              <a:srgbClr val="005D9F"/>
            </a:solidFill>
          </a:ln>
        </p:spPr>
        <p:txBody>
          <a:bodyPr wrap="square" lIns="0" tIns="0" rIns="0" bIns="0" rtlCol="0"/>
          <a:lstStyle/>
          <a:p/>
        </p:txBody>
      </p:sp>
      <p:sp>
        <p:nvSpPr>
          <p:cNvPr id="11" name="object 11"/>
          <p:cNvSpPr/>
          <p:nvPr/>
        </p:nvSpPr>
        <p:spPr>
          <a:xfrm>
            <a:off x="11283695" y="1938527"/>
            <a:ext cx="0" cy="4810125"/>
          </a:xfrm>
          <a:custGeom>
            <a:avLst/>
            <a:gdLst/>
            <a:ahLst/>
            <a:cxnLst/>
            <a:rect l="l" t="t" r="r" b="b"/>
            <a:pathLst>
              <a:path h="4810125">
                <a:moveTo>
                  <a:pt x="0" y="0"/>
                </a:moveTo>
                <a:lnTo>
                  <a:pt x="0" y="4809744"/>
                </a:lnTo>
              </a:path>
            </a:pathLst>
          </a:custGeom>
          <a:ln w="12700">
            <a:solidFill>
              <a:srgbClr val="005D9F"/>
            </a:solidFill>
          </a:ln>
        </p:spPr>
        <p:txBody>
          <a:bodyPr wrap="square" lIns="0" tIns="0" rIns="0" bIns="0" rtlCol="0"/>
          <a:lstStyle/>
          <a:p/>
        </p:txBody>
      </p:sp>
      <p:sp>
        <p:nvSpPr>
          <p:cNvPr id="12" name="object 12"/>
          <p:cNvSpPr/>
          <p:nvPr/>
        </p:nvSpPr>
        <p:spPr>
          <a:xfrm>
            <a:off x="11277345" y="1938527"/>
            <a:ext cx="12700" cy="6350"/>
          </a:xfrm>
          <a:custGeom>
            <a:avLst/>
            <a:gdLst/>
            <a:ahLst/>
            <a:cxnLst/>
            <a:rect l="l" t="t" r="r" b="b"/>
            <a:pathLst>
              <a:path w="12700" h="6350">
                <a:moveTo>
                  <a:pt x="12700" y="6350"/>
                </a:moveTo>
                <a:lnTo>
                  <a:pt x="6350" y="6350"/>
                </a:lnTo>
                <a:lnTo>
                  <a:pt x="0" y="0"/>
                </a:lnTo>
                <a:lnTo>
                  <a:pt x="12700" y="0"/>
                </a:lnTo>
                <a:lnTo>
                  <a:pt x="12700" y="6350"/>
                </a:lnTo>
                <a:close/>
              </a:path>
            </a:pathLst>
          </a:custGeom>
          <a:solidFill>
            <a:srgbClr val="005D9F"/>
          </a:solidFill>
        </p:spPr>
        <p:txBody>
          <a:bodyPr wrap="square" lIns="0" tIns="0" rIns="0" bIns="0" rtlCol="0"/>
          <a:lstStyle/>
          <a:p/>
        </p:txBody>
      </p:sp>
      <p:sp>
        <p:nvSpPr>
          <p:cNvPr id="13" name="object 13"/>
          <p:cNvSpPr/>
          <p:nvPr/>
        </p:nvSpPr>
        <p:spPr>
          <a:xfrm>
            <a:off x="1133855" y="6741921"/>
            <a:ext cx="6350" cy="6350"/>
          </a:xfrm>
          <a:custGeom>
            <a:avLst/>
            <a:gdLst/>
            <a:ahLst/>
            <a:cxnLst/>
            <a:rect l="l" t="t" r="r" b="b"/>
            <a:pathLst>
              <a:path w="6350" h="6350">
                <a:moveTo>
                  <a:pt x="6350" y="6350"/>
                </a:moveTo>
                <a:lnTo>
                  <a:pt x="0" y="0"/>
                </a:lnTo>
                <a:lnTo>
                  <a:pt x="6350" y="0"/>
                </a:lnTo>
                <a:lnTo>
                  <a:pt x="6350" y="6350"/>
                </a:lnTo>
                <a:close/>
              </a:path>
            </a:pathLst>
          </a:custGeom>
          <a:solidFill>
            <a:srgbClr val="005D9F"/>
          </a:solidFill>
        </p:spPr>
        <p:txBody>
          <a:bodyPr wrap="square" lIns="0" tIns="0" rIns="0" bIns="0" rtlCol="0"/>
          <a:lstStyle/>
          <a:p/>
        </p:txBody>
      </p:sp>
      <p:sp>
        <p:nvSpPr>
          <p:cNvPr id="14" name="object 14"/>
          <p:cNvSpPr/>
          <p:nvPr/>
        </p:nvSpPr>
        <p:spPr>
          <a:xfrm>
            <a:off x="1140205" y="6745096"/>
            <a:ext cx="10137140" cy="0"/>
          </a:xfrm>
          <a:custGeom>
            <a:avLst/>
            <a:gdLst/>
            <a:ahLst/>
            <a:cxnLst/>
            <a:rect l="l" t="t" r="r" b="b"/>
            <a:pathLst>
              <a:path w="10137140">
                <a:moveTo>
                  <a:pt x="0" y="0"/>
                </a:moveTo>
                <a:lnTo>
                  <a:pt x="10137140" y="0"/>
                </a:lnTo>
              </a:path>
            </a:pathLst>
          </a:custGeom>
          <a:ln w="6350">
            <a:solidFill>
              <a:srgbClr val="005D9F"/>
            </a:solidFill>
          </a:ln>
        </p:spPr>
        <p:txBody>
          <a:bodyPr wrap="square" lIns="0" tIns="0" rIns="0" bIns="0" rtlCol="0"/>
          <a:lstStyle/>
          <a:p/>
        </p:txBody>
      </p:sp>
      <p:sp>
        <p:nvSpPr>
          <p:cNvPr id="15" name="object 15"/>
          <p:cNvSpPr/>
          <p:nvPr/>
        </p:nvSpPr>
        <p:spPr>
          <a:xfrm>
            <a:off x="11277345" y="6741921"/>
            <a:ext cx="12700" cy="6350"/>
          </a:xfrm>
          <a:custGeom>
            <a:avLst/>
            <a:gdLst/>
            <a:ahLst/>
            <a:cxnLst/>
            <a:rect l="l" t="t" r="r" b="b"/>
            <a:pathLst>
              <a:path w="12700" h="6350">
                <a:moveTo>
                  <a:pt x="12700" y="6350"/>
                </a:moveTo>
                <a:lnTo>
                  <a:pt x="0" y="6350"/>
                </a:lnTo>
                <a:lnTo>
                  <a:pt x="6350" y="0"/>
                </a:lnTo>
                <a:lnTo>
                  <a:pt x="12700" y="0"/>
                </a:lnTo>
                <a:lnTo>
                  <a:pt x="12700" y="6350"/>
                </a:lnTo>
                <a:close/>
              </a:path>
            </a:pathLst>
          </a:custGeom>
          <a:solidFill>
            <a:srgbClr val="005D9F"/>
          </a:solidFill>
        </p:spPr>
        <p:txBody>
          <a:bodyPr wrap="square" lIns="0" tIns="0" rIns="0" bIns="0" rtlCol="0"/>
          <a:lstStyle/>
          <a:p/>
        </p:txBody>
      </p:sp>
      <p:sp>
        <p:nvSpPr>
          <p:cNvPr id="16" name="object 16"/>
          <p:cNvSpPr/>
          <p:nvPr/>
        </p:nvSpPr>
        <p:spPr>
          <a:xfrm>
            <a:off x="1604772" y="1473708"/>
            <a:ext cx="3114040" cy="977265"/>
          </a:xfrm>
          <a:custGeom>
            <a:avLst/>
            <a:gdLst/>
            <a:ahLst/>
            <a:cxnLst/>
            <a:rect l="l" t="t" r="r" b="b"/>
            <a:pathLst>
              <a:path w="3114040" h="977264">
                <a:moveTo>
                  <a:pt x="0" y="0"/>
                </a:moveTo>
                <a:lnTo>
                  <a:pt x="3113531" y="0"/>
                </a:lnTo>
                <a:lnTo>
                  <a:pt x="3113531" y="976883"/>
                </a:lnTo>
                <a:lnTo>
                  <a:pt x="0" y="976883"/>
                </a:lnTo>
                <a:lnTo>
                  <a:pt x="0" y="0"/>
                </a:lnTo>
                <a:close/>
              </a:path>
            </a:pathLst>
          </a:custGeom>
          <a:solidFill>
            <a:srgbClr val="FFFFFF"/>
          </a:solidFill>
        </p:spPr>
        <p:txBody>
          <a:bodyPr wrap="square" lIns="0" tIns="0" rIns="0" bIns="0" rtlCol="0"/>
          <a:lstStyle/>
          <a:p/>
        </p:txBody>
      </p:sp>
      <p:sp>
        <p:nvSpPr>
          <p:cNvPr id="17" name="object 17"/>
          <p:cNvSpPr/>
          <p:nvPr/>
        </p:nvSpPr>
        <p:spPr>
          <a:xfrm>
            <a:off x="1598422" y="1467358"/>
            <a:ext cx="3126740" cy="989965"/>
          </a:xfrm>
          <a:custGeom>
            <a:avLst/>
            <a:gdLst/>
            <a:ahLst/>
            <a:cxnLst/>
            <a:rect l="l" t="t" r="r" b="b"/>
            <a:pathLst>
              <a:path w="3126740" h="989964">
                <a:moveTo>
                  <a:pt x="3119881" y="989583"/>
                </a:moveTo>
                <a:lnTo>
                  <a:pt x="6350" y="989583"/>
                </a:lnTo>
                <a:lnTo>
                  <a:pt x="4394" y="989279"/>
                </a:lnTo>
                <a:lnTo>
                  <a:pt x="2616" y="988377"/>
                </a:lnTo>
                <a:lnTo>
                  <a:pt x="1219" y="986967"/>
                </a:lnTo>
                <a:lnTo>
                  <a:pt x="317" y="985202"/>
                </a:lnTo>
                <a:lnTo>
                  <a:pt x="0" y="983233"/>
                </a:lnTo>
                <a:lnTo>
                  <a:pt x="0" y="6349"/>
                </a:lnTo>
                <a:lnTo>
                  <a:pt x="6350" y="0"/>
                </a:lnTo>
                <a:lnTo>
                  <a:pt x="3119881" y="0"/>
                </a:lnTo>
                <a:lnTo>
                  <a:pt x="3126231" y="6349"/>
                </a:lnTo>
                <a:lnTo>
                  <a:pt x="12700" y="6349"/>
                </a:lnTo>
                <a:lnTo>
                  <a:pt x="6350" y="12699"/>
                </a:lnTo>
                <a:lnTo>
                  <a:pt x="12700" y="12699"/>
                </a:lnTo>
                <a:lnTo>
                  <a:pt x="12700" y="976883"/>
                </a:lnTo>
                <a:lnTo>
                  <a:pt x="6350" y="976883"/>
                </a:lnTo>
                <a:lnTo>
                  <a:pt x="12700" y="983233"/>
                </a:lnTo>
                <a:lnTo>
                  <a:pt x="3126231" y="983233"/>
                </a:lnTo>
                <a:lnTo>
                  <a:pt x="3125914" y="985202"/>
                </a:lnTo>
                <a:lnTo>
                  <a:pt x="3125012" y="986967"/>
                </a:lnTo>
                <a:lnTo>
                  <a:pt x="3123615" y="988377"/>
                </a:lnTo>
                <a:lnTo>
                  <a:pt x="3121837" y="989279"/>
                </a:lnTo>
                <a:lnTo>
                  <a:pt x="3119881" y="989583"/>
                </a:lnTo>
                <a:close/>
              </a:path>
            </a:pathLst>
          </a:custGeom>
          <a:solidFill>
            <a:srgbClr val="005D9F"/>
          </a:solidFill>
        </p:spPr>
        <p:txBody>
          <a:bodyPr wrap="square" lIns="0" tIns="0" rIns="0" bIns="0" rtlCol="0"/>
          <a:lstStyle/>
          <a:p/>
        </p:txBody>
      </p:sp>
      <p:sp>
        <p:nvSpPr>
          <p:cNvPr id="18" name="object 18"/>
          <p:cNvSpPr/>
          <p:nvPr/>
        </p:nvSpPr>
        <p:spPr>
          <a:xfrm>
            <a:off x="1604772" y="1473708"/>
            <a:ext cx="6350" cy="6350"/>
          </a:xfrm>
          <a:custGeom>
            <a:avLst/>
            <a:gdLst/>
            <a:ahLst/>
            <a:cxnLst/>
            <a:rect l="l" t="t" r="r" b="b"/>
            <a:pathLst>
              <a:path w="6350" h="6350">
                <a:moveTo>
                  <a:pt x="6350" y="6349"/>
                </a:moveTo>
                <a:lnTo>
                  <a:pt x="0" y="6349"/>
                </a:lnTo>
                <a:lnTo>
                  <a:pt x="6350" y="0"/>
                </a:lnTo>
                <a:lnTo>
                  <a:pt x="6350" y="6349"/>
                </a:lnTo>
                <a:close/>
              </a:path>
            </a:pathLst>
          </a:custGeom>
          <a:solidFill>
            <a:srgbClr val="005D9F"/>
          </a:solidFill>
        </p:spPr>
        <p:txBody>
          <a:bodyPr wrap="square" lIns="0" tIns="0" rIns="0" bIns="0" rtlCol="0"/>
          <a:lstStyle/>
          <a:p/>
        </p:txBody>
      </p:sp>
      <p:sp>
        <p:nvSpPr>
          <p:cNvPr id="19" name="object 19"/>
          <p:cNvSpPr/>
          <p:nvPr/>
        </p:nvSpPr>
        <p:spPr>
          <a:xfrm>
            <a:off x="1611122" y="1476883"/>
            <a:ext cx="3101340" cy="0"/>
          </a:xfrm>
          <a:custGeom>
            <a:avLst/>
            <a:gdLst/>
            <a:ahLst/>
            <a:cxnLst/>
            <a:rect l="l" t="t" r="r" b="b"/>
            <a:pathLst>
              <a:path w="3101340">
                <a:moveTo>
                  <a:pt x="0" y="0"/>
                </a:moveTo>
                <a:lnTo>
                  <a:pt x="3100831" y="0"/>
                </a:lnTo>
              </a:path>
            </a:pathLst>
          </a:custGeom>
          <a:ln w="6350">
            <a:solidFill>
              <a:srgbClr val="005D9F"/>
            </a:solidFill>
          </a:ln>
        </p:spPr>
        <p:txBody>
          <a:bodyPr wrap="square" lIns="0" tIns="0" rIns="0" bIns="0" rtlCol="0"/>
          <a:lstStyle/>
          <a:p/>
        </p:txBody>
      </p:sp>
      <p:sp>
        <p:nvSpPr>
          <p:cNvPr id="20" name="object 20"/>
          <p:cNvSpPr/>
          <p:nvPr/>
        </p:nvSpPr>
        <p:spPr>
          <a:xfrm>
            <a:off x="4718303" y="1473708"/>
            <a:ext cx="0" cy="977265"/>
          </a:xfrm>
          <a:custGeom>
            <a:avLst/>
            <a:gdLst/>
            <a:ahLst/>
            <a:cxnLst/>
            <a:rect l="l" t="t" r="r" b="b"/>
            <a:pathLst>
              <a:path h="977264">
                <a:moveTo>
                  <a:pt x="0" y="0"/>
                </a:moveTo>
                <a:lnTo>
                  <a:pt x="0" y="976884"/>
                </a:lnTo>
              </a:path>
            </a:pathLst>
          </a:custGeom>
          <a:ln w="12700">
            <a:solidFill>
              <a:srgbClr val="005D9F"/>
            </a:solidFill>
          </a:ln>
        </p:spPr>
        <p:txBody>
          <a:bodyPr wrap="square" lIns="0" tIns="0" rIns="0" bIns="0" rtlCol="0"/>
          <a:lstStyle/>
          <a:p/>
        </p:txBody>
      </p:sp>
      <p:sp>
        <p:nvSpPr>
          <p:cNvPr id="21" name="object 21"/>
          <p:cNvSpPr/>
          <p:nvPr/>
        </p:nvSpPr>
        <p:spPr>
          <a:xfrm>
            <a:off x="4711953" y="1473708"/>
            <a:ext cx="12700" cy="6350"/>
          </a:xfrm>
          <a:custGeom>
            <a:avLst/>
            <a:gdLst/>
            <a:ahLst/>
            <a:cxnLst/>
            <a:rect l="l" t="t" r="r" b="b"/>
            <a:pathLst>
              <a:path w="12700" h="6350">
                <a:moveTo>
                  <a:pt x="12700" y="6349"/>
                </a:moveTo>
                <a:lnTo>
                  <a:pt x="6350" y="6349"/>
                </a:lnTo>
                <a:lnTo>
                  <a:pt x="0" y="0"/>
                </a:lnTo>
                <a:lnTo>
                  <a:pt x="12700" y="0"/>
                </a:lnTo>
                <a:lnTo>
                  <a:pt x="12700" y="6349"/>
                </a:lnTo>
                <a:close/>
              </a:path>
            </a:pathLst>
          </a:custGeom>
          <a:solidFill>
            <a:srgbClr val="005D9F"/>
          </a:solidFill>
        </p:spPr>
        <p:txBody>
          <a:bodyPr wrap="square" lIns="0" tIns="0" rIns="0" bIns="0" rtlCol="0"/>
          <a:lstStyle/>
          <a:p/>
        </p:txBody>
      </p:sp>
      <p:sp>
        <p:nvSpPr>
          <p:cNvPr id="22" name="object 22"/>
          <p:cNvSpPr/>
          <p:nvPr/>
        </p:nvSpPr>
        <p:spPr>
          <a:xfrm>
            <a:off x="1604772" y="2444242"/>
            <a:ext cx="6350" cy="6350"/>
          </a:xfrm>
          <a:custGeom>
            <a:avLst/>
            <a:gdLst/>
            <a:ahLst/>
            <a:cxnLst/>
            <a:rect l="l" t="t" r="r" b="b"/>
            <a:pathLst>
              <a:path w="6350" h="6350">
                <a:moveTo>
                  <a:pt x="6350" y="6349"/>
                </a:moveTo>
                <a:lnTo>
                  <a:pt x="0" y="0"/>
                </a:lnTo>
                <a:lnTo>
                  <a:pt x="6350" y="0"/>
                </a:lnTo>
                <a:lnTo>
                  <a:pt x="6350" y="6349"/>
                </a:lnTo>
                <a:close/>
              </a:path>
            </a:pathLst>
          </a:custGeom>
          <a:solidFill>
            <a:srgbClr val="005D9F"/>
          </a:solidFill>
        </p:spPr>
        <p:txBody>
          <a:bodyPr wrap="square" lIns="0" tIns="0" rIns="0" bIns="0" rtlCol="0"/>
          <a:lstStyle/>
          <a:p/>
        </p:txBody>
      </p:sp>
      <p:sp>
        <p:nvSpPr>
          <p:cNvPr id="23" name="object 23"/>
          <p:cNvSpPr/>
          <p:nvPr/>
        </p:nvSpPr>
        <p:spPr>
          <a:xfrm>
            <a:off x="1611122" y="2447417"/>
            <a:ext cx="3101340" cy="0"/>
          </a:xfrm>
          <a:custGeom>
            <a:avLst/>
            <a:gdLst/>
            <a:ahLst/>
            <a:cxnLst/>
            <a:rect l="l" t="t" r="r" b="b"/>
            <a:pathLst>
              <a:path w="3101340">
                <a:moveTo>
                  <a:pt x="0" y="0"/>
                </a:moveTo>
                <a:lnTo>
                  <a:pt x="3100831" y="0"/>
                </a:lnTo>
              </a:path>
            </a:pathLst>
          </a:custGeom>
          <a:ln w="6350">
            <a:solidFill>
              <a:srgbClr val="005D9F"/>
            </a:solidFill>
          </a:ln>
        </p:spPr>
        <p:txBody>
          <a:bodyPr wrap="square" lIns="0" tIns="0" rIns="0" bIns="0" rtlCol="0"/>
          <a:lstStyle/>
          <a:p/>
        </p:txBody>
      </p:sp>
      <p:sp>
        <p:nvSpPr>
          <p:cNvPr id="24" name="object 24"/>
          <p:cNvSpPr/>
          <p:nvPr/>
        </p:nvSpPr>
        <p:spPr>
          <a:xfrm>
            <a:off x="4711953" y="2444242"/>
            <a:ext cx="12700" cy="6350"/>
          </a:xfrm>
          <a:custGeom>
            <a:avLst/>
            <a:gdLst/>
            <a:ahLst/>
            <a:cxnLst/>
            <a:rect l="l" t="t" r="r" b="b"/>
            <a:pathLst>
              <a:path w="12700" h="6350">
                <a:moveTo>
                  <a:pt x="12700" y="6349"/>
                </a:moveTo>
                <a:lnTo>
                  <a:pt x="0" y="6349"/>
                </a:lnTo>
                <a:lnTo>
                  <a:pt x="6350" y="0"/>
                </a:lnTo>
                <a:lnTo>
                  <a:pt x="12700" y="0"/>
                </a:lnTo>
                <a:lnTo>
                  <a:pt x="12700" y="6349"/>
                </a:lnTo>
                <a:close/>
              </a:path>
            </a:pathLst>
          </a:custGeom>
          <a:solidFill>
            <a:srgbClr val="005D9F"/>
          </a:solidFill>
        </p:spPr>
        <p:txBody>
          <a:bodyPr wrap="square" lIns="0" tIns="0" rIns="0" bIns="0" rtlCol="0"/>
          <a:lstStyle/>
          <a:p/>
        </p:txBody>
      </p:sp>
      <p:sp>
        <p:nvSpPr>
          <p:cNvPr id="25" name="object 25"/>
          <p:cNvSpPr txBox="1"/>
          <p:nvPr/>
        </p:nvSpPr>
        <p:spPr>
          <a:xfrm>
            <a:off x="1962404" y="1625727"/>
            <a:ext cx="8546465" cy="1066165"/>
          </a:xfrm>
          <a:prstGeom prst="rect">
            <a:avLst/>
          </a:prstGeom>
        </p:spPr>
        <p:txBody>
          <a:bodyPr vert="horz" wrap="square" lIns="0" tIns="0" rIns="0" bIns="0" rtlCol="0">
            <a:spAutoFit/>
          </a:bodyPr>
          <a:lstStyle/>
          <a:p>
            <a:pPr marL="12700">
              <a:lnSpc>
                <a:spcPct val="100000"/>
              </a:lnSpc>
            </a:pPr>
            <a:r>
              <a:rPr sz="2400" b="1" spc="5" dirty="0">
                <a:latin typeface="Microsoft JhengHei" panose="020B0604030504040204" charset="-120"/>
                <a:cs typeface="Microsoft JhengHei" panose="020B0604030504040204" charset="-120"/>
              </a:rPr>
              <a:t>内容优化</a:t>
            </a:r>
            <a:endParaRPr sz="2400">
              <a:latin typeface="Microsoft JhengHei" panose="020B0604030504040204" charset="-120"/>
              <a:cs typeface="Microsoft JhengHei" panose="020B0604030504040204" charset="-120"/>
            </a:endParaRPr>
          </a:p>
          <a:p>
            <a:pPr>
              <a:lnSpc>
                <a:spcPct val="100000"/>
              </a:lnSpc>
              <a:spcBef>
                <a:spcPts val="15"/>
              </a:spcBef>
            </a:pPr>
            <a:endParaRPr sz="2650">
              <a:latin typeface="Times New Roman" panose="02020603050405020304"/>
              <a:cs typeface="Times New Roman" panose="02020603050405020304"/>
            </a:endParaRPr>
          </a:p>
          <a:p>
            <a:pPr marL="160655">
              <a:lnSpc>
                <a:spcPct val="100000"/>
              </a:lnSpc>
            </a:pPr>
            <a:r>
              <a:rPr sz="2000" spc="-5" dirty="0">
                <a:latin typeface="Arial Unicode MS" panose="020B0604020202020204" charset="-122"/>
                <a:cs typeface="Arial Unicode MS" panose="020B0604020202020204" charset="-122"/>
              </a:rPr>
              <a:t>企业申报享受研发费用加计扣除政策时，按照《国家税务总局关于发布修订</a:t>
            </a:r>
            <a:endParaRPr sz="2000">
              <a:latin typeface="Arial Unicode MS" panose="020B0604020202020204" charset="-122"/>
              <a:cs typeface="Arial Unicode MS" panose="020B0604020202020204" charset="-122"/>
            </a:endParaRPr>
          </a:p>
        </p:txBody>
      </p:sp>
      <p:sp>
        <p:nvSpPr>
          <p:cNvPr id="26" name="object 26"/>
          <p:cNvSpPr txBox="1"/>
          <p:nvPr/>
        </p:nvSpPr>
        <p:spPr>
          <a:xfrm>
            <a:off x="1552194" y="2698292"/>
            <a:ext cx="9232265" cy="3780790"/>
          </a:xfrm>
          <a:prstGeom prst="rect">
            <a:avLst/>
          </a:prstGeom>
        </p:spPr>
        <p:txBody>
          <a:bodyPr vert="horz" wrap="square" lIns="0" tIns="0" rIns="0" bIns="0" rtlCol="0">
            <a:spAutoFit/>
          </a:bodyPr>
          <a:lstStyle/>
          <a:p>
            <a:pPr marL="12700" marR="5080">
              <a:lnSpc>
                <a:spcPct val="153000"/>
              </a:lnSpc>
            </a:pPr>
            <a:r>
              <a:rPr sz="2000" spc="-5" dirty="0">
                <a:latin typeface="Arial Unicode MS" panose="020B0604020202020204" charset="-122"/>
                <a:cs typeface="Arial Unicode MS" panose="020B0604020202020204" charset="-122"/>
              </a:rPr>
              <a:t>后的〈企业所得税优惠政策事项办理办法〉的公告》（国家税务总局公告</a:t>
            </a:r>
            <a:r>
              <a:rPr sz="2000" spc="-5" dirty="0">
                <a:latin typeface="Arial" panose="020B0604020202020204"/>
                <a:cs typeface="Arial" panose="020B0604020202020204"/>
              </a:rPr>
              <a:t>2018</a:t>
            </a:r>
            <a:r>
              <a:rPr sz="2000" spc="-5" dirty="0">
                <a:latin typeface="Arial Unicode MS" panose="020B0604020202020204" charset="-122"/>
                <a:cs typeface="Arial Unicode MS" panose="020B0604020202020204" charset="-122"/>
              </a:rPr>
              <a:t>年 </a:t>
            </a:r>
            <a:r>
              <a:rPr sz="2000" spc="-545" dirty="0">
                <a:latin typeface="Arial Unicode MS" panose="020B0604020202020204" charset="-122"/>
                <a:cs typeface="Arial Unicode MS" panose="020B0604020202020204" charset="-122"/>
              </a:rPr>
              <a:t> </a:t>
            </a:r>
            <a:r>
              <a:rPr sz="2000" dirty="0">
                <a:latin typeface="Arial Unicode MS" panose="020B0604020202020204" charset="-122"/>
                <a:cs typeface="Arial Unicode MS" panose="020B0604020202020204" charset="-122"/>
              </a:rPr>
              <a:t>第</a:t>
            </a:r>
            <a:r>
              <a:rPr sz="2000" spc="-15" dirty="0">
                <a:latin typeface="Arial" panose="020B0604020202020204"/>
                <a:cs typeface="Arial" panose="020B0604020202020204"/>
              </a:rPr>
              <a:t>23</a:t>
            </a:r>
            <a:r>
              <a:rPr sz="2000" spc="-15" dirty="0">
                <a:latin typeface="Arial Unicode MS" panose="020B0604020202020204" charset="-122"/>
                <a:cs typeface="Arial Unicode MS" panose="020B0604020202020204" charset="-122"/>
              </a:rPr>
              <a:t>号</a:t>
            </a:r>
            <a:r>
              <a:rPr sz="2000" dirty="0">
                <a:latin typeface="Arial Unicode MS" panose="020B0604020202020204" charset="-122"/>
                <a:cs typeface="Arial Unicode MS" panose="020B0604020202020204" charset="-122"/>
              </a:rPr>
              <a:t>）的</a:t>
            </a:r>
            <a:r>
              <a:rPr sz="2000" spc="-15" dirty="0">
                <a:latin typeface="Arial Unicode MS" panose="020B0604020202020204" charset="-122"/>
                <a:cs typeface="Arial Unicode MS" panose="020B0604020202020204" charset="-122"/>
              </a:rPr>
              <a:t>规</a:t>
            </a:r>
            <a:r>
              <a:rPr sz="2000" dirty="0">
                <a:latin typeface="Arial Unicode MS" panose="020B0604020202020204" charset="-122"/>
                <a:cs typeface="Arial Unicode MS" panose="020B0604020202020204" charset="-122"/>
              </a:rPr>
              <a:t>定执行</a:t>
            </a:r>
            <a:r>
              <a:rPr sz="2000" spc="-10" dirty="0">
                <a:latin typeface="Arial Unicode MS" panose="020B0604020202020204" charset="-122"/>
                <a:cs typeface="Arial Unicode MS" panose="020B0604020202020204" charset="-122"/>
              </a:rPr>
              <a:t>，</a:t>
            </a:r>
            <a:r>
              <a:rPr sz="2000" b="1" spc="15" dirty="0">
                <a:solidFill>
                  <a:srgbClr val="FF0000"/>
                </a:solidFill>
                <a:latin typeface="Microsoft JhengHei" panose="020B0604030504040204" charset="-120"/>
                <a:cs typeface="Microsoft JhengHei" panose="020B0604030504040204" charset="-120"/>
              </a:rPr>
              <a:t>不</a:t>
            </a:r>
            <a:r>
              <a:rPr sz="2000" b="1" spc="5" dirty="0">
                <a:solidFill>
                  <a:srgbClr val="FF0000"/>
                </a:solidFill>
                <a:latin typeface="Microsoft JhengHei" panose="020B0604030504040204" charset="-120"/>
                <a:cs typeface="Microsoft JhengHei" panose="020B0604030504040204" charset="-120"/>
              </a:rPr>
              <a:t>再</a:t>
            </a:r>
            <a:r>
              <a:rPr sz="2000" b="1" spc="15" dirty="0">
                <a:solidFill>
                  <a:srgbClr val="FF0000"/>
                </a:solidFill>
                <a:latin typeface="Microsoft JhengHei" panose="020B0604030504040204" charset="-120"/>
                <a:cs typeface="Microsoft JhengHei" panose="020B0604030504040204" charset="-120"/>
              </a:rPr>
              <a:t>填</a:t>
            </a:r>
            <a:r>
              <a:rPr sz="2000" b="1" spc="20" dirty="0">
                <a:solidFill>
                  <a:srgbClr val="FF0000"/>
                </a:solidFill>
                <a:latin typeface="Microsoft JhengHei" panose="020B0604030504040204" charset="-120"/>
                <a:cs typeface="Microsoft JhengHei" panose="020B0604030504040204" charset="-120"/>
              </a:rPr>
              <a:t>报</a:t>
            </a:r>
            <a:r>
              <a:rPr sz="2000" b="1" spc="15" dirty="0">
                <a:solidFill>
                  <a:srgbClr val="FF0000"/>
                </a:solidFill>
                <a:latin typeface="Microsoft JhengHei" panose="020B0604030504040204" charset="-120"/>
                <a:cs typeface="Microsoft JhengHei" panose="020B0604030504040204" charset="-120"/>
              </a:rPr>
              <a:t>《研</a:t>
            </a:r>
            <a:r>
              <a:rPr sz="2000" b="1" spc="5" dirty="0">
                <a:solidFill>
                  <a:srgbClr val="FF0000"/>
                </a:solidFill>
                <a:latin typeface="Microsoft JhengHei" panose="020B0604030504040204" charset="-120"/>
                <a:cs typeface="Microsoft JhengHei" panose="020B0604030504040204" charset="-120"/>
              </a:rPr>
              <a:t>发项</a:t>
            </a:r>
            <a:r>
              <a:rPr sz="2000" b="1" spc="15" dirty="0">
                <a:solidFill>
                  <a:srgbClr val="FF0000"/>
                </a:solidFill>
                <a:latin typeface="Microsoft JhengHei" panose="020B0604030504040204" charset="-120"/>
                <a:cs typeface="Microsoft JhengHei" panose="020B0604030504040204" charset="-120"/>
              </a:rPr>
              <a:t>目可加计</a:t>
            </a:r>
            <a:r>
              <a:rPr sz="2000" b="1" spc="5" dirty="0">
                <a:solidFill>
                  <a:srgbClr val="FF0000"/>
                </a:solidFill>
                <a:latin typeface="Microsoft JhengHei" panose="020B0604030504040204" charset="-120"/>
                <a:cs typeface="Microsoft JhengHei" panose="020B0604030504040204" charset="-120"/>
              </a:rPr>
              <a:t>扣除</a:t>
            </a:r>
            <a:r>
              <a:rPr sz="2000" b="1" spc="15" dirty="0">
                <a:solidFill>
                  <a:srgbClr val="FF0000"/>
                </a:solidFill>
                <a:latin typeface="Microsoft JhengHei" panose="020B0604030504040204" charset="-120"/>
                <a:cs typeface="Microsoft JhengHei" panose="020B0604030504040204" charset="-120"/>
              </a:rPr>
              <a:t>研究开发</a:t>
            </a:r>
            <a:r>
              <a:rPr sz="2000" b="1" spc="5" dirty="0">
                <a:solidFill>
                  <a:srgbClr val="FF0000"/>
                </a:solidFill>
                <a:latin typeface="Microsoft JhengHei" panose="020B0604030504040204" charset="-120"/>
                <a:cs typeface="Microsoft JhengHei" panose="020B0604030504040204" charset="-120"/>
              </a:rPr>
              <a:t>费用</a:t>
            </a:r>
            <a:r>
              <a:rPr sz="2000" b="1" spc="15" dirty="0">
                <a:solidFill>
                  <a:srgbClr val="FF0000"/>
                </a:solidFill>
                <a:latin typeface="Microsoft JhengHei" panose="020B0604030504040204" charset="-120"/>
                <a:cs typeface="Microsoft JhengHei" panose="020B0604030504040204" charset="-120"/>
              </a:rPr>
              <a:t>情况归集</a:t>
            </a:r>
            <a:r>
              <a:rPr sz="2000" b="1" spc="35" dirty="0">
                <a:solidFill>
                  <a:srgbClr val="FF0000"/>
                </a:solidFill>
                <a:latin typeface="Microsoft JhengHei" panose="020B0604030504040204" charset="-120"/>
                <a:cs typeface="Microsoft JhengHei" panose="020B0604030504040204" charset="-120"/>
              </a:rPr>
              <a:t>表</a:t>
            </a:r>
            <a:r>
              <a:rPr sz="2000" b="1" dirty="0">
                <a:solidFill>
                  <a:srgbClr val="FF0000"/>
                </a:solidFill>
                <a:latin typeface="Microsoft JhengHei" panose="020B0604030504040204" charset="-120"/>
                <a:cs typeface="Microsoft JhengHei" panose="020B0604030504040204" charset="-120"/>
              </a:rPr>
              <a:t>》 </a:t>
            </a:r>
            <a:r>
              <a:rPr sz="2000" b="1" dirty="0">
                <a:solidFill>
                  <a:srgbClr val="FF0000"/>
                </a:solidFill>
                <a:latin typeface="Microsoft JhengHei" panose="020B0604030504040204" charset="-120"/>
                <a:cs typeface="Microsoft JhengHei" panose="020B0604030504040204" charset="-120"/>
              </a:rPr>
              <a:t> </a:t>
            </a:r>
            <a:r>
              <a:rPr sz="2000" b="1" spc="-55" dirty="0">
                <a:solidFill>
                  <a:srgbClr val="FF0000"/>
                </a:solidFill>
                <a:latin typeface="Microsoft JhengHei" panose="020B0604030504040204" charset="-120"/>
                <a:cs typeface="Microsoft JhengHei" panose="020B0604030504040204" charset="-120"/>
              </a:rPr>
              <a:t>和报送《</a:t>
            </a:r>
            <a:r>
              <a:rPr sz="2000" b="1" spc="-55" dirty="0">
                <a:solidFill>
                  <a:srgbClr val="FF0000"/>
                </a:solidFill>
                <a:latin typeface="Arial" panose="020B0604020202020204"/>
                <a:cs typeface="Arial" panose="020B0604020202020204"/>
              </a:rPr>
              <a:t>“</a:t>
            </a:r>
            <a:r>
              <a:rPr sz="2000" b="1" spc="-250" dirty="0">
                <a:solidFill>
                  <a:srgbClr val="FF0000"/>
                </a:solidFill>
                <a:latin typeface="Arial" panose="020B0604020202020204"/>
                <a:cs typeface="Arial" panose="020B0604020202020204"/>
              </a:rPr>
              <a:t> </a:t>
            </a:r>
            <a:r>
              <a:rPr sz="2000" b="1" spc="55" dirty="0">
                <a:solidFill>
                  <a:srgbClr val="FF0000"/>
                </a:solidFill>
                <a:latin typeface="Microsoft JhengHei" panose="020B0604030504040204" charset="-120"/>
                <a:cs typeface="Microsoft JhengHei" panose="020B0604030504040204" charset="-120"/>
              </a:rPr>
              <a:t>研发支出</a:t>
            </a:r>
            <a:r>
              <a:rPr sz="2000" b="1" spc="55" dirty="0">
                <a:solidFill>
                  <a:srgbClr val="FF0000"/>
                </a:solidFill>
                <a:latin typeface="Arial" panose="020B0604020202020204"/>
                <a:cs typeface="Arial" panose="020B0604020202020204"/>
              </a:rPr>
              <a:t>”</a:t>
            </a:r>
            <a:r>
              <a:rPr sz="2000" b="1" spc="55" dirty="0">
                <a:solidFill>
                  <a:srgbClr val="FF0000"/>
                </a:solidFill>
                <a:latin typeface="Microsoft JhengHei" panose="020B0604030504040204" charset="-120"/>
                <a:cs typeface="Microsoft JhengHei" panose="020B0604030504040204" charset="-120"/>
              </a:rPr>
              <a:t>辅助账汇总表》。《</a:t>
            </a:r>
            <a:r>
              <a:rPr sz="2000" b="1" spc="55" dirty="0">
                <a:solidFill>
                  <a:srgbClr val="FF0000"/>
                </a:solidFill>
                <a:latin typeface="Arial" panose="020B0604020202020204"/>
                <a:cs typeface="Arial" panose="020B0604020202020204"/>
              </a:rPr>
              <a:t>“</a:t>
            </a:r>
            <a:r>
              <a:rPr sz="2000" b="1" spc="-260" dirty="0">
                <a:solidFill>
                  <a:srgbClr val="FF0000"/>
                </a:solidFill>
                <a:latin typeface="Arial" panose="020B0604020202020204"/>
                <a:cs typeface="Arial" panose="020B0604020202020204"/>
              </a:rPr>
              <a:t> </a:t>
            </a:r>
            <a:r>
              <a:rPr sz="2000" b="1" spc="75" dirty="0">
                <a:solidFill>
                  <a:srgbClr val="FF0000"/>
                </a:solidFill>
                <a:latin typeface="Microsoft JhengHei" panose="020B0604030504040204" charset="-120"/>
                <a:cs typeface="Microsoft JhengHei" panose="020B0604030504040204" charset="-120"/>
              </a:rPr>
              <a:t>研发支出</a:t>
            </a:r>
            <a:r>
              <a:rPr sz="2000" b="1" spc="75" dirty="0">
                <a:solidFill>
                  <a:srgbClr val="FF0000"/>
                </a:solidFill>
                <a:latin typeface="Arial" panose="020B0604020202020204"/>
                <a:cs typeface="Arial" panose="020B0604020202020204"/>
              </a:rPr>
              <a:t>”</a:t>
            </a:r>
            <a:r>
              <a:rPr sz="2000" b="1" spc="75" dirty="0">
                <a:solidFill>
                  <a:srgbClr val="FF0000"/>
                </a:solidFill>
                <a:latin typeface="Microsoft JhengHei" panose="020B0604030504040204" charset="-120"/>
                <a:cs typeface="Microsoft JhengHei" panose="020B0604030504040204" charset="-120"/>
              </a:rPr>
              <a:t>辅助账汇总表》由企业留 </a:t>
            </a:r>
            <a:r>
              <a:rPr sz="2000" b="1" spc="-459" dirty="0">
                <a:solidFill>
                  <a:srgbClr val="FF0000"/>
                </a:solidFill>
                <a:latin typeface="Microsoft JhengHei" panose="020B0604030504040204" charset="-120"/>
                <a:cs typeface="Microsoft JhengHei" panose="020B0604030504040204" charset="-120"/>
              </a:rPr>
              <a:t> </a:t>
            </a:r>
            <a:r>
              <a:rPr sz="2000" b="1" spc="10" dirty="0">
                <a:solidFill>
                  <a:srgbClr val="FF0000"/>
                </a:solidFill>
                <a:latin typeface="Microsoft JhengHei" panose="020B0604030504040204" charset="-120"/>
                <a:cs typeface="Microsoft JhengHei" panose="020B0604030504040204" charset="-120"/>
              </a:rPr>
              <a:t>存备查。</a:t>
            </a:r>
            <a:endParaRPr sz="2000">
              <a:latin typeface="Microsoft JhengHei" panose="020B0604030504040204" charset="-120"/>
              <a:cs typeface="Microsoft JhengHei" panose="020B0604030504040204" charset="-120"/>
            </a:endParaRPr>
          </a:p>
          <a:p>
            <a:pPr marL="571500">
              <a:lnSpc>
                <a:spcPct val="100000"/>
              </a:lnSpc>
              <a:spcBef>
                <a:spcPts val="1740"/>
              </a:spcBef>
            </a:pPr>
            <a:r>
              <a:rPr sz="2000" spc="-5" dirty="0">
                <a:latin typeface="Arial Unicode MS" panose="020B0604020202020204" charset="-122"/>
                <a:cs typeface="Arial Unicode MS" panose="020B0604020202020204" charset="-122"/>
              </a:rPr>
              <a:t>《国家税务总局关于企业研究开发费用税前加计扣除政策有关问题的公告》</a:t>
            </a:r>
            <a:endParaRPr sz="2000">
              <a:latin typeface="Arial Unicode MS" panose="020B0604020202020204" charset="-122"/>
              <a:cs typeface="Arial Unicode MS" panose="020B0604020202020204" charset="-122"/>
            </a:endParaRPr>
          </a:p>
          <a:p>
            <a:pPr marL="12700" marR="5080" algn="just">
              <a:lnSpc>
                <a:spcPct val="151000"/>
              </a:lnSpc>
            </a:pPr>
            <a:r>
              <a:rPr sz="2000" spc="75" dirty="0">
                <a:latin typeface="Arial Unicode MS" panose="020B0604020202020204" charset="-122"/>
                <a:cs typeface="Arial Unicode MS" panose="020B0604020202020204" charset="-122"/>
              </a:rPr>
              <a:t>（国家税务总局公告</a:t>
            </a:r>
            <a:r>
              <a:rPr sz="2000" spc="75" dirty="0">
                <a:latin typeface="Arial" panose="020B0604020202020204"/>
                <a:cs typeface="Arial" panose="020B0604020202020204"/>
              </a:rPr>
              <a:t>2015</a:t>
            </a:r>
            <a:r>
              <a:rPr sz="2000" spc="75" dirty="0">
                <a:latin typeface="Arial Unicode MS" panose="020B0604020202020204" charset="-122"/>
                <a:cs typeface="Arial Unicode MS" panose="020B0604020202020204" charset="-122"/>
              </a:rPr>
              <a:t>年第</a:t>
            </a:r>
            <a:r>
              <a:rPr sz="2000" spc="75" dirty="0">
                <a:latin typeface="Arial" panose="020B0604020202020204"/>
                <a:cs typeface="Arial" panose="020B0604020202020204"/>
              </a:rPr>
              <a:t>97</a:t>
            </a:r>
            <a:r>
              <a:rPr sz="2000" spc="75" dirty="0">
                <a:latin typeface="Arial Unicode MS" panose="020B0604020202020204" charset="-122"/>
                <a:cs typeface="Arial Unicode MS" panose="020B0604020202020204" charset="-122"/>
              </a:rPr>
              <a:t>号）第五条中“并在报送《年度财务会计报告》 </a:t>
            </a:r>
            <a:r>
              <a:rPr sz="2000" spc="-260" dirty="0">
                <a:latin typeface="Arial Unicode MS" panose="020B0604020202020204" charset="-122"/>
                <a:cs typeface="Arial Unicode MS" panose="020B0604020202020204" charset="-122"/>
              </a:rPr>
              <a:t> </a:t>
            </a:r>
            <a:r>
              <a:rPr sz="2000" spc="70" dirty="0">
                <a:latin typeface="Arial Unicode MS" panose="020B0604020202020204" charset="-122"/>
                <a:cs typeface="Arial Unicode MS" panose="020B0604020202020204" charset="-122"/>
              </a:rPr>
              <a:t>的同时随附注一并报送主管税务机关”的规定和第六条第一项、附件</a:t>
            </a:r>
            <a:r>
              <a:rPr sz="2000" spc="70" dirty="0">
                <a:latin typeface="Arial" panose="020B0604020202020204"/>
                <a:cs typeface="Arial" panose="020B0604020202020204"/>
              </a:rPr>
              <a:t>6</a:t>
            </a:r>
            <a:r>
              <a:rPr sz="2000" spc="70" dirty="0">
                <a:latin typeface="Arial Unicode MS" panose="020B0604020202020204" charset="-122"/>
                <a:cs typeface="Arial Unicode MS" panose="020B0604020202020204" charset="-122"/>
              </a:rPr>
              <a:t>《研发项目 </a:t>
            </a:r>
            <a:r>
              <a:rPr sz="2000" spc="-365" dirty="0">
                <a:latin typeface="Arial Unicode MS" panose="020B0604020202020204" charset="-122"/>
                <a:cs typeface="Arial Unicode MS" panose="020B0604020202020204" charset="-122"/>
              </a:rPr>
              <a:t> </a:t>
            </a:r>
            <a:r>
              <a:rPr sz="2000" spc="-5" dirty="0">
                <a:latin typeface="Arial Unicode MS" panose="020B0604020202020204" charset="-122"/>
                <a:cs typeface="Arial Unicode MS" panose="020B0604020202020204" charset="-122"/>
              </a:rPr>
              <a:t>可加计扣除研究开发费用情况归集表》同时废止。</a:t>
            </a:r>
            <a:endParaRPr sz="2000">
              <a:latin typeface="Arial Unicode MS" panose="020B0604020202020204" charset="-122"/>
              <a:cs typeface="Arial Unicode MS" panose="020B0604020202020204" charset="-122"/>
            </a:endParaRPr>
          </a:p>
        </p:txBody>
      </p:sp>
      <p:sp>
        <p:nvSpPr>
          <p:cNvPr id="27" name="object 27"/>
          <p:cNvSpPr/>
          <p:nvPr/>
        </p:nvSpPr>
        <p:spPr>
          <a:xfrm>
            <a:off x="4491228" y="1220724"/>
            <a:ext cx="539750" cy="539750"/>
          </a:xfrm>
          <a:custGeom>
            <a:avLst/>
            <a:gdLst/>
            <a:ahLst/>
            <a:cxnLst/>
            <a:rect l="l" t="t" r="r" b="b"/>
            <a:pathLst>
              <a:path w="539750" h="539750">
                <a:moveTo>
                  <a:pt x="269748" y="539495"/>
                </a:moveTo>
                <a:lnTo>
                  <a:pt x="221259" y="535152"/>
                </a:lnTo>
                <a:lnTo>
                  <a:pt x="175628" y="522617"/>
                </a:lnTo>
                <a:lnTo>
                  <a:pt x="133604" y="502665"/>
                </a:lnTo>
                <a:lnTo>
                  <a:pt x="95948" y="476046"/>
                </a:lnTo>
                <a:lnTo>
                  <a:pt x="63436" y="443534"/>
                </a:lnTo>
                <a:lnTo>
                  <a:pt x="36830" y="405892"/>
                </a:lnTo>
                <a:lnTo>
                  <a:pt x="16878" y="363867"/>
                </a:lnTo>
                <a:lnTo>
                  <a:pt x="4343" y="318236"/>
                </a:lnTo>
                <a:lnTo>
                  <a:pt x="0" y="269747"/>
                </a:lnTo>
                <a:lnTo>
                  <a:pt x="4343" y="221259"/>
                </a:lnTo>
                <a:lnTo>
                  <a:pt x="16878" y="175628"/>
                </a:lnTo>
                <a:lnTo>
                  <a:pt x="36830" y="133603"/>
                </a:lnTo>
                <a:lnTo>
                  <a:pt x="63436" y="95961"/>
                </a:lnTo>
                <a:lnTo>
                  <a:pt x="95948" y="63449"/>
                </a:lnTo>
                <a:lnTo>
                  <a:pt x="133604" y="36829"/>
                </a:lnTo>
                <a:lnTo>
                  <a:pt x="175628" y="16878"/>
                </a:lnTo>
                <a:lnTo>
                  <a:pt x="221259" y="4343"/>
                </a:lnTo>
                <a:lnTo>
                  <a:pt x="269748" y="0"/>
                </a:lnTo>
                <a:lnTo>
                  <a:pt x="318236" y="4343"/>
                </a:lnTo>
                <a:lnTo>
                  <a:pt x="363867" y="16878"/>
                </a:lnTo>
                <a:lnTo>
                  <a:pt x="405892" y="36829"/>
                </a:lnTo>
                <a:lnTo>
                  <a:pt x="443534" y="63449"/>
                </a:lnTo>
                <a:lnTo>
                  <a:pt x="476046" y="95961"/>
                </a:lnTo>
                <a:lnTo>
                  <a:pt x="502666" y="133603"/>
                </a:lnTo>
                <a:lnTo>
                  <a:pt x="522617" y="175628"/>
                </a:lnTo>
                <a:lnTo>
                  <a:pt x="535152" y="221259"/>
                </a:lnTo>
                <a:lnTo>
                  <a:pt x="539496" y="269747"/>
                </a:lnTo>
                <a:lnTo>
                  <a:pt x="535152" y="318236"/>
                </a:lnTo>
                <a:lnTo>
                  <a:pt x="522617" y="363867"/>
                </a:lnTo>
                <a:lnTo>
                  <a:pt x="502666" y="405892"/>
                </a:lnTo>
                <a:lnTo>
                  <a:pt x="476046" y="443534"/>
                </a:lnTo>
                <a:lnTo>
                  <a:pt x="443534" y="476046"/>
                </a:lnTo>
                <a:lnTo>
                  <a:pt x="405892" y="502665"/>
                </a:lnTo>
                <a:lnTo>
                  <a:pt x="363867" y="522617"/>
                </a:lnTo>
                <a:lnTo>
                  <a:pt x="318236" y="535152"/>
                </a:lnTo>
                <a:lnTo>
                  <a:pt x="269748" y="539495"/>
                </a:lnTo>
                <a:close/>
              </a:path>
            </a:pathLst>
          </a:custGeom>
          <a:solidFill>
            <a:srgbClr val="FF0000"/>
          </a:solidFill>
        </p:spPr>
        <p:txBody>
          <a:bodyPr wrap="square" lIns="0" tIns="0" rIns="0" bIns="0" rtlCol="0"/>
          <a:lstStyle/>
          <a:p/>
        </p:txBody>
      </p:sp>
      <p:sp>
        <p:nvSpPr>
          <p:cNvPr id="28" name="object 28"/>
          <p:cNvSpPr txBox="1"/>
          <p:nvPr/>
        </p:nvSpPr>
        <p:spPr>
          <a:xfrm>
            <a:off x="4649470" y="1157604"/>
            <a:ext cx="280035" cy="556895"/>
          </a:xfrm>
          <a:prstGeom prst="rect">
            <a:avLst/>
          </a:prstGeom>
        </p:spPr>
        <p:txBody>
          <a:bodyPr vert="horz" wrap="square" lIns="0" tIns="0" rIns="0" bIns="0" rtlCol="0">
            <a:spAutoFit/>
          </a:bodyPr>
          <a:lstStyle/>
          <a:p>
            <a:pPr marL="12700">
              <a:lnSpc>
                <a:spcPct val="100000"/>
              </a:lnSpc>
            </a:pPr>
            <a:r>
              <a:rPr sz="3600" spc="-5" dirty="0">
                <a:solidFill>
                  <a:srgbClr val="FFFFFF"/>
                </a:solidFill>
                <a:latin typeface="Arial" panose="020B0604020202020204"/>
                <a:cs typeface="Arial" panose="020B0604020202020204"/>
              </a:rPr>
              <a:t>5</a:t>
            </a:r>
            <a:endParaRPr sz="3600">
              <a:latin typeface="Arial" panose="020B0604020202020204"/>
              <a:cs typeface="Arial" panose="020B0604020202020204"/>
            </a:endParaRPr>
          </a:p>
        </p:txBody>
      </p:sp>
      <p:sp>
        <p:nvSpPr>
          <p:cNvPr id="29" name="object 29"/>
          <p:cNvSpPr/>
          <p:nvPr/>
        </p:nvSpPr>
        <p:spPr>
          <a:xfrm>
            <a:off x="638555" y="1505711"/>
            <a:ext cx="914400" cy="9144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1042416"/>
            <a:ext cx="12192000" cy="5815965"/>
          </a:xfrm>
          <a:prstGeom prst="rect">
            <a:avLst/>
          </a:prstGeom>
        </p:spPr>
        <p:txBody>
          <a:bodyPr vert="horz" wrap="square" lIns="0" tIns="0" rIns="0" bIns="0" rtlCol="0">
            <a:spAutoFit/>
          </a:bodyPr>
          <a:lstStyle/>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marR="755650" algn="r">
              <a:lnSpc>
                <a:spcPct val="100000"/>
              </a:lnSpc>
              <a:spcBef>
                <a:spcPts val="825"/>
              </a:spcBef>
            </a:pPr>
            <a:r>
              <a:rPr sz="1000" spc="-20" dirty="0">
                <a:solidFill>
                  <a:srgbClr val="7C7C7C"/>
                </a:solidFill>
                <a:latin typeface="Arial" panose="020B0604020202020204"/>
                <a:cs typeface="Arial" panose="020B0604020202020204"/>
              </a:rPr>
              <a:t>2</a:t>
            </a:r>
            <a:r>
              <a:rPr sz="1000" spc="-5" dirty="0">
                <a:solidFill>
                  <a:srgbClr val="7C7C7C"/>
                </a:solidFill>
                <a:latin typeface="Arial" panose="020B0604020202020204"/>
                <a:cs typeface="Arial" panose="020B0604020202020204"/>
              </a:rPr>
              <a:t>8</a:t>
            </a:r>
            <a:endParaRPr sz="1000">
              <a:latin typeface="Arial" panose="020B0604020202020204"/>
              <a:cs typeface="Arial" panose="020B0604020202020204"/>
            </a:endParaRPr>
          </a:p>
        </p:txBody>
      </p:sp>
      <p:sp>
        <p:nvSpPr>
          <p:cNvPr id="3" name="object 3"/>
          <p:cNvSpPr/>
          <p:nvPr/>
        </p:nvSpPr>
        <p:spPr>
          <a:xfrm>
            <a:off x="0" y="495300"/>
            <a:ext cx="169545" cy="466725"/>
          </a:xfrm>
          <a:custGeom>
            <a:avLst/>
            <a:gdLst/>
            <a:ahLst/>
            <a:cxnLst/>
            <a:rect l="l" t="t" r="r" b="b"/>
            <a:pathLst>
              <a:path w="169545" h="466725">
                <a:moveTo>
                  <a:pt x="110680" y="466344"/>
                </a:moveTo>
                <a:lnTo>
                  <a:pt x="0" y="466344"/>
                </a:lnTo>
                <a:lnTo>
                  <a:pt x="0" y="0"/>
                </a:lnTo>
                <a:lnTo>
                  <a:pt x="110680" y="0"/>
                </a:lnTo>
                <a:lnTo>
                  <a:pt x="133438" y="4610"/>
                </a:lnTo>
                <a:lnTo>
                  <a:pt x="152031" y="17195"/>
                </a:lnTo>
                <a:lnTo>
                  <a:pt x="164566" y="35839"/>
                </a:lnTo>
                <a:lnTo>
                  <a:pt x="169164" y="58673"/>
                </a:lnTo>
                <a:lnTo>
                  <a:pt x="169164" y="407669"/>
                </a:lnTo>
                <a:lnTo>
                  <a:pt x="164566" y="430504"/>
                </a:lnTo>
                <a:lnTo>
                  <a:pt x="152031" y="449148"/>
                </a:lnTo>
                <a:lnTo>
                  <a:pt x="133438" y="461733"/>
                </a:lnTo>
                <a:lnTo>
                  <a:pt x="110680" y="466344"/>
                </a:lnTo>
                <a:close/>
              </a:path>
            </a:pathLst>
          </a:custGeom>
          <a:solidFill>
            <a:srgbClr val="4276AA"/>
          </a:solidFill>
        </p:spPr>
        <p:txBody>
          <a:bodyPr wrap="square" lIns="0" tIns="0" rIns="0" bIns="0" rtlCol="0"/>
          <a:lstStyle/>
          <a:p/>
        </p:txBody>
      </p:sp>
      <p:sp>
        <p:nvSpPr>
          <p:cNvPr id="4" name="object 4"/>
          <p:cNvSpPr txBox="1">
            <a:spLocks noGrp="1"/>
          </p:cNvSpPr>
          <p:nvPr>
            <p:ph type="title"/>
          </p:nvPr>
        </p:nvSpPr>
        <p:spPr>
          <a:xfrm>
            <a:off x="248513" y="397586"/>
            <a:ext cx="3698875" cy="489584"/>
          </a:xfrm>
          <a:prstGeom prst="rect">
            <a:avLst/>
          </a:prstGeom>
        </p:spPr>
        <p:txBody>
          <a:bodyPr vert="horz" wrap="square" lIns="0" tIns="0" rIns="0" bIns="0" rtlCol="0">
            <a:spAutoFit/>
          </a:bodyPr>
          <a:lstStyle/>
          <a:p>
            <a:pPr marL="12700">
              <a:lnSpc>
                <a:spcPct val="100000"/>
              </a:lnSpc>
            </a:pPr>
            <a:r>
              <a:rPr b="1" spc="10" dirty="0">
                <a:solidFill>
                  <a:srgbClr val="3C3C3C"/>
                </a:solidFill>
                <a:latin typeface="Microsoft JhengHei" panose="020B0604030504040204" charset="-120"/>
                <a:cs typeface="Microsoft JhengHei" panose="020B0604030504040204" charset="-120"/>
              </a:rPr>
              <a:t>调整及填报情况详解</a:t>
            </a:r>
            <a:endParaRPr b="1" spc="10" dirty="0">
              <a:solidFill>
                <a:srgbClr val="3C3C3C"/>
              </a:solidFill>
              <a:latin typeface="Microsoft JhengHei" panose="020B0604030504040204" charset="-120"/>
              <a:cs typeface="Microsoft JhengHei" panose="020B0604030504040204" charset="-120"/>
            </a:endParaRPr>
          </a:p>
        </p:txBody>
      </p:sp>
      <p:sp>
        <p:nvSpPr>
          <p:cNvPr id="5" name="object 5"/>
          <p:cNvSpPr/>
          <p:nvPr/>
        </p:nvSpPr>
        <p:spPr>
          <a:xfrm>
            <a:off x="0" y="1042416"/>
            <a:ext cx="12192000" cy="5815965"/>
          </a:xfrm>
          <a:custGeom>
            <a:avLst/>
            <a:gdLst/>
            <a:ahLst/>
            <a:cxnLst/>
            <a:rect l="l" t="t" r="r" b="b"/>
            <a:pathLst>
              <a:path w="12192000" h="5815965">
                <a:moveTo>
                  <a:pt x="0" y="0"/>
                </a:moveTo>
                <a:lnTo>
                  <a:pt x="12192000" y="0"/>
                </a:lnTo>
                <a:lnTo>
                  <a:pt x="12192000" y="5815584"/>
                </a:lnTo>
                <a:lnTo>
                  <a:pt x="0" y="5815584"/>
                </a:lnTo>
                <a:lnTo>
                  <a:pt x="0" y="0"/>
                </a:lnTo>
                <a:close/>
              </a:path>
            </a:pathLst>
          </a:custGeom>
          <a:solidFill>
            <a:srgbClr val="FFFFFF"/>
          </a:solidFill>
        </p:spPr>
        <p:txBody>
          <a:bodyPr wrap="square" lIns="0" tIns="0" rIns="0" bIns="0" rtlCol="0"/>
          <a:lstStyle/>
          <a:p/>
        </p:txBody>
      </p:sp>
      <p:sp>
        <p:nvSpPr>
          <p:cNvPr id="6" name="object 6"/>
          <p:cNvSpPr/>
          <p:nvPr/>
        </p:nvSpPr>
        <p:spPr>
          <a:xfrm>
            <a:off x="2034539" y="2959607"/>
            <a:ext cx="1056640" cy="988060"/>
          </a:xfrm>
          <a:custGeom>
            <a:avLst/>
            <a:gdLst/>
            <a:ahLst/>
            <a:cxnLst/>
            <a:rect l="l" t="t" r="r" b="b"/>
            <a:pathLst>
              <a:path w="1056639" h="988060">
                <a:moveTo>
                  <a:pt x="0" y="0"/>
                </a:moveTo>
                <a:lnTo>
                  <a:pt x="1056132" y="0"/>
                </a:lnTo>
                <a:lnTo>
                  <a:pt x="1056132" y="987552"/>
                </a:lnTo>
                <a:lnTo>
                  <a:pt x="0" y="987552"/>
                </a:lnTo>
                <a:lnTo>
                  <a:pt x="0" y="0"/>
                </a:lnTo>
                <a:close/>
              </a:path>
            </a:pathLst>
          </a:custGeom>
          <a:solidFill>
            <a:srgbClr val="005D9F"/>
          </a:solidFill>
        </p:spPr>
        <p:txBody>
          <a:bodyPr wrap="square" lIns="0" tIns="0" rIns="0" bIns="0" rtlCol="0"/>
          <a:lstStyle/>
          <a:p/>
        </p:txBody>
      </p:sp>
      <p:sp>
        <p:nvSpPr>
          <p:cNvPr id="7" name="object 7"/>
          <p:cNvSpPr/>
          <p:nvPr/>
        </p:nvSpPr>
        <p:spPr>
          <a:xfrm>
            <a:off x="3054095" y="2959607"/>
            <a:ext cx="7031990" cy="922019"/>
          </a:xfrm>
          <a:custGeom>
            <a:avLst/>
            <a:gdLst/>
            <a:ahLst/>
            <a:cxnLst/>
            <a:rect l="l" t="t" r="r" b="b"/>
            <a:pathLst>
              <a:path w="7031990" h="922020">
                <a:moveTo>
                  <a:pt x="0" y="0"/>
                </a:moveTo>
                <a:lnTo>
                  <a:pt x="7031735" y="0"/>
                </a:lnTo>
                <a:lnTo>
                  <a:pt x="7031735" y="922020"/>
                </a:lnTo>
                <a:lnTo>
                  <a:pt x="0" y="922020"/>
                </a:lnTo>
                <a:lnTo>
                  <a:pt x="0" y="0"/>
                </a:lnTo>
                <a:close/>
              </a:path>
            </a:pathLst>
          </a:custGeom>
          <a:solidFill>
            <a:srgbClr val="FFFFFF"/>
          </a:solidFill>
        </p:spPr>
        <p:txBody>
          <a:bodyPr wrap="square" lIns="0" tIns="0" rIns="0" bIns="0" rtlCol="0"/>
          <a:lstStyle/>
          <a:p/>
        </p:txBody>
      </p:sp>
      <p:sp>
        <p:nvSpPr>
          <p:cNvPr id="8" name="object 8"/>
          <p:cNvSpPr/>
          <p:nvPr/>
        </p:nvSpPr>
        <p:spPr>
          <a:xfrm>
            <a:off x="3047745" y="2953257"/>
            <a:ext cx="7044690" cy="934719"/>
          </a:xfrm>
          <a:custGeom>
            <a:avLst/>
            <a:gdLst/>
            <a:ahLst/>
            <a:cxnLst/>
            <a:rect l="l" t="t" r="r" b="b"/>
            <a:pathLst>
              <a:path w="7044690" h="934720">
                <a:moveTo>
                  <a:pt x="7038085" y="934720"/>
                </a:moveTo>
                <a:lnTo>
                  <a:pt x="6350" y="934720"/>
                </a:lnTo>
                <a:lnTo>
                  <a:pt x="4381" y="934402"/>
                </a:lnTo>
                <a:lnTo>
                  <a:pt x="2616" y="933500"/>
                </a:lnTo>
                <a:lnTo>
                  <a:pt x="1206" y="932103"/>
                </a:lnTo>
                <a:lnTo>
                  <a:pt x="304" y="930325"/>
                </a:lnTo>
                <a:lnTo>
                  <a:pt x="0" y="928370"/>
                </a:lnTo>
                <a:lnTo>
                  <a:pt x="0" y="6350"/>
                </a:lnTo>
                <a:lnTo>
                  <a:pt x="6350" y="0"/>
                </a:lnTo>
                <a:lnTo>
                  <a:pt x="7038085" y="0"/>
                </a:lnTo>
                <a:lnTo>
                  <a:pt x="7044435" y="6350"/>
                </a:lnTo>
                <a:lnTo>
                  <a:pt x="12700" y="6350"/>
                </a:lnTo>
                <a:lnTo>
                  <a:pt x="6350" y="12700"/>
                </a:lnTo>
                <a:lnTo>
                  <a:pt x="12700" y="12700"/>
                </a:lnTo>
                <a:lnTo>
                  <a:pt x="12700" y="922020"/>
                </a:lnTo>
                <a:lnTo>
                  <a:pt x="6350" y="922020"/>
                </a:lnTo>
                <a:lnTo>
                  <a:pt x="12700" y="928370"/>
                </a:lnTo>
                <a:lnTo>
                  <a:pt x="7044435" y="928370"/>
                </a:lnTo>
                <a:lnTo>
                  <a:pt x="7044118" y="930325"/>
                </a:lnTo>
                <a:lnTo>
                  <a:pt x="7043216" y="932103"/>
                </a:lnTo>
                <a:lnTo>
                  <a:pt x="7041819" y="933500"/>
                </a:lnTo>
                <a:lnTo>
                  <a:pt x="7040041" y="934402"/>
                </a:lnTo>
                <a:lnTo>
                  <a:pt x="7038085" y="934720"/>
                </a:lnTo>
                <a:close/>
              </a:path>
            </a:pathLst>
          </a:custGeom>
          <a:solidFill>
            <a:srgbClr val="005D9F"/>
          </a:solidFill>
        </p:spPr>
        <p:txBody>
          <a:bodyPr wrap="square" lIns="0" tIns="0" rIns="0" bIns="0" rtlCol="0"/>
          <a:lstStyle/>
          <a:p/>
        </p:txBody>
      </p:sp>
      <p:sp>
        <p:nvSpPr>
          <p:cNvPr id="9" name="object 9"/>
          <p:cNvSpPr/>
          <p:nvPr/>
        </p:nvSpPr>
        <p:spPr>
          <a:xfrm>
            <a:off x="3054095" y="2959607"/>
            <a:ext cx="6350" cy="6350"/>
          </a:xfrm>
          <a:custGeom>
            <a:avLst/>
            <a:gdLst/>
            <a:ahLst/>
            <a:cxnLst/>
            <a:rect l="l" t="t" r="r" b="b"/>
            <a:pathLst>
              <a:path w="6350" h="6350">
                <a:moveTo>
                  <a:pt x="6350" y="6350"/>
                </a:moveTo>
                <a:lnTo>
                  <a:pt x="0" y="6350"/>
                </a:lnTo>
                <a:lnTo>
                  <a:pt x="6350" y="0"/>
                </a:lnTo>
                <a:lnTo>
                  <a:pt x="6350" y="6350"/>
                </a:lnTo>
                <a:close/>
              </a:path>
            </a:pathLst>
          </a:custGeom>
          <a:solidFill>
            <a:srgbClr val="005D9F"/>
          </a:solidFill>
        </p:spPr>
        <p:txBody>
          <a:bodyPr wrap="square" lIns="0" tIns="0" rIns="0" bIns="0" rtlCol="0"/>
          <a:lstStyle/>
          <a:p/>
        </p:txBody>
      </p:sp>
      <p:sp>
        <p:nvSpPr>
          <p:cNvPr id="10" name="object 10"/>
          <p:cNvSpPr/>
          <p:nvPr/>
        </p:nvSpPr>
        <p:spPr>
          <a:xfrm>
            <a:off x="3060445" y="2962782"/>
            <a:ext cx="7019290" cy="0"/>
          </a:xfrm>
          <a:custGeom>
            <a:avLst/>
            <a:gdLst/>
            <a:ahLst/>
            <a:cxnLst/>
            <a:rect l="l" t="t" r="r" b="b"/>
            <a:pathLst>
              <a:path w="7019290">
                <a:moveTo>
                  <a:pt x="0" y="0"/>
                </a:moveTo>
                <a:lnTo>
                  <a:pt x="7019035" y="0"/>
                </a:lnTo>
              </a:path>
            </a:pathLst>
          </a:custGeom>
          <a:ln w="6350">
            <a:solidFill>
              <a:srgbClr val="005D9F"/>
            </a:solidFill>
          </a:ln>
        </p:spPr>
        <p:txBody>
          <a:bodyPr wrap="square" lIns="0" tIns="0" rIns="0" bIns="0" rtlCol="0"/>
          <a:lstStyle/>
          <a:p/>
        </p:txBody>
      </p:sp>
      <p:sp>
        <p:nvSpPr>
          <p:cNvPr id="11" name="object 11"/>
          <p:cNvSpPr/>
          <p:nvPr/>
        </p:nvSpPr>
        <p:spPr>
          <a:xfrm>
            <a:off x="10085831" y="2959607"/>
            <a:ext cx="0" cy="922019"/>
          </a:xfrm>
          <a:custGeom>
            <a:avLst/>
            <a:gdLst/>
            <a:ahLst/>
            <a:cxnLst/>
            <a:rect l="l" t="t" r="r" b="b"/>
            <a:pathLst>
              <a:path h="922020">
                <a:moveTo>
                  <a:pt x="0" y="0"/>
                </a:moveTo>
                <a:lnTo>
                  <a:pt x="0" y="922020"/>
                </a:lnTo>
              </a:path>
            </a:pathLst>
          </a:custGeom>
          <a:ln w="12700">
            <a:solidFill>
              <a:srgbClr val="005D9F"/>
            </a:solidFill>
          </a:ln>
        </p:spPr>
        <p:txBody>
          <a:bodyPr wrap="square" lIns="0" tIns="0" rIns="0" bIns="0" rtlCol="0"/>
          <a:lstStyle/>
          <a:p/>
        </p:txBody>
      </p:sp>
      <p:sp>
        <p:nvSpPr>
          <p:cNvPr id="12" name="object 12"/>
          <p:cNvSpPr/>
          <p:nvPr/>
        </p:nvSpPr>
        <p:spPr>
          <a:xfrm>
            <a:off x="10079481" y="2959607"/>
            <a:ext cx="12700" cy="6350"/>
          </a:xfrm>
          <a:custGeom>
            <a:avLst/>
            <a:gdLst/>
            <a:ahLst/>
            <a:cxnLst/>
            <a:rect l="l" t="t" r="r" b="b"/>
            <a:pathLst>
              <a:path w="12700" h="6350">
                <a:moveTo>
                  <a:pt x="12700" y="6350"/>
                </a:moveTo>
                <a:lnTo>
                  <a:pt x="6350" y="6350"/>
                </a:lnTo>
                <a:lnTo>
                  <a:pt x="0" y="0"/>
                </a:lnTo>
                <a:lnTo>
                  <a:pt x="12700" y="0"/>
                </a:lnTo>
                <a:lnTo>
                  <a:pt x="12700" y="6350"/>
                </a:lnTo>
                <a:close/>
              </a:path>
            </a:pathLst>
          </a:custGeom>
          <a:solidFill>
            <a:srgbClr val="005D9F"/>
          </a:solidFill>
        </p:spPr>
        <p:txBody>
          <a:bodyPr wrap="square" lIns="0" tIns="0" rIns="0" bIns="0" rtlCol="0"/>
          <a:lstStyle/>
          <a:p/>
        </p:txBody>
      </p:sp>
      <p:sp>
        <p:nvSpPr>
          <p:cNvPr id="13" name="object 13"/>
          <p:cNvSpPr/>
          <p:nvPr/>
        </p:nvSpPr>
        <p:spPr>
          <a:xfrm>
            <a:off x="3054095" y="3875278"/>
            <a:ext cx="6350" cy="6350"/>
          </a:xfrm>
          <a:custGeom>
            <a:avLst/>
            <a:gdLst/>
            <a:ahLst/>
            <a:cxnLst/>
            <a:rect l="l" t="t" r="r" b="b"/>
            <a:pathLst>
              <a:path w="6350" h="6350">
                <a:moveTo>
                  <a:pt x="6350" y="6350"/>
                </a:moveTo>
                <a:lnTo>
                  <a:pt x="0" y="0"/>
                </a:lnTo>
                <a:lnTo>
                  <a:pt x="6350" y="0"/>
                </a:lnTo>
                <a:lnTo>
                  <a:pt x="6350" y="6350"/>
                </a:lnTo>
                <a:close/>
              </a:path>
            </a:pathLst>
          </a:custGeom>
          <a:solidFill>
            <a:srgbClr val="005D9F"/>
          </a:solidFill>
        </p:spPr>
        <p:txBody>
          <a:bodyPr wrap="square" lIns="0" tIns="0" rIns="0" bIns="0" rtlCol="0"/>
          <a:lstStyle/>
          <a:p/>
        </p:txBody>
      </p:sp>
      <p:sp>
        <p:nvSpPr>
          <p:cNvPr id="14" name="object 14"/>
          <p:cNvSpPr/>
          <p:nvPr/>
        </p:nvSpPr>
        <p:spPr>
          <a:xfrm>
            <a:off x="3060445" y="3878453"/>
            <a:ext cx="7019290" cy="0"/>
          </a:xfrm>
          <a:custGeom>
            <a:avLst/>
            <a:gdLst/>
            <a:ahLst/>
            <a:cxnLst/>
            <a:rect l="l" t="t" r="r" b="b"/>
            <a:pathLst>
              <a:path w="7019290">
                <a:moveTo>
                  <a:pt x="0" y="0"/>
                </a:moveTo>
                <a:lnTo>
                  <a:pt x="7019035" y="0"/>
                </a:lnTo>
              </a:path>
            </a:pathLst>
          </a:custGeom>
          <a:ln w="6350">
            <a:solidFill>
              <a:srgbClr val="005D9F"/>
            </a:solidFill>
          </a:ln>
        </p:spPr>
        <p:txBody>
          <a:bodyPr wrap="square" lIns="0" tIns="0" rIns="0" bIns="0" rtlCol="0"/>
          <a:lstStyle/>
          <a:p/>
        </p:txBody>
      </p:sp>
      <p:sp>
        <p:nvSpPr>
          <p:cNvPr id="15" name="object 15"/>
          <p:cNvSpPr/>
          <p:nvPr/>
        </p:nvSpPr>
        <p:spPr>
          <a:xfrm>
            <a:off x="10079481" y="3875278"/>
            <a:ext cx="12700" cy="6350"/>
          </a:xfrm>
          <a:custGeom>
            <a:avLst/>
            <a:gdLst/>
            <a:ahLst/>
            <a:cxnLst/>
            <a:rect l="l" t="t" r="r" b="b"/>
            <a:pathLst>
              <a:path w="12700" h="6350">
                <a:moveTo>
                  <a:pt x="12700" y="6350"/>
                </a:moveTo>
                <a:lnTo>
                  <a:pt x="0" y="6350"/>
                </a:lnTo>
                <a:lnTo>
                  <a:pt x="6350" y="0"/>
                </a:lnTo>
                <a:lnTo>
                  <a:pt x="12700" y="0"/>
                </a:lnTo>
                <a:lnTo>
                  <a:pt x="12700" y="6350"/>
                </a:lnTo>
                <a:close/>
              </a:path>
            </a:pathLst>
          </a:custGeom>
          <a:solidFill>
            <a:srgbClr val="005D9F"/>
          </a:solidFill>
        </p:spPr>
        <p:txBody>
          <a:bodyPr wrap="square" lIns="0" tIns="0" rIns="0" bIns="0" rtlCol="0"/>
          <a:lstStyle/>
          <a:p/>
        </p:txBody>
      </p:sp>
      <p:sp>
        <p:nvSpPr>
          <p:cNvPr id="16" name="object 16"/>
          <p:cNvSpPr txBox="1"/>
          <p:nvPr/>
        </p:nvSpPr>
        <p:spPr>
          <a:xfrm>
            <a:off x="3505961" y="3083737"/>
            <a:ext cx="5723890" cy="758825"/>
          </a:xfrm>
          <a:prstGeom prst="rect">
            <a:avLst/>
          </a:prstGeom>
        </p:spPr>
        <p:txBody>
          <a:bodyPr vert="horz" wrap="square" lIns="0" tIns="0" rIns="0" bIns="0" rtlCol="0">
            <a:spAutoFit/>
          </a:bodyPr>
          <a:lstStyle/>
          <a:p>
            <a:pPr marL="12700">
              <a:lnSpc>
                <a:spcPct val="100000"/>
              </a:lnSpc>
            </a:pPr>
            <a:r>
              <a:rPr sz="2800" b="1" dirty="0">
                <a:latin typeface="Microsoft JhengHei" panose="020B0604030504040204" charset="-120"/>
                <a:cs typeface="Microsoft JhengHei" panose="020B0604030504040204" charset="-120"/>
              </a:rPr>
              <a:t>企业所得税年度纳税申报基础信息表</a:t>
            </a:r>
            <a:endParaRPr sz="2800">
              <a:latin typeface="Microsoft JhengHei" panose="020B0604030504040204" charset="-120"/>
              <a:cs typeface="Microsoft JhengHei" panose="020B0604030504040204" charset="-120"/>
            </a:endParaRPr>
          </a:p>
          <a:p>
            <a:pPr marL="12700">
              <a:lnSpc>
                <a:spcPct val="100000"/>
              </a:lnSpc>
              <a:spcBef>
                <a:spcPts val="370"/>
              </a:spcBef>
            </a:pPr>
            <a:r>
              <a:rPr sz="1800" b="1" spc="-20" dirty="0">
                <a:latin typeface="Microsoft JhengHei" panose="020B0604030504040204" charset="-120"/>
                <a:cs typeface="Microsoft JhengHei" panose="020B0604030504040204" charset="-120"/>
              </a:rPr>
              <a:t>（</a:t>
            </a:r>
            <a:r>
              <a:rPr sz="1800" b="1" spc="-20" dirty="0">
                <a:latin typeface="Arial" panose="020B0604020202020204"/>
                <a:cs typeface="Arial" panose="020B0604020202020204"/>
              </a:rPr>
              <a:t>A000000</a:t>
            </a:r>
            <a:r>
              <a:rPr sz="1800" b="1" spc="-20" dirty="0">
                <a:latin typeface="Microsoft JhengHei" panose="020B0604030504040204" charset="-120"/>
                <a:cs typeface="Microsoft JhengHei" panose="020B0604030504040204" charset="-120"/>
              </a:rPr>
              <a:t>）</a:t>
            </a:r>
            <a:endParaRPr sz="1800">
              <a:latin typeface="Microsoft JhengHei" panose="020B0604030504040204" charset="-120"/>
              <a:cs typeface="Microsoft JhengHei" panose="020B0604030504040204" charset="-120"/>
            </a:endParaRPr>
          </a:p>
        </p:txBody>
      </p:sp>
      <p:sp>
        <p:nvSpPr>
          <p:cNvPr id="17" name="object 17"/>
          <p:cNvSpPr/>
          <p:nvPr/>
        </p:nvSpPr>
        <p:spPr>
          <a:xfrm>
            <a:off x="2087879" y="2967227"/>
            <a:ext cx="914400" cy="914400"/>
          </a:xfrm>
          <a:prstGeom prst="rect">
            <a:avLst/>
          </a:prstGeom>
          <a:blipFill>
            <a:blip r:embed="rId1" cstate="print"/>
            <a:stretch>
              <a:fillRect/>
            </a:stretch>
          </a:blipFill>
        </p:spPr>
        <p:txBody>
          <a:bodyPr wrap="square" lIns="0" tIns="0" rIns="0" bIns="0" rtlCol="0"/>
          <a:lstStyle/>
          <a:p/>
        </p:txBody>
      </p:sp>
      <p:sp>
        <p:nvSpPr>
          <p:cNvPr id="18" name="object 18"/>
          <p:cNvSpPr/>
          <p:nvPr/>
        </p:nvSpPr>
        <p:spPr>
          <a:xfrm>
            <a:off x="9485376" y="2654807"/>
            <a:ext cx="937260" cy="922019"/>
          </a:xfrm>
          <a:custGeom>
            <a:avLst/>
            <a:gdLst/>
            <a:ahLst/>
            <a:cxnLst/>
            <a:rect l="l" t="t" r="r" b="b"/>
            <a:pathLst>
              <a:path w="937259" h="922020">
                <a:moveTo>
                  <a:pt x="468629" y="922020"/>
                </a:moveTo>
                <a:lnTo>
                  <a:pt x="420712" y="919632"/>
                </a:lnTo>
                <a:lnTo>
                  <a:pt x="374180" y="912647"/>
                </a:lnTo>
                <a:lnTo>
                  <a:pt x="329272" y="901293"/>
                </a:lnTo>
                <a:lnTo>
                  <a:pt x="286219" y="885786"/>
                </a:lnTo>
                <a:lnTo>
                  <a:pt x="245249" y="866381"/>
                </a:lnTo>
                <a:lnTo>
                  <a:pt x="206603" y="843292"/>
                </a:lnTo>
                <a:lnTo>
                  <a:pt x="170535" y="816749"/>
                </a:lnTo>
                <a:lnTo>
                  <a:pt x="137261" y="787006"/>
                </a:lnTo>
                <a:lnTo>
                  <a:pt x="107010" y="754265"/>
                </a:lnTo>
                <a:lnTo>
                  <a:pt x="80035" y="718769"/>
                </a:lnTo>
                <a:lnTo>
                  <a:pt x="56553" y="680758"/>
                </a:lnTo>
                <a:lnTo>
                  <a:pt x="36829" y="640461"/>
                </a:lnTo>
                <a:lnTo>
                  <a:pt x="21069" y="598106"/>
                </a:lnTo>
                <a:lnTo>
                  <a:pt x="9525" y="553923"/>
                </a:lnTo>
                <a:lnTo>
                  <a:pt x="2413" y="508152"/>
                </a:lnTo>
                <a:lnTo>
                  <a:pt x="0" y="461010"/>
                </a:lnTo>
                <a:lnTo>
                  <a:pt x="2413" y="413867"/>
                </a:lnTo>
                <a:lnTo>
                  <a:pt x="9525" y="368084"/>
                </a:lnTo>
                <a:lnTo>
                  <a:pt x="21069" y="323913"/>
                </a:lnTo>
                <a:lnTo>
                  <a:pt x="36829" y="281546"/>
                </a:lnTo>
                <a:lnTo>
                  <a:pt x="56553" y="241249"/>
                </a:lnTo>
                <a:lnTo>
                  <a:pt x="80035" y="203238"/>
                </a:lnTo>
                <a:lnTo>
                  <a:pt x="107010" y="167754"/>
                </a:lnTo>
                <a:lnTo>
                  <a:pt x="137261" y="135013"/>
                </a:lnTo>
                <a:lnTo>
                  <a:pt x="170535" y="105257"/>
                </a:lnTo>
                <a:lnTo>
                  <a:pt x="206603" y="78727"/>
                </a:lnTo>
                <a:lnTo>
                  <a:pt x="245249" y="55638"/>
                </a:lnTo>
                <a:lnTo>
                  <a:pt x="286219" y="36220"/>
                </a:lnTo>
                <a:lnTo>
                  <a:pt x="329272" y="20726"/>
                </a:lnTo>
                <a:lnTo>
                  <a:pt x="374180" y="9359"/>
                </a:lnTo>
                <a:lnTo>
                  <a:pt x="420712" y="2374"/>
                </a:lnTo>
                <a:lnTo>
                  <a:pt x="468629" y="0"/>
                </a:lnTo>
                <a:lnTo>
                  <a:pt x="516547" y="2374"/>
                </a:lnTo>
                <a:lnTo>
                  <a:pt x="563079" y="9359"/>
                </a:lnTo>
                <a:lnTo>
                  <a:pt x="607987" y="20726"/>
                </a:lnTo>
                <a:lnTo>
                  <a:pt x="651040" y="36220"/>
                </a:lnTo>
                <a:lnTo>
                  <a:pt x="692010" y="55638"/>
                </a:lnTo>
                <a:lnTo>
                  <a:pt x="730643" y="78727"/>
                </a:lnTo>
                <a:lnTo>
                  <a:pt x="766724" y="105257"/>
                </a:lnTo>
                <a:lnTo>
                  <a:pt x="799998" y="135013"/>
                </a:lnTo>
                <a:lnTo>
                  <a:pt x="830249" y="167754"/>
                </a:lnTo>
                <a:lnTo>
                  <a:pt x="857224" y="203238"/>
                </a:lnTo>
                <a:lnTo>
                  <a:pt x="880706" y="241249"/>
                </a:lnTo>
                <a:lnTo>
                  <a:pt x="900429" y="281546"/>
                </a:lnTo>
                <a:lnTo>
                  <a:pt x="916190" y="323913"/>
                </a:lnTo>
                <a:lnTo>
                  <a:pt x="927734" y="368084"/>
                </a:lnTo>
                <a:lnTo>
                  <a:pt x="934847" y="413867"/>
                </a:lnTo>
                <a:lnTo>
                  <a:pt x="937259" y="461010"/>
                </a:lnTo>
                <a:lnTo>
                  <a:pt x="934847" y="508152"/>
                </a:lnTo>
                <a:lnTo>
                  <a:pt x="927734" y="553923"/>
                </a:lnTo>
                <a:lnTo>
                  <a:pt x="916190" y="598106"/>
                </a:lnTo>
                <a:lnTo>
                  <a:pt x="900429" y="640461"/>
                </a:lnTo>
                <a:lnTo>
                  <a:pt x="880706" y="680758"/>
                </a:lnTo>
                <a:lnTo>
                  <a:pt x="857224" y="718769"/>
                </a:lnTo>
                <a:lnTo>
                  <a:pt x="830249" y="754265"/>
                </a:lnTo>
                <a:lnTo>
                  <a:pt x="799998" y="787006"/>
                </a:lnTo>
                <a:lnTo>
                  <a:pt x="766724" y="816749"/>
                </a:lnTo>
                <a:lnTo>
                  <a:pt x="730643" y="843292"/>
                </a:lnTo>
                <a:lnTo>
                  <a:pt x="692010" y="866381"/>
                </a:lnTo>
                <a:lnTo>
                  <a:pt x="651040" y="885786"/>
                </a:lnTo>
                <a:lnTo>
                  <a:pt x="607987" y="901293"/>
                </a:lnTo>
                <a:lnTo>
                  <a:pt x="563079" y="912647"/>
                </a:lnTo>
                <a:lnTo>
                  <a:pt x="516547" y="919632"/>
                </a:lnTo>
                <a:lnTo>
                  <a:pt x="468629" y="922020"/>
                </a:lnTo>
                <a:close/>
              </a:path>
            </a:pathLst>
          </a:custGeom>
          <a:solidFill>
            <a:srgbClr val="FFFFFF"/>
          </a:solidFill>
        </p:spPr>
        <p:txBody>
          <a:bodyPr wrap="square" lIns="0" tIns="0" rIns="0" bIns="0" rtlCol="0"/>
          <a:lstStyle/>
          <a:p/>
        </p:txBody>
      </p:sp>
      <p:sp>
        <p:nvSpPr>
          <p:cNvPr id="19" name="object 19"/>
          <p:cNvSpPr/>
          <p:nvPr/>
        </p:nvSpPr>
        <p:spPr>
          <a:xfrm>
            <a:off x="9905771" y="2649105"/>
            <a:ext cx="96520" cy="0"/>
          </a:xfrm>
          <a:custGeom>
            <a:avLst/>
            <a:gdLst/>
            <a:ahLst/>
            <a:cxnLst/>
            <a:rect l="l" t="t" r="r" b="b"/>
            <a:pathLst>
              <a:path w="96520">
                <a:moveTo>
                  <a:pt x="0" y="0"/>
                </a:moveTo>
                <a:lnTo>
                  <a:pt x="96469" y="0"/>
                </a:lnTo>
              </a:path>
            </a:pathLst>
          </a:custGeom>
          <a:ln w="3175">
            <a:solidFill>
              <a:srgbClr val="2D5379"/>
            </a:solidFill>
          </a:ln>
        </p:spPr>
        <p:txBody>
          <a:bodyPr wrap="square" lIns="0" tIns="0" rIns="0" bIns="0" rtlCol="0"/>
          <a:lstStyle/>
          <a:p/>
        </p:txBody>
      </p:sp>
      <p:sp>
        <p:nvSpPr>
          <p:cNvPr id="20" name="object 20"/>
          <p:cNvSpPr/>
          <p:nvPr/>
        </p:nvSpPr>
        <p:spPr>
          <a:xfrm>
            <a:off x="9858616" y="2653550"/>
            <a:ext cx="191135" cy="0"/>
          </a:xfrm>
          <a:custGeom>
            <a:avLst/>
            <a:gdLst/>
            <a:ahLst/>
            <a:cxnLst/>
            <a:rect l="l" t="t" r="r" b="b"/>
            <a:pathLst>
              <a:path w="191134">
                <a:moveTo>
                  <a:pt x="0" y="0"/>
                </a:moveTo>
                <a:lnTo>
                  <a:pt x="190779" y="0"/>
                </a:lnTo>
              </a:path>
            </a:pathLst>
          </a:custGeom>
          <a:ln w="7620">
            <a:solidFill>
              <a:srgbClr val="2D5379"/>
            </a:solidFill>
          </a:ln>
        </p:spPr>
        <p:txBody>
          <a:bodyPr wrap="square" lIns="0" tIns="0" rIns="0" bIns="0" rtlCol="0"/>
          <a:lstStyle/>
          <a:p/>
        </p:txBody>
      </p:sp>
      <p:sp>
        <p:nvSpPr>
          <p:cNvPr id="21" name="object 21"/>
          <p:cNvSpPr/>
          <p:nvPr/>
        </p:nvSpPr>
        <p:spPr>
          <a:xfrm>
            <a:off x="9479038" y="2657360"/>
            <a:ext cx="586105" cy="915669"/>
          </a:xfrm>
          <a:custGeom>
            <a:avLst/>
            <a:gdLst/>
            <a:ahLst/>
            <a:cxnLst/>
            <a:rect l="l" t="t" r="r" b="b"/>
            <a:pathLst>
              <a:path w="586104" h="915670">
                <a:moveTo>
                  <a:pt x="570966" y="915670"/>
                </a:moveTo>
                <a:lnTo>
                  <a:pt x="378968" y="915670"/>
                </a:lnTo>
                <a:lnTo>
                  <a:pt x="334048" y="904239"/>
                </a:lnTo>
                <a:lnTo>
                  <a:pt x="333451" y="904239"/>
                </a:lnTo>
                <a:lnTo>
                  <a:pt x="290398" y="889000"/>
                </a:lnTo>
                <a:lnTo>
                  <a:pt x="289826" y="887730"/>
                </a:lnTo>
                <a:lnTo>
                  <a:pt x="248869" y="868680"/>
                </a:lnTo>
                <a:lnTo>
                  <a:pt x="248335" y="868680"/>
                </a:lnTo>
                <a:lnTo>
                  <a:pt x="209689" y="845820"/>
                </a:lnTo>
                <a:lnTo>
                  <a:pt x="209181" y="845820"/>
                </a:lnTo>
                <a:lnTo>
                  <a:pt x="173113" y="819150"/>
                </a:lnTo>
                <a:lnTo>
                  <a:pt x="172643" y="817880"/>
                </a:lnTo>
                <a:lnTo>
                  <a:pt x="139357" y="788670"/>
                </a:lnTo>
                <a:lnTo>
                  <a:pt x="138925" y="788670"/>
                </a:lnTo>
                <a:lnTo>
                  <a:pt x="108686" y="755650"/>
                </a:lnTo>
                <a:lnTo>
                  <a:pt x="108292" y="754380"/>
                </a:lnTo>
                <a:lnTo>
                  <a:pt x="81318" y="718820"/>
                </a:lnTo>
                <a:lnTo>
                  <a:pt x="80962" y="718820"/>
                </a:lnTo>
                <a:lnTo>
                  <a:pt x="57492" y="680720"/>
                </a:lnTo>
                <a:lnTo>
                  <a:pt x="57188" y="680720"/>
                </a:lnTo>
                <a:lnTo>
                  <a:pt x="37465" y="640080"/>
                </a:lnTo>
                <a:lnTo>
                  <a:pt x="37211" y="640080"/>
                </a:lnTo>
                <a:lnTo>
                  <a:pt x="21450" y="596900"/>
                </a:lnTo>
                <a:lnTo>
                  <a:pt x="21259" y="596900"/>
                </a:lnTo>
                <a:lnTo>
                  <a:pt x="9715" y="552450"/>
                </a:lnTo>
                <a:lnTo>
                  <a:pt x="9575" y="551180"/>
                </a:lnTo>
                <a:lnTo>
                  <a:pt x="2476" y="505460"/>
                </a:lnTo>
                <a:lnTo>
                  <a:pt x="0" y="458470"/>
                </a:lnTo>
                <a:lnTo>
                  <a:pt x="0" y="457200"/>
                </a:lnTo>
                <a:lnTo>
                  <a:pt x="2413" y="410210"/>
                </a:lnTo>
                <a:lnTo>
                  <a:pt x="9575" y="364490"/>
                </a:lnTo>
                <a:lnTo>
                  <a:pt x="9715" y="363220"/>
                </a:lnTo>
                <a:lnTo>
                  <a:pt x="21259" y="318770"/>
                </a:lnTo>
                <a:lnTo>
                  <a:pt x="21450" y="318770"/>
                </a:lnTo>
                <a:lnTo>
                  <a:pt x="37211" y="275590"/>
                </a:lnTo>
                <a:lnTo>
                  <a:pt x="37465" y="275590"/>
                </a:lnTo>
                <a:lnTo>
                  <a:pt x="57188" y="234950"/>
                </a:lnTo>
                <a:lnTo>
                  <a:pt x="57492" y="234950"/>
                </a:lnTo>
                <a:lnTo>
                  <a:pt x="80962" y="196850"/>
                </a:lnTo>
                <a:lnTo>
                  <a:pt x="81318" y="196850"/>
                </a:lnTo>
                <a:lnTo>
                  <a:pt x="108292" y="161290"/>
                </a:lnTo>
                <a:lnTo>
                  <a:pt x="108686" y="160020"/>
                </a:lnTo>
                <a:lnTo>
                  <a:pt x="138925" y="127000"/>
                </a:lnTo>
                <a:lnTo>
                  <a:pt x="139357" y="127000"/>
                </a:lnTo>
                <a:lnTo>
                  <a:pt x="172643" y="97790"/>
                </a:lnTo>
                <a:lnTo>
                  <a:pt x="173113" y="96520"/>
                </a:lnTo>
                <a:lnTo>
                  <a:pt x="209181" y="69850"/>
                </a:lnTo>
                <a:lnTo>
                  <a:pt x="209689" y="69850"/>
                </a:lnTo>
                <a:lnTo>
                  <a:pt x="248335" y="46990"/>
                </a:lnTo>
                <a:lnTo>
                  <a:pt x="248869" y="46990"/>
                </a:lnTo>
                <a:lnTo>
                  <a:pt x="289826" y="26670"/>
                </a:lnTo>
                <a:lnTo>
                  <a:pt x="290398" y="26670"/>
                </a:lnTo>
                <a:lnTo>
                  <a:pt x="333451" y="11430"/>
                </a:lnTo>
                <a:lnTo>
                  <a:pt x="334048" y="11430"/>
                </a:lnTo>
                <a:lnTo>
                  <a:pt x="378968" y="0"/>
                </a:lnTo>
                <a:lnTo>
                  <a:pt x="570966" y="0"/>
                </a:lnTo>
                <a:lnTo>
                  <a:pt x="580948" y="2540"/>
                </a:lnTo>
                <a:lnTo>
                  <a:pt x="474649" y="2540"/>
                </a:lnTo>
                <a:lnTo>
                  <a:pt x="474967" y="2552"/>
                </a:lnTo>
                <a:lnTo>
                  <a:pt x="427367" y="5080"/>
                </a:lnTo>
                <a:lnTo>
                  <a:pt x="427990" y="5080"/>
                </a:lnTo>
                <a:lnTo>
                  <a:pt x="381457" y="12700"/>
                </a:lnTo>
                <a:lnTo>
                  <a:pt x="382079" y="12700"/>
                </a:lnTo>
                <a:lnTo>
                  <a:pt x="337159" y="24130"/>
                </a:lnTo>
                <a:lnTo>
                  <a:pt x="337756" y="24130"/>
                </a:lnTo>
                <a:lnTo>
                  <a:pt x="294703" y="39370"/>
                </a:lnTo>
                <a:lnTo>
                  <a:pt x="295275" y="39370"/>
                </a:lnTo>
                <a:lnTo>
                  <a:pt x="254304" y="58420"/>
                </a:lnTo>
                <a:lnTo>
                  <a:pt x="254838" y="58420"/>
                </a:lnTo>
                <a:lnTo>
                  <a:pt x="216204" y="81280"/>
                </a:lnTo>
                <a:lnTo>
                  <a:pt x="216712" y="81280"/>
                </a:lnTo>
                <a:lnTo>
                  <a:pt x="180632" y="106680"/>
                </a:lnTo>
                <a:lnTo>
                  <a:pt x="181101" y="106680"/>
                </a:lnTo>
                <a:lnTo>
                  <a:pt x="149212" y="135890"/>
                </a:lnTo>
                <a:lnTo>
                  <a:pt x="148259" y="135890"/>
                </a:lnTo>
                <a:lnTo>
                  <a:pt x="118008" y="168910"/>
                </a:lnTo>
                <a:lnTo>
                  <a:pt x="118402" y="168910"/>
                </a:lnTo>
                <a:lnTo>
                  <a:pt x="92392" y="203200"/>
                </a:lnTo>
                <a:lnTo>
                  <a:pt x="91770" y="203200"/>
                </a:lnTo>
                <a:lnTo>
                  <a:pt x="68300" y="241300"/>
                </a:lnTo>
                <a:lnTo>
                  <a:pt x="68605" y="241300"/>
                </a:lnTo>
                <a:lnTo>
                  <a:pt x="48869" y="280670"/>
                </a:lnTo>
                <a:lnTo>
                  <a:pt x="49110" y="280670"/>
                </a:lnTo>
                <a:lnTo>
                  <a:pt x="33350" y="322580"/>
                </a:lnTo>
                <a:lnTo>
                  <a:pt x="33553" y="322580"/>
                </a:lnTo>
                <a:lnTo>
                  <a:pt x="22326" y="365760"/>
                </a:lnTo>
                <a:lnTo>
                  <a:pt x="22136" y="365760"/>
                </a:lnTo>
                <a:lnTo>
                  <a:pt x="15036" y="411480"/>
                </a:lnTo>
                <a:lnTo>
                  <a:pt x="12738" y="457200"/>
                </a:lnTo>
                <a:lnTo>
                  <a:pt x="15100" y="504190"/>
                </a:lnTo>
                <a:lnTo>
                  <a:pt x="22136" y="549910"/>
                </a:lnTo>
                <a:lnTo>
                  <a:pt x="22326" y="549910"/>
                </a:lnTo>
                <a:lnTo>
                  <a:pt x="33553" y="593090"/>
                </a:lnTo>
                <a:lnTo>
                  <a:pt x="33350" y="593090"/>
                </a:lnTo>
                <a:lnTo>
                  <a:pt x="49110" y="635000"/>
                </a:lnTo>
                <a:lnTo>
                  <a:pt x="48869" y="635000"/>
                </a:lnTo>
                <a:lnTo>
                  <a:pt x="68605" y="674370"/>
                </a:lnTo>
                <a:lnTo>
                  <a:pt x="68300" y="674370"/>
                </a:lnTo>
                <a:lnTo>
                  <a:pt x="91770" y="712470"/>
                </a:lnTo>
                <a:lnTo>
                  <a:pt x="92392" y="712470"/>
                </a:lnTo>
                <a:lnTo>
                  <a:pt x="118402" y="746760"/>
                </a:lnTo>
                <a:lnTo>
                  <a:pt x="118008" y="746760"/>
                </a:lnTo>
                <a:lnTo>
                  <a:pt x="148259" y="779780"/>
                </a:lnTo>
                <a:lnTo>
                  <a:pt x="149212" y="779780"/>
                </a:lnTo>
                <a:lnTo>
                  <a:pt x="181101" y="808989"/>
                </a:lnTo>
                <a:lnTo>
                  <a:pt x="180632" y="808989"/>
                </a:lnTo>
                <a:lnTo>
                  <a:pt x="216712" y="834389"/>
                </a:lnTo>
                <a:lnTo>
                  <a:pt x="216204" y="834389"/>
                </a:lnTo>
                <a:lnTo>
                  <a:pt x="254838" y="857250"/>
                </a:lnTo>
                <a:lnTo>
                  <a:pt x="254304" y="857250"/>
                </a:lnTo>
                <a:lnTo>
                  <a:pt x="295275" y="876300"/>
                </a:lnTo>
                <a:lnTo>
                  <a:pt x="294703" y="876300"/>
                </a:lnTo>
                <a:lnTo>
                  <a:pt x="337756" y="891539"/>
                </a:lnTo>
                <a:lnTo>
                  <a:pt x="337159" y="891539"/>
                </a:lnTo>
                <a:lnTo>
                  <a:pt x="382079" y="902970"/>
                </a:lnTo>
                <a:lnTo>
                  <a:pt x="381457" y="902970"/>
                </a:lnTo>
                <a:lnTo>
                  <a:pt x="427990" y="910589"/>
                </a:lnTo>
                <a:lnTo>
                  <a:pt x="427367" y="910589"/>
                </a:lnTo>
                <a:lnTo>
                  <a:pt x="474967" y="911847"/>
                </a:lnTo>
                <a:lnTo>
                  <a:pt x="474649" y="911860"/>
                </a:lnTo>
                <a:lnTo>
                  <a:pt x="585939" y="911860"/>
                </a:lnTo>
                <a:lnTo>
                  <a:pt x="570966" y="915670"/>
                </a:lnTo>
                <a:close/>
              </a:path>
            </a:pathLst>
          </a:custGeom>
          <a:solidFill>
            <a:srgbClr val="2D5379"/>
          </a:solidFill>
        </p:spPr>
        <p:txBody>
          <a:bodyPr wrap="square" lIns="0" tIns="0" rIns="0" bIns="0" rtlCol="0"/>
          <a:lstStyle/>
          <a:p/>
        </p:txBody>
      </p:sp>
      <p:sp>
        <p:nvSpPr>
          <p:cNvPr id="22" name="object 22"/>
          <p:cNvSpPr/>
          <p:nvPr/>
        </p:nvSpPr>
        <p:spPr>
          <a:xfrm>
            <a:off x="9953688" y="2659907"/>
            <a:ext cx="635" cy="0"/>
          </a:xfrm>
          <a:custGeom>
            <a:avLst/>
            <a:gdLst/>
            <a:ahLst/>
            <a:cxnLst/>
            <a:rect l="l" t="t" r="r" b="b"/>
            <a:pathLst>
              <a:path w="634">
                <a:moveTo>
                  <a:pt x="0" y="0"/>
                </a:moveTo>
                <a:lnTo>
                  <a:pt x="634" y="0"/>
                </a:lnTo>
              </a:path>
            </a:pathLst>
          </a:custGeom>
          <a:ln w="3175">
            <a:solidFill>
              <a:srgbClr val="2D5379"/>
            </a:solidFill>
          </a:ln>
        </p:spPr>
        <p:txBody>
          <a:bodyPr wrap="square" lIns="0" tIns="0" rIns="0" bIns="0" rtlCol="0"/>
          <a:lstStyle/>
          <a:p/>
        </p:txBody>
      </p:sp>
      <p:sp>
        <p:nvSpPr>
          <p:cNvPr id="23" name="object 23"/>
          <p:cNvSpPr/>
          <p:nvPr/>
        </p:nvSpPr>
        <p:spPr>
          <a:xfrm>
            <a:off x="9954006" y="2659900"/>
            <a:ext cx="344170" cy="134620"/>
          </a:xfrm>
          <a:custGeom>
            <a:avLst/>
            <a:gdLst/>
            <a:ahLst/>
            <a:cxnLst/>
            <a:rect l="l" t="t" r="r" b="b"/>
            <a:pathLst>
              <a:path w="344170" h="134619">
                <a:moveTo>
                  <a:pt x="327139" y="134619"/>
                </a:moveTo>
                <a:lnTo>
                  <a:pt x="293865" y="104139"/>
                </a:lnTo>
                <a:lnTo>
                  <a:pt x="294335" y="104139"/>
                </a:lnTo>
                <a:lnTo>
                  <a:pt x="258254" y="78739"/>
                </a:lnTo>
                <a:lnTo>
                  <a:pt x="258762" y="78739"/>
                </a:lnTo>
                <a:lnTo>
                  <a:pt x="220129" y="55879"/>
                </a:lnTo>
                <a:lnTo>
                  <a:pt x="220662" y="55879"/>
                </a:lnTo>
                <a:lnTo>
                  <a:pt x="179692" y="36829"/>
                </a:lnTo>
                <a:lnTo>
                  <a:pt x="180263" y="36829"/>
                </a:lnTo>
                <a:lnTo>
                  <a:pt x="137210" y="21589"/>
                </a:lnTo>
                <a:lnTo>
                  <a:pt x="137807" y="21589"/>
                </a:lnTo>
                <a:lnTo>
                  <a:pt x="92887" y="10159"/>
                </a:lnTo>
                <a:lnTo>
                  <a:pt x="93510" y="10159"/>
                </a:lnTo>
                <a:lnTo>
                  <a:pt x="46977" y="2539"/>
                </a:lnTo>
                <a:lnTo>
                  <a:pt x="47599" y="2539"/>
                </a:lnTo>
                <a:lnTo>
                  <a:pt x="0" y="12"/>
                </a:lnTo>
                <a:lnTo>
                  <a:pt x="105981" y="0"/>
                </a:lnTo>
                <a:lnTo>
                  <a:pt x="140919" y="8889"/>
                </a:lnTo>
                <a:lnTo>
                  <a:pt x="141516" y="8889"/>
                </a:lnTo>
                <a:lnTo>
                  <a:pt x="184569" y="24129"/>
                </a:lnTo>
                <a:lnTo>
                  <a:pt x="185140" y="24129"/>
                </a:lnTo>
                <a:lnTo>
                  <a:pt x="226098" y="44449"/>
                </a:lnTo>
                <a:lnTo>
                  <a:pt x="226644" y="44449"/>
                </a:lnTo>
                <a:lnTo>
                  <a:pt x="265277" y="67309"/>
                </a:lnTo>
                <a:lnTo>
                  <a:pt x="265785" y="67309"/>
                </a:lnTo>
                <a:lnTo>
                  <a:pt x="301853" y="93979"/>
                </a:lnTo>
                <a:lnTo>
                  <a:pt x="302323" y="95249"/>
                </a:lnTo>
                <a:lnTo>
                  <a:pt x="335610" y="124459"/>
                </a:lnTo>
                <a:lnTo>
                  <a:pt x="336042" y="124459"/>
                </a:lnTo>
                <a:lnTo>
                  <a:pt x="344182" y="133349"/>
                </a:lnTo>
                <a:lnTo>
                  <a:pt x="326707" y="133349"/>
                </a:lnTo>
                <a:lnTo>
                  <a:pt x="327139" y="134619"/>
                </a:lnTo>
                <a:close/>
              </a:path>
            </a:pathLst>
          </a:custGeom>
          <a:solidFill>
            <a:srgbClr val="2D5379"/>
          </a:solidFill>
        </p:spPr>
        <p:txBody>
          <a:bodyPr wrap="square" lIns="0" tIns="0" rIns="0" bIns="0" rtlCol="0"/>
          <a:lstStyle/>
          <a:p/>
        </p:txBody>
      </p:sp>
      <p:sp>
        <p:nvSpPr>
          <p:cNvPr id="24" name="object 24"/>
          <p:cNvSpPr/>
          <p:nvPr/>
        </p:nvSpPr>
        <p:spPr>
          <a:xfrm>
            <a:off x="9626866" y="2793250"/>
            <a:ext cx="1905" cy="1270"/>
          </a:xfrm>
          <a:custGeom>
            <a:avLst/>
            <a:gdLst/>
            <a:ahLst/>
            <a:cxnLst/>
            <a:rect l="l" t="t" r="r" b="b"/>
            <a:pathLst>
              <a:path w="1904" h="1269">
                <a:moveTo>
                  <a:pt x="0" y="1269"/>
                </a:moveTo>
                <a:lnTo>
                  <a:pt x="431" y="0"/>
                </a:lnTo>
                <a:lnTo>
                  <a:pt x="1384" y="0"/>
                </a:lnTo>
                <a:lnTo>
                  <a:pt x="0" y="1269"/>
                </a:lnTo>
                <a:close/>
              </a:path>
            </a:pathLst>
          </a:custGeom>
          <a:solidFill>
            <a:srgbClr val="2D5379"/>
          </a:solidFill>
        </p:spPr>
        <p:txBody>
          <a:bodyPr wrap="square" lIns="0" tIns="0" rIns="0" bIns="0" rtlCol="0"/>
          <a:lstStyle/>
          <a:p/>
        </p:txBody>
      </p:sp>
      <p:sp>
        <p:nvSpPr>
          <p:cNvPr id="25" name="object 25"/>
          <p:cNvSpPr/>
          <p:nvPr/>
        </p:nvSpPr>
        <p:spPr>
          <a:xfrm>
            <a:off x="10280713" y="2793250"/>
            <a:ext cx="71755" cy="68580"/>
          </a:xfrm>
          <a:custGeom>
            <a:avLst/>
            <a:gdLst/>
            <a:ahLst/>
            <a:cxnLst/>
            <a:rect l="l" t="t" r="r" b="b"/>
            <a:pathLst>
              <a:path w="71754" h="68580">
                <a:moveTo>
                  <a:pt x="56832" y="68579"/>
                </a:moveTo>
                <a:lnTo>
                  <a:pt x="29857" y="33019"/>
                </a:lnTo>
                <a:lnTo>
                  <a:pt x="30251" y="33019"/>
                </a:lnTo>
                <a:lnTo>
                  <a:pt x="0" y="0"/>
                </a:lnTo>
                <a:lnTo>
                  <a:pt x="17475" y="0"/>
                </a:lnTo>
                <a:lnTo>
                  <a:pt x="39573" y="24129"/>
                </a:lnTo>
                <a:lnTo>
                  <a:pt x="39966" y="25399"/>
                </a:lnTo>
                <a:lnTo>
                  <a:pt x="66941" y="60959"/>
                </a:lnTo>
                <a:lnTo>
                  <a:pt x="67297" y="60959"/>
                </a:lnTo>
                <a:lnTo>
                  <a:pt x="71208" y="67309"/>
                </a:lnTo>
                <a:lnTo>
                  <a:pt x="56489" y="67309"/>
                </a:lnTo>
                <a:lnTo>
                  <a:pt x="56832" y="68579"/>
                </a:lnTo>
                <a:close/>
              </a:path>
            </a:pathLst>
          </a:custGeom>
          <a:solidFill>
            <a:srgbClr val="2D5379"/>
          </a:solidFill>
        </p:spPr>
        <p:txBody>
          <a:bodyPr wrap="square" lIns="0" tIns="0" rIns="0" bIns="0" rtlCol="0"/>
          <a:lstStyle/>
          <a:p/>
        </p:txBody>
      </p:sp>
      <p:sp>
        <p:nvSpPr>
          <p:cNvPr id="26" name="object 26"/>
          <p:cNvSpPr/>
          <p:nvPr/>
        </p:nvSpPr>
        <p:spPr>
          <a:xfrm>
            <a:off x="9570466" y="2860560"/>
            <a:ext cx="1270" cy="1270"/>
          </a:xfrm>
          <a:custGeom>
            <a:avLst/>
            <a:gdLst/>
            <a:ahLst/>
            <a:cxnLst/>
            <a:rect l="l" t="t" r="r" b="b"/>
            <a:pathLst>
              <a:path w="1270" h="1269">
                <a:moveTo>
                  <a:pt x="0" y="1270"/>
                </a:moveTo>
                <a:lnTo>
                  <a:pt x="342" y="0"/>
                </a:lnTo>
                <a:lnTo>
                  <a:pt x="965" y="0"/>
                </a:lnTo>
                <a:lnTo>
                  <a:pt x="0" y="1270"/>
                </a:lnTo>
                <a:close/>
              </a:path>
            </a:pathLst>
          </a:custGeom>
          <a:solidFill>
            <a:srgbClr val="2D5379"/>
          </a:solidFill>
        </p:spPr>
        <p:txBody>
          <a:bodyPr wrap="square" lIns="0" tIns="0" rIns="0" bIns="0" rtlCol="0"/>
          <a:lstStyle/>
          <a:p/>
        </p:txBody>
      </p:sp>
      <p:sp>
        <p:nvSpPr>
          <p:cNvPr id="27" name="object 27"/>
          <p:cNvSpPr/>
          <p:nvPr/>
        </p:nvSpPr>
        <p:spPr>
          <a:xfrm>
            <a:off x="10337203" y="2860560"/>
            <a:ext cx="82550" cy="163830"/>
          </a:xfrm>
          <a:custGeom>
            <a:avLst/>
            <a:gdLst/>
            <a:ahLst/>
            <a:cxnLst/>
            <a:rect l="l" t="t" r="r" b="b"/>
            <a:pathLst>
              <a:path w="82550" h="163830">
                <a:moveTo>
                  <a:pt x="69773" y="163830"/>
                </a:moveTo>
                <a:lnTo>
                  <a:pt x="58216" y="119380"/>
                </a:lnTo>
                <a:lnTo>
                  <a:pt x="58420" y="119380"/>
                </a:lnTo>
                <a:lnTo>
                  <a:pt x="42659" y="77470"/>
                </a:lnTo>
                <a:lnTo>
                  <a:pt x="42900" y="77470"/>
                </a:lnTo>
                <a:lnTo>
                  <a:pt x="23164" y="38100"/>
                </a:lnTo>
                <a:lnTo>
                  <a:pt x="23469" y="38100"/>
                </a:lnTo>
                <a:lnTo>
                  <a:pt x="0" y="0"/>
                </a:lnTo>
                <a:lnTo>
                  <a:pt x="14719" y="0"/>
                </a:lnTo>
                <a:lnTo>
                  <a:pt x="34277" y="31750"/>
                </a:lnTo>
                <a:lnTo>
                  <a:pt x="34582" y="31750"/>
                </a:lnTo>
                <a:lnTo>
                  <a:pt x="54305" y="72390"/>
                </a:lnTo>
                <a:lnTo>
                  <a:pt x="54559" y="72390"/>
                </a:lnTo>
                <a:lnTo>
                  <a:pt x="70319" y="115570"/>
                </a:lnTo>
                <a:lnTo>
                  <a:pt x="70510" y="115570"/>
                </a:lnTo>
                <a:lnTo>
                  <a:pt x="82054" y="160020"/>
                </a:lnTo>
                <a:lnTo>
                  <a:pt x="82181" y="161290"/>
                </a:lnTo>
                <a:lnTo>
                  <a:pt x="82384" y="162560"/>
                </a:lnTo>
                <a:lnTo>
                  <a:pt x="69634" y="162560"/>
                </a:lnTo>
                <a:lnTo>
                  <a:pt x="69773" y="163830"/>
                </a:lnTo>
                <a:close/>
              </a:path>
            </a:pathLst>
          </a:custGeom>
          <a:solidFill>
            <a:srgbClr val="2D5379"/>
          </a:solidFill>
        </p:spPr>
        <p:txBody>
          <a:bodyPr wrap="square" lIns="0" tIns="0" rIns="0" bIns="0" rtlCol="0"/>
          <a:lstStyle/>
          <a:p/>
        </p:txBody>
      </p:sp>
      <p:sp>
        <p:nvSpPr>
          <p:cNvPr id="28" name="object 28"/>
          <p:cNvSpPr/>
          <p:nvPr/>
        </p:nvSpPr>
        <p:spPr>
          <a:xfrm>
            <a:off x="9501034" y="3023120"/>
            <a:ext cx="635" cy="1270"/>
          </a:xfrm>
          <a:custGeom>
            <a:avLst/>
            <a:gdLst/>
            <a:ahLst/>
            <a:cxnLst/>
            <a:rect l="l" t="t" r="r" b="b"/>
            <a:pathLst>
              <a:path w="634" h="1269">
                <a:moveTo>
                  <a:pt x="0" y="1269"/>
                </a:moveTo>
                <a:lnTo>
                  <a:pt x="139" y="0"/>
                </a:lnTo>
                <a:lnTo>
                  <a:pt x="330" y="0"/>
                </a:lnTo>
                <a:lnTo>
                  <a:pt x="0" y="1269"/>
                </a:lnTo>
                <a:close/>
              </a:path>
            </a:pathLst>
          </a:custGeom>
          <a:solidFill>
            <a:srgbClr val="2D5379"/>
          </a:solidFill>
        </p:spPr>
        <p:txBody>
          <a:bodyPr wrap="square" lIns="0" tIns="0" rIns="0" bIns="0" rtlCol="0"/>
          <a:lstStyle/>
          <a:p/>
        </p:txBody>
      </p:sp>
      <p:sp>
        <p:nvSpPr>
          <p:cNvPr id="29" name="object 29"/>
          <p:cNvSpPr/>
          <p:nvPr/>
        </p:nvSpPr>
        <p:spPr>
          <a:xfrm>
            <a:off x="10406836" y="3023120"/>
            <a:ext cx="22225" cy="92710"/>
          </a:xfrm>
          <a:custGeom>
            <a:avLst/>
            <a:gdLst/>
            <a:ahLst/>
            <a:cxnLst/>
            <a:rect l="l" t="t" r="r" b="b"/>
            <a:pathLst>
              <a:path w="22225" h="92710">
                <a:moveTo>
                  <a:pt x="22136" y="92710"/>
                </a:moveTo>
                <a:lnTo>
                  <a:pt x="9461" y="92710"/>
                </a:lnTo>
                <a:lnTo>
                  <a:pt x="9461" y="91440"/>
                </a:lnTo>
                <a:lnTo>
                  <a:pt x="7035" y="45719"/>
                </a:lnTo>
                <a:lnTo>
                  <a:pt x="0" y="0"/>
                </a:lnTo>
                <a:lnTo>
                  <a:pt x="12750" y="0"/>
                </a:lnTo>
                <a:lnTo>
                  <a:pt x="19659" y="44450"/>
                </a:lnTo>
                <a:lnTo>
                  <a:pt x="22136" y="91440"/>
                </a:lnTo>
                <a:lnTo>
                  <a:pt x="22136" y="92710"/>
                </a:lnTo>
                <a:close/>
              </a:path>
            </a:pathLst>
          </a:custGeom>
          <a:solidFill>
            <a:srgbClr val="2D5379"/>
          </a:solidFill>
        </p:spPr>
        <p:txBody>
          <a:bodyPr wrap="square" lIns="0" tIns="0" rIns="0" bIns="0" rtlCol="0"/>
          <a:lstStyle/>
          <a:p/>
        </p:txBody>
      </p:sp>
      <p:sp>
        <p:nvSpPr>
          <p:cNvPr id="30" name="object 30"/>
          <p:cNvSpPr/>
          <p:nvPr/>
        </p:nvSpPr>
        <p:spPr>
          <a:xfrm>
            <a:off x="10406836" y="3115195"/>
            <a:ext cx="22225" cy="92075"/>
          </a:xfrm>
          <a:custGeom>
            <a:avLst/>
            <a:gdLst/>
            <a:ahLst/>
            <a:cxnLst/>
            <a:rect l="l" t="t" r="r" b="b"/>
            <a:pathLst>
              <a:path w="22225" h="92075">
                <a:moveTo>
                  <a:pt x="12750" y="92075"/>
                </a:moveTo>
                <a:lnTo>
                  <a:pt x="0" y="92075"/>
                </a:lnTo>
                <a:lnTo>
                  <a:pt x="7099" y="46355"/>
                </a:lnTo>
                <a:lnTo>
                  <a:pt x="9423" y="0"/>
                </a:lnTo>
                <a:lnTo>
                  <a:pt x="9461" y="635"/>
                </a:lnTo>
                <a:lnTo>
                  <a:pt x="22136" y="635"/>
                </a:lnTo>
                <a:lnTo>
                  <a:pt x="19723" y="47625"/>
                </a:lnTo>
                <a:lnTo>
                  <a:pt x="12750" y="92075"/>
                </a:lnTo>
                <a:close/>
              </a:path>
            </a:pathLst>
          </a:custGeom>
          <a:solidFill>
            <a:srgbClr val="2D5379"/>
          </a:solidFill>
        </p:spPr>
        <p:txBody>
          <a:bodyPr wrap="square" lIns="0" tIns="0" rIns="0" bIns="0" rtlCol="0"/>
          <a:lstStyle/>
          <a:p/>
        </p:txBody>
      </p:sp>
      <p:sp>
        <p:nvSpPr>
          <p:cNvPr id="31" name="object 31"/>
          <p:cNvSpPr/>
          <p:nvPr/>
        </p:nvSpPr>
        <p:spPr>
          <a:xfrm>
            <a:off x="9501034" y="3206000"/>
            <a:ext cx="635" cy="1270"/>
          </a:xfrm>
          <a:custGeom>
            <a:avLst/>
            <a:gdLst/>
            <a:ahLst/>
            <a:cxnLst/>
            <a:rect l="l" t="t" r="r" b="b"/>
            <a:pathLst>
              <a:path w="634" h="1269">
                <a:moveTo>
                  <a:pt x="330" y="1269"/>
                </a:moveTo>
                <a:lnTo>
                  <a:pt x="139" y="1269"/>
                </a:lnTo>
                <a:lnTo>
                  <a:pt x="0" y="0"/>
                </a:lnTo>
                <a:lnTo>
                  <a:pt x="330" y="1269"/>
                </a:lnTo>
                <a:close/>
              </a:path>
            </a:pathLst>
          </a:custGeom>
          <a:solidFill>
            <a:srgbClr val="2D5379"/>
          </a:solidFill>
        </p:spPr>
        <p:txBody>
          <a:bodyPr wrap="square" lIns="0" tIns="0" rIns="0" bIns="0" rtlCol="0"/>
          <a:lstStyle/>
          <a:p/>
        </p:txBody>
      </p:sp>
      <p:sp>
        <p:nvSpPr>
          <p:cNvPr id="32" name="object 32"/>
          <p:cNvSpPr/>
          <p:nvPr/>
        </p:nvSpPr>
        <p:spPr>
          <a:xfrm>
            <a:off x="10337203" y="3206000"/>
            <a:ext cx="82550" cy="163830"/>
          </a:xfrm>
          <a:custGeom>
            <a:avLst/>
            <a:gdLst/>
            <a:ahLst/>
            <a:cxnLst/>
            <a:rect l="l" t="t" r="r" b="b"/>
            <a:pathLst>
              <a:path w="82550" h="163829">
                <a:moveTo>
                  <a:pt x="14719" y="163829"/>
                </a:moveTo>
                <a:lnTo>
                  <a:pt x="0" y="163829"/>
                </a:lnTo>
                <a:lnTo>
                  <a:pt x="23469" y="125729"/>
                </a:lnTo>
                <a:lnTo>
                  <a:pt x="23164" y="125729"/>
                </a:lnTo>
                <a:lnTo>
                  <a:pt x="42900" y="86359"/>
                </a:lnTo>
                <a:lnTo>
                  <a:pt x="42659" y="86359"/>
                </a:lnTo>
                <a:lnTo>
                  <a:pt x="58420" y="44449"/>
                </a:lnTo>
                <a:lnTo>
                  <a:pt x="58216" y="44449"/>
                </a:lnTo>
                <a:lnTo>
                  <a:pt x="69773" y="0"/>
                </a:lnTo>
                <a:lnTo>
                  <a:pt x="69634" y="1269"/>
                </a:lnTo>
                <a:lnTo>
                  <a:pt x="82384" y="1269"/>
                </a:lnTo>
                <a:lnTo>
                  <a:pt x="82181" y="2539"/>
                </a:lnTo>
                <a:lnTo>
                  <a:pt x="82054" y="3809"/>
                </a:lnTo>
                <a:lnTo>
                  <a:pt x="70510" y="48259"/>
                </a:lnTo>
                <a:lnTo>
                  <a:pt x="70319" y="48259"/>
                </a:lnTo>
                <a:lnTo>
                  <a:pt x="54559" y="91439"/>
                </a:lnTo>
                <a:lnTo>
                  <a:pt x="54305" y="91439"/>
                </a:lnTo>
                <a:lnTo>
                  <a:pt x="34582" y="132079"/>
                </a:lnTo>
                <a:lnTo>
                  <a:pt x="34277" y="132079"/>
                </a:lnTo>
                <a:lnTo>
                  <a:pt x="14719" y="163829"/>
                </a:lnTo>
                <a:close/>
              </a:path>
            </a:pathLst>
          </a:custGeom>
          <a:solidFill>
            <a:srgbClr val="2D5379"/>
          </a:solidFill>
        </p:spPr>
        <p:txBody>
          <a:bodyPr wrap="square" lIns="0" tIns="0" rIns="0" bIns="0" rtlCol="0"/>
          <a:lstStyle/>
          <a:p/>
        </p:txBody>
      </p:sp>
      <p:sp>
        <p:nvSpPr>
          <p:cNvPr id="33" name="object 33"/>
          <p:cNvSpPr/>
          <p:nvPr/>
        </p:nvSpPr>
        <p:spPr>
          <a:xfrm>
            <a:off x="9570466" y="3368560"/>
            <a:ext cx="1270" cy="1270"/>
          </a:xfrm>
          <a:custGeom>
            <a:avLst/>
            <a:gdLst/>
            <a:ahLst/>
            <a:cxnLst/>
            <a:rect l="l" t="t" r="r" b="b"/>
            <a:pathLst>
              <a:path w="1270" h="1270">
                <a:moveTo>
                  <a:pt x="965" y="1270"/>
                </a:moveTo>
                <a:lnTo>
                  <a:pt x="342" y="1270"/>
                </a:lnTo>
                <a:lnTo>
                  <a:pt x="0" y="0"/>
                </a:lnTo>
                <a:lnTo>
                  <a:pt x="965" y="1270"/>
                </a:lnTo>
                <a:close/>
              </a:path>
            </a:pathLst>
          </a:custGeom>
          <a:solidFill>
            <a:srgbClr val="2D5379"/>
          </a:solidFill>
        </p:spPr>
        <p:txBody>
          <a:bodyPr wrap="square" lIns="0" tIns="0" rIns="0" bIns="0" rtlCol="0"/>
          <a:lstStyle/>
          <a:p/>
        </p:txBody>
      </p:sp>
      <p:sp>
        <p:nvSpPr>
          <p:cNvPr id="34" name="object 34"/>
          <p:cNvSpPr/>
          <p:nvPr/>
        </p:nvSpPr>
        <p:spPr>
          <a:xfrm>
            <a:off x="10280713" y="3368560"/>
            <a:ext cx="71755" cy="68580"/>
          </a:xfrm>
          <a:custGeom>
            <a:avLst/>
            <a:gdLst/>
            <a:ahLst/>
            <a:cxnLst/>
            <a:rect l="l" t="t" r="r" b="b"/>
            <a:pathLst>
              <a:path w="71754" h="68579">
                <a:moveTo>
                  <a:pt x="17475" y="68580"/>
                </a:moveTo>
                <a:lnTo>
                  <a:pt x="0" y="68580"/>
                </a:lnTo>
                <a:lnTo>
                  <a:pt x="30251" y="35560"/>
                </a:lnTo>
                <a:lnTo>
                  <a:pt x="29857" y="35560"/>
                </a:lnTo>
                <a:lnTo>
                  <a:pt x="56832" y="0"/>
                </a:lnTo>
                <a:lnTo>
                  <a:pt x="56489" y="1270"/>
                </a:lnTo>
                <a:lnTo>
                  <a:pt x="71208" y="1270"/>
                </a:lnTo>
                <a:lnTo>
                  <a:pt x="67297" y="7620"/>
                </a:lnTo>
                <a:lnTo>
                  <a:pt x="66941" y="7620"/>
                </a:lnTo>
                <a:lnTo>
                  <a:pt x="39966" y="43180"/>
                </a:lnTo>
                <a:lnTo>
                  <a:pt x="39573" y="44450"/>
                </a:lnTo>
                <a:lnTo>
                  <a:pt x="17475" y="68580"/>
                </a:lnTo>
                <a:close/>
              </a:path>
            </a:pathLst>
          </a:custGeom>
          <a:solidFill>
            <a:srgbClr val="2D5379"/>
          </a:solidFill>
        </p:spPr>
        <p:txBody>
          <a:bodyPr wrap="square" lIns="0" tIns="0" rIns="0" bIns="0" rtlCol="0"/>
          <a:lstStyle/>
          <a:p/>
        </p:txBody>
      </p:sp>
      <p:sp>
        <p:nvSpPr>
          <p:cNvPr id="35" name="object 35"/>
          <p:cNvSpPr/>
          <p:nvPr/>
        </p:nvSpPr>
        <p:spPr>
          <a:xfrm>
            <a:off x="9626866" y="3435870"/>
            <a:ext cx="1905" cy="1270"/>
          </a:xfrm>
          <a:custGeom>
            <a:avLst/>
            <a:gdLst/>
            <a:ahLst/>
            <a:cxnLst/>
            <a:rect l="l" t="t" r="r" b="b"/>
            <a:pathLst>
              <a:path w="1904" h="1270">
                <a:moveTo>
                  <a:pt x="1384" y="1270"/>
                </a:moveTo>
                <a:lnTo>
                  <a:pt x="431" y="1270"/>
                </a:lnTo>
                <a:lnTo>
                  <a:pt x="0" y="0"/>
                </a:lnTo>
                <a:lnTo>
                  <a:pt x="1384" y="1270"/>
                </a:lnTo>
                <a:close/>
              </a:path>
            </a:pathLst>
          </a:custGeom>
          <a:solidFill>
            <a:srgbClr val="2D5379"/>
          </a:solidFill>
        </p:spPr>
        <p:txBody>
          <a:bodyPr wrap="square" lIns="0" tIns="0" rIns="0" bIns="0" rtlCol="0"/>
          <a:lstStyle/>
          <a:p/>
        </p:txBody>
      </p:sp>
      <p:sp>
        <p:nvSpPr>
          <p:cNvPr id="36" name="object 36"/>
          <p:cNvSpPr/>
          <p:nvPr/>
        </p:nvSpPr>
        <p:spPr>
          <a:xfrm>
            <a:off x="9954006" y="3435870"/>
            <a:ext cx="344170" cy="133350"/>
          </a:xfrm>
          <a:custGeom>
            <a:avLst/>
            <a:gdLst/>
            <a:ahLst/>
            <a:cxnLst/>
            <a:rect l="l" t="t" r="r" b="b"/>
            <a:pathLst>
              <a:path w="344170" h="133350">
                <a:moveTo>
                  <a:pt x="110972" y="133350"/>
                </a:moveTo>
                <a:lnTo>
                  <a:pt x="0" y="133337"/>
                </a:lnTo>
                <a:lnTo>
                  <a:pt x="47599" y="132079"/>
                </a:lnTo>
                <a:lnTo>
                  <a:pt x="46977" y="132079"/>
                </a:lnTo>
                <a:lnTo>
                  <a:pt x="93510" y="124460"/>
                </a:lnTo>
                <a:lnTo>
                  <a:pt x="92887" y="124460"/>
                </a:lnTo>
                <a:lnTo>
                  <a:pt x="137807" y="113029"/>
                </a:lnTo>
                <a:lnTo>
                  <a:pt x="137210" y="113029"/>
                </a:lnTo>
                <a:lnTo>
                  <a:pt x="180263" y="97789"/>
                </a:lnTo>
                <a:lnTo>
                  <a:pt x="179692" y="97789"/>
                </a:lnTo>
                <a:lnTo>
                  <a:pt x="220662" y="78739"/>
                </a:lnTo>
                <a:lnTo>
                  <a:pt x="220129" y="78739"/>
                </a:lnTo>
                <a:lnTo>
                  <a:pt x="258762" y="55879"/>
                </a:lnTo>
                <a:lnTo>
                  <a:pt x="258254" y="55879"/>
                </a:lnTo>
                <a:lnTo>
                  <a:pt x="294335" y="30479"/>
                </a:lnTo>
                <a:lnTo>
                  <a:pt x="293865" y="30479"/>
                </a:lnTo>
                <a:lnTo>
                  <a:pt x="327139" y="0"/>
                </a:lnTo>
                <a:lnTo>
                  <a:pt x="326707" y="1270"/>
                </a:lnTo>
                <a:lnTo>
                  <a:pt x="344182" y="1270"/>
                </a:lnTo>
                <a:lnTo>
                  <a:pt x="336042" y="10160"/>
                </a:lnTo>
                <a:lnTo>
                  <a:pt x="335610" y="10160"/>
                </a:lnTo>
                <a:lnTo>
                  <a:pt x="302323" y="39370"/>
                </a:lnTo>
                <a:lnTo>
                  <a:pt x="301853" y="40639"/>
                </a:lnTo>
                <a:lnTo>
                  <a:pt x="265785" y="67310"/>
                </a:lnTo>
                <a:lnTo>
                  <a:pt x="265277" y="67310"/>
                </a:lnTo>
                <a:lnTo>
                  <a:pt x="226644" y="90170"/>
                </a:lnTo>
                <a:lnTo>
                  <a:pt x="226098" y="90170"/>
                </a:lnTo>
                <a:lnTo>
                  <a:pt x="185140" y="109220"/>
                </a:lnTo>
                <a:lnTo>
                  <a:pt x="184569" y="110489"/>
                </a:lnTo>
                <a:lnTo>
                  <a:pt x="141516" y="125729"/>
                </a:lnTo>
                <a:lnTo>
                  <a:pt x="140919" y="125729"/>
                </a:lnTo>
                <a:lnTo>
                  <a:pt x="110972" y="133350"/>
                </a:lnTo>
                <a:close/>
              </a:path>
            </a:pathLst>
          </a:custGeom>
          <a:solidFill>
            <a:srgbClr val="2D5379"/>
          </a:solidFill>
        </p:spPr>
        <p:txBody>
          <a:bodyPr wrap="square" lIns="0" tIns="0" rIns="0" bIns="0" rtlCol="0"/>
          <a:lstStyle/>
          <a:p/>
        </p:txBody>
      </p:sp>
      <p:sp>
        <p:nvSpPr>
          <p:cNvPr id="37" name="object 37"/>
          <p:cNvSpPr/>
          <p:nvPr/>
        </p:nvSpPr>
        <p:spPr>
          <a:xfrm>
            <a:off x="9858616" y="3576840"/>
            <a:ext cx="191135" cy="0"/>
          </a:xfrm>
          <a:custGeom>
            <a:avLst/>
            <a:gdLst/>
            <a:ahLst/>
            <a:cxnLst/>
            <a:rect l="l" t="t" r="r" b="b"/>
            <a:pathLst>
              <a:path w="191134">
                <a:moveTo>
                  <a:pt x="0" y="0"/>
                </a:moveTo>
                <a:lnTo>
                  <a:pt x="190779" y="0"/>
                </a:lnTo>
              </a:path>
            </a:pathLst>
          </a:custGeom>
          <a:ln w="7619">
            <a:solidFill>
              <a:srgbClr val="2D5379"/>
            </a:solidFill>
          </a:ln>
        </p:spPr>
        <p:txBody>
          <a:bodyPr wrap="square" lIns="0" tIns="0" rIns="0" bIns="0" rtlCol="0"/>
          <a:lstStyle/>
          <a:p/>
        </p:txBody>
      </p:sp>
      <p:sp>
        <p:nvSpPr>
          <p:cNvPr id="38" name="object 38"/>
          <p:cNvSpPr/>
          <p:nvPr/>
        </p:nvSpPr>
        <p:spPr>
          <a:xfrm>
            <a:off x="9905771" y="3581285"/>
            <a:ext cx="96520" cy="0"/>
          </a:xfrm>
          <a:custGeom>
            <a:avLst/>
            <a:gdLst/>
            <a:ahLst/>
            <a:cxnLst/>
            <a:rect l="l" t="t" r="r" b="b"/>
            <a:pathLst>
              <a:path w="96520">
                <a:moveTo>
                  <a:pt x="0" y="0"/>
                </a:moveTo>
                <a:lnTo>
                  <a:pt x="96469" y="0"/>
                </a:lnTo>
              </a:path>
            </a:pathLst>
          </a:custGeom>
          <a:ln w="3175">
            <a:solidFill>
              <a:srgbClr val="2D5379"/>
            </a:solidFill>
          </a:ln>
        </p:spPr>
        <p:txBody>
          <a:bodyPr wrap="square" lIns="0" tIns="0" rIns="0" bIns="0" rtlCol="0"/>
          <a:lstStyle/>
          <a:p/>
        </p:txBody>
      </p:sp>
      <p:sp>
        <p:nvSpPr>
          <p:cNvPr id="39" name="object 39"/>
          <p:cNvSpPr txBox="1"/>
          <p:nvPr/>
        </p:nvSpPr>
        <p:spPr>
          <a:xfrm>
            <a:off x="9597643" y="2567889"/>
            <a:ext cx="711200" cy="817244"/>
          </a:xfrm>
          <a:prstGeom prst="rect">
            <a:avLst/>
          </a:prstGeom>
        </p:spPr>
        <p:txBody>
          <a:bodyPr vert="horz" wrap="square" lIns="0" tIns="0" rIns="0" bIns="0" rtlCol="0">
            <a:spAutoFit/>
          </a:bodyPr>
          <a:lstStyle/>
          <a:p>
            <a:pPr marL="12700">
              <a:lnSpc>
                <a:spcPts val="6435"/>
              </a:lnSpc>
            </a:pPr>
            <a:r>
              <a:rPr sz="5400" b="1" dirty="0">
                <a:solidFill>
                  <a:srgbClr val="FFC000"/>
                </a:solidFill>
                <a:latin typeface="Microsoft JhengHei" panose="020B0604030504040204" charset="-120"/>
                <a:cs typeface="Microsoft JhengHei" panose="020B0604030504040204" charset="-120"/>
              </a:rPr>
              <a:t>变</a:t>
            </a:r>
            <a:endParaRPr sz="5400">
              <a:latin typeface="Microsoft JhengHei" panose="020B0604030504040204" charset="-120"/>
              <a:cs typeface="Microsoft JhengHei" panose="020B0604030504040204"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5195" y="0"/>
            <a:ext cx="11767185" cy="6858000"/>
          </a:xfrm>
          <a:prstGeom prst="rect">
            <a:avLst/>
          </a:prstGeom>
        </p:spPr>
        <p:txBody>
          <a:bodyPr vert="horz" wrap="square" lIns="0" tIns="0" rIns="0" bIns="0" rtlCol="0">
            <a:spAutoFit/>
          </a:bodyPr>
          <a:lstStyle/>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spcBef>
                <a:spcPts val="10"/>
              </a:spcBef>
            </a:pPr>
            <a:endParaRPr sz="850">
              <a:latin typeface="Times New Roman" panose="02020603050405020304"/>
              <a:cs typeface="Times New Roman" panose="02020603050405020304"/>
            </a:endParaRPr>
          </a:p>
          <a:p>
            <a:pPr marR="755650" algn="r">
              <a:lnSpc>
                <a:spcPct val="100000"/>
              </a:lnSpc>
            </a:pPr>
            <a:r>
              <a:rPr sz="1000" spc="-20" dirty="0">
                <a:solidFill>
                  <a:srgbClr val="7C7C7C"/>
                </a:solidFill>
                <a:latin typeface="Arial" panose="020B0604020202020204"/>
                <a:cs typeface="Arial" panose="020B0604020202020204"/>
              </a:rPr>
              <a:t>2</a:t>
            </a:r>
            <a:r>
              <a:rPr sz="1000" spc="-5" dirty="0">
                <a:solidFill>
                  <a:srgbClr val="7C7C7C"/>
                </a:solidFill>
                <a:latin typeface="Arial" panose="020B0604020202020204"/>
                <a:cs typeface="Arial" panose="020B0604020202020204"/>
              </a:rPr>
              <a:t>9</a:t>
            </a:r>
            <a:endParaRPr sz="1000">
              <a:latin typeface="Arial" panose="020B0604020202020204"/>
              <a:cs typeface="Arial" panose="020B0604020202020204"/>
            </a:endParaRPr>
          </a:p>
        </p:txBody>
      </p:sp>
      <p:sp>
        <p:nvSpPr>
          <p:cNvPr id="3" name="object 3"/>
          <p:cNvSpPr/>
          <p:nvPr/>
        </p:nvSpPr>
        <p:spPr>
          <a:xfrm>
            <a:off x="0" y="495300"/>
            <a:ext cx="169545" cy="466725"/>
          </a:xfrm>
          <a:custGeom>
            <a:avLst/>
            <a:gdLst/>
            <a:ahLst/>
            <a:cxnLst/>
            <a:rect l="l" t="t" r="r" b="b"/>
            <a:pathLst>
              <a:path w="169545" h="466725">
                <a:moveTo>
                  <a:pt x="110680" y="466344"/>
                </a:moveTo>
                <a:lnTo>
                  <a:pt x="0" y="466344"/>
                </a:lnTo>
                <a:lnTo>
                  <a:pt x="0" y="0"/>
                </a:lnTo>
                <a:lnTo>
                  <a:pt x="110680" y="0"/>
                </a:lnTo>
                <a:lnTo>
                  <a:pt x="133438" y="4610"/>
                </a:lnTo>
                <a:lnTo>
                  <a:pt x="152031" y="17195"/>
                </a:lnTo>
                <a:lnTo>
                  <a:pt x="164566" y="35839"/>
                </a:lnTo>
                <a:lnTo>
                  <a:pt x="169164" y="58673"/>
                </a:lnTo>
                <a:lnTo>
                  <a:pt x="169164" y="407669"/>
                </a:lnTo>
                <a:lnTo>
                  <a:pt x="164566" y="430504"/>
                </a:lnTo>
                <a:lnTo>
                  <a:pt x="152031" y="449148"/>
                </a:lnTo>
                <a:lnTo>
                  <a:pt x="133438" y="461733"/>
                </a:lnTo>
                <a:lnTo>
                  <a:pt x="110680" y="466344"/>
                </a:lnTo>
                <a:close/>
              </a:path>
            </a:pathLst>
          </a:custGeom>
          <a:solidFill>
            <a:srgbClr val="4276AA"/>
          </a:solidFill>
        </p:spPr>
        <p:txBody>
          <a:bodyPr wrap="square" lIns="0" tIns="0" rIns="0" bIns="0" rtlCol="0"/>
          <a:lstStyle/>
          <a:p/>
        </p:txBody>
      </p:sp>
      <p:sp>
        <p:nvSpPr>
          <p:cNvPr id="4" name="object 4"/>
          <p:cNvSpPr/>
          <p:nvPr/>
        </p:nvSpPr>
        <p:spPr>
          <a:xfrm>
            <a:off x="425195" y="0"/>
            <a:ext cx="11766804" cy="68580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4177"/>
            <a:ext cx="12192000" cy="590395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70559" y="1028700"/>
            <a:ext cx="10849610" cy="0"/>
          </a:xfrm>
          <a:custGeom>
            <a:avLst/>
            <a:gdLst/>
            <a:ahLst/>
            <a:cxnLst/>
            <a:rect l="l" t="t" r="r" b="b"/>
            <a:pathLst>
              <a:path w="10849610">
                <a:moveTo>
                  <a:pt x="0" y="0"/>
                </a:moveTo>
                <a:lnTo>
                  <a:pt x="10849356" y="0"/>
                </a:lnTo>
              </a:path>
            </a:pathLst>
          </a:custGeom>
          <a:ln w="7620">
            <a:solidFill>
              <a:srgbClr val="7C7C7C"/>
            </a:solidFill>
          </a:ln>
        </p:spPr>
        <p:txBody>
          <a:bodyPr wrap="square" lIns="0" tIns="0" rIns="0" bIns="0" rtlCol="0"/>
          <a:lstStyle/>
          <a:p/>
        </p:txBody>
      </p:sp>
      <p:sp>
        <p:nvSpPr>
          <p:cNvPr id="4" name="object 4"/>
          <p:cNvSpPr txBox="1"/>
          <p:nvPr/>
        </p:nvSpPr>
        <p:spPr>
          <a:xfrm>
            <a:off x="11347195" y="6254013"/>
            <a:ext cx="95885" cy="163830"/>
          </a:xfrm>
          <a:prstGeom prst="rect">
            <a:avLst/>
          </a:prstGeom>
        </p:spPr>
        <p:txBody>
          <a:bodyPr vert="horz" wrap="square" lIns="0" tIns="0" rIns="0" bIns="0" rtlCol="0">
            <a:spAutoFit/>
          </a:bodyPr>
          <a:lstStyle/>
          <a:p>
            <a:pPr marL="12700">
              <a:lnSpc>
                <a:spcPct val="100000"/>
              </a:lnSpc>
            </a:pPr>
            <a:r>
              <a:rPr sz="1000" spc="-5" dirty="0">
                <a:solidFill>
                  <a:srgbClr val="7C7C7C"/>
                </a:solidFill>
                <a:latin typeface="Arial" panose="020B0604020202020204"/>
                <a:cs typeface="Arial" panose="020B0604020202020204"/>
              </a:rPr>
              <a:t>3</a:t>
            </a:r>
            <a:endParaRPr sz="1000">
              <a:latin typeface="Arial" panose="020B0604020202020204"/>
              <a:cs typeface="Arial" panose="020B0604020202020204"/>
            </a:endParaRPr>
          </a:p>
        </p:txBody>
      </p:sp>
      <p:sp>
        <p:nvSpPr>
          <p:cNvPr id="5" name="object 5"/>
          <p:cNvSpPr txBox="1"/>
          <p:nvPr/>
        </p:nvSpPr>
        <p:spPr>
          <a:xfrm>
            <a:off x="3657600" y="3775710"/>
            <a:ext cx="5114290" cy="861695"/>
          </a:xfrm>
          <a:prstGeom prst="rect">
            <a:avLst/>
          </a:prstGeom>
        </p:spPr>
        <p:txBody>
          <a:bodyPr vert="horz" wrap="square" lIns="0" tIns="0" rIns="0" bIns="0" rtlCol="0">
            <a:spAutoFit/>
          </a:bodyPr>
          <a:lstStyle/>
          <a:p>
            <a:pPr marL="12700">
              <a:lnSpc>
                <a:spcPct val="100000"/>
              </a:lnSpc>
            </a:pPr>
            <a:r>
              <a:rPr sz="2800" b="1" dirty="0">
                <a:latin typeface="Microsoft JhengHei" panose="020B0604030504040204" charset="-120"/>
                <a:cs typeface="Microsoft JhengHei" panose="020B0604030504040204" charset="-120"/>
              </a:rPr>
              <a:t>电子税务局纳税申报操作指南</a:t>
            </a:r>
            <a:endParaRPr sz="2800">
              <a:latin typeface="Microsoft JhengHei" panose="020B0604030504040204" charset="-120"/>
              <a:cs typeface="Microsoft JhengHei" panose="020B0604030504040204" charset="-120"/>
            </a:endParaRPr>
          </a:p>
          <a:p>
            <a:pPr marL="12700">
              <a:lnSpc>
                <a:spcPct val="100000"/>
              </a:lnSpc>
            </a:pPr>
            <a:r>
              <a:rPr sz="2800" b="1" dirty="0">
                <a:latin typeface="Microsoft JhengHei" panose="020B0604030504040204" charset="-120"/>
                <a:cs typeface="Microsoft JhengHei" panose="020B0604030504040204" charset="-120"/>
              </a:rPr>
              <a:t>（居民企业所得税年度申报）</a:t>
            </a:r>
            <a:endParaRPr sz="2800">
              <a:latin typeface="Microsoft JhengHei" panose="020B0604030504040204" charset="-120"/>
              <a:cs typeface="Microsoft JhengHei" panose="020B0604030504040204" charset="-120"/>
            </a:endParaRPr>
          </a:p>
        </p:txBody>
      </p:sp>
      <p:sp>
        <p:nvSpPr>
          <p:cNvPr id="6" name="object 6"/>
          <p:cNvSpPr/>
          <p:nvPr/>
        </p:nvSpPr>
        <p:spPr>
          <a:xfrm>
            <a:off x="5193791" y="1604772"/>
            <a:ext cx="1788160" cy="1788160"/>
          </a:xfrm>
          <a:custGeom>
            <a:avLst/>
            <a:gdLst/>
            <a:ahLst/>
            <a:cxnLst/>
            <a:rect l="l" t="t" r="r" b="b"/>
            <a:pathLst>
              <a:path w="1788159" h="1788160">
                <a:moveTo>
                  <a:pt x="0" y="0"/>
                </a:moveTo>
                <a:lnTo>
                  <a:pt x="1787652" y="0"/>
                </a:lnTo>
                <a:lnTo>
                  <a:pt x="1787652" y="1787652"/>
                </a:lnTo>
                <a:lnTo>
                  <a:pt x="0" y="1787652"/>
                </a:lnTo>
                <a:lnTo>
                  <a:pt x="0" y="0"/>
                </a:lnTo>
                <a:close/>
              </a:path>
            </a:pathLst>
          </a:custGeom>
          <a:solidFill>
            <a:srgbClr val="C00000"/>
          </a:solidFill>
        </p:spPr>
        <p:txBody>
          <a:bodyPr wrap="square" lIns="0" tIns="0" rIns="0" bIns="0" rtlCol="0"/>
          <a:lstStyle/>
          <a:p/>
        </p:txBody>
      </p:sp>
      <p:sp>
        <p:nvSpPr>
          <p:cNvPr id="7" name="object 7"/>
          <p:cNvSpPr/>
          <p:nvPr/>
        </p:nvSpPr>
        <p:spPr>
          <a:xfrm>
            <a:off x="4919471" y="1377696"/>
            <a:ext cx="2363724" cy="2429255"/>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277092" y="6254013"/>
            <a:ext cx="16446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3</a:t>
            </a:r>
            <a:r>
              <a:rPr sz="1000" spc="-5" dirty="0">
                <a:solidFill>
                  <a:srgbClr val="7C7C7C"/>
                </a:solidFill>
                <a:latin typeface="Arial" panose="020B0604020202020204"/>
                <a:cs typeface="Arial" panose="020B0604020202020204"/>
              </a:rPr>
              <a:t>0</a:t>
            </a:r>
            <a:endParaRPr sz="1000">
              <a:latin typeface="Arial" panose="020B0604020202020204"/>
              <a:cs typeface="Arial" panose="020B0604020202020204"/>
            </a:endParaRPr>
          </a:p>
        </p:txBody>
      </p:sp>
      <p:sp>
        <p:nvSpPr>
          <p:cNvPr id="3" name="object 3"/>
          <p:cNvSpPr/>
          <p:nvPr/>
        </p:nvSpPr>
        <p:spPr>
          <a:xfrm>
            <a:off x="0" y="495300"/>
            <a:ext cx="169545" cy="466725"/>
          </a:xfrm>
          <a:custGeom>
            <a:avLst/>
            <a:gdLst/>
            <a:ahLst/>
            <a:cxnLst/>
            <a:rect l="l" t="t" r="r" b="b"/>
            <a:pathLst>
              <a:path w="169545" h="466725">
                <a:moveTo>
                  <a:pt x="110680" y="466344"/>
                </a:moveTo>
                <a:lnTo>
                  <a:pt x="0" y="466344"/>
                </a:lnTo>
                <a:lnTo>
                  <a:pt x="0" y="0"/>
                </a:lnTo>
                <a:lnTo>
                  <a:pt x="110680" y="0"/>
                </a:lnTo>
                <a:lnTo>
                  <a:pt x="133438" y="4610"/>
                </a:lnTo>
                <a:lnTo>
                  <a:pt x="152031" y="17195"/>
                </a:lnTo>
                <a:lnTo>
                  <a:pt x="164566" y="35839"/>
                </a:lnTo>
                <a:lnTo>
                  <a:pt x="169164" y="58673"/>
                </a:lnTo>
                <a:lnTo>
                  <a:pt x="169164" y="407669"/>
                </a:lnTo>
                <a:lnTo>
                  <a:pt x="164566" y="430504"/>
                </a:lnTo>
                <a:lnTo>
                  <a:pt x="152031" y="449148"/>
                </a:lnTo>
                <a:lnTo>
                  <a:pt x="133438" y="461733"/>
                </a:lnTo>
                <a:lnTo>
                  <a:pt x="110680" y="466344"/>
                </a:lnTo>
                <a:close/>
              </a:path>
            </a:pathLst>
          </a:custGeom>
          <a:solidFill>
            <a:srgbClr val="4276AA"/>
          </a:solidFill>
        </p:spPr>
        <p:txBody>
          <a:bodyPr wrap="square" lIns="0" tIns="0" rIns="0" bIns="0" rtlCol="0"/>
          <a:lstStyle/>
          <a:p/>
        </p:txBody>
      </p:sp>
      <p:sp>
        <p:nvSpPr>
          <p:cNvPr id="4" name="object 4"/>
          <p:cNvSpPr txBox="1">
            <a:spLocks noGrp="1"/>
          </p:cNvSpPr>
          <p:nvPr>
            <p:ph type="title"/>
          </p:nvPr>
        </p:nvSpPr>
        <p:spPr>
          <a:xfrm>
            <a:off x="248513" y="373202"/>
            <a:ext cx="3698875" cy="489584"/>
          </a:xfrm>
          <a:prstGeom prst="rect">
            <a:avLst/>
          </a:prstGeom>
        </p:spPr>
        <p:txBody>
          <a:bodyPr vert="horz" wrap="square" lIns="0" tIns="0" rIns="0" bIns="0" rtlCol="0">
            <a:spAutoFit/>
          </a:bodyPr>
          <a:lstStyle/>
          <a:p>
            <a:pPr marL="12700">
              <a:lnSpc>
                <a:spcPct val="100000"/>
              </a:lnSpc>
            </a:pPr>
            <a:r>
              <a:rPr b="1" spc="10" dirty="0">
                <a:solidFill>
                  <a:srgbClr val="3C3C3C"/>
                </a:solidFill>
                <a:latin typeface="Microsoft JhengHei" panose="020B0604030504040204" charset="-120"/>
                <a:cs typeface="Microsoft JhengHei" panose="020B0604030504040204" charset="-120"/>
              </a:rPr>
              <a:t>调整及填报情况详解</a:t>
            </a:r>
            <a:endParaRPr b="1" spc="10" dirty="0">
              <a:solidFill>
                <a:srgbClr val="3C3C3C"/>
              </a:solidFill>
              <a:latin typeface="Microsoft JhengHei" panose="020B0604030504040204" charset="-120"/>
              <a:cs typeface="Microsoft JhengHei" panose="020B0604030504040204" charset="-120"/>
            </a:endParaRPr>
          </a:p>
        </p:txBody>
      </p:sp>
      <p:sp>
        <p:nvSpPr>
          <p:cNvPr id="5" name="object 5"/>
          <p:cNvSpPr/>
          <p:nvPr/>
        </p:nvSpPr>
        <p:spPr>
          <a:xfrm>
            <a:off x="595883" y="1050036"/>
            <a:ext cx="1018540" cy="735965"/>
          </a:xfrm>
          <a:custGeom>
            <a:avLst/>
            <a:gdLst/>
            <a:ahLst/>
            <a:cxnLst/>
            <a:rect l="l" t="t" r="r" b="b"/>
            <a:pathLst>
              <a:path w="1018540" h="735964">
                <a:moveTo>
                  <a:pt x="0" y="0"/>
                </a:moveTo>
                <a:lnTo>
                  <a:pt x="1018032" y="0"/>
                </a:lnTo>
                <a:lnTo>
                  <a:pt x="1018032" y="735901"/>
                </a:lnTo>
                <a:lnTo>
                  <a:pt x="0" y="735901"/>
                </a:lnTo>
                <a:lnTo>
                  <a:pt x="0" y="0"/>
                </a:lnTo>
                <a:close/>
              </a:path>
            </a:pathLst>
          </a:custGeom>
          <a:solidFill>
            <a:srgbClr val="005D9F"/>
          </a:solidFill>
        </p:spPr>
        <p:txBody>
          <a:bodyPr wrap="square" lIns="0" tIns="0" rIns="0" bIns="0" rtlCol="0"/>
          <a:lstStyle/>
          <a:p/>
        </p:txBody>
      </p:sp>
      <p:sp>
        <p:nvSpPr>
          <p:cNvPr id="6" name="object 6"/>
          <p:cNvSpPr/>
          <p:nvPr/>
        </p:nvSpPr>
        <p:spPr>
          <a:xfrm>
            <a:off x="1607566" y="1043686"/>
            <a:ext cx="9510395" cy="988060"/>
          </a:xfrm>
          <a:custGeom>
            <a:avLst/>
            <a:gdLst/>
            <a:ahLst/>
            <a:cxnLst/>
            <a:rect l="l" t="t" r="r" b="b"/>
            <a:pathLst>
              <a:path w="9510395" h="988060">
                <a:moveTo>
                  <a:pt x="9503917" y="988059"/>
                </a:moveTo>
                <a:lnTo>
                  <a:pt x="6350" y="988059"/>
                </a:lnTo>
                <a:lnTo>
                  <a:pt x="4381" y="987755"/>
                </a:lnTo>
                <a:lnTo>
                  <a:pt x="2616" y="986853"/>
                </a:lnTo>
                <a:lnTo>
                  <a:pt x="1206" y="985443"/>
                </a:lnTo>
                <a:lnTo>
                  <a:pt x="304" y="983678"/>
                </a:lnTo>
                <a:lnTo>
                  <a:pt x="0" y="981709"/>
                </a:lnTo>
                <a:lnTo>
                  <a:pt x="0" y="6350"/>
                </a:lnTo>
                <a:lnTo>
                  <a:pt x="6350" y="0"/>
                </a:lnTo>
                <a:lnTo>
                  <a:pt x="9503917" y="0"/>
                </a:lnTo>
                <a:lnTo>
                  <a:pt x="9510267" y="6350"/>
                </a:lnTo>
                <a:lnTo>
                  <a:pt x="12700" y="6350"/>
                </a:lnTo>
                <a:lnTo>
                  <a:pt x="6350" y="12700"/>
                </a:lnTo>
                <a:lnTo>
                  <a:pt x="12700" y="12700"/>
                </a:lnTo>
                <a:lnTo>
                  <a:pt x="12700" y="975359"/>
                </a:lnTo>
                <a:lnTo>
                  <a:pt x="6350" y="975359"/>
                </a:lnTo>
                <a:lnTo>
                  <a:pt x="12700" y="981709"/>
                </a:lnTo>
                <a:lnTo>
                  <a:pt x="9510267" y="981709"/>
                </a:lnTo>
                <a:lnTo>
                  <a:pt x="9509963" y="983678"/>
                </a:lnTo>
                <a:lnTo>
                  <a:pt x="9509061" y="985443"/>
                </a:lnTo>
                <a:lnTo>
                  <a:pt x="9507651" y="986853"/>
                </a:lnTo>
                <a:lnTo>
                  <a:pt x="9505886" y="987755"/>
                </a:lnTo>
                <a:lnTo>
                  <a:pt x="9503917" y="988059"/>
                </a:lnTo>
                <a:close/>
              </a:path>
            </a:pathLst>
          </a:custGeom>
          <a:solidFill>
            <a:srgbClr val="005D9F"/>
          </a:solidFill>
        </p:spPr>
        <p:txBody>
          <a:bodyPr wrap="square" lIns="0" tIns="0" rIns="0" bIns="0" rtlCol="0"/>
          <a:lstStyle/>
          <a:p/>
        </p:txBody>
      </p:sp>
      <p:sp>
        <p:nvSpPr>
          <p:cNvPr id="7" name="object 7"/>
          <p:cNvSpPr/>
          <p:nvPr/>
        </p:nvSpPr>
        <p:spPr>
          <a:xfrm>
            <a:off x="1620266" y="1053211"/>
            <a:ext cx="9484995" cy="0"/>
          </a:xfrm>
          <a:custGeom>
            <a:avLst/>
            <a:gdLst/>
            <a:ahLst/>
            <a:cxnLst/>
            <a:rect l="l" t="t" r="r" b="b"/>
            <a:pathLst>
              <a:path w="9484995">
                <a:moveTo>
                  <a:pt x="0" y="0"/>
                </a:moveTo>
                <a:lnTo>
                  <a:pt x="9484868" y="0"/>
                </a:lnTo>
              </a:path>
            </a:pathLst>
          </a:custGeom>
          <a:ln w="6350">
            <a:solidFill>
              <a:srgbClr val="005D9F"/>
            </a:solidFill>
          </a:ln>
        </p:spPr>
        <p:txBody>
          <a:bodyPr wrap="square" lIns="0" tIns="0" rIns="0" bIns="0" rtlCol="0"/>
          <a:lstStyle/>
          <a:p/>
        </p:txBody>
      </p:sp>
      <p:sp>
        <p:nvSpPr>
          <p:cNvPr id="8" name="object 8"/>
          <p:cNvSpPr/>
          <p:nvPr/>
        </p:nvSpPr>
        <p:spPr>
          <a:xfrm>
            <a:off x="11111483" y="1050036"/>
            <a:ext cx="0" cy="730250"/>
          </a:xfrm>
          <a:custGeom>
            <a:avLst/>
            <a:gdLst/>
            <a:ahLst/>
            <a:cxnLst/>
            <a:rect l="l" t="t" r="r" b="b"/>
            <a:pathLst>
              <a:path h="730250">
                <a:moveTo>
                  <a:pt x="0" y="0"/>
                </a:moveTo>
                <a:lnTo>
                  <a:pt x="0" y="729995"/>
                </a:lnTo>
              </a:path>
            </a:pathLst>
          </a:custGeom>
          <a:ln w="12700">
            <a:solidFill>
              <a:srgbClr val="005D9F"/>
            </a:solidFill>
          </a:ln>
        </p:spPr>
        <p:txBody>
          <a:bodyPr wrap="square" lIns="0" tIns="0" rIns="0" bIns="0" rtlCol="0"/>
          <a:lstStyle/>
          <a:p/>
        </p:txBody>
      </p:sp>
      <p:sp>
        <p:nvSpPr>
          <p:cNvPr id="9" name="object 9"/>
          <p:cNvSpPr/>
          <p:nvPr/>
        </p:nvSpPr>
        <p:spPr>
          <a:xfrm>
            <a:off x="694944" y="1080516"/>
            <a:ext cx="914400" cy="914399"/>
          </a:xfrm>
          <a:prstGeom prst="rect">
            <a:avLst/>
          </a:prstGeom>
          <a:blipFill>
            <a:blip r:embed="rId1" cstate="print"/>
            <a:stretch>
              <a:fillRect/>
            </a:stretch>
          </a:blipFill>
        </p:spPr>
        <p:txBody>
          <a:bodyPr wrap="square" lIns="0" tIns="0" rIns="0" bIns="0" rtlCol="0"/>
          <a:lstStyle/>
          <a:p/>
        </p:txBody>
      </p:sp>
      <p:sp>
        <p:nvSpPr>
          <p:cNvPr id="10" name="object 10"/>
          <p:cNvSpPr/>
          <p:nvPr/>
        </p:nvSpPr>
        <p:spPr>
          <a:xfrm>
            <a:off x="434340" y="1780032"/>
            <a:ext cx="10864850" cy="381000"/>
          </a:xfrm>
          <a:custGeom>
            <a:avLst/>
            <a:gdLst/>
            <a:ahLst/>
            <a:cxnLst/>
            <a:rect l="l" t="t" r="r" b="b"/>
            <a:pathLst>
              <a:path w="10864850" h="381000">
                <a:moveTo>
                  <a:pt x="0" y="0"/>
                </a:moveTo>
                <a:lnTo>
                  <a:pt x="10864596" y="0"/>
                </a:lnTo>
                <a:lnTo>
                  <a:pt x="10864596" y="381000"/>
                </a:lnTo>
                <a:lnTo>
                  <a:pt x="0" y="381000"/>
                </a:lnTo>
                <a:lnTo>
                  <a:pt x="0" y="0"/>
                </a:lnTo>
                <a:close/>
              </a:path>
            </a:pathLst>
          </a:custGeom>
          <a:solidFill>
            <a:srgbClr val="4276AA"/>
          </a:solidFill>
        </p:spPr>
        <p:txBody>
          <a:bodyPr wrap="square" lIns="0" tIns="0" rIns="0" bIns="0" rtlCol="0"/>
          <a:lstStyle/>
          <a:p/>
        </p:txBody>
      </p:sp>
      <p:sp>
        <p:nvSpPr>
          <p:cNvPr id="11" name="object 11"/>
          <p:cNvSpPr/>
          <p:nvPr/>
        </p:nvSpPr>
        <p:spPr>
          <a:xfrm>
            <a:off x="112776" y="2161032"/>
            <a:ext cx="321945" cy="1525905"/>
          </a:xfrm>
          <a:custGeom>
            <a:avLst/>
            <a:gdLst/>
            <a:ahLst/>
            <a:cxnLst/>
            <a:rect l="l" t="t" r="r" b="b"/>
            <a:pathLst>
              <a:path w="321945" h="1525904">
                <a:moveTo>
                  <a:pt x="0" y="0"/>
                </a:moveTo>
                <a:lnTo>
                  <a:pt x="321564" y="0"/>
                </a:lnTo>
                <a:lnTo>
                  <a:pt x="321564" y="1525524"/>
                </a:lnTo>
                <a:lnTo>
                  <a:pt x="0" y="1525524"/>
                </a:lnTo>
                <a:lnTo>
                  <a:pt x="0" y="0"/>
                </a:lnTo>
                <a:close/>
              </a:path>
            </a:pathLst>
          </a:custGeom>
          <a:solidFill>
            <a:srgbClr val="4276AA"/>
          </a:solidFill>
        </p:spPr>
        <p:txBody>
          <a:bodyPr wrap="square" lIns="0" tIns="0" rIns="0" bIns="0" rtlCol="0"/>
          <a:lstStyle/>
          <a:p/>
        </p:txBody>
      </p:sp>
      <p:sp>
        <p:nvSpPr>
          <p:cNvPr id="12" name="object 12"/>
          <p:cNvSpPr/>
          <p:nvPr/>
        </p:nvSpPr>
        <p:spPr>
          <a:xfrm>
            <a:off x="434340" y="2161032"/>
            <a:ext cx="4875530" cy="299085"/>
          </a:xfrm>
          <a:custGeom>
            <a:avLst/>
            <a:gdLst/>
            <a:ahLst/>
            <a:cxnLst/>
            <a:rect l="l" t="t" r="r" b="b"/>
            <a:pathLst>
              <a:path w="4875530" h="299085">
                <a:moveTo>
                  <a:pt x="0" y="0"/>
                </a:moveTo>
                <a:lnTo>
                  <a:pt x="4875276" y="0"/>
                </a:lnTo>
                <a:lnTo>
                  <a:pt x="4875276" y="298704"/>
                </a:lnTo>
                <a:lnTo>
                  <a:pt x="0" y="298704"/>
                </a:lnTo>
                <a:lnTo>
                  <a:pt x="0" y="0"/>
                </a:lnTo>
                <a:close/>
              </a:path>
            </a:pathLst>
          </a:custGeom>
          <a:solidFill>
            <a:srgbClr val="4276AA"/>
          </a:solidFill>
        </p:spPr>
        <p:txBody>
          <a:bodyPr wrap="square" lIns="0" tIns="0" rIns="0" bIns="0" rtlCol="0"/>
          <a:lstStyle/>
          <a:p/>
        </p:txBody>
      </p:sp>
      <p:sp>
        <p:nvSpPr>
          <p:cNvPr id="13" name="object 13"/>
          <p:cNvSpPr/>
          <p:nvPr/>
        </p:nvSpPr>
        <p:spPr>
          <a:xfrm>
            <a:off x="434340" y="2459735"/>
            <a:ext cx="4875530" cy="291465"/>
          </a:xfrm>
          <a:custGeom>
            <a:avLst/>
            <a:gdLst/>
            <a:ahLst/>
            <a:cxnLst/>
            <a:rect l="l" t="t" r="r" b="b"/>
            <a:pathLst>
              <a:path w="4875530" h="291464">
                <a:moveTo>
                  <a:pt x="0" y="0"/>
                </a:moveTo>
                <a:lnTo>
                  <a:pt x="4875276" y="0"/>
                </a:lnTo>
                <a:lnTo>
                  <a:pt x="4875276" y="291084"/>
                </a:lnTo>
                <a:lnTo>
                  <a:pt x="0" y="291084"/>
                </a:lnTo>
                <a:lnTo>
                  <a:pt x="0" y="0"/>
                </a:lnTo>
                <a:close/>
              </a:path>
            </a:pathLst>
          </a:custGeom>
          <a:solidFill>
            <a:srgbClr val="4276AA"/>
          </a:solidFill>
        </p:spPr>
        <p:txBody>
          <a:bodyPr wrap="square" lIns="0" tIns="0" rIns="0" bIns="0" rtlCol="0"/>
          <a:lstStyle/>
          <a:p/>
        </p:txBody>
      </p:sp>
      <p:sp>
        <p:nvSpPr>
          <p:cNvPr id="14" name="object 14"/>
          <p:cNvSpPr/>
          <p:nvPr/>
        </p:nvSpPr>
        <p:spPr>
          <a:xfrm>
            <a:off x="434340" y="2750820"/>
            <a:ext cx="4875530" cy="311150"/>
          </a:xfrm>
          <a:custGeom>
            <a:avLst/>
            <a:gdLst/>
            <a:ahLst/>
            <a:cxnLst/>
            <a:rect l="l" t="t" r="r" b="b"/>
            <a:pathLst>
              <a:path w="4875530" h="311150">
                <a:moveTo>
                  <a:pt x="0" y="0"/>
                </a:moveTo>
                <a:lnTo>
                  <a:pt x="4875276" y="0"/>
                </a:lnTo>
                <a:lnTo>
                  <a:pt x="4875276" y="310895"/>
                </a:lnTo>
                <a:lnTo>
                  <a:pt x="0" y="310895"/>
                </a:lnTo>
                <a:lnTo>
                  <a:pt x="0" y="0"/>
                </a:lnTo>
                <a:close/>
              </a:path>
            </a:pathLst>
          </a:custGeom>
          <a:solidFill>
            <a:srgbClr val="4276AA"/>
          </a:solidFill>
        </p:spPr>
        <p:txBody>
          <a:bodyPr wrap="square" lIns="0" tIns="0" rIns="0" bIns="0" rtlCol="0"/>
          <a:lstStyle/>
          <a:p/>
        </p:txBody>
      </p:sp>
      <p:sp>
        <p:nvSpPr>
          <p:cNvPr id="15" name="object 15"/>
          <p:cNvSpPr/>
          <p:nvPr/>
        </p:nvSpPr>
        <p:spPr>
          <a:xfrm>
            <a:off x="434340" y="3061716"/>
            <a:ext cx="4875530" cy="291465"/>
          </a:xfrm>
          <a:custGeom>
            <a:avLst/>
            <a:gdLst/>
            <a:ahLst/>
            <a:cxnLst/>
            <a:rect l="l" t="t" r="r" b="b"/>
            <a:pathLst>
              <a:path w="4875530" h="291464">
                <a:moveTo>
                  <a:pt x="0" y="0"/>
                </a:moveTo>
                <a:lnTo>
                  <a:pt x="4875276" y="0"/>
                </a:lnTo>
                <a:lnTo>
                  <a:pt x="4875276" y="291083"/>
                </a:lnTo>
                <a:lnTo>
                  <a:pt x="0" y="291083"/>
                </a:lnTo>
                <a:lnTo>
                  <a:pt x="0" y="0"/>
                </a:lnTo>
                <a:close/>
              </a:path>
            </a:pathLst>
          </a:custGeom>
          <a:solidFill>
            <a:srgbClr val="4276AA"/>
          </a:solidFill>
        </p:spPr>
        <p:txBody>
          <a:bodyPr wrap="square" lIns="0" tIns="0" rIns="0" bIns="0" rtlCol="0"/>
          <a:lstStyle/>
          <a:p/>
        </p:txBody>
      </p:sp>
      <p:sp>
        <p:nvSpPr>
          <p:cNvPr id="16" name="object 16"/>
          <p:cNvSpPr/>
          <p:nvPr/>
        </p:nvSpPr>
        <p:spPr>
          <a:xfrm>
            <a:off x="434340" y="3352800"/>
            <a:ext cx="4875530" cy="334010"/>
          </a:xfrm>
          <a:custGeom>
            <a:avLst/>
            <a:gdLst/>
            <a:ahLst/>
            <a:cxnLst/>
            <a:rect l="l" t="t" r="r" b="b"/>
            <a:pathLst>
              <a:path w="4875530" h="334010">
                <a:moveTo>
                  <a:pt x="0" y="0"/>
                </a:moveTo>
                <a:lnTo>
                  <a:pt x="4875276" y="0"/>
                </a:lnTo>
                <a:lnTo>
                  <a:pt x="4875276" y="333755"/>
                </a:lnTo>
                <a:lnTo>
                  <a:pt x="0" y="333755"/>
                </a:lnTo>
                <a:lnTo>
                  <a:pt x="0" y="0"/>
                </a:lnTo>
                <a:close/>
              </a:path>
            </a:pathLst>
          </a:custGeom>
          <a:solidFill>
            <a:srgbClr val="4276AA"/>
          </a:solidFill>
        </p:spPr>
        <p:txBody>
          <a:bodyPr wrap="square" lIns="0" tIns="0" rIns="0" bIns="0" rtlCol="0"/>
          <a:lstStyle/>
          <a:p/>
        </p:txBody>
      </p:sp>
      <p:sp>
        <p:nvSpPr>
          <p:cNvPr id="17" name="object 17"/>
          <p:cNvSpPr/>
          <p:nvPr/>
        </p:nvSpPr>
        <p:spPr>
          <a:xfrm>
            <a:off x="5309615" y="2161032"/>
            <a:ext cx="1569720" cy="299085"/>
          </a:xfrm>
          <a:custGeom>
            <a:avLst/>
            <a:gdLst/>
            <a:ahLst/>
            <a:cxnLst/>
            <a:rect l="l" t="t" r="r" b="b"/>
            <a:pathLst>
              <a:path w="1569720" h="299085">
                <a:moveTo>
                  <a:pt x="0" y="0"/>
                </a:moveTo>
                <a:lnTo>
                  <a:pt x="1569719" y="0"/>
                </a:lnTo>
                <a:lnTo>
                  <a:pt x="1569719" y="298704"/>
                </a:lnTo>
                <a:lnTo>
                  <a:pt x="0" y="298704"/>
                </a:lnTo>
                <a:lnTo>
                  <a:pt x="0" y="0"/>
                </a:lnTo>
                <a:close/>
              </a:path>
            </a:pathLst>
          </a:custGeom>
          <a:solidFill>
            <a:srgbClr val="C8D2DF"/>
          </a:solidFill>
        </p:spPr>
        <p:txBody>
          <a:bodyPr wrap="square" lIns="0" tIns="0" rIns="0" bIns="0" rtlCol="0"/>
          <a:lstStyle/>
          <a:p/>
        </p:txBody>
      </p:sp>
      <p:sp>
        <p:nvSpPr>
          <p:cNvPr id="18" name="object 18"/>
          <p:cNvSpPr/>
          <p:nvPr/>
        </p:nvSpPr>
        <p:spPr>
          <a:xfrm>
            <a:off x="6879335" y="2161032"/>
            <a:ext cx="3291840" cy="299085"/>
          </a:xfrm>
          <a:custGeom>
            <a:avLst/>
            <a:gdLst/>
            <a:ahLst/>
            <a:cxnLst/>
            <a:rect l="l" t="t" r="r" b="b"/>
            <a:pathLst>
              <a:path w="3291840" h="299085">
                <a:moveTo>
                  <a:pt x="0" y="0"/>
                </a:moveTo>
                <a:lnTo>
                  <a:pt x="3291839" y="0"/>
                </a:lnTo>
                <a:lnTo>
                  <a:pt x="3291839" y="298704"/>
                </a:lnTo>
                <a:lnTo>
                  <a:pt x="0" y="298704"/>
                </a:lnTo>
                <a:lnTo>
                  <a:pt x="0" y="0"/>
                </a:lnTo>
                <a:close/>
              </a:path>
            </a:pathLst>
          </a:custGeom>
          <a:solidFill>
            <a:srgbClr val="C8D2DF"/>
          </a:solidFill>
        </p:spPr>
        <p:txBody>
          <a:bodyPr wrap="square" lIns="0" tIns="0" rIns="0" bIns="0" rtlCol="0"/>
          <a:lstStyle/>
          <a:p/>
        </p:txBody>
      </p:sp>
      <p:sp>
        <p:nvSpPr>
          <p:cNvPr id="19" name="object 19"/>
          <p:cNvSpPr/>
          <p:nvPr/>
        </p:nvSpPr>
        <p:spPr>
          <a:xfrm>
            <a:off x="10171176" y="2161032"/>
            <a:ext cx="1127760" cy="299085"/>
          </a:xfrm>
          <a:custGeom>
            <a:avLst/>
            <a:gdLst/>
            <a:ahLst/>
            <a:cxnLst/>
            <a:rect l="l" t="t" r="r" b="b"/>
            <a:pathLst>
              <a:path w="1127759" h="299085">
                <a:moveTo>
                  <a:pt x="0" y="0"/>
                </a:moveTo>
                <a:lnTo>
                  <a:pt x="1127759" y="0"/>
                </a:lnTo>
                <a:lnTo>
                  <a:pt x="1127759" y="298704"/>
                </a:lnTo>
                <a:lnTo>
                  <a:pt x="0" y="298704"/>
                </a:lnTo>
                <a:lnTo>
                  <a:pt x="0" y="0"/>
                </a:lnTo>
                <a:close/>
              </a:path>
            </a:pathLst>
          </a:custGeom>
          <a:solidFill>
            <a:srgbClr val="C8D2DF"/>
          </a:solidFill>
        </p:spPr>
        <p:txBody>
          <a:bodyPr wrap="square" lIns="0" tIns="0" rIns="0" bIns="0" rtlCol="0"/>
          <a:lstStyle/>
          <a:p/>
        </p:txBody>
      </p:sp>
      <p:sp>
        <p:nvSpPr>
          <p:cNvPr id="20" name="object 20"/>
          <p:cNvSpPr/>
          <p:nvPr/>
        </p:nvSpPr>
        <p:spPr>
          <a:xfrm>
            <a:off x="5309615" y="2459735"/>
            <a:ext cx="1569720" cy="291465"/>
          </a:xfrm>
          <a:custGeom>
            <a:avLst/>
            <a:gdLst/>
            <a:ahLst/>
            <a:cxnLst/>
            <a:rect l="l" t="t" r="r" b="b"/>
            <a:pathLst>
              <a:path w="1569720" h="291464">
                <a:moveTo>
                  <a:pt x="0" y="0"/>
                </a:moveTo>
                <a:lnTo>
                  <a:pt x="1569719" y="0"/>
                </a:lnTo>
                <a:lnTo>
                  <a:pt x="1569719" y="291084"/>
                </a:lnTo>
                <a:lnTo>
                  <a:pt x="0" y="291084"/>
                </a:lnTo>
                <a:lnTo>
                  <a:pt x="0" y="0"/>
                </a:lnTo>
                <a:close/>
              </a:path>
            </a:pathLst>
          </a:custGeom>
          <a:solidFill>
            <a:srgbClr val="C8D2DF"/>
          </a:solidFill>
        </p:spPr>
        <p:txBody>
          <a:bodyPr wrap="square" lIns="0" tIns="0" rIns="0" bIns="0" rtlCol="0"/>
          <a:lstStyle/>
          <a:p/>
        </p:txBody>
      </p:sp>
      <p:sp>
        <p:nvSpPr>
          <p:cNvPr id="21" name="object 21"/>
          <p:cNvSpPr/>
          <p:nvPr/>
        </p:nvSpPr>
        <p:spPr>
          <a:xfrm>
            <a:off x="5309615" y="2750820"/>
            <a:ext cx="1569720" cy="311150"/>
          </a:xfrm>
          <a:custGeom>
            <a:avLst/>
            <a:gdLst/>
            <a:ahLst/>
            <a:cxnLst/>
            <a:rect l="l" t="t" r="r" b="b"/>
            <a:pathLst>
              <a:path w="1569720" h="311150">
                <a:moveTo>
                  <a:pt x="0" y="0"/>
                </a:moveTo>
                <a:lnTo>
                  <a:pt x="1569719" y="0"/>
                </a:lnTo>
                <a:lnTo>
                  <a:pt x="1569719" y="310895"/>
                </a:lnTo>
                <a:lnTo>
                  <a:pt x="0" y="310895"/>
                </a:lnTo>
                <a:lnTo>
                  <a:pt x="0" y="0"/>
                </a:lnTo>
                <a:close/>
              </a:path>
            </a:pathLst>
          </a:custGeom>
          <a:solidFill>
            <a:srgbClr val="C8D2DF"/>
          </a:solidFill>
        </p:spPr>
        <p:txBody>
          <a:bodyPr wrap="square" lIns="0" tIns="0" rIns="0" bIns="0" rtlCol="0"/>
          <a:lstStyle/>
          <a:p/>
        </p:txBody>
      </p:sp>
      <p:sp>
        <p:nvSpPr>
          <p:cNvPr id="22" name="object 22"/>
          <p:cNvSpPr/>
          <p:nvPr/>
        </p:nvSpPr>
        <p:spPr>
          <a:xfrm>
            <a:off x="6879335" y="2750820"/>
            <a:ext cx="3291840" cy="311150"/>
          </a:xfrm>
          <a:custGeom>
            <a:avLst/>
            <a:gdLst/>
            <a:ahLst/>
            <a:cxnLst/>
            <a:rect l="l" t="t" r="r" b="b"/>
            <a:pathLst>
              <a:path w="3291840" h="311150">
                <a:moveTo>
                  <a:pt x="0" y="0"/>
                </a:moveTo>
                <a:lnTo>
                  <a:pt x="3291839" y="0"/>
                </a:lnTo>
                <a:lnTo>
                  <a:pt x="3291839" y="310895"/>
                </a:lnTo>
                <a:lnTo>
                  <a:pt x="0" y="310895"/>
                </a:lnTo>
                <a:lnTo>
                  <a:pt x="0" y="0"/>
                </a:lnTo>
                <a:close/>
              </a:path>
            </a:pathLst>
          </a:custGeom>
          <a:solidFill>
            <a:srgbClr val="C8D2DF"/>
          </a:solidFill>
        </p:spPr>
        <p:txBody>
          <a:bodyPr wrap="square" lIns="0" tIns="0" rIns="0" bIns="0" rtlCol="0"/>
          <a:lstStyle/>
          <a:p/>
        </p:txBody>
      </p:sp>
      <p:sp>
        <p:nvSpPr>
          <p:cNvPr id="23" name="object 23"/>
          <p:cNvSpPr/>
          <p:nvPr/>
        </p:nvSpPr>
        <p:spPr>
          <a:xfrm>
            <a:off x="10171176" y="2750820"/>
            <a:ext cx="1127760" cy="311150"/>
          </a:xfrm>
          <a:custGeom>
            <a:avLst/>
            <a:gdLst/>
            <a:ahLst/>
            <a:cxnLst/>
            <a:rect l="l" t="t" r="r" b="b"/>
            <a:pathLst>
              <a:path w="1127759" h="311150">
                <a:moveTo>
                  <a:pt x="0" y="0"/>
                </a:moveTo>
                <a:lnTo>
                  <a:pt x="1127759" y="0"/>
                </a:lnTo>
                <a:lnTo>
                  <a:pt x="1127759" y="310895"/>
                </a:lnTo>
                <a:lnTo>
                  <a:pt x="0" y="310895"/>
                </a:lnTo>
                <a:lnTo>
                  <a:pt x="0" y="0"/>
                </a:lnTo>
                <a:close/>
              </a:path>
            </a:pathLst>
          </a:custGeom>
          <a:solidFill>
            <a:srgbClr val="C8D2DF"/>
          </a:solidFill>
        </p:spPr>
        <p:txBody>
          <a:bodyPr wrap="square" lIns="0" tIns="0" rIns="0" bIns="0" rtlCol="0"/>
          <a:lstStyle/>
          <a:p/>
        </p:txBody>
      </p:sp>
      <p:sp>
        <p:nvSpPr>
          <p:cNvPr id="24" name="object 24"/>
          <p:cNvSpPr/>
          <p:nvPr/>
        </p:nvSpPr>
        <p:spPr>
          <a:xfrm>
            <a:off x="5309615" y="3061716"/>
            <a:ext cx="1569720" cy="291465"/>
          </a:xfrm>
          <a:custGeom>
            <a:avLst/>
            <a:gdLst/>
            <a:ahLst/>
            <a:cxnLst/>
            <a:rect l="l" t="t" r="r" b="b"/>
            <a:pathLst>
              <a:path w="1569720" h="291464">
                <a:moveTo>
                  <a:pt x="0" y="0"/>
                </a:moveTo>
                <a:lnTo>
                  <a:pt x="1569719" y="0"/>
                </a:lnTo>
                <a:lnTo>
                  <a:pt x="1569719" y="291083"/>
                </a:lnTo>
                <a:lnTo>
                  <a:pt x="0" y="291083"/>
                </a:lnTo>
                <a:lnTo>
                  <a:pt x="0" y="0"/>
                </a:lnTo>
                <a:close/>
              </a:path>
            </a:pathLst>
          </a:custGeom>
          <a:solidFill>
            <a:srgbClr val="C8D2DF"/>
          </a:solidFill>
        </p:spPr>
        <p:txBody>
          <a:bodyPr wrap="square" lIns="0" tIns="0" rIns="0" bIns="0" rtlCol="0"/>
          <a:lstStyle/>
          <a:p/>
        </p:txBody>
      </p:sp>
      <p:sp>
        <p:nvSpPr>
          <p:cNvPr id="25" name="object 25"/>
          <p:cNvSpPr/>
          <p:nvPr/>
        </p:nvSpPr>
        <p:spPr>
          <a:xfrm>
            <a:off x="5309615" y="3352800"/>
            <a:ext cx="1569720" cy="334010"/>
          </a:xfrm>
          <a:custGeom>
            <a:avLst/>
            <a:gdLst/>
            <a:ahLst/>
            <a:cxnLst/>
            <a:rect l="l" t="t" r="r" b="b"/>
            <a:pathLst>
              <a:path w="1569720" h="334010">
                <a:moveTo>
                  <a:pt x="0" y="0"/>
                </a:moveTo>
                <a:lnTo>
                  <a:pt x="1569719" y="0"/>
                </a:lnTo>
                <a:lnTo>
                  <a:pt x="1569719" y="333755"/>
                </a:lnTo>
                <a:lnTo>
                  <a:pt x="0" y="333755"/>
                </a:lnTo>
                <a:lnTo>
                  <a:pt x="0" y="0"/>
                </a:lnTo>
                <a:close/>
              </a:path>
            </a:pathLst>
          </a:custGeom>
          <a:solidFill>
            <a:srgbClr val="C8D2DF"/>
          </a:solidFill>
        </p:spPr>
        <p:txBody>
          <a:bodyPr wrap="square" lIns="0" tIns="0" rIns="0" bIns="0" rtlCol="0"/>
          <a:lstStyle/>
          <a:p/>
        </p:txBody>
      </p:sp>
      <p:sp>
        <p:nvSpPr>
          <p:cNvPr id="26" name="object 26"/>
          <p:cNvSpPr/>
          <p:nvPr/>
        </p:nvSpPr>
        <p:spPr>
          <a:xfrm>
            <a:off x="6879335" y="3352800"/>
            <a:ext cx="2915920" cy="334010"/>
          </a:xfrm>
          <a:custGeom>
            <a:avLst/>
            <a:gdLst/>
            <a:ahLst/>
            <a:cxnLst/>
            <a:rect l="l" t="t" r="r" b="b"/>
            <a:pathLst>
              <a:path w="2915920" h="334010">
                <a:moveTo>
                  <a:pt x="0" y="0"/>
                </a:moveTo>
                <a:lnTo>
                  <a:pt x="2915412" y="0"/>
                </a:lnTo>
                <a:lnTo>
                  <a:pt x="2915412" y="333755"/>
                </a:lnTo>
                <a:lnTo>
                  <a:pt x="0" y="333755"/>
                </a:lnTo>
                <a:lnTo>
                  <a:pt x="0" y="0"/>
                </a:lnTo>
                <a:close/>
              </a:path>
            </a:pathLst>
          </a:custGeom>
          <a:solidFill>
            <a:srgbClr val="C8D2DF"/>
          </a:solidFill>
        </p:spPr>
        <p:txBody>
          <a:bodyPr wrap="square" lIns="0" tIns="0" rIns="0" bIns="0" rtlCol="0"/>
          <a:lstStyle/>
          <a:p/>
        </p:txBody>
      </p:sp>
      <p:sp>
        <p:nvSpPr>
          <p:cNvPr id="27" name="object 27"/>
          <p:cNvSpPr/>
          <p:nvPr/>
        </p:nvSpPr>
        <p:spPr>
          <a:xfrm>
            <a:off x="9794747" y="3352800"/>
            <a:ext cx="1504315" cy="334010"/>
          </a:xfrm>
          <a:custGeom>
            <a:avLst/>
            <a:gdLst/>
            <a:ahLst/>
            <a:cxnLst/>
            <a:rect l="l" t="t" r="r" b="b"/>
            <a:pathLst>
              <a:path w="1504315" h="334010">
                <a:moveTo>
                  <a:pt x="0" y="0"/>
                </a:moveTo>
                <a:lnTo>
                  <a:pt x="1504188" y="0"/>
                </a:lnTo>
                <a:lnTo>
                  <a:pt x="1504188" y="333755"/>
                </a:lnTo>
                <a:lnTo>
                  <a:pt x="0" y="333755"/>
                </a:lnTo>
                <a:lnTo>
                  <a:pt x="0" y="0"/>
                </a:lnTo>
                <a:close/>
              </a:path>
            </a:pathLst>
          </a:custGeom>
          <a:solidFill>
            <a:srgbClr val="C8D2DF"/>
          </a:solidFill>
        </p:spPr>
        <p:txBody>
          <a:bodyPr wrap="square" lIns="0" tIns="0" rIns="0" bIns="0" rtlCol="0"/>
          <a:lstStyle/>
          <a:p/>
        </p:txBody>
      </p:sp>
      <p:sp>
        <p:nvSpPr>
          <p:cNvPr id="28" name="object 28"/>
          <p:cNvSpPr/>
          <p:nvPr/>
        </p:nvSpPr>
        <p:spPr>
          <a:xfrm>
            <a:off x="6879335" y="2459735"/>
            <a:ext cx="3291840" cy="291465"/>
          </a:xfrm>
          <a:custGeom>
            <a:avLst/>
            <a:gdLst/>
            <a:ahLst/>
            <a:cxnLst/>
            <a:rect l="l" t="t" r="r" b="b"/>
            <a:pathLst>
              <a:path w="3291840" h="291464">
                <a:moveTo>
                  <a:pt x="0" y="0"/>
                </a:moveTo>
                <a:lnTo>
                  <a:pt x="3291839" y="0"/>
                </a:lnTo>
                <a:lnTo>
                  <a:pt x="3291839" y="291084"/>
                </a:lnTo>
                <a:lnTo>
                  <a:pt x="0" y="291084"/>
                </a:lnTo>
                <a:lnTo>
                  <a:pt x="0" y="0"/>
                </a:lnTo>
                <a:close/>
              </a:path>
            </a:pathLst>
          </a:custGeom>
          <a:solidFill>
            <a:srgbClr val="E7EAED"/>
          </a:solidFill>
        </p:spPr>
        <p:txBody>
          <a:bodyPr wrap="square" lIns="0" tIns="0" rIns="0" bIns="0" rtlCol="0"/>
          <a:lstStyle/>
          <a:p/>
        </p:txBody>
      </p:sp>
      <p:sp>
        <p:nvSpPr>
          <p:cNvPr id="29" name="object 29"/>
          <p:cNvSpPr/>
          <p:nvPr/>
        </p:nvSpPr>
        <p:spPr>
          <a:xfrm>
            <a:off x="10171176" y="2459735"/>
            <a:ext cx="1127760" cy="291465"/>
          </a:xfrm>
          <a:custGeom>
            <a:avLst/>
            <a:gdLst/>
            <a:ahLst/>
            <a:cxnLst/>
            <a:rect l="l" t="t" r="r" b="b"/>
            <a:pathLst>
              <a:path w="1127759" h="291464">
                <a:moveTo>
                  <a:pt x="0" y="0"/>
                </a:moveTo>
                <a:lnTo>
                  <a:pt x="1127759" y="0"/>
                </a:lnTo>
                <a:lnTo>
                  <a:pt x="1127759" y="291084"/>
                </a:lnTo>
                <a:lnTo>
                  <a:pt x="0" y="291084"/>
                </a:lnTo>
                <a:lnTo>
                  <a:pt x="0" y="0"/>
                </a:lnTo>
                <a:close/>
              </a:path>
            </a:pathLst>
          </a:custGeom>
          <a:solidFill>
            <a:srgbClr val="E7EAED"/>
          </a:solidFill>
        </p:spPr>
        <p:txBody>
          <a:bodyPr wrap="square" lIns="0" tIns="0" rIns="0" bIns="0" rtlCol="0"/>
          <a:lstStyle/>
          <a:p/>
        </p:txBody>
      </p:sp>
      <p:sp>
        <p:nvSpPr>
          <p:cNvPr id="30" name="object 30"/>
          <p:cNvSpPr/>
          <p:nvPr/>
        </p:nvSpPr>
        <p:spPr>
          <a:xfrm>
            <a:off x="6879335" y="3061716"/>
            <a:ext cx="3291840" cy="291465"/>
          </a:xfrm>
          <a:custGeom>
            <a:avLst/>
            <a:gdLst/>
            <a:ahLst/>
            <a:cxnLst/>
            <a:rect l="l" t="t" r="r" b="b"/>
            <a:pathLst>
              <a:path w="3291840" h="291464">
                <a:moveTo>
                  <a:pt x="0" y="0"/>
                </a:moveTo>
                <a:lnTo>
                  <a:pt x="3291839" y="0"/>
                </a:lnTo>
                <a:lnTo>
                  <a:pt x="3291839" y="291083"/>
                </a:lnTo>
                <a:lnTo>
                  <a:pt x="0" y="291083"/>
                </a:lnTo>
                <a:lnTo>
                  <a:pt x="0" y="0"/>
                </a:lnTo>
                <a:close/>
              </a:path>
            </a:pathLst>
          </a:custGeom>
          <a:solidFill>
            <a:srgbClr val="E7EAED"/>
          </a:solidFill>
        </p:spPr>
        <p:txBody>
          <a:bodyPr wrap="square" lIns="0" tIns="0" rIns="0" bIns="0" rtlCol="0"/>
          <a:lstStyle/>
          <a:p/>
        </p:txBody>
      </p:sp>
      <p:sp>
        <p:nvSpPr>
          <p:cNvPr id="31" name="object 31"/>
          <p:cNvSpPr/>
          <p:nvPr/>
        </p:nvSpPr>
        <p:spPr>
          <a:xfrm>
            <a:off x="10171176" y="3061716"/>
            <a:ext cx="1127760" cy="291465"/>
          </a:xfrm>
          <a:custGeom>
            <a:avLst/>
            <a:gdLst/>
            <a:ahLst/>
            <a:cxnLst/>
            <a:rect l="l" t="t" r="r" b="b"/>
            <a:pathLst>
              <a:path w="1127759" h="291464">
                <a:moveTo>
                  <a:pt x="0" y="0"/>
                </a:moveTo>
                <a:lnTo>
                  <a:pt x="1127759" y="0"/>
                </a:lnTo>
                <a:lnTo>
                  <a:pt x="1127759" y="291083"/>
                </a:lnTo>
                <a:lnTo>
                  <a:pt x="0" y="291083"/>
                </a:lnTo>
                <a:lnTo>
                  <a:pt x="0" y="0"/>
                </a:lnTo>
                <a:close/>
              </a:path>
            </a:pathLst>
          </a:custGeom>
          <a:solidFill>
            <a:srgbClr val="E7EAED"/>
          </a:solidFill>
        </p:spPr>
        <p:txBody>
          <a:bodyPr wrap="square" lIns="0" tIns="0" rIns="0" bIns="0" rtlCol="0"/>
          <a:lstStyle/>
          <a:p/>
        </p:txBody>
      </p:sp>
      <p:sp>
        <p:nvSpPr>
          <p:cNvPr id="32" name="object 32"/>
          <p:cNvSpPr/>
          <p:nvPr/>
        </p:nvSpPr>
        <p:spPr>
          <a:xfrm>
            <a:off x="112776" y="2161285"/>
            <a:ext cx="11186795" cy="0"/>
          </a:xfrm>
          <a:custGeom>
            <a:avLst/>
            <a:gdLst/>
            <a:ahLst/>
            <a:cxnLst/>
            <a:rect l="l" t="t" r="r" b="b"/>
            <a:pathLst>
              <a:path w="11186795">
                <a:moveTo>
                  <a:pt x="0" y="0"/>
                </a:moveTo>
                <a:lnTo>
                  <a:pt x="11186795" y="0"/>
                </a:lnTo>
              </a:path>
            </a:pathLst>
          </a:custGeom>
          <a:ln w="19050">
            <a:solidFill>
              <a:srgbClr val="FFFFFF"/>
            </a:solidFill>
          </a:ln>
        </p:spPr>
        <p:txBody>
          <a:bodyPr wrap="square" lIns="0" tIns="0" rIns="0" bIns="0" rtlCol="0"/>
          <a:lstStyle/>
          <a:p/>
        </p:txBody>
      </p:sp>
      <p:sp>
        <p:nvSpPr>
          <p:cNvPr id="33" name="object 33"/>
          <p:cNvSpPr/>
          <p:nvPr/>
        </p:nvSpPr>
        <p:spPr>
          <a:xfrm>
            <a:off x="434720" y="1779651"/>
            <a:ext cx="0" cy="381635"/>
          </a:xfrm>
          <a:custGeom>
            <a:avLst/>
            <a:gdLst/>
            <a:ahLst/>
            <a:cxnLst/>
            <a:rect l="l" t="t" r="r" b="b"/>
            <a:pathLst>
              <a:path h="381635">
                <a:moveTo>
                  <a:pt x="0" y="0"/>
                </a:moveTo>
                <a:lnTo>
                  <a:pt x="0" y="381635"/>
                </a:lnTo>
              </a:path>
            </a:pathLst>
          </a:custGeom>
          <a:ln w="12700">
            <a:solidFill>
              <a:srgbClr val="FFFFFF"/>
            </a:solidFill>
          </a:ln>
        </p:spPr>
        <p:txBody>
          <a:bodyPr wrap="square" lIns="0" tIns="0" rIns="0" bIns="0" rtlCol="0"/>
          <a:lstStyle/>
          <a:p/>
        </p:txBody>
      </p:sp>
      <p:sp>
        <p:nvSpPr>
          <p:cNvPr id="34" name="object 34"/>
          <p:cNvSpPr/>
          <p:nvPr/>
        </p:nvSpPr>
        <p:spPr>
          <a:xfrm>
            <a:off x="434720" y="1779651"/>
            <a:ext cx="10864850" cy="0"/>
          </a:xfrm>
          <a:custGeom>
            <a:avLst/>
            <a:gdLst/>
            <a:ahLst/>
            <a:cxnLst/>
            <a:rect l="l" t="t" r="r" b="b"/>
            <a:pathLst>
              <a:path w="10864850">
                <a:moveTo>
                  <a:pt x="0" y="0"/>
                </a:moveTo>
                <a:lnTo>
                  <a:pt x="10864850" y="0"/>
                </a:lnTo>
              </a:path>
            </a:pathLst>
          </a:custGeom>
          <a:ln w="12700">
            <a:solidFill>
              <a:srgbClr val="FFFFFF"/>
            </a:solidFill>
          </a:ln>
        </p:spPr>
        <p:txBody>
          <a:bodyPr wrap="square" lIns="0" tIns="0" rIns="0" bIns="0" rtlCol="0"/>
          <a:lstStyle/>
          <a:p/>
        </p:txBody>
      </p:sp>
      <p:sp>
        <p:nvSpPr>
          <p:cNvPr id="35" name="object 35"/>
          <p:cNvSpPr/>
          <p:nvPr/>
        </p:nvSpPr>
        <p:spPr>
          <a:xfrm>
            <a:off x="11299570" y="1779651"/>
            <a:ext cx="0" cy="1907539"/>
          </a:xfrm>
          <a:custGeom>
            <a:avLst/>
            <a:gdLst/>
            <a:ahLst/>
            <a:cxnLst/>
            <a:rect l="l" t="t" r="r" b="b"/>
            <a:pathLst>
              <a:path h="1907539">
                <a:moveTo>
                  <a:pt x="0" y="0"/>
                </a:moveTo>
                <a:lnTo>
                  <a:pt x="0" y="1907539"/>
                </a:lnTo>
              </a:path>
            </a:pathLst>
          </a:custGeom>
          <a:ln w="12700">
            <a:solidFill>
              <a:srgbClr val="FFFFFF"/>
            </a:solidFill>
          </a:ln>
        </p:spPr>
        <p:txBody>
          <a:bodyPr wrap="square" lIns="0" tIns="0" rIns="0" bIns="0" rtlCol="0"/>
          <a:lstStyle/>
          <a:p/>
        </p:txBody>
      </p:sp>
      <p:sp>
        <p:nvSpPr>
          <p:cNvPr id="36" name="object 36"/>
          <p:cNvSpPr/>
          <p:nvPr/>
        </p:nvSpPr>
        <p:spPr>
          <a:xfrm>
            <a:off x="11299570" y="3687190"/>
            <a:ext cx="579120" cy="0"/>
          </a:xfrm>
          <a:custGeom>
            <a:avLst/>
            <a:gdLst/>
            <a:ahLst/>
            <a:cxnLst/>
            <a:rect l="l" t="t" r="r" b="b"/>
            <a:pathLst>
              <a:path w="579120">
                <a:moveTo>
                  <a:pt x="0" y="0"/>
                </a:moveTo>
                <a:lnTo>
                  <a:pt x="579120" y="0"/>
                </a:lnTo>
              </a:path>
            </a:pathLst>
          </a:custGeom>
          <a:ln w="53975">
            <a:solidFill>
              <a:srgbClr val="FF0000"/>
            </a:solidFill>
          </a:ln>
        </p:spPr>
        <p:txBody>
          <a:bodyPr wrap="square" lIns="0" tIns="0" rIns="0" bIns="0" rtlCol="0"/>
          <a:lstStyle/>
          <a:p/>
        </p:txBody>
      </p:sp>
      <p:sp>
        <p:nvSpPr>
          <p:cNvPr id="37" name="object 37"/>
          <p:cNvSpPr/>
          <p:nvPr/>
        </p:nvSpPr>
        <p:spPr>
          <a:xfrm>
            <a:off x="112776" y="3687190"/>
            <a:ext cx="11186795" cy="0"/>
          </a:xfrm>
          <a:custGeom>
            <a:avLst/>
            <a:gdLst/>
            <a:ahLst/>
            <a:cxnLst/>
            <a:rect l="l" t="t" r="r" b="b"/>
            <a:pathLst>
              <a:path w="11186795">
                <a:moveTo>
                  <a:pt x="0" y="0"/>
                </a:moveTo>
                <a:lnTo>
                  <a:pt x="11186795" y="0"/>
                </a:lnTo>
              </a:path>
            </a:pathLst>
          </a:custGeom>
          <a:ln w="53975">
            <a:solidFill>
              <a:srgbClr val="FF0000"/>
            </a:solidFill>
          </a:ln>
        </p:spPr>
        <p:txBody>
          <a:bodyPr wrap="square" lIns="0" tIns="0" rIns="0" bIns="0" rtlCol="0"/>
          <a:lstStyle/>
          <a:p/>
        </p:txBody>
      </p:sp>
      <p:sp>
        <p:nvSpPr>
          <p:cNvPr id="38" name="object 38"/>
          <p:cNvSpPr/>
          <p:nvPr/>
        </p:nvSpPr>
        <p:spPr>
          <a:xfrm>
            <a:off x="434720" y="2460370"/>
            <a:ext cx="10864850" cy="0"/>
          </a:xfrm>
          <a:custGeom>
            <a:avLst/>
            <a:gdLst/>
            <a:ahLst/>
            <a:cxnLst/>
            <a:rect l="l" t="t" r="r" b="b"/>
            <a:pathLst>
              <a:path w="10864850">
                <a:moveTo>
                  <a:pt x="0" y="0"/>
                </a:moveTo>
                <a:lnTo>
                  <a:pt x="10864850" y="0"/>
                </a:lnTo>
              </a:path>
            </a:pathLst>
          </a:custGeom>
          <a:ln w="12700">
            <a:solidFill>
              <a:srgbClr val="FFFFFF"/>
            </a:solidFill>
          </a:ln>
        </p:spPr>
        <p:txBody>
          <a:bodyPr wrap="square" lIns="0" tIns="0" rIns="0" bIns="0" rtlCol="0"/>
          <a:lstStyle/>
          <a:p/>
        </p:txBody>
      </p:sp>
      <p:sp>
        <p:nvSpPr>
          <p:cNvPr id="39" name="object 39"/>
          <p:cNvSpPr/>
          <p:nvPr/>
        </p:nvSpPr>
        <p:spPr>
          <a:xfrm>
            <a:off x="5309615" y="2161285"/>
            <a:ext cx="0" cy="1525905"/>
          </a:xfrm>
          <a:custGeom>
            <a:avLst/>
            <a:gdLst/>
            <a:ahLst/>
            <a:cxnLst/>
            <a:rect l="l" t="t" r="r" b="b"/>
            <a:pathLst>
              <a:path h="1525904">
                <a:moveTo>
                  <a:pt x="0" y="0"/>
                </a:moveTo>
                <a:lnTo>
                  <a:pt x="0" y="1525905"/>
                </a:lnTo>
              </a:path>
            </a:pathLst>
          </a:custGeom>
          <a:ln w="12700">
            <a:solidFill>
              <a:srgbClr val="FFFFFF"/>
            </a:solidFill>
          </a:ln>
        </p:spPr>
        <p:txBody>
          <a:bodyPr wrap="square" lIns="0" tIns="0" rIns="0" bIns="0" rtlCol="0"/>
          <a:lstStyle/>
          <a:p/>
        </p:txBody>
      </p:sp>
      <p:sp>
        <p:nvSpPr>
          <p:cNvPr id="40" name="object 40"/>
          <p:cNvSpPr/>
          <p:nvPr/>
        </p:nvSpPr>
        <p:spPr>
          <a:xfrm>
            <a:off x="6879335" y="2161285"/>
            <a:ext cx="0" cy="1525905"/>
          </a:xfrm>
          <a:custGeom>
            <a:avLst/>
            <a:gdLst/>
            <a:ahLst/>
            <a:cxnLst/>
            <a:rect l="l" t="t" r="r" b="b"/>
            <a:pathLst>
              <a:path h="1525904">
                <a:moveTo>
                  <a:pt x="0" y="0"/>
                </a:moveTo>
                <a:lnTo>
                  <a:pt x="0" y="1525905"/>
                </a:lnTo>
              </a:path>
            </a:pathLst>
          </a:custGeom>
          <a:ln w="12700">
            <a:solidFill>
              <a:srgbClr val="FFFFFF"/>
            </a:solidFill>
          </a:ln>
        </p:spPr>
        <p:txBody>
          <a:bodyPr wrap="square" lIns="0" tIns="0" rIns="0" bIns="0" rtlCol="0"/>
          <a:lstStyle/>
          <a:p/>
        </p:txBody>
      </p:sp>
      <p:sp>
        <p:nvSpPr>
          <p:cNvPr id="41" name="object 41"/>
          <p:cNvSpPr/>
          <p:nvPr/>
        </p:nvSpPr>
        <p:spPr>
          <a:xfrm>
            <a:off x="10171176" y="2161285"/>
            <a:ext cx="0" cy="1191260"/>
          </a:xfrm>
          <a:custGeom>
            <a:avLst/>
            <a:gdLst/>
            <a:ahLst/>
            <a:cxnLst/>
            <a:rect l="l" t="t" r="r" b="b"/>
            <a:pathLst>
              <a:path h="1191260">
                <a:moveTo>
                  <a:pt x="0" y="0"/>
                </a:moveTo>
                <a:lnTo>
                  <a:pt x="0" y="1191260"/>
                </a:lnTo>
              </a:path>
            </a:pathLst>
          </a:custGeom>
          <a:ln w="12700">
            <a:solidFill>
              <a:srgbClr val="FFFFFF"/>
            </a:solidFill>
          </a:ln>
        </p:spPr>
        <p:txBody>
          <a:bodyPr wrap="square" lIns="0" tIns="0" rIns="0" bIns="0" rtlCol="0"/>
          <a:lstStyle/>
          <a:p/>
        </p:txBody>
      </p:sp>
      <p:sp>
        <p:nvSpPr>
          <p:cNvPr id="42" name="object 42"/>
          <p:cNvSpPr/>
          <p:nvPr/>
        </p:nvSpPr>
        <p:spPr>
          <a:xfrm>
            <a:off x="434720" y="2751201"/>
            <a:ext cx="10864850" cy="0"/>
          </a:xfrm>
          <a:custGeom>
            <a:avLst/>
            <a:gdLst/>
            <a:ahLst/>
            <a:cxnLst/>
            <a:rect l="l" t="t" r="r" b="b"/>
            <a:pathLst>
              <a:path w="10864850">
                <a:moveTo>
                  <a:pt x="0" y="0"/>
                </a:moveTo>
                <a:lnTo>
                  <a:pt x="10864850" y="0"/>
                </a:lnTo>
              </a:path>
            </a:pathLst>
          </a:custGeom>
          <a:ln w="12700">
            <a:solidFill>
              <a:srgbClr val="FFFFFF"/>
            </a:solidFill>
          </a:ln>
        </p:spPr>
        <p:txBody>
          <a:bodyPr wrap="square" lIns="0" tIns="0" rIns="0" bIns="0" rtlCol="0"/>
          <a:lstStyle/>
          <a:p/>
        </p:txBody>
      </p:sp>
      <p:sp>
        <p:nvSpPr>
          <p:cNvPr id="43" name="object 43"/>
          <p:cNvSpPr/>
          <p:nvPr/>
        </p:nvSpPr>
        <p:spPr>
          <a:xfrm>
            <a:off x="434720" y="3062351"/>
            <a:ext cx="10864850" cy="0"/>
          </a:xfrm>
          <a:custGeom>
            <a:avLst/>
            <a:gdLst/>
            <a:ahLst/>
            <a:cxnLst/>
            <a:rect l="l" t="t" r="r" b="b"/>
            <a:pathLst>
              <a:path w="10864850">
                <a:moveTo>
                  <a:pt x="0" y="0"/>
                </a:moveTo>
                <a:lnTo>
                  <a:pt x="10864850" y="0"/>
                </a:lnTo>
              </a:path>
            </a:pathLst>
          </a:custGeom>
          <a:ln w="12700">
            <a:solidFill>
              <a:srgbClr val="FFFFFF"/>
            </a:solidFill>
          </a:ln>
        </p:spPr>
        <p:txBody>
          <a:bodyPr wrap="square" lIns="0" tIns="0" rIns="0" bIns="0" rtlCol="0"/>
          <a:lstStyle/>
          <a:p/>
        </p:txBody>
      </p:sp>
      <p:sp>
        <p:nvSpPr>
          <p:cNvPr id="44" name="object 44"/>
          <p:cNvSpPr/>
          <p:nvPr/>
        </p:nvSpPr>
        <p:spPr>
          <a:xfrm>
            <a:off x="434720" y="3352546"/>
            <a:ext cx="10864850" cy="0"/>
          </a:xfrm>
          <a:custGeom>
            <a:avLst/>
            <a:gdLst/>
            <a:ahLst/>
            <a:cxnLst/>
            <a:rect l="l" t="t" r="r" b="b"/>
            <a:pathLst>
              <a:path w="10864850">
                <a:moveTo>
                  <a:pt x="0" y="0"/>
                </a:moveTo>
                <a:lnTo>
                  <a:pt x="10864850" y="0"/>
                </a:lnTo>
              </a:path>
            </a:pathLst>
          </a:custGeom>
          <a:ln w="12700">
            <a:solidFill>
              <a:srgbClr val="FFFFFF"/>
            </a:solidFill>
          </a:ln>
        </p:spPr>
        <p:txBody>
          <a:bodyPr wrap="square" lIns="0" tIns="0" rIns="0" bIns="0" rtlCol="0"/>
          <a:lstStyle/>
          <a:p/>
        </p:txBody>
      </p:sp>
      <p:sp>
        <p:nvSpPr>
          <p:cNvPr id="45" name="object 45"/>
          <p:cNvSpPr/>
          <p:nvPr/>
        </p:nvSpPr>
        <p:spPr>
          <a:xfrm>
            <a:off x="9794620" y="3352546"/>
            <a:ext cx="0" cy="334645"/>
          </a:xfrm>
          <a:custGeom>
            <a:avLst/>
            <a:gdLst/>
            <a:ahLst/>
            <a:cxnLst/>
            <a:rect l="l" t="t" r="r" b="b"/>
            <a:pathLst>
              <a:path h="334645">
                <a:moveTo>
                  <a:pt x="0" y="0"/>
                </a:moveTo>
                <a:lnTo>
                  <a:pt x="0" y="334645"/>
                </a:lnTo>
              </a:path>
            </a:pathLst>
          </a:custGeom>
          <a:ln w="12700">
            <a:solidFill>
              <a:srgbClr val="FFFFFF"/>
            </a:solidFill>
          </a:ln>
        </p:spPr>
        <p:txBody>
          <a:bodyPr wrap="square" lIns="0" tIns="0" rIns="0" bIns="0" rtlCol="0"/>
          <a:lstStyle/>
          <a:p/>
        </p:txBody>
      </p:sp>
      <p:sp>
        <p:nvSpPr>
          <p:cNvPr id="46" name="object 46"/>
          <p:cNvSpPr txBox="1"/>
          <p:nvPr/>
        </p:nvSpPr>
        <p:spPr>
          <a:xfrm>
            <a:off x="4908930" y="1852040"/>
            <a:ext cx="2171700" cy="221615"/>
          </a:xfrm>
          <a:prstGeom prst="rect">
            <a:avLst/>
          </a:prstGeom>
        </p:spPr>
        <p:txBody>
          <a:bodyPr vert="horz" wrap="square" lIns="0" tIns="0" rIns="0" bIns="0" rtlCol="0">
            <a:spAutoFit/>
          </a:bodyPr>
          <a:lstStyle/>
          <a:p>
            <a:pPr marL="12700">
              <a:lnSpc>
                <a:spcPct val="100000"/>
              </a:lnSpc>
            </a:pPr>
            <a:r>
              <a:rPr sz="1400" b="1" spc="5" dirty="0">
                <a:solidFill>
                  <a:srgbClr val="FFFF00"/>
                </a:solidFill>
                <a:latin typeface="Microsoft JhengHei" panose="020B0604030504040204" charset="-120"/>
                <a:cs typeface="Microsoft JhengHei" panose="020B0604030504040204" charset="-120"/>
              </a:rPr>
              <a:t>基本经营情况（必填项目）</a:t>
            </a:r>
            <a:endParaRPr sz="1400">
              <a:latin typeface="Microsoft JhengHei" panose="020B0604030504040204" charset="-120"/>
              <a:cs typeface="Microsoft JhengHei" panose="020B0604030504040204" charset="-120"/>
            </a:endParaRPr>
          </a:p>
        </p:txBody>
      </p:sp>
      <p:sp>
        <p:nvSpPr>
          <p:cNvPr id="47" name="object 47"/>
          <p:cNvSpPr txBox="1"/>
          <p:nvPr/>
        </p:nvSpPr>
        <p:spPr>
          <a:xfrm>
            <a:off x="489966" y="2214626"/>
            <a:ext cx="2418715" cy="194310"/>
          </a:xfrm>
          <a:prstGeom prst="rect">
            <a:avLst/>
          </a:prstGeom>
        </p:spPr>
        <p:txBody>
          <a:bodyPr vert="horz" wrap="square" lIns="0" tIns="0" rIns="0" bIns="0" rtlCol="0">
            <a:spAutoFit/>
          </a:bodyPr>
          <a:lstStyle/>
          <a:p>
            <a:pPr marL="12700">
              <a:lnSpc>
                <a:spcPct val="100000"/>
              </a:lnSpc>
            </a:pPr>
            <a:r>
              <a:rPr sz="1200" b="1" dirty="0">
                <a:solidFill>
                  <a:srgbClr val="FFFF00"/>
                </a:solidFill>
                <a:latin typeface="Arial" panose="020B0604020202020204"/>
                <a:cs typeface="Arial" panose="020B0604020202020204"/>
              </a:rPr>
              <a:t>101</a:t>
            </a:r>
            <a:r>
              <a:rPr sz="1200" b="1" dirty="0">
                <a:solidFill>
                  <a:srgbClr val="FFFF00"/>
                </a:solidFill>
                <a:latin typeface="Microsoft JhengHei" panose="020B0604030504040204" charset="-120"/>
                <a:cs typeface="Microsoft JhengHei" panose="020B0604030504040204" charset="-120"/>
              </a:rPr>
              <a:t>纳税申报企业类型（填写代码）</a:t>
            </a:r>
            <a:endParaRPr sz="1200">
              <a:latin typeface="Microsoft JhengHei" panose="020B0604030504040204" charset="-120"/>
              <a:cs typeface="Microsoft JhengHei" panose="020B0604030504040204" charset="-120"/>
            </a:endParaRPr>
          </a:p>
        </p:txBody>
      </p:sp>
      <p:sp>
        <p:nvSpPr>
          <p:cNvPr id="48" name="object 48"/>
          <p:cNvSpPr txBox="1"/>
          <p:nvPr/>
        </p:nvSpPr>
        <p:spPr>
          <a:xfrm>
            <a:off x="5364860" y="2237485"/>
            <a:ext cx="1415415" cy="161925"/>
          </a:xfrm>
          <a:prstGeom prst="rect">
            <a:avLst/>
          </a:prstGeom>
        </p:spPr>
        <p:txBody>
          <a:bodyPr vert="horz" wrap="square" lIns="0" tIns="0" rIns="0" bIns="0" rtlCol="0">
            <a:spAutoFit/>
          </a:bodyPr>
          <a:lstStyle/>
          <a:p>
            <a:pPr marL="12700">
              <a:lnSpc>
                <a:spcPct val="100000"/>
              </a:lnSpc>
            </a:pPr>
            <a:r>
              <a:rPr sz="1000" spc="-5" dirty="0">
                <a:solidFill>
                  <a:srgbClr val="005D9F"/>
                </a:solidFill>
                <a:latin typeface="Arial Unicode MS" panose="020B0604020202020204" charset="-122"/>
                <a:cs typeface="Arial Unicode MS" panose="020B0604020202020204" charset="-122"/>
              </a:rPr>
              <a:t>跨地区经营企业类型代码</a:t>
            </a:r>
            <a:endParaRPr sz="1000">
              <a:latin typeface="Arial Unicode MS" panose="020B0604020202020204" charset="-122"/>
              <a:cs typeface="Arial Unicode MS" panose="020B0604020202020204" charset="-122"/>
            </a:endParaRPr>
          </a:p>
        </p:txBody>
      </p:sp>
      <p:sp>
        <p:nvSpPr>
          <p:cNvPr id="49" name="object 49"/>
          <p:cNvSpPr txBox="1"/>
          <p:nvPr/>
        </p:nvSpPr>
        <p:spPr>
          <a:xfrm>
            <a:off x="6935216" y="2247646"/>
            <a:ext cx="1859914" cy="163830"/>
          </a:xfrm>
          <a:prstGeom prst="rect">
            <a:avLst/>
          </a:prstGeom>
        </p:spPr>
        <p:txBody>
          <a:bodyPr vert="horz" wrap="square" lIns="0" tIns="0" rIns="0" bIns="0" rtlCol="0">
            <a:spAutoFit/>
          </a:bodyPr>
          <a:lstStyle/>
          <a:p>
            <a:pPr marL="12700">
              <a:lnSpc>
                <a:spcPct val="100000"/>
              </a:lnSpc>
            </a:pPr>
            <a:r>
              <a:rPr sz="1000" spc="-10" dirty="0">
                <a:latin typeface="Arial" panose="020B0604020202020204"/>
                <a:cs typeface="Arial" panose="020B0604020202020204"/>
              </a:rPr>
              <a:t>102</a:t>
            </a:r>
            <a:r>
              <a:rPr sz="1000" spc="-10" dirty="0">
                <a:latin typeface="Arial Unicode MS" panose="020B0604020202020204" charset="-122"/>
                <a:cs typeface="Arial Unicode MS" panose="020B0604020202020204" charset="-122"/>
              </a:rPr>
              <a:t>分支机构就地纳税比例（</a:t>
            </a:r>
            <a:r>
              <a:rPr sz="1000" spc="-10" dirty="0">
                <a:latin typeface="Arial" panose="020B0604020202020204"/>
                <a:cs typeface="Arial" panose="020B0604020202020204"/>
              </a:rPr>
              <a:t>%</a:t>
            </a:r>
            <a:r>
              <a:rPr sz="1000" spc="-10" dirty="0">
                <a:latin typeface="Arial Unicode MS" panose="020B0604020202020204" charset="-122"/>
                <a:cs typeface="Arial Unicode MS" panose="020B0604020202020204" charset="-122"/>
              </a:rPr>
              <a:t>）</a:t>
            </a:r>
            <a:endParaRPr sz="1000">
              <a:latin typeface="Arial Unicode MS" panose="020B0604020202020204" charset="-122"/>
              <a:cs typeface="Arial Unicode MS" panose="020B0604020202020204" charset="-122"/>
            </a:endParaRPr>
          </a:p>
        </p:txBody>
      </p:sp>
      <p:sp>
        <p:nvSpPr>
          <p:cNvPr id="50" name="object 50"/>
          <p:cNvSpPr txBox="1"/>
          <p:nvPr/>
        </p:nvSpPr>
        <p:spPr>
          <a:xfrm>
            <a:off x="489966" y="2537205"/>
            <a:ext cx="2399665" cy="163830"/>
          </a:xfrm>
          <a:prstGeom prst="rect">
            <a:avLst/>
          </a:prstGeom>
        </p:spPr>
        <p:txBody>
          <a:bodyPr vert="horz" wrap="square" lIns="0" tIns="0" rIns="0" bIns="0" rtlCol="0">
            <a:spAutoFit/>
          </a:bodyPr>
          <a:lstStyle/>
          <a:p>
            <a:pPr marL="12700">
              <a:lnSpc>
                <a:spcPct val="100000"/>
              </a:lnSpc>
            </a:pPr>
            <a:r>
              <a:rPr sz="1000" b="1" spc="-20" dirty="0">
                <a:solidFill>
                  <a:srgbClr val="FFFFFF"/>
                </a:solidFill>
                <a:latin typeface="Arial" panose="020B0604020202020204"/>
                <a:cs typeface="Arial" panose="020B0604020202020204"/>
              </a:rPr>
              <a:t>103</a:t>
            </a:r>
            <a:r>
              <a:rPr sz="1000" b="1" spc="0" dirty="0">
                <a:solidFill>
                  <a:srgbClr val="FFFFFF"/>
                </a:solidFill>
                <a:latin typeface="Microsoft JhengHei" panose="020B0604030504040204" charset="-120"/>
                <a:cs typeface="Microsoft JhengHei" panose="020B0604030504040204" charset="-120"/>
              </a:rPr>
              <a:t>资产总额（填写平均值，单位：万元</a:t>
            </a:r>
            <a:r>
              <a:rPr sz="1000" b="1" spc="-5" dirty="0">
                <a:solidFill>
                  <a:srgbClr val="FFFFFF"/>
                </a:solidFill>
                <a:latin typeface="Microsoft JhengHei" panose="020B0604030504040204" charset="-120"/>
                <a:cs typeface="Microsoft JhengHei" panose="020B0604030504040204" charset="-120"/>
              </a:rPr>
              <a:t>）</a:t>
            </a:r>
            <a:endParaRPr sz="1000">
              <a:latin typeface="Microsoft JhengHei" panose="020B0604030504040204" charset="-120"/>
              <a:cs typeface="Microsoft JhengHei" panose="020B0604030504040204" charset="-120"/>
            </a:endParaRPr>
          </a:p>
        </p:txBody>
      </p:sp>
      <p:sp>
        <p:nvSpPr>
          <p:cNvPr id="51" name="object 51"/>
          <p:cNvSpPr txBox="1"/>
          <p:nvPr/>
        </p:nvSpPr>
        <p:spPr>
          <a:xfrm>
            <a:off x="6935216" y="2537205"/>
            <a:ext cx="2252980" cy="163830"/>
          </a:xfrm>
          <a:prstGeom prst="rect">
            <a:avLst/>
          </a:prstGeom>
        </p:spPr>
        <p:txBody>
          <a:bodyPr vert="horz" wrap="square" lIns="0" tIns="0" rIns="0" bIns="0" rtlCol="0">
            <a:spAutoFit/>
          </a:bodyPr>
          <a:lstStyle/>
          <a:p>
            <a:pPr marL="12700">
              <a:lnSpc>
                <a:spcPct val="100000"/>
              </a:lnSpc>
            </a:pPr>
            <a:r>
              <a:rPr sz="1000" spc="-10" dirty="0">
                <a:latin typeface="Arial" panose="020B0604020202020204"/>
                <a:cs typeface="Arial" panose="020B0604020202020204"/>
              </a:rPr>
              <a:t>104</a:t>
            </a:r>
            <a:r>
              <a:rPr sz="1000" spc="-10" dirty="0">
                <a:latin typeface="Arial Unicode MS" panose="020B0604020202020204" charset="-122"/>
                <a:cs typeface="Arial Unicode MS" panose="020B0604020202020204" charset="-122"/>
              </a:rPr>
              <a:t>从业人数（填写平均值，单位：人）</a:t>
            </a:r>
            <a:endParaRPr sz="1000">
              <a:latin typeface="Arial Unicode MS" panose="020B0604020202020204" charset="-122"/>
              <a:cs typeface="Arial Unicode MS" panose="020B0604020202020204" charset="-122"/>
            </a:endParaRPr>
          </a:p>
        </p:txBody>
      </p:sp>
      <p:sp>
        <p:nvSpPr>
          <p:cNvPr id="52" name="object 52"/>
          <p:cNvSpPr txBox="1"/>
          <p:nvPr/>
        </p:nvSpPr>
        <p:spPr>
          <a:xfrm>
            <a:off x="489966" y="2838196"/>
            <a:ext cx="2016760" cy="163830"/>
          </a:xfrm>
          <a:prstGeom prst="rect">
            <a:avLst/>
          </a:prstGeom>
        </p:spPr>
        <p:txBody>
          <a:bodyPr vert="horz" wrap="square" lIns="0" tIns="0" rIns="0" bIns="0" rtlCol="0">
            <a:spAutoFit/>
          </a:bodyPr>
          <a:lstStyle/>
          <a:p>
            <a:pPr marL="12700">
              <a:lnSpc>
                <a:spcPct val="100000"/>
              </a:lnSpc>
            </a:pPr>
            <a:r>
              <a:rPr sz="1000" b="1" spc="-20" dirty="0">
                <a:solidFill>
                  <a:srgbClr val="FFFFFF"/>
                </a:solidFill>
                <a:latin typeface="Arial" panose="020B0604020202020204"/>
                <a:cs typeface="Arial" panose="020B0604020202020204"/>
              </a:rPr>
              <a:t>105</a:t>
            </a:r>
            <a:r>
              <a:rPr sz="1000" b="1" spc="0" dirty="0">
                <a:solidFill>
                  <a:srgbClr val="FFFFFF"/>
                </a:solidFill>
                <a:latin typeface="Microsoft JhengHei" panose="020B0604030504040204" charset="-120"/>
                <a:cs typeface="Microsoft JhengHei" panose="020B0604030504040204" charset="-120"/>
              </a:rPr>
              <a:t>所属国民经济行业（填写代码</a:t>
            </a:r>
            <a:r>
              <a:rPr sz="1000" b="1" spc="-5" dirty="0">
                <a:solidFill>
                  <a:srgbClr val="FFFFFF"/>
                </a:solidFill>
                <a:latin typeface="Microsoft JhengHei" panose="020B0604030504040204" charset="-120"/>
                <a:cs typeface="Microsoft JhengHei" panose="020B0604030504040204" charset="-120"/>
              </a:rPr>
              <a:t>）</a:t>
            </a:r>
            <a:endParaRPr sz="1000">
              <a:latin typeface="Microsoft JhengHei" panose="020B0604030504040204" charset="-120"/>
              <a:cs typeface="Microsoft JhengHei" panose="020B0604030504040204" charset="-120"/>
            </a:endParaRPr>
          </a:p>
        </p:txBody>
      </p:sp>
      <p:sp>
        <p:nvSpPr>
          <p:cNvPr id="53" name="object 53"/>
          <p:cNvSpPr txBox="1"/>
          <p:nvPr/>
        </p:nvSpPr>
        <p:spPr>
          <a:xfrm>
            <a:off x="5400421" y="2828035"/>
            <a:ext cx="278130" cy="161925"/>
          </a:xfrm>
          <a:prstGeom prst="rect">
            <a:avLst/>
          </a:prstGeom>
        </p:spPr>
        <p:txBody>
          <a:bodyPr vert="horz" wrap="square" lIns="0" tIns="0" rIns="0" bIns="0" rtlCol="0">
            <a:spAutoFit/>
          </a:bodyPr>
          <a:lstStyle/>
          <a:p>
            <a:pPr marL="12700">
              <a:lnSpc>
                <a:spcPct val="100000"/>
              </a:lnSpc>
            </a:pPr>
            <a:r>
              <a:rPr sz="1000" spc="-5" dirty="0">
                <a:solidFill>
                  <a:srgbClr val="005D9F"/>
                </a:solidFill>
                <a:latin typeface="Arial Unicode MS" panose="020B0604020202020204" charset="-122"/>
                <a:cs typeface="Arial Unicode MS" panose="020B0604020202020204" charset="-122"/>
              </a:rPr>
              <a:t>代码</a:t>
            </a:r>
            <a:endParaRPr sz="1000">
              <a:latin typeface="Arial Unicode MS" panose="020B0604020202020204" charset="-122"/>
              <a:cs typeface="Arial Unicode MS" panose="020B0604020202020204" charset="-122"/>
            </a:endParaRPr>
          </a:p>
        </p:txBody>
      </p:sp>
      <p:sp>
        <p:nvSpPr>
          <p:cNvPr id="54" name="object 54"/>
          <p:cNvSpPr txBox="1"/>
          <p:nvPr/>
        </p:nvSpPr>
        <p:spPr>
          <a:xfrm>
            <a:off x="6935216" y="2838196"/>
            <a:ext cx="1621155" cy="163830"/>
          </a:xfrm>
          <a:prstGeom prst="rect">
            <a:avLst/>
          </a:prstGeom>
        </p:spPr>
        <p:txBody>
          <a:bodyPr vert="horz" wrap="square" lIns="0" tIns="0" rIns="0" bIns="0" rtlCol="0">
            <a:spAutoFit/>
          </a:bodyPr>
          <a:lstStyle/>
          <a:p>
            <a:pPr marL="12700">
              <a:lnSpc>
                <a:spcPct val="100000"/>
              </a:lnSpc>
            </a:pPr>
            <a:r>
              <a:rPr sz="1000" spc="-10" dirty="0">
                <a:latin typeface="Arial" panose="020B0604020202020204"/>
                <a:cs typeface="Arial" panose="020B0604020202020204"/>
              </a:rPr>
              <a:t>106</a:t>
            </a:r>
            <a:r>
              <a:rPr sz="1000" spc="-10" dirty="0">
                <a:latin typeface="Arial Unicode MS" panose="020B0604020202020204" charset="-122"/>
                <a:cs typeface="Arial Unicode MS" panose="020B0604020202020204" charset="-122"/>
              </a:rPr>
              <a:t>从事国家限制或禁止行业</a:t>
            </a:r>
            <a:endParaRPr sz="1000">
              <a:latin typeface="Arial Unicode MS" panose="020B0604020202020204" charset="-122"/>
              <a:cs typeface="Arial Unicode MS" panose="020B0604020202020204" charset="-122"/>
            </a:endParaRPr>
          </a:p>
        </p:txBody>
      </p:sp>
      <p:sp>
        <p:nvSpPr>
          <p:cNvPr id="55" name="object 55"/>
          <p:cNvSpPr txBox="1"/>
          <p:nvPr/>
        </p:nvSpPr>
        <p:spPr>
          <a:xfrm>
            <a:off x="10228326" y="2824226"/>
            <a:ext cx="591185" cy="161925"/>
          </a:xfrm>
          <a:prstGeom prst="rect">
            <a:avLst/>
          </a:prstGeom>
        </p:spPr>
        <p:txBody>
          <a:bodyPr vert="horz" wrap="square" lIns="0" tIns="0" rIns="0" bIns="0" rtlCol="0">
            <a:spAutoFit/>
          </a:bodyPr>
          <a:lstStyle/>
          <a:p>
            <a:pPr marL="12700">
              <a:lnSpc>
                <a:spcPct val="100000"/>
              </a:lnSpc>
            </a:pPr>
            <a:r>
              <a:rPr sz="1000" spc="190" dirty="0">
                <a:latin typeface="Arial Unicode MS" panose="020B0604020202020204" charset="-122"/>
                <a:cs typeface="Arial Unicode MS" panose="020B0604020202020204" charset="-122"/>
              </a:rPr>
              <a:t>□是</a:t>
            </a:r>
            <a:r>
              <a:rPr sz="1000" spc="110" dirty="0">
                <a:latin typeface="Arial Unicode MS" panose="020B0604020202020204" charset="-122"/>
                <a:cs typeface="Arial Unicode MS" panose="020B0604020202020204" charset="-122"/>
              </a:rPr>
              <a:t> </a:t>
            </a:r>
            <a:r>
              <a:rPr sz="1000" spc="190" dirty="0">
                <a:latin typeface="Arial Unicode MS" panose="020B0604020202020204" charset="-122"/>
                <a:cs typeface="Arial Unicode MS" panose="020B0604020202020204" charset="-122"/>
              </a:rPr>
              <a:t>□否</a:t>
            </a:r>
            <a:endParaRPr sz="1000">
              <a:latin typeface="Arial Unicode MS" panose="020B0604020202020204" charset="-122"/>
              <a:cs typeface="Arial Unicode MS" panose="020B0604020202020204" charset="-122"/>
            </a:endParaRPr>
          </a:p>
        </p:txBody>
      </p:sp>
      <p:sp>
        <p:nvSpPr>
          <p:cNvPr id="56" name="object 56"/>
          <p:cNvSpPr txBox="1"/>
          <p:nvPr/>
        </p:nvSpPr>
        <p:spPr>
          <a:xfrm>
            <a:off x="489966" y="3106165"/>
            <a:ext cx="2886075" cy="194310"/>
          </a:xfrm>
          <a:prstGeom prst="rect">
            <a:avLst/>
          </a:prstGeom>
        </p:spPr>
        <p:txBody>
          <a:bodyPr vert="horz" wrap="square" lIns="0" tIns="0" rIns="0" bIns="0" rtlCol="0">
            <a:spAutoFit/>
          </a:bodyPr>
          <a:lstStyle/>
          <a:p>
            <a:pPr marL="12700">
              <a:lnSpc>
                <a:spcPct val="100000"/>
              </a:lnSpc>
            </a:pPr>
            <a:r>
              <a:rPr sz="1200" b="1" spc="-20" dirty="0">
                <a:solidFill>
                  <a:srgbClr val="FFFF00"/>
                </a:solidFill>
                <a:latin typeface="Arial" panose="020B0604020202020204"/>
                <a:cs typeface="Arial" panose="020B0604020202020204"/>
              </a:rPr>
              <a:t>107</a:t>
            </a:r>
            <a:r>
              <a:rPr sz="1200" b="1" spc="10" dirty="0">
                <a:solidFill>
                  <a:srgbClr val="FFFF00"/>
                </a:solidFill>
                <a:latin typeface="Microsoft JhengHei" panose="020B0604030504040204" charset="-120"/>
                <a:cs typeface="Microsoft JhengHei" panose="020B0604030504040204" charset="-120"/>
              </a:rPr>
              <a:t>适用会计准则或会计制度（填写代码</a:t>
            </a:r>
            <a:r>
              <a:rPr sz="1200" b="1" dirty="0">
                <a:solidFill>
                  <a:srgbClr val="FFFF00"/>
                </a:solidFill>
                <a:latin typeface="Microsoft JhengHei" panose="020B0604030504040204" charset="-120"/>
                <a:cs typeface="Microsoft JhengHei" panose="020B0604030504040204" charset="-120"/>
              </a:rPr>
              <a:t>）</a:t>
            </a:r>
            <a:endParaRPr sz="1200">
              <a:latin typeface="Microsoft JhengHei" panose="020B0604030504040204" charset="-120"/>
              <a:cs typeface="Microsoft JhengHei" panose="020B0604030504040204" charset="-120"/>
            </a:endParaRPr>
          </a:p>
        </p:txBody>
      </p:sp>
      <p:sp>
        <p:nvSpPr>
          <p:cNvPr id="57" name="object 57"/>
          <p:cNvSpPr txBox="1"/>
          <p:nvPr/>
        </p:nvSpPr>
        <p:spPr>
          <a:xfrm>
            <a:off x="5400421" y="3129026"/>
            <a:ext cx="277495" cy="161925"/>
          </a:xfrm>
          <a:prstGeom prst="rect">
            <a:avLst/>
          </a:prstGeom>
        </p:spPr>
        <p:txBody>
          <a:bodyPr vert="horz" wrap="square" lIns="0" tIns="0" rIns="0" bIns="0" rtlCol="0">
            <a:spAutoFit/>
          </a:bodyPr>
          <a:lstStyle/>
          <a:p>
            <a:pPr marL="12700">
              <a:lnSpc>
                <a:spcPct val="100000"/>
              </a:lnSpc>
            </a:pPr>
            <a:r>
              <a:rPr sz="1000" spc="-10" dirty="0">
                <a:solidFill>
                  <a:srgbClr val="005D9F"/>
                </a:solidFill>
                <a:latin typeface="Arial Unicode MS" panose="020B0604020202020204" charset="-122"/>
                <a:cs typeface="Arial Unicode MS" panose="020B0604020202020204" charset="-122"/>
              </a:rPr>
              <a:t>代</a:t>
            </a:r>
            <a:r>
              <a:rPr sz="1000" spc="-5" dirty="0">
                <a:solidFill>
                  <a:srgbClr val="005D9F"/>
                </a:solidFill>
                <a:latin typeface="Arial Unicode MS" panose="020B0604020202020204" charset="-122"/>
                <a:cs typeface="Arial Unicode MS" panose="020B0604020202020204" charset="-122"/>
              </a:rPr>
              <a:t>码</a:t>
            </a:r>
            <a:endParaRPr sz="1000">
              <a:latin typeface="Arial Unicode MS" panose="020B0604020202020204" charset="-122"/>
              <a:cs typeface="Arial Unicode MS" panose="020B0604020202020204" charset="-122"/>
            </a:endParaRPr>
          </a:p>
        </p:txBody>
      </p:sp>
      <p:sp>
        <p:nvSpPr>
          <p:cNvPr id="58" name="object 58"/>
          <p:cNvSpPr txBox="1"/>
          <p:nvPr/>
        </p:nvSpPr>
        <p:spPr>
          <a:xfrm>
            <a:off x="6935216" y="3106165"/>
            <a:ext cx="3041650" cy="194310"/>
          </a:xfrm>
          <a:prstGeom prst="rect">
            <a:avLst/>
          </a:prstGeom>
        </p:spPr>
        <p:txBody>
          <a:bodyPr vert="horz" wrap="square" lIns="0" tIns="0" rIns="0" bIns="0" rtlCol="0">
            <a:spAutoFit/>
          </a:bodyPr>
          <a:lstStyle/>
          <a:p>
            <a:pPr marL="12700">
              <a:lnSpc>
                <a:spcPct val="100000"/>
              </a:lnSpc>
            </a:pPr>
            <a:r>
              <a:rPr sz="1200" spc="-10" dirty="0">
                <a:solidFill>
                  <a:srgbClr val="FF0000"/>
                </a:solidFill>
                <a:latin typeface="Arial" panose="020B0604020202020204"/>
                <a:cs typeface="Arial" panose="020B0604020202020204"/>
              </a:rPr>
              <a:t>108</a:t>
            </a:r>
            <a:r>
              <a:rPr sz="1200" spc="-10" dirty="0">
                <a:solidFill>
                  <a:srgbClr val="FF0000"/>
                </a:solidFill>
                <a:latin typeface="Arial Unicode MS" panose="020B0604020202020204" charset="-122"/>
                <a:cs typeface="Arial Unicode MS" panose="020B0604020202020204" charset="-122"/>
              </a:rPr>
              <a:t>采用一般企业财务报表格式（</a:t>
            </a:r>
            <a:r>
              <a:rPr sz="1200" spc="-10" dirty="0">
                <a:solidFill>
                  <a:srgbClr val="FF0000"/>
                </a:solidFill>
                <a:latin typeface="Arial" panose="020B0604020202020204"/>
                <a:cs typeface="Arial" panose="020B0604020202020204"/>
              </a:rPr>
              <a:t>2018</a:t>
            </a:r>
            <a:r>
              <a:rPr sz="1200" spc="-10" dirty="0">
                <a:solidFill>
                  <a:srgbClr val="FF0000"/>
                </a:solidFill>
                <a:latin typeface="Arial Unicode MS" panose="020B0604020202020204" charset="-122"/>
                <a:cs typeface="Arial Unicode MS" panose="020B0604020202020204" charset="-122"/>
              </a:rPr>
              <a:t>年版）</a:t>
            </a:r>
            <a:endParaRPr sz="1200">
              <a:latin typeface="Arial Unicode MS" panose="020B0604020202020204" charset="-122"/>
              <a:cs typeface="Arial Unicode MS" panose="020B0604020202020204" charset="-122"/>
            </a:endParaRPr>
          </a:p>
        </p:txBody>
      </p:sp>
      <p:sp>
        <p:nvSpPr>
          <p:cNvPr id="59" name="object 59"/>
          <p:cNvSpPr txBox="1"/>
          <p:nvPr/>
        </p:nvSpPr>
        <p:spPr>
          <a:xfrm>
            <a:off x="10228326" y="3125215"/>
            <a:ext cx="591185" cy="161925"/>
          </a:xfrm>
          <a:prstGeom prst="rect">
            <a:avLst/>
          </a:prstGeom>
        </p:spPr>
        <p:txBody>
          <a:bodyPr vert="horz" wrap="square" lIns="0" tIns="0" rIns="0" bIns="0" rtlCol="0">
            <a:spAutoFit/>
          </a:bodyPr>
          <a:lstStyle/>
          <a:p>
            <a:pPr marL="12700">
              <a:lnSpc>
                <a:spcPct val="100000"/>
              </a:lnSpc>
            </a:pPr>
            <a:r>
              <a:rPr sz="1000" spc="190" dirty="0">
                <a:latin typeface="Arial Unicode MS" panose="020B0604020202020204" charset="-122"/>
                <a:cs typeface="Arial Unicode MS" panose="020B0604020202020204" charset="-122"/>
              </a:rPr>
              <a:t>□是</a:t>
            </a:r>
            <a:r>
              <a:rPr sz="1000" spc="110" dirty="0">
                <a:latin typeface="Arial Unicode MS" panose="020B0604020202020204" charset="-122"/>
                <a:cs typeface="Arial Unicode MS" panose="020B0604020202020204" charset="-122"/>
              </a:rPr>
              <a:t> </a:t>
            </a:r>
            <a:r>
              <a:rPr sz="1000" spc="190" dirty="0">
                <a:latin typeface="Arial Unicode MS" panose="020B0604020202020204" charset="-122"/>
                <a:cs typeface="Arial Unicode MS" panose="020B0604020202020204" charset="-122"/>
              </a:rPr>
              <a:t>□否</a:t>
            </a:r>
            <a:endParaRPr sz="1000">
              <a:latin typeface="Arial Unicode MS" panose="020B0604020202020204" charset="-122"/>
              <a:cs typeface="Arial Unicode MS" panose="020B0604020202020204" charset="-122"/>
            </a:endParaRPr>
          </a:p>
        </p:txBody>
      </p:sp>
      <p:sp>
        <p:nvSpPr>
          <p:cNvPr id="60" name="object 60"/>
          <p:cNvSpPr txBox="1"/>
          <p:nvPr/>
        </p:nvSpPr>
        <p:spPr>
          <a:xfrm>
            <a:off x="489966" y="3396360"/>
            <a:ext cx="1195705" cy="194310"/>
          </a:xfrm>
          <a:prstGeom prst="rect">
            <a:avLst/>
          </a:prstGeom>
        </p:spPr>
        <p:txBody>
          <a:bodyPr vert="horz" wrap="square" lIns="0" tIns="0" rIns="0" bIns="0" rtlCol="0">
            <a:spAutoFit/>
          </a:bodyPr>
          <a:lstStyle/>
          <a:p>
            <a:pPr marL="12700">
              <a:lnSpc>
                <a:spcPct val="100000"/>
              </a:lnSpc>
            </a:pPr>
            <a:r>
              <a:rPr sz="1200" b="1" spc="-20" dirty="0">
                <a:solidFill>
                  <a:srgbClr val="FFFF00"/>
                </a:solidFill>
                <a:latin typeface="Arial" panose="020B0604020202020204"/>
                <a:cs typeface="Arial" panose="020B0604020202020204"/>
              </a:rPr>
              <a:t>109</a:t>
            </a:r>
            <a:r>
              <a:rPr sz="1200" b="1" spc="10" dirty="0">
                <a:solidFill>
                  <a:srgbClr val="FFFF00"/>
                </a:solidFill>
                <a:latin typeface="Microsoft JhengHei" panose="020B0604030504040204" charset="-120"/>
                <a:cs typeface="Microsoft JhengHei" panose="020B0604030504040204" charset="-120"/>
              </a:rPr>
              <a:t>小型微利企</a:t>
            </a:r>
            <a:r>
              <a:rPr sz="1200" b="1" dirty="0">
                <a:solidFill>
                  <a:srgbClr val="FFFF00"/>
                </a:solidFill>
                <a:latin typeface="Microsoft JhengHei" panose="020B0604030504040204" charset="-120"/>
                <a:cs typeface="Microsoft JhengHei" panose="020B0604030504040204" charset="-120"/>
              </a:rPr>
              <a:t>业</a:t>
            </a:r>
            <a:endParaRPr sz="1200">
              <a:latin typeface="Microsoft JhengHei" panose="020B0604030504040204" charset="-120"/>
              <a:cs typeface="Microsoft JhengHei" panose="020B0604030504040204" charset="-120"/>
            </a:endParaRPr>
          </a:p>
        </p:txBody>
      </p:sp>
      <p:sp>
        <p:nvSpPr>
          <p:cNvPr id="61" name="object 61"/>
          <p:cNvSpPr txBox="1"/>
          <p:nvPr/>
        </p:nvSpPr>
        <p:spPr>
          <a:xfrm>
            <a:off x="5364860" y="3428746"/>
            <a:ext cx="5898515" cy="163830"/>
          </a:xfrm>
          <a:prstGeom prst="rect">
            <a:avLst/>
          </a:prstGeom>
        </p:spPr>
        <p:txBody>
          <a:bodyPr vert="horz" wrap="square" lIns="0" tIns="0" rIns="0" bIns="0" rtlCol="0">
            <a:spAutoFit/>
          </a:bodyPr>
          <a:lstStyle/>
          <a:p>
            <a:pPr marL="12700">
              <a:lnSpc>
                <a:spcPct val="100000"/>
              </a:lnSpc>
              <a:tabLst>
                <a:tab pos="1582420" algn="l"/>
                <a:tab pos="4498340" algn="l"/>
              </a:tabLst>
            </a:pPr>
            <a:r>
              <a:rPr sz="1500" spc="577" baseline="6000" dirty="0">
                <a:latin typeface="Arial Unicode MS" panose="020B0604020202020204" charset="-122"/>
                <a:cs typeface="Arial Unicode MS" panose="020B0604020202020204" charset="-122"/>
              </a:rPr>
              <a:t>□</a:t>
            </a:r>
            <a:r>
              <a:rPr sz="1500" spc="-7" baseline="6000" dirty="0">
                <a:latin typeface="Arial Unicode MS" panose="020B0604020202020204" charset="-122"/>
                <a:cs typeface="Arial Unicode MS" panose="020B0604020202020204" charset="-122"/>
              </a:rPr>
              <a:t>是</a:t>
            </a:r>
            <a:r>
              <a:rPr sz="1500" spc="577" baseline="6000" dirty="0">
                <a:latin typeface="Arial Unicode MS" panose="020B0604020202020204" charset="-122"/>
                <a:cs typeface="Arial Unicode MS" panose="020B0604020202020204" charset="-122"/>
              </a:rPr>
              <a:t>□</a:t>
            </a:r>
            <a:r>
              <a:rPr sz="1500" spc="-7" baseline="6000" dirty="0">
                <a:latin typeface="Arial Unicode MS" panose="020B0604020202020204" charset="-122"/>
                <a:cs typeface="Arial Unicode MS" panose="020B0604020202020204" charset="-122"/>
              </a:rPr>
              <a:t>否</a:t>
            </a:r>
            <a:r>
              <a:rPr sz="1500" baseline="6000" dirty="0">
                <a:latin typeface="Arial Unicode MS" panose="020B0604020202020204" charset="-122"/>
                <a:cs typeface="Arial Unicode MS" panose="020B0604020202020204" charset="-122"/>
              </a:rPr>
              <a:t>	</a:t>
            </a:r>
            <a:r>
              <a:rPr sz="1000" spc="-20" dirty="0">
                <a:latin typeface="Arial" panose="020B0604020202020204"/>
                <a:cs typeface="Arial" panose="020B0604020202020204"/>
              </a:rPr>
              <a:t>110</a:t>
            </a:r>
            <a:r>
              <a:rPr sz="1000" spc="-5" dirty="0">
                <a:latin typeface="Arial Unicode MS" panose="020B0604020202020204" charset="-122"/>
                <a:cs typeface="Arial Unicode MS" panose="020B0604020202020204" charset="-122"/>
              </a:rPr>
              <a:t>上市公司</a:t>
            </a:r>
            <a:r>
              <a:rPr sz="1000" dirty="0">
                <a:latin typeface="Arial Unicode MS" panose="020B0604020202020204" charset="-122"/>
                <a:cs typeface="Arial Unicode MS" panose="020B0604020202020204" charset="-122"/>
              </a:rPr>
              <a:t>	</a:t>
            </a:r>
            <a:r>
              <a:rPr sz="1500" spc="-7" baseline="6000" dirty="0">
                <a:latin typeface="Arial Unicode MS" panose="020B0604020202020204" charset="-122"/>
                <a:cs typeface="Arial Unicode MS" panose="020B0604020202020204" charset="-122"/>
              </a:rPr>
              <a:t>是</a:t>
            </a:r>
            <a:r>
              <a:rPr sz="1500" spc="-15" baseline="6000" dirty="0">
                <a:latin typeface="Arial Unicode MS" panose="020B0604020202020204" charset="-122"/>
                <a:cs typeface="Arial Unicode MS" panose="020B0604020202020204" charset="-122"/>
              </a:rPr>
              <a:t>（</a:t>
            </a:r>
            <a:r>
              <a:rPr sz="1500" spc="577" baseline="6000" dirty="0">
                <a:latin typeface="Arial Unicode MS" panose="020B0604020202020204" charset="-122"/>
                <a:cs typeface="Arial Unicode MS" panose="020B0604020202020204" charset="-122"/>
              </a:rPr>
              <a:t>□</a:t>
            </a:r>
            <a:r>
              <a:rPr sz="1500" spc="-7" baseline="6000" dirty="0">
                <a:latin typeface="Arial Unicode MS" panose="020B0604020202020204" charset="-122"/>
                <a:cs typeface="Arial Unicode MS" panose="020B0604020202020204" charset="-122"/>
              </a:rPr>
              <a:t>境内</a:t>
            </a:r>
            <a:r>
              <a:rPr sz="1500" spc="577" baseline="6000" dirty="0">
                <a:latin typeface="Arial Unicode MS" panose="020B0604020202020204" charset="-122"/>
                <a:cs typeface="Arial Unicode MS" panose="020B0604020202020204" charset="-122"/>
              </a:rPr>
              <a:t>□</a:t>
            </a:r>
            <a:r>
              <a:rPr sz="1500" spc="-7" baseline="6000" dirty="0">
                <a:latin typeface="Arial Unicode MS" panose="020B0604020202020204" charset="-122"/>
                <a:cs typeface="Arial Unicode MS" panose="020B0604020202020204" charset="-122"/>
              </a:rPr>
              <a:t>境外</a:t>
            </a:r>
            <a:r>
              <a:rPr sz="1500" spc="-15" baseline="6000" dirty="0">
                <a:latin typeface="Arial Unicode MS" panose="020B0604020202020204" charset="-122"/>
                <a:cs typeface="Arial Unicode MS" panose="020B0604020202020204" charset="-122"/>
              </a:rPr>
              <a:t>）</a:t>
            </a:r>
            <a:r>
              <a:rPr sz="1500" spc="577" baseline="6000" dirty="0">
                <a:latin typeface="Arial Unicode MS" panose="020B0604020202020204" charset="-122"/>
                <a:cs typeface="Arial Unicode MS" panose="020B0604020202020204" charset="-122"/>
              </a:rPr>
              <a:t>□</a:t>
            </a:r>
            <a:r>
              <a:rPr sz="1500" spc="-7" baseline="6000" dirty="0">
                <a:latin typeface="Arial Unicode MS" panose="020B0604020202020204" charset="-122"/>
                <a:cs typeface="Arial Unicode MS" panose="020B0604020202020204" charset="-122"/>
              </a:rPr>
              <a:t>否</a:t>
            </a:r>
            <a:endParaRPr sz="1500" baseline="6000">
              <a:latin typeface="Arial Unicode MS" panose="020B0604020202020204" charset="-122"/>
              <a:cs typeface="Arial Unicode MS" panose="020B0604020202020204" charset="-122"/>
            </a:endParaRPr>
          </a:p>
        </p:txBody>
      </p:sp>
      <p:sp>
        <p:nvSpPr>
          <p:cNvPr id="62" name="object 62"/>
          <p:cNvSpPr txBox="1"/>
          <p:nvPr/>
        </p:nvSpPr>
        <p:spPr>
          <a:xfrm>
            <a:off x="1715960" y="1238313"/>
            <a:ext cx="6118860" cy="375920"/>
          </a:xfrm>
          <a:prstGeom prst="rect">
            <a:avLst/>
          </a:prstGeom>
        </p:spPr>
        <p:txBody>
          <a:bodyPr vert="horz" wrap="square" lIns="0" tIns="0" rIns="0" bIns="0" rtlCol="0">
            <a:spAutoFit/>
          </a:bodyPr>
          <a:lstStyle/>
          <a:p>
            <a:pPr marL="12700">
              <a:lnSpc>
                <a:spcPct val="100000"/>
              </a:lnSpc>
            </a:pPr>
            <a:r>
              <a:rPr sz="2400" spc="-5" dirty="0">
                <a:latin typeface="Arial Unicode MS" panose="020B0604020202020204" charset="-122"/>
                <a:cs typeface="Arial Unicode MS" panose="020B0604020202020204" charset="-122"/>
              </a:rPr>
              <a:t>企业所得税年度纳税申报基础信息表</a:t>
            </a:r>
            <a:r>
              <a:rPr sz="2400" spc="-5" dirty="0">
                <a:latin typeface="Arial" panose="020B0604020202020204"/>
                <a:cs typeface="Arial" panose="020B0604020202020204"/>
              </a:rPr>
              <a:t>A000000</a:t>
            </a:r>
            <a:endParaRPr sz="2400">
              <a:latin typeface="Arial" panose="020B0604020202020204"/>
              <a:cs typeface="Arial" panose="020B0604020202020204"/>
            </a:endParaRPr>
          </a:p>
        </p:txBody>
      </p:sp>
      <p:sp>
        <p:nvSpPr>
          <p:cNvPr id="63" name="object 63"/>
          <p:cNvSpPr txBox="1"/>
          <p:nvPr/>
        </p:nvSpPr>
        <p:spPr>
          <a:xfrm>
            <a:off x="239064" y="3778376"/>
            <a:ext cx="11544300" cy="2358390"/>
          </a:xfrm>
          <a:prstGeom prst="rect">
            <a:avLst/>
          </a:prstGeom>
        </p:spPr>
        <p:txBody>
          <a:bodyPr vert="horz" wrap="square" lIns="0" tIns="0" rIns="0" bIns="0" rtlCol="0">
            <a:spAutoFit/>
          </a:bodyPr>
          <a:lstStyle/>
          <a:p>
            <a:pPr marL="12700" marR="5080">
              <a:lnSpc>
                <a:spcPts val="1910"/>
              </a:lnSpc>
            </a:pPr>
            <a:r>
              <a:rPr sz="1600" b="1" spc="90" dirty="0">
                <a:latin typeface="Arial" panose="020B0604020202020204"/>
                <a:cs typeface="Arial" panose="020B0604020202020204"/>
              </a:rPr>
              <a:t>“</a:t>
            </a:r>
            <a:r>
              <a:rPr sz="1600" b="1" spc="90" dirty="0">
                <a:latin typeface="Arial" panose="020B0604020202020204"/>
                <a:cs typeface="Arial" panose="020B0604020202020204"/>
              </a:rPr>
              <a:t>101</a:t>
            </a:r>
            <a:r>
              <a:rPr sz="1600" b="1" spc="90" dirty="0">
                <a:latin typeface="Microsoft JhengHei" panose="020B0604030504040204" charset="-120"/>
                <a:cs typeface="Microsoft JhengHei" panose="020B0604030504040204" charset="-120"/>
              </a:rPr>
              <a:t>纳税申报企业类型（填写代码）</a:t>
            </a:r>
            <a:r>
              <a:rPr sz="1600" b="1" spc="90" dirty="0">
                <a:latin typeface="Arial" panose="020B0604020202020204"/>
                <a:cs typeface="Arial" panose="020B0604020202020204"/>
              </a:rPr>
              <a:t>”</a:t>
            </a:r>
            <a:r>
              <a:rPr sz="1600" b="1" spc="90" dirty="0">
                <a:latin typeface="Microsoft JhengHei" panose="020B0604030504040204" charset="-120"/>
                <a:cs typeface="Microsoft JhengHei" panose="020B0604030504040204" charset="-120"/>
              </a:rPr>
              <a:t>和</a:t>
            </a:r>
            <a:r>
              <a:rPr sz="1600" b="1" spc="90" dirty="0">
                <a:latin typeface="Arial" panose="020B0604020202020204"/>
                <a:cs typeface="Arial" panose="020B0604020202020204"/>
              </a:rPr>
              <a:t>“</a:t>
            </a:r>
            <a:r>
              <a:rPr sz="1600" b="1" spc="90" dirty="0">
                <a:latin typeface="Arial" panose="020B0604020202020204"/>
                <a:cs typeface="Arial" panose="020B0604020202020204"/>
              </a:rPr>
              <a:t>102</a:t>
            </a:r>
            <a:r>
              <a:rPr sz="1600" b="1" spc="90" dirty="0">
                <a:latin typeface="Microsoft JhengHei" panose="020B0604030504040204" charset="-120"/>
                <a:cs typeface="Microsoft JhengHei" panose="020B0604030504040204" charset="-120"/>
              </a:rPr>
              <a:t>分支机构就地纳税比例（</a:t>
            </a:r>
            <a:r>
              <a:rPr sz="1600" b="1" spc="90" dirty="0">
                <a:latin typeface="Arial" panose="020B0604020202020204"/>
                <a:cs typeface="Arial" panose="020B0604020202020204"/>
              </a:rPr>
              <a:t>%</a:t>
            </a:r>
            <a:r>
              <a:rPr sz="1600" b="1" spc="90" dirty="0">
                <a:latin typeface="Microsoft JhengHei" panose="020B0604030504040204" charset="-120"/>
                <a:cs typeface="Microsoft JhengHei" panose="020B0604030504040204" charset="-120"/>
              </a:rPr>
              <a:t>）</a:t>
            </a:r>
            <a:r>
              <a:rPr sz="1600" b="1" spc="90" dirty="0">
                <a:latin typeface="Arial" panose="020B0604020202020204"/>
                <a:cs typeface="Arial" panose="020B0604020202020204"/>
              </a:rPr>
              <a:t>”</a:t>
            </a:r>
            <a:r>
              <a:rPr sz="1600" spc="90" dirty="0">
                <a:latin typeface="Arial Unicode MS" panose="020B0604020202020204" charset="-122"/>
                <a:cs typeface="Arial Unicode MS" panose="020B0604020202020204" charset="-122"/>
              </a:rPr>
              <a:t>：自动带出金税三期“汇总纳税企业情况登记” </a:t>
            </a:r>
            <a:r>
              <a:rPr sz="1600" spc="-315" dirty="0">
                <a:latin typeface="Arial Unicode MS" panose="020B0604020202020204" charset="-122"/>
                <a:cs typeface="Arial Unicode MS" panose="020B0604020202020204" charset="-122"/>
              </a:rPr>
              <a:t> </a:t>
            </a:r>
            <a:r>
              <a:rPr sz="1600" spc="70" dirty="0">
                <a:latin typeface="Arial Unicode MS" panose="020B0604020202020204" charset="-122"/>
                <a:cs typeface="Arial Unicode MS" panose="020B0604020202020204" charset="-122"/>
              </a:rPr>
              <a:t>和“特殊纳税人名单维护”数据，不可修改，详见汇总纳税部分。</a:t>
            </a:r>
            <a:endParaRPr sz="1600">
              <a:latin typeface="Arial Unicode MS" panose="020B0604020202020204" charset="-122"/>
              <a:cs typeface="Arial Unicode MS" panose="020B0604020202020204" charset="-122"/>
            </a:endParaRPr>
          </a:p>
          <a:p>
            <a:pPr>
              <a:lnSpc>
                <a:spcPct val="100000"/>
              </a:lnSpc>
              <a:spcBef>
                <a:spcPts val="45"/>
              </a:spcBef>
            </a:pPr>
            <a:endParaRPr sz="1450">
              <a:latin typeface="Times New Roman" panose="02020603050405020304"/>
              <a:cs typeface="Times New Roman" panose="02020603050405020304"/>
            </a:endParaRPr>
          </a:p>
          <a:p>
            <a:pPr marL="12700" marR="5080">
              <a:lnSpc>
                <a:spcPts val="1900"/>
              </a:lnSpc>
            </a:pPr>
            <a:r>
              <a:rPr sz="1600" b="1" spc="60" dirty="0">
                <a:latin typeface="Arial" panose="020B0604020202020204"/>
                <a:cs typeface="Arial" panose="020B0604020202020204"/>
              </a:rPr>
              <a:t>“</a:t>
            </a:r>
            <a:r>
              <a:rPr sz="1600" b="1" spc="60" dirty="0">
                <a:latin typeface="Arial" panose="020B0604020202020204"/>
                <a:cs typeface="Arial" panose="020B0604020202020204"/>
              </a:rPr>
              <a:t>107</a:t>
            </a:r>
            <a:r>
              <a:rPr sz="1600" b="1" spc="60" dirty="0">
                <a:latin typeface="Microsoft JhengHei" panose="020B0604030504040204" charset="-120"/>
                <a:cs typeface="Microsoft JhengHei" panose="020B0604030504040204" charset="-120"/>
              </a:rPr>
              <a:t>适用会计准则或会计制度（填写代码）</a:t>
            </a:r>
            <a:r>
              <a:rPr sz="1600" b="1" spc="60" dirty="0">
                <a:latin typeface="Arial" panose="020B0604020202020204"/>
                <a:cs typeface="Arial" panose="020B0604020202020204"/>
              </a:rPr>
              <a:t>”</a:t>
            </a:r>
            <a:r>
              <a:rPr sz="1600" spc="60" dirty="0">
                <a:latin typeface="Arial Unicode MS" panose="020B0604020202020204" charset="-122"/>
                <a:cs typeface="Arial Unicode MS" panose="020B0604020202020204" charset="-122"/>
              </a:rPr>
              <a:t>：自动带出金税三期“财务会计制度备案”数据，可以修改，只允许单选。纳税人 </a:t>
            </a:r>
            <a:r>
              <a:rPr sz="1600" spc="-175" dirty="0">
                <a:latin typeface="Arial Unicode MS" panose="020B0604020202020204" charset="-122"/>
                <a:cs typeface="Arial Unicode MS" panose="020B0604020202020204" charset="-122"/>
              </a:rPr>
              <a:t> </a:t>
            </a:r>
            <a:r>
              <a:rPr sz="1600" spc="105" dirty="0">
                <a:latin typeface="Arial Unicode MS" panose="020B0604020202020204" charset="-122"/>
                <a:cs typeface="Arial Unicode MS" panose="020B0604020202020204" charset="-122"/>
              </a:rPr>
              <a:t>修改时，提示与“财务会计制度备案”信息不一致，需修改“财务会计制度备案”。</a:t>
            </a:r>
            <a:endParaRPr sz="1600">
              <a:latin typeface="Arial Unicode MS" panose="020B0604020202020204" charset="-122"/>
              <a:cs typeface="Arial Unicode MS" panose="020B0604020202020204" charset="-122"/>
            </a:endParaRPr>
          </a:p>
          <a:p>
            <a:pPr>
              <a:lnSpc>
                <a:spcPct val="100000"/>
              </a:lnSpc>
              <a:spcBef>
                <a:spcPts val="30"/>
              </a:spcBef>
            </a:pPr>
            <a:endParaRPr sz="1350">
              <a:latin typeface="Times New Roman" panose="02020603050405020304"/>
              <a:cs typeface="Times New Roman" panose="02020603050405020304"/>
            </a:endParaRPr>
          </a:p>
          <a:p>
            <a:pPr marL="12700">
              <a:lnSpc>
                <a:spcPct val="100000"/>
              </a:lnSpc>
            </a:pPr>
            <a:r>
              <a:rPr sz="1600" b="1" spc="20" dirty="0">
                <a:latin typeface="Arial" panose="020B0604020202020204"/>
                <a:cs typeface="Arial" panose="020B0604020202020204"/>
              </a:rPr>
              <a:t>“</a:t>
            </a:r>
            <a:r>
              <a:rPr sz="1600" b="1" spc="20" dirty="0">
                <a:latin typeface="Arial" panose="020B0604020202020204"/>
                <a:cs typeface="Arial" panose="020B0604020202020204"/>
              </a:rPr>
              <a:t>108</a:t>
            </a:r>
            <a:r>
              <a:rPr sz="1600" b="1" spc="20" dirty="0">
                <a:latin typeface="Microsoft JhengHei" panose="020B0604030504040204" charset="-120"/>
                <a:cs typeface="Microsoft JhengHei" panose="020B0604030504040204" charset="-120"/>
              </a:rPr>
              <a:t>采用一般企业财务报表格式（</a:t>
            </a:r>
            <a:r>
              <a:rPr sz="1600" b="1" spc="20" dirty="0">
                <a:latin typeface="Arial" panose="020B0604020202020204"/>
                <a:cs typeface="Arial" panose="020B0604020202020204"/>
              </a:rPr>
              <a:t>2018</a:t>
            </a:r>
            <a:r>
              <a:rPr sz="1600" b="1" spc="20" dirty="0">
                <a:latin typeface="Microsoft JhengHei" panose="020B0604030504040204" charset="-120"/>
                <a:cs typeface="Microsoft JhengHei" panose="020B0604030504040204" charset="-120"/>
              </a:rPr>
              <a:t>年版）</a:t>
            </a:r>
            <a:r>
              <a:rPr sz="1600" b="1" spc="20" dirty="0">
                <a:latin typeface="Arial" panose="020B0604020202020204"/>
                <a:cs typeface="Arial" panose="020B0604020202020204"/>
              </a:rPr>
              <a:t>”</a:t>
            </a:r>
            <a:r>
              <a:rPr sz="1600" spc="20" dirty="0">
                <a:latin typeface="Arial Unicode MS" panose="020B0604020202020204" charset="-122"/>
                <a:cs typeface="Arial Unicode MS" panose="020B0604020202020204" charset="-122"/>
              </a:rPr>
              <a:t>：纳税人根据《财政部关于修订印发</a:t>
            </a:r>
            <a:r>
              <a:rPr sz="1600" spc="20" dirty="0">
                <a:latin typeface="Arial" panose="020B0604020202020204"/>
                <a:cs typeface="Arial" panose="020B0604020202020204"/>
              </a:rPr>
              <a:t>2018</a:t>
            </a:r>
            <a:r>
              <a:rPr sz="1600" spc="20" dirty="0">
                <a:latin typeface="Arial Unicode MS" panose="020B0604020202020204" charset="-122"/>
                <a:cs typeface="Arial Unicode MS" panose="020B0604020202020204" charset="-122"/>
              </a:rPr>
              <a:t>年度一般企业财务报表格式的通知》</a:t>
            </a:r>
            <a:endParaRPr sz="1600">
              <a:latin typeface="Arial Unicode MS" panose="020B0604020202020204" charset="-122"/>
              <a:cs typeface="Arial Unicode MS" panose="020B0604020202020204" charset="-122"/>
            </a:endParaRPr>
          </a:p>
          <a:p>
            <a:pPr marL="12700">
              <a:lnSpc>
                <a:spcPct val="100000"/>
              </a:lnSpc>
              <a:spcBef>
                <a:spcPts val="105"/>
              </a:spcBef>
            </a:pPr>
            <a:r>
              <a:rPr sz="1600" spc="-5" dirty="0">
                <a:latin typeface="Arial Unicode MS" panose="020B0604020202020204" charset="-122"/>
                <a:cs typeface="Arial Unicode MS" panose="020B0604020202020204" charset="-122"/>
              </a:rPr>
              <a:t>（</a:t>
            </a:r>
            <a:r>
              <a:rPr sz="1600" spc="-15" dirty="0">
                <a:latin typeface="Arial Unicode MS" panose="020B0604020202020204" charset="-122"/>
                <a:cs typeface="Arial Unicode MS" panose="020B0604020202020204" charset="-122"/>
              </a:rPr>
              <a:t> </a:t>
            </a:r>
            <a:r>
              <a:rPr sz="1600" spc="85" dirty="0">
                <a:latin typeface="Arial Unicode MS" panose="020B0604020202020204" charset="-122"/>
                <a:cs typeface="Arial Unicode MS" panose="020B0604020202020204" charset="-122"/>
              </a:rPr>
              <a:t>财会〔</a:t>
            </a:r>
            <a:r>
              <a:rPr sz="1600" spc="85" dirty="0">
                <a:latin typeface="Arial" panose="020B0604020202020204"/>
                <a:cs typeface="Arial" panose="020B0604020202020204"/>
              </a:rPr>
              <a:t>2018</a:t>
            </a:r>
            <a:r>
              <a:rPr sz="1600" spc="85" dirty="0">
                <a:latin typeface="Arial Unicode MS" panose="020B0604020202020204" charset="-122"/>
                <a:cs typeface="Arial Unicode MS" panose="020B0604020202020204" charset="-122"/>
              </a:rPr>
              <a:t>〕</a:t>
            </a:r>
            <a:r>
              <a:rPr sz="1600" spc="85" dirty="0">
                <a:latin typeface="Arial" panose="020B0604020202020204"/>
                <a:cs typeface="Arial" panose="020B0604020202020204"/>
              </a:rPr>
              <a:t>15</a:t>
            </a:r>
            <a:r>
              <a:rPr sz="1600" spc="85" dirty="0">
                <a:latin typeface="Arial Unicode MS" panose="020B0604020202020204" charset="-122"/>
                <a:cs typeface="Arial Unicode MS" panose="020B0604020202020204" charset="-122"/>
              </a:rPr>
              <a:t>号）规定的格式编制财务报表的，选择“是”，其他选择“否”。详见主表部分。</a:t>
            </a:r>
            <a:endParaRPr sz="1600">
              <a:latin typeface="Arial Unicode MS" panose="020B0604020202020204" charset="-122"/>
              <a:cs typeface="Arial Unicode MS" panose="020B0604020202020204" charset="-122"/>
            </a:endParaRPr>
          </a:p>
          <a:p>
            <a:pPr>
              <a:lnSpc>
                <a:spcPct val="100000"/>
              </a:lnSpc>
              <a:spcBef>
                <a:spcPts val="25"/>
              </a:spcBef>
            </a:pPr>
            <a:endParaRPr sz="1350">
              <a:latin typeface="Times New Roman" panose="02020603050405020304"/>
              <a:cs typeface="Times New Roman" panose="02020603050405020304"/>
            </a:endParaRPr>
          </a:p>
          <a:p>
            <a:pPr marL="12700">
              <a:lnSpc>
                <a:spcPct val="100000"/>
              </a:lnSpc>
            </a:pPr>
            <a:r>
              <a:rPr sz="1600" b="1" spc="35" dirty="0">
                <a:latin typeface="Arial" panose="020B0604020202020204"/>
                <a:cs typeface="Arial" panose="020B0604020202020204"/>
              </a:rPr>
              <a:t>“</a:t>
            </a:r>
            <a:r>
              <a:rPr sz="1600" b="1" spc="35" dirty="0">
                <a:latin typeface="Arial" panose="020B0604020202020204"/>
                <a:cs typeface="Arial" panose="020B0604020202020204"/>
              </a:rPr>
              <a:t>109</a:t>
            </a:r>
            <a:r>
              <a:rPr sz="1600" b="1" spc="35" dirty="0">
                <a:latin typeface="Microsoft JhengHei" panose="020B0604030504040204" charset="-120"/>
                <a:cs typeface="Microsoft JhengHei" panose="020B0604030504040204" charset="-120"/>
              </a:rPr>
              <a:t>小型微利企业</a:t>
            </a:r>
            <a:r>
              <a:rPr sz="1600" b="1" spc="35" dirty="0">
                <a:latin typeface="Arial" panose="020B0604020202020204"/>
                <a:cs typeface="Arial" panose="020B0604020202020204"/>
              </a:rPr>
              <a:t>”</a:t>
            </a:r>
            <a:r>
              <a:rPr sz="1600" spc="35" dirty="0">
                <a:latin typeface="Arial Unicode MS" panose="020B0604020202020204" charset="-122"/>
                <a:cs typeface="Arial Unicode MS" panose="020B0604020202020204" charset="-122"/>
              </a:rPr>
              <a:t>：生成应纳税所得额前提前预判。详见小型微利企业部分。</a:t>
            </a:r>
            <a:endParaRPr sz="1600">
              <a:latin typeface="Arial Unicode MS" panose="020B0604020202020204" charset="-122"/>
              <a:cs typeface="Arial Unicode MS" panose="020B060402020202020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0559" y="1028700"/>
            <a:ext cx="9700260" cy="0"/>
          </a:xfrm>
          <a:custGeom>
            <a:avLst/>
            <a:gdLst/>
            <a:ahLst/>
            <a:cxnLst/>
            <a:rect l="l" t="t" r="r" b="b"/>
            <a:pathLst>
              <a:path w="9700260">
                <a:moveTo>
                  <a:pt x="0" y="0"/>
                </a:moveTo>
                <a:lnTo>
                  <a:pt x="9700260" y="0"/>
                </a:lnTo>
              </a:path>
            </a:pathLst>
          </a:custGeom>
          <a:ln w="7620">
            <a:solidFill>
              <a:srgbClr val="7C7C7C"/>
            </a:solidFill>
          </a:ln>
        </p:spPr>
        <p:txBody>
          <a:bodyPr wrap="square" lIns="0" tIns="0" rIns="0" bIns="0" rtlCol="0"/>
          <a:lstStyle/>
          <a:p/>
        </p:txBody>
      </p:sp>
      <p:sp>
        <p:nvSpPr>
          <p:cNvPr id="3" name="object 3"/>
          <p:cNvSpPr txBox="1"/>
          <p:nvPr/>
        </p:nvSpPr>
        <p:spPr>
          <a:xfrm>
            <a:off x="0" y="1091183"/>
            <a:ext cx="12192000" cy="5767070"/>
          </a:xfrm>
          <a:prstGeom prst="rect">
            <a:avLst/>
          </a:prstGeom>
        </p:spPr>
        <p:txBody>
          <a:bodyPr vert="horz" wrap="square" lIns="0" tIns="0" rIns="0" bIns="0" rtlCol="0">
            <a:spAutoFit/>
          </a:bodyPr>
          <a:lstStyle/>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spcBef>
                <a:spcPts val="40"/>
              </a:spcBef>
            </a:pPr>
            <a:endParaRPr sz="1350">
              <a:latin typeface="Times New Roman" panose="02020603050405020304"/>
              <a:cs typeface="Times New Roman" panose="02020603050405020304"/>
            </a:endParaRPr>
          </a:p>
          <a:p>
            <a:pPr marR="755650" algn="r">
              <a:lnSpc>
                <a:spcPct val="100000"/>
              </a:lnSpc>
            </a:pPr>
            <a:r>
              <a:rPr sz="1000" spc="-20" dirty="0">
                <a:solidFill>
                  <a:srgbClr val="7C7C7C"/>
                </a:solidFill>
                <a:latin typeface="Arial" panose="020B0604020202020204"/>
                <a:cs typeface="Arial" panose="020B0604020202020204"/>
              </a:rPr>
              <a:t>3</a:t>
            </a:r>
            <a:r>
              <a:rPr sz="1000" spc="-5" dirty="0">
                <a:solidFill>
                  <a:srgbClr val="7C7C7C"/>
                </a:solidFill>
                <a:latin typeface="Arial" panose="020B0604020202020204"/>
                <a:cs typeface="Arial" panose="020B0604020202020204"/>
              </a:rPr>
              <a:t>1</a:t>
            </a:r>
            <a:endParaRPr sz="1000">
              <a:latin typeface="Arial" panose="020B0604020202020204"/>
              <a:cs typeface="Arial" panose="020B0604020202020204"/>
            </a:endParaRPr>
          </a:p>
        </p:txBody>
      </p:sp>
      <p:sp>
        <p:nvSpPr>
          <p:cNvPr id="4" name="object 4"/>
          <p:cNvSpPr/>
          <p:nvPr/>
        </p:nvSpPr>
        <p:spPr>
          <a:xfrm>
            <a:off x="0" y="495300"/>
            <a:ext cx="169545" cy="466725"/>
          </a:xfrm>
          <a:custGeom>
            <a:avLst/>
            <a:gdLst/>
            <a:ahLst/>
            <a:cxnLst/>
            <a:rect l="l" t="t" r="r" b="b"/>
            <a:pathLst>
              <a:path w="169545" h="466725">
                <a:moveTo>
                  <a:pt x="110680" y="466344"/>
                </a:moveTo>
                <a:lnTo>
                  <a:pt x="0" y="466344"/>
                </a:lnTo>
                <a:lnTo>
                  <a:pt x="0" y="0"/>
                </a:lnTo>
                <a:lnTo>
                  <a:pt x="110680" y="0"/>
                </a:lnTo>
                <a:lnTo>
                  <a:pt x="133438" y="4610"/>
                </a:lnTo>
                <a:lnTo>
                  <a:pt x="152031" y="17195"/>
                </a:lnTo>
                <a:lnTo>
                  <a:pt x="164566" y="35839"/>
                </a:lnTo>
                <a:lnTo>
                  <a:pt x="169164" y="58673"/>
                </a:lnTo>
                <a:lnTo>
                  <a:pt x="169164" y="407669"/>
                </a:lnTo>
                <a:lnTo>
                  <a:pt x="164566" y="430504"/>
                </a:lnTo>
                <a:lnTo>
                  <a:pt x="152031" y="449148"/>
                </a:lnTo>
                <a:lnTo>
                  <a:pt x="133438" y="461733"/>
                </a:lnTo>
                <a:lnTo>
                  <a:pt x="110680" y="466344"/>
                </a:lnTo>
                <a:close/>
              </a:path>
            </a:pathLst>
          </a:custGeom>
          <a:solidFill>
            <a:srgbClr val="4276AA"/>
          </a:solidFill>
        </p:spPr>
        <p:txBody>
          <a:bodyPr wrap="square" lIns="0" tIns="0" rIns="0" bIns="0" rtlCol="0"/>
          <a:lstStyle/>
          <a:p/>
        </p:txBody>
      </p:sp>
      <p:sp>
        <p:nvSpPr>
          <p:cNvPr id="5" name="object 5"/>
          <p:cNvSpPr txBox="1">
            <a:spLocks noGrp="1"/>
          </p:cNvSpPr>
          <p:nvPr>
            <p:ph type="title"/>
          </p:nvPr>
        </p:nvSpPr>
        <p:spPr>
          <a:xfrm>
            <a:off x="248513" y="397586"/>
            <a:ext cx="3698875" cy="489584"/>
          </a:xfrm>
          <a:prstGeom prst="rect">
            <a:avLst/>
          </a:prstGeom>
        </p:spPr>
        <p:txBody>
          <a:bodyPr vert="horz" wrap="square" lIns="0" tIns="0" rIns="0" bIns="0" rtlCol="0">
            <a:spAutoFit/>
          </a:bodyPr>
          <a:lstStyle/>
          <a:p>
            <a:pPr marL="12700">
              <a:lnSpc>
                <a:spcPct val="100000"/>
              </a:lnSpc>
            </a:pPr>
            <a:r>
              <a:rPr b="1" spc="10" dirty="0">
                <a:solidFill>
                  <a:srgbClr val="3C3C3C"/>
                </a:solidFill>
                <a:latin typeface="Microsoft JhengHei" panose="020B0604030504040204" charset="-120"/>
                <a:cs typeface="Microsoft JhengHei" panose="020B0604030504040204" charset="-120"/>
              </a:rPr>
              <a:t>调整及填报情况详解</a:t>
            </a:r>
            <a:endParaRPr b="1" spc="10" dirty="0">
              <a:solidFill>
                <a:srgbClr val="3C3C3C"/>
              </a:solidFill>
              <a:latin typeface="Microsoft JhengHei" panose="020B0604030504040204" charset="-120"/>
              <a:cs typeface="Microsoft JhengHei" panose="020B0604030504040204" charset="-120"/>
            </a:endParaRPr>
          </a:p>
        </p:txBody>
      </p:sp>
      <p:sp>
        <p:nvSpPr>
          <p:cNvPr id="6" name="object 6"/>
          <p:cNvSpPr/>
          <p:nvPr/>
        </p:nvSpPr>
        <p:spPr>
          <a:xfrm>
            <a:off x="0" y="1091183"/>
            <a:ext cx="12192000" cy="5767070"/>
          </a:xfrm>
          <a:custGeom>
            <a:avLst/>
            <a:gdLst/>
            <a:ahLst/>
            <a:cxnLst/>
            <a:rect l="l" t="t" r="r" b="b"/>
            <a:pathLst>
              <a:path w="12192000" h="5767070">
                <a:moveTo>
                  <a:pt x="0" y="0"/>
                </a:moveTo>
                <a:lnTo>
                  <a:pt x="12192000" y="0"/>
                </a:lnTo>
                <a:lnTo>
                  <a:pt x="12192000" y="5766816"/>
                </a:lnTo>
                <a:lnTo>
                  <a:pt x="0" y="5766816"/>
                </a:lnTo>
                <a:lnTo>
                  <a:pt x="0" y="0"/>
                </a:lnTo>
                <a:close/>
              </a:path>
            </a:pathLst>
          </a:custGeom>
          <a:solidFill>
            <a:srgbClr val="FFFFFF"/>
          </a:solidFill>
        </p:spPr>
        <p:txBody>
          <a:bodyPr wrap="square" lIns="0" tIns="0" rIns="0" bIns="0" rtlCol="0"/>
          <a:lstStyle/>
          <a:p/>
        </p:txBody>
      </p:sp>
      <p:sp>
        <p:nvSpPr>
          <p:cNvPr id="7" name="object 7"/>
          <p:cNvSpPr/>
          <p:nvPr/>
        </p:nvSpPr>
        <p:spPr>
          <a:xfrm>
            <a:off x="595883" y="1050036"/>
            <a:ext cx="1054735" cy="986155"/>
          </a:xfrm>
          <a:custGeom>
            <a:avLst/>
            <a:gdLst/>
            <a:ahLst/>
            <a:cxnLst/>
            <a:rect l="l" t="t" r="r" b="b"/>
            <a:pathLst>
              <a:path w="1054735" h="986155">
                <a:moveTo>
                  <a:pt x="0" y="0"/>
                </a:moveTo>
                <a:lnTo>
                  <a:pt x="1054608" y="0"/>
                </a:lnTo>
                <a:lnTo>
                  <a:pt x="1054608" y="986027"/>
                </a:lnTo>
                <a:lnTo>
                  <a:pt x="0" y="986027"/>
                </a:lnTo>
                <a:lnTo>
                  <a:pt x="0" y="0"/>
                </a:lnTo>
                <a:close/>
              </a:path>
            </a:pathLst>
          </a:custGeom>
          <a:solidFill>
            <a:srgbClr val="005D9F"/>
          </a:solidFill>
        </p:spPr>
        <p:txBody>
          <a:bodyPr wrap="square" lIns="0" tIns="0" rIns="0" bIns="0" rtlCol="0"/>
          <a:lstStyle/>
          <a:p/>
        </p:txBody>
      </p:sp>
      <p:sp>
        <p:nvSpPr>
          <p:cNvPr id="8" name="object 8"/>
          <p:cNvSpPr/>
          <p:nvPr/>
        </p:nvSpPr>
        <p:spPr>
          <a:xfrm>
            <a:off x="1613916" y="1050036"/>
            <a:ext cx="9497695" cy="975360"/>
          </a:xfrm>
          <a:custGeom>
            <a:avLst/>
            <a:gdLst/>
            <a:ahLst/>
            <a:cxnLst/>
            <a:rect l="l" t="t" r="r" b="b"/>
            <a:pathLst>
              <a:path w="9497695" h="975360">
                <a:moveTo>
                  <a:pt x="0" y="0"/>
                </a:moveTo>
                <a:lnTo>
                  <a:pt x="9497568" y="0"/>
                </a:lnTo>
                <a:lnTo>
                  <a:pt x="9497568" y="975360"/>
                </a:lnTo>
                <a:lnTo>
                  <a:pt x="0" y="975360"/>
                </a:lnTo>
                <a:lnTo>
                  <a:pt x="0" y="0"/>
                </a:lnTo>
                <a:close/>
              </a:path>
            </a:pathLst>
          </a:custGeom>
          <a:solidFill>
            <a:srgbClr val="FFFFFF"/>
          </a:solidFill>
        </p:spPr>
        <p:txBody>
          <a:bodyPr wrap="square" lIns="0" tIns="0" rIns="0" bIns="0" rtlCol="0"/>
          <a:lstStyle/>
          <a:p/>
        </p:txBody>
      </p:sp>
      <p:sp>
        <p:nvSpPr>
          <p:cNvPr id="9" name="object 9"/>
          <p:cNvSpPr/>
          <p:nvPr/>
        </p:nvSpPr>
        <p:spPr>
          <a:xfrm>
            <a:off x="1607566" y="1043686"/>
            <a:ext cx="9510395" cy="988060"/>
          </a:xfrm>
          <a:custGeom>
            <a:avLst/>
            <a:gdLst/>
            <a:ahLst/>
            <a:cxnLst/>
            <a:rect l="l" t="t" r="r" b="b"/>
            <a:pathLst>
              <a:path w="9510395" h="988060">
                <a:moveTo>
                  <a:pt x="9503917" y="988059"/>
                </a:moveTo>
                <a:lnTo>
                  <a:pt x="6350" y="988059"/>
                </a:lnTo>
                <a:lnTo>
                  <a:pt x="4381" y="987755"/>
                </a:lnTo>
                <a:lnTo>
                  <a:pt x="2616" y="986853"/>
                </a:lnTo>
                <a:lnTo>
                  <a:pt x="1206" y="985443"/>
                </a:lnTo>
                <a:lnTo>
                  <a:pt x="304" y="983678"/>
                </a:lnTo>
                <a:lnTo>
                  <a:pt x="0" y="981709"/>
                </a:lnTo>
                <a:lnTo>
                  <a:pt x="0" y="6350"/>
                </a:lnTo>
                <a:lnTo>
                  <a:pt x="6350" y="0"/>
                </a:lnTo>
                <a:lnTo>
                  <a:pt x="9503917" y="0"/>
                </a:lnTo>
                <a:lnTo>
                  <a:pt x="9510267" y="6350"/>
                </a:lnTo>
                <a:lnTo>
                  <a:pt x="12700" y="6350"/>
                </a:lnTo>
                <a:lnTo>
                  <a:pt x="6350" y="12700"/>
                </a:lnTo>
                <a:lnTo>
                  <a:pt x="12700" y="12700"/>
                </a:lnTo>
                <a:lnTo>
                  <a:pt x="12700" y="975359"/>
                </a:lnTo>
                <a:lnTo>
                  <a:pt x="6350" y="975359"/>
                </a:lnTo>
                <a:lnTo>
                  <a:pt x="12700" y="981709"/>
                </a:lnTo>
                <a:lnTo>
                  <a:pt x="9510267" y="981709"/>
                </a:lnTo>
                <a:lnTo>
                  <a:pt x="9509963" y="983678"/>
                </a:lnTo>
                <a:lnTo>
                  <a:pt x="9509061" y="985443"/>
                </a:lnTo>
                <a:lnTo>
                  <a:pt x="9507651" y="986853"/>
                </a:lnTo>
                <a:lnTo>
                  <a:pt x="9505886" y="987755"/>
                </a:lnTo>
                <a:lnTo>
                  <a:pt x="9503917" y="988059"/>
                </a:lnTo>
                <a:close/>
              </a:path>
            </a:pathLst>
          </a:custGeom>
          <a:solidFill>
            <a:srgbClr val="005D9F"/>
          </a:solidFill>
        </p:spPr>
        <p:txBody>
          <a:bodyPr wrap="square" lIns="0" tIns="0" rIns="0" bIns="0" rtlCol="0"/>
          <a:lstStyle/>
          <a:p/>
        </p:txBody>
      </p:sp>
      <p:sp>
        <p:nvSpPr>
          <p:cNvPr id="10" name="object 10"/>
          <p:cNvSpPr/>
          <p:nvPr/>
        </p:nvSpPr>
        <p:spPr>
          <a:xfrm>
            <a:off x="1613916" y="1050036"/>
            <a:ext cx="6350" cy="6350"/>
          </a:xfrm>
          <a:custGeom>
            <a:avLst/>
            <a:gdLst/>
            <a:ahLst/>
            <a:cxnLst/>
            <a:rect l="l" t="t" r="r" b="b"/>
            <a:pathLst>
              <a:path w="6350" h="6350">
                <a:moveTo>
                  <a:pt x="6350" y="6350"/>
                </a:moveTo>
                <a:lnTo>
                  <a:pt x="0" y="6350"/>
                </a:lnTo>
                <a:lnTo>
                  <a:pt x="6350" y="0"/>
                </a:lnTo>
                <a:lnTo>
                  <a:pt x="6350" y="6350"/>
                </a:lnTo>
                <a:close/>
              </a:path>
            </a:pathLst>
          </a:custGeom>
          <a:solidFill>
            <a:srgbClr val="005D9F"/>
          </a:solidFill>
        </p:spPr>
        <p:txBody>
          <a:bodyPr wrap="square" lIns="0" tIns="0" rIns="0" bIns="0" rtlCol="0"/>
          <a:lstStyle/>
          <a:p/>
        </p:txBody>
      </p:sp>
      <p:sp>
        <p:nvSpPr>
          <p:cNvPr id="11" name="object 11"/>
          <p:cNvSpPr/>
          <p:nvPr/>
        </p:nvSpPr>
        <p:spPr>
          <a:xfrm>
            <a:off x="1620266" y="1053211"/>
            <a:ext cx="8750935" cy="0"/>
          </a:xfrm>
          <a:custGeom>
            <a:avLst/>
            <a:gdLst/>
            <a:ahLst/>
            <a:cxnLst/>
            <a:rect l="l" t="t" r="r" b="b"/>
            <a:pathLst>
              <a:path w="8750935">
                <a:moveTo>
                  <a:pt x="0" y="0"/>
                </a:moveTo>
                <a:lnTo>
                  <a:pt x="8750554" y="0"/>
                </a:lnTo>
              </a:path>
            </a:pathLst>
          </a:custGeom>
          <a:ln w="6350">
            <a:solidFill>
              <a:srgbClr val="005D9F"/>
            </a:solidFill>
          </a:ln>
        </p:spPr>
        <p:txBody>
          <a:bodyPr wrap="square" lIns="0" tIns="0" rIns="0" bIns="0" rtlCol="0"/>
          <a:lstStyle/>
          <a:p/>
        </p:txBody>
      </p:sp>
      <p:sp>
        <p:nvSpPr>
          <p:cNvPr id="12" name="object 12"/>
          <p:cNvSpPr/>
          <p:nvPr/>
        </p:nvSpPr>
        <p:spPr>
          <a:xfrm>
            <a:off x="11111483" y="1104900"/>
            <a:ext cx="0" cy="920750"/>
          </a:xfrm>
          <a:custGeom>
            <a:avLst/>
            <a:gdLst/>
            <a:ahLst/>
            <a:cxnLst/>
            <a:rect l="l" t="t" r="r" b="b"/>
            <a:pathLst>
              <a:path h="920750">
                <a:moveTo>
                  <a:pt x="0" y="0"/>
                </a:moveTo>
                <a:lnTo>
                  <a:pt x="0" y="920496"/>
                </a:lnTo>
              </a:path>
            </a:pathLst>
          </a:custGeom>
          <a:ln w="12700">
            <a:solidFill>
              <a:srgbClr val="005D9F"/>
            </a:solidFill>
          </a:ln>
        </p:spPr>
        <p:txBody>
          <a:bodyPr wrap="square" lIns="0" tIns="0" rIns="0" bIns="0" rtlCol="0"/>
          <a:lstStyle/>
          <a:p/>
        </p:txBody>
      </p:sp>
      <p:sp>
        <p:nvSpPr>
          <p:cNvPr id="13" name="object 13"/>
          <p:cNvSpPr/>
          <p:nvPr/>
        </p:nvSpPr>
        <p:spPr>
          <a:xfrm>
            <a:off x="11105133" y="1050036"/>
            <a:ext cx="12700" cy="6350"/>
          </a:xfrm>
          <a:custGeom>
            <a:avLst/>
            <a:gdLst/>
            <a:ahLst/>
            <a:cxnLst/>
            <a:rect l="l" t="t" r="r" b="b"/>
            <a:pathLst>
              <a:path w="12700" h="6350">
                <a:moveTo>
                  <a:pt x="12700" y="6350"/>
                </a:moveTo>
                <a:lnTo>
                  <a:pt x="6350" y="6350"/>
                </a:lnTo>
                <a:lnTo>
                  <a:pt x="0" y="0"/>
                </a:lnTo>
                <a:lnTo>
                  <a:pt x="12700" y="0"/>
                </a:lnTo>
                <a:lnTo>
                  <a:pt x="12700" y="6350"/>
                </a:lnTo>
                <a:close/>
              </a:path>
            </a:pathLst>
          </a:custGeom>
          <a:solidFill>
            <a:srgbClr val="005D9F"/>
          </a:solidFill>
        </p:spPr>
        <p:txBody>
          <a:bodyPr wrap="square" lIns="0" tIns="0" rIns="0" bIns="0" rtlCol="0"/>
          <a:lstStyle/>
          <a:p/>
        </p:txBody>
      </p:sp>
      <p:sp>
        <p:nvSpPr>
          <p:cNvPr id="14" name="object 14"/>
          <p:cNvSpPr/>
          <p:nvPr/>
        </p:nvSpPr>
        <p:spPr>
          <a:xfrm>
            <a:off x="1613916" y="2019045"/>
            <a:ext cx="6350" cy="6350"/>
          </a:xfrm>
          <a:custGeom>
            <a:avLst/>
            <a:gdLst/>
            <a:ahLst/>
            <a:cxnLst/>
            <a:rect l="l" t="t" r="r" b="b"/>
            <a:pathLst>
              <a:path w="6350" h="6350">
                <a:moveTo>
                  <a:pt x="6350" y="6349"/>
                </a:moveTo>
                <a:lnTo>
                  <a:pt x="0" y="0"/>
                </a:lnTo>
                <a:lnTo>
                  <a:pt x="6350" y="0"/>
                </a:lnTo>
                <a:lnTo>
                  <a:pt x="6350" y="6349"/>
                </a:lnTo>
                <a:close/>
              </a:path>
            </a:pathLst>
          </a:custGeom>
          <a:solidFill>
            <a:srgbClr val="005D9F"/>
          </a:solidFill>
        </p:spPr>
        <p:txBody>
          <a:bodyPr wrap="square" lIns="0" tIns="0" rIns="0" bIns="0" rtlCol="0"/>
          <a:lstStyle/>
          <a:p/>
        </p:txBody>
      </p:sp>
      <p:sp>
        <p:nvSpPr>
          <p:cNvPr id="15" name="object 15"/>
          <p:cNvSpPr/>
          <p:nvPr/>
        </p:nvSpPr>
        <p:spPr>
          <a:xfrm>
            <a:off x="1620266" y="2022220"/>
            <a:ext cx="9484995" cy="0"/>
          </a:xfrm>
          <a:custGeom>
            <a:avLst/>
            <a:gdLst/>
            <a:ahLst/>
            <a:cxnLst/>
            <a:rect l="l" t="t" r="r" b="b"/>
            <a:pathLst>
              <a:path w="9484995">
                <a:moveTo>
                  <a:pt x="0" y="0"/>
                </a:moveTo>
                <a:lnTo>
                  <a:pt x="9484868" y="0"/>
                </a:lnTo>
              </a:path>
            </a:pathLst>
          </a:custGeom>
          <a:ln w="6350">
            <a:solidFill>
              <a:srgbClr val="005D9F"/>
            </a:solidFill>
          </a:ln>
        </p:spPr>
        <p:txBody>
          <a:bodyPr wrap="square" lIns="0" tIns="0" rIns="0" bIns="0" rtlCol="0"/>
          <a:lstStyle/>
          <a:p/>
        </p:txBody>
      </p:sp>
      <p:sp>
        <p:nvSpPr>
          <p:cNvPr id="16" name="object 16"/>
          <p:cNvSpPr/>
          <p:nvPr/>
        </p:nvSpPr>
        <p:spPr>
          <a:xfrm>
            <a:off x="11105133" y="2019045"/>
            <a:ext cx="12700" cy="6350"/>
          </a:xfrm>
          <a:custGeom>
            <a:avLst/>
            <a:gdLst/>
            <a:ahLst/>
            <a:cxnLst/>
            <a:rect l="l" t="t" r="r" b="b"/>
            <a:pathLst>
              <a:path w="12700" h="6350">
                <a:moveTo>
                  <a:pt x="12700" y="6349"/>
                </a:moveTo>
                <a:lnTo>
                  <a:pt x="0" y="6349"/>
                </a:lnTo>
                <a:lnTo>
                  <a:pt x="6350" y="0"/>
                </a:lnTo>
                <a:lnTo>
                  <a:pt x="12700" y="0"/>
                </a:lnTo>
                <a:lnTo>
                  <a:pt x="12700" y="6349"/>
                </a:lnTo>
                <a:close/>
              </a:path>
            </a:pathLst>
          </a:custGeom>
          <a:solidFill>
            <a:srgbClr val="005D9F"/>
          </a:solidFill>
        </p:spPr>
        <p:txBody>
          <a:bodyPr wrap="square" lIns="0" tIns="0" rIns="0" bIns="0" rtlCol="0"/>
          <a:lstStyle/>
          <a:p/>
        </p:txBody>
      </p:sp>
      <p:sp>
        <p:nvSpPr>
          <p:cNvPr id="17" name="object 17"/>
          <p:cNvSpPr txBox="1"/>
          <p:nvPr/>
        </p:nvSpPr>
        <p:spPr>
          <a:xfrm>
            <a:off x="1716151" y="1219453"/>
            <a:ext cx="6116320" cy="375920"/>
          </a:xfrm>
          <a:prstGeom prst="rect">
            <a:avLst/>
          </a:prstGeom>
        </p:spPr>
        <p:txBody>
          <a:bodyPr vert="horz" wrap="square" lIns="0" tIns="0" rIns="0" bIns="0" rtlCol="0">
            <a:spAutoFit/>
          </a:bodyPr>
          <a:lstStyle/>
          <a:p>
            <a:pPr marL="12700">
              <a:lnSpc>
                <a:spcPct val="100000"/>
              </a:lnSpc>
            </a:pPr>
            <a:r>
              <a:rPr sz="2400" spc="-5" dirty="0">
                <a:latin typeface="Arial Unicode MS" panose="020B0604020202020204" charset="-122"/>
                <a:cs typeface="Arial Unicode MS" panose="020B0604020202020204" charset="-122"/>
              </a:rPr>
              <a:t>企业所得税年度纳税申报基础信息表</a:t>
            </a:r>
            <a:r>
              <a:rPr sz="2400" spc="-5" dirty="0">
                <a:latin typeface="Arial" panose="020B0604020202020204"/>
                <a:cs typeface="Arial" panose="020B0604020202020204"/>
              </a:rPr>
              <a:t>A000000</a:t>
            </a:r>
            <a:endParaRPr sz="2400">
              <a:latin typeface="Arial" panose="020B0604020202020204"/>
              <a:cs typeface="Arial" panose="020B0604020202020204"/>
            </a:endParaRPr>
          </a:p>
        </p:txBody>
      </p:sp>
      <p:sp>
        <p:nvSpPr>
          <p:cNvPr id="18" name="object 18"/>
          <p:cNvSpPr/>
          <p:nvPr/>
        </p:nvSpPr>
        <p:spPr>
          <a:xfrm>
            <a:off x="694944" y="1080516"/>
            <a:ext cx="914400" cy="914399"/>
          </a:xfrm>
          <a:prstGeom prst="rect">
            <a:avLst/>
          </a:prstGeom>
          <a:blipFill>
            <a:blip r:embed="rId1" cstate="print"/>
            <a:stretch>
              <a:fillRect/>
            </a:stretch>
          </a:blipFill>
        </p:spPr>
        <p:txBody>
          <a:bodyPr wrap="square" lIns="0" tIns="0" rIns="0" bIns="0" rtlCol="0"/>
          <a:lstStyle/>
          <a:p/>
        </p:txBody>
      </p:sp>
      <p:sp>
        <p:nvSpPr>
          <p:cNvPr id="19" name="object 19"/>
          <p:cNvSpPr/>
          <p:nvPr/>
        </p:nvSpPr>
        <p:spPr>
          <a:xfrm>
            <a:off x="4000500" y="2566416"/>
            <a:ext cx="2202180" cy="360045"/>
          </a:xfrm>
          <a:custGeom>
            <a:avLst/>
            <a:gdLst/>
            <a:ahLst/>
            <a:cxnLst/>
            <a:rect l="l" t="t" r="r" b="b"/>
            <a:pathLst>
              <a:path w="2202179" h="360044">
                <a:moveTo>
                  <a:pt x="0" y="0"/>
                </a:moveTo>
                <a:lnTo>
                  <a:pt x="2202179" y="0"/>
                </a:lnTo>
                <a:lnTo>
                  <a:pt x="2202179" y="359663"/>
                </a:lnTo>
                <a:lnTo>
                  <a:pt x="0" y="359663"/>
                </a:lnTo>
                <a:lnTo>
                  <a:pt x="0" y="0"/>
                </a:lnTo>
                <a:close/>
              </a:path>
            </a:pathLst>
          </a:custGeom>
          <a:solidFill>
            <a:srgbClr val="C8D2DF"/>
          </a:solidFill>
        </p:spPr>
        <p:txBody>
          <a:bodyPr wrap="square" lIns="0" tIns="0" rIns="0" bIns="0" rtlCol="0"/>
          <a:lstStyle/>
          <a:p/>
        </p:txBody>
      </p:sp>
      <p:sp>
        <p:nvSpPr>
          <p:cNvPr id="20" name="object 20"/>
          <p:cNvSpPr/>
          <p:nvPr/>
        </p:nvSpPr>
        <p:spPr>
          <a:xfrm>
            <a:off x="6202679" y="2566416"/>
            <a:ext cx="2200910" cy="360045"/>
          </a:xfrm>
          <a:custGeom>
            <a:avLst/>
            <a:gdLst/>
            <a:ahLst/>
            <a:cxnLst/>
            <a:rect l="l" t="t" r="r" b="b"/>
            <a:pathLst>
              <a:path w="2200909" h="360044">
                <a:moveTo>
                  <a:pt x="0" y="0"/>
                </a:moveTo>
                <a:lnTo>
                  <a:pt x="2200655" y="0"/>
                </a:lnTo>
                <a:lnTo>
                  <a:pt x="2200655" y="359663"/>
                </a:lnTo>
                <a:lnTo>
                  <a:pt x="0" y="359663"/>
                </a:lnTo>
                <a:lnTo>
                  <a:pt x="0" y="0"/>
                </a:lnTo>
                <a:close/>
              </a:path>
            </a:pathLst>
          </a:custGeom>
          <a:solidFill>
            <a:srgbClr val="C8D2DF"/>
          </a:solidFill>
        </p:spPr>
        <p:txBody>
          <a:bodyPr wrap="square" lIns="0" tIns="0" rIns="0" bIns="0" rtlCol="0"/>
          <a:lstStyle/>
          <a:p/>
        </p:txBody>
      </p:sp>
      <p:sp>
        <p:nvSpPr>
          <p:cNvPr id="21" name="object 21"/>
          <p:cNvSpPr/>
          <p:nvPr/>
        </p:nvSpPr>
        <p:spPr>
          <a:xfrm>
            <a:off x="8403335" y="2566416"/>
            <a:ext cx="1602105" cy="360045"/>
          </a:xfrm>
          <a:custGeom>
            <a:avLst/>
            <a:gdLst/>
            <a:ahLst/>
            <a:cxnLst/>
            <a:rect l="l" t="t" r="r" b="b"/>
            <a:pathLst>
              <a:path w="1602104" h="360044">
                <a:moveTo>
                  <a:pt x="0" y="0"/>
                </a:moveTo>
                <a:lnTo>
                  <a:pt x="1601724" y="0"/>
                </a:lnTo>
                <a:lnTo>
                  <a:pt x="1601724" y="359663"/>
                </a:lnTo>
                <a:lnTo>
                  <a:pt x="0" y="359663"/>
                </a:lnTo>
                <a:lnTo>
                  <a:pt x="0" y="0"/>
                </a:lnTo>
                <a:close/>
              </a:path>
            </a:pathLst>
          </a:custGeom>
          <a:solidFill>
            <a:srgbClr val="C8D2DF"/>
          </a:solidFill>
        </p:spPr>
        <p:txBody>
          <a:bodyPr wrap="square" lIns="0" tIns="0" rIns="0" bIns="0" rtlCol="0"/>
          <a:lstStyle/>
          <a:p/>
        </p:txBody>
      </p:sp>
      <p:sp>
        <p:nvSpPr>
          <p:cNvPr id="22" name="object 22"/>
          <p:cNvSpPr/>
          <p:nvPr/>
        </p:nvSpPr>
        <p:spPr>
          <a:xfrm>
            <a:off x="10005059" y="2566416"/>
            <a:ext cx="1059180" cy="360045"/>
          </a:xfrm>
          <a:custGeom>
            <a:avLst/>
            <a:gdLst/>
            <a:ahLst/>
            <a:cxnLst/>
            <a:rect l="l" t="t" r="r" b="b"/>
            <a:pathLst>
              <a:path w="1059179" h="360044">
                <a:moveTo>
                  <a:pt x="0" y="0"/>
                </a:moveTo>
                <a:lnTo>
                  <a:pt x="1059179" y="0"/>
                </a:lnTo>
                <a:lnTo>
                  <a:pt x="1059179" y="359663"/>
                </a:lnTo>
                <a:lnTo>
                  <a:pt x="0" y="359663"/>
                </a:lnTo>
                <a:lnTo>
                  <a:pt x="0" y="0"/>
                </a:lnTo>
                <a:close/>
              </a:path>
            </a:pathLst>
          </a:custGeom>
          <a:solidFill>
            <a:srgbClr val="C8D2DF"/>
          </a:solidFill>
        </p:spPr>
        <p:txBody>
          <a:bodyPr wrap="square" lIns="0" tIns="0" rIns="0" bIns="0" rtlCol="0"/>
          <a:lstStyle/>
          <a:p/>
        </p:txBody>
      </p:sp>
      <p:sp>
        <p:nvSpPr>
          <p:cNvPr id="24" name="object 24"/>
          <p:cNvSpPr txBox="1"/>
          <p:nvPr/>
        </p:nvSpPr>
        <p:spPr>
          <a:xfrm>
            <a:off x="561543" y="3216777"/>
            <a:ext cx="8114665" cy="2120900"/>
          </a:xfrm>
          <a:prstGeom prst="rect">
            <a:avLst/>
          </a:prstGeom>
        </p:spPr>
        <p:txBody>
          <a:bodyPr vert="horz" wrap="square" lIns="0" tIns="0" rIns="0" bIns="0" rtlCol="0">
            <a:spAutoFit/>
          </a:bodyPr>
          <a:lstStyle/>
          <a:p>
            <a:pPr marL="12700" marR="5080" indent="545465">
              <a:lnSpc>
                <a:spcPct val="157000"/>
              </a:lnSpc>
            </a:pPr>
            <a:r>
              <a:rPr sz="1800" dirty="0">
                <a:latin typeface="Arial Unicode MS" panose="020B0604020202020204" charset="-122"/>
                <a:cs typeface="Arial Unicode MS" panose="020B0604020202020204" charset="-122"/>
              </a:rPr>
              <a:t>纳税人根据申报所属期年度拥有的有效期内的高新技术企业证书情况，填报  </a:t>
            </a:r>
            <a:r>
              <a:rPr sz="1800" spc="-5" dirty="0">
                <a:latin typeface="Arial Unicode MS" panose="020B0604020202020204" charset="-122"/>
                <a:cs typeface="Arial Unicode MS" panose="020B0604020202020204" charset="-122"/>
              </a:rPr>
              <a:t>本项目下的</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2</a:t>
            </a:r>
            <a:r>
              <a:rPr sz="1800" spc="-145"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2</a:t>
            </a:r>
            <a:r>
              <a:rPr sz="1800" spc="-145"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2</a:t>
            </a:r>
            <a:r>
              <a:rPr sz="1800" spc="-145"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2</a:t>
            </a:r>
            <a:r>
              <a:rPr sz="1800" spc="-145"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3</a:t>
            </a:r>
            <a:r>
              <a:rPr sz="1800" spc="-145"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2</a:t>
            </a:r>
            <a:r>
              <a:rPr sz="1800" spc="-145"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4</a:t>
            </a:r>
            <a:r>
              <a:rPr sz="1800" spc="-145"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dirty="0">
                <a:latin typeface="Arial Unicode MS" panose="020B0604020202020204" charset="-122"/>
                <a:cs typeface="Arial Unicode MS" panose="020B0604020202020204" charset="-122"/>
              </a:rPr>
              <a:t>。</a:t>
            </a:r>
            <a:endParaRPr sz="1800">
              <a:latin typeface="Arial Unicode MS" panose="020B0604020202020204" charset="-122"/>
              <a:cs typeface="Arial Unicode MS" panose="020B0604020202020204" charset="-122"/>
            </a:endParaRPr>
          </a:p>
          <a:p>
            <a:pPr marL="12700" marR="25400" indent="545465">
              <a:lnSpc>
                <a:spcPct val="151000"/>
              </a:lnSpc>
              <a:spcBef>
                <a:spcPts val="55"/>
              </a:spcBef>
            </a:pPr>
            <a:r>
              <a:rPr sz="1800" spc="-5" dirty="0">
                <a:latin typeface="Arial Unicode MS" panose="020B0604020202020204" charset="-122"/>
                <a:cs typeface="Arial Unicode MS" panose="020B0604020202020204" charset="-122"/>
              </a:rPr>
              <a:t>在申报所属期年度，如企业同时拥有两个高新技术企业证书，则两个证书</a:t>
            </a:r>
            <a:r>
              <a:rPr sz="1800" dirty="0">
                <a:latin typeface="Arial Unicode MS" panose="020B0604020202020204" charset="-122"/>
                <a:cs typeface="Arial Unicode MS" panose="020B0604020202020204" charset="-122"/>
              </a:rPr>
              <a:t>情 </a:t>
            </a:r>
            <a:r>
              <a:rPr sz="1800" dirty="0">
                <a:latin typeface="Arial Unicode MS" panose="020B0604020202020204" charset="-122"/>
                <a:cs typeface="Arial Unicode MS" panose="020B0604020202020204" charset="-122"/>
              </a:rPr>
              <a:t> </a:t>
            </a:r>
            <a:r>
              <a:rPr sz="1800" spc="25" dirty="0">
                <a:latin typeface="Arial Unicode MS" panose="020B0604020202020204" charset="-122"/>
                <a:cs typeface="Arial Unicode MS" panose="020B0604020202020204" charset="-122"/>
              </a:rPr>
              <a:t>况均应填报。如：纳税人</a:t>
            </a:r>
            <a:r>
              <a:rPr sz="1800" spc="25" dirty="0">
                <a:latin typeface="Tahoma" panose="020B0604030504040204"/>
                <a:cs typeface="Tahoma" panose="020B0604030504040204"/>
              </a:rPr>
              <a:t>2015</a:t>
            </a:r>
            <a:r>
              <a:rPr sz="1800" spc="25" dirty="0">
                <a:latin typeface="Arial Unicode MS" panose="020B0604020202020204" charset="-122"/>
                <a:cs typeface="Arial Unicode MS" panose="020B0604020202020204" charset="-122"/>
              </a:rPr>
              <a:t>年</a:t>
            </a:r>
            <a:r>
              <a:rPr sz="1800" spc="25" dirty="0">
                <a:latin typeface="Tahoma" panose="020B0604030504040204"/>
                <a:cs typeface="Tahoma" panose="020B0604030504040204"/>
              </a:rPr>
              <a:t>10</a:t>
            </a:r>
            <a:r>
              <a:rPr sz="1800" spc="25" dirty="0">
                <a:latin typeface="Arial Unicode MS" panose="020B0604020202020204" charset="-122"/>
                <a:cs typeface="Arial Unicode MS" panose="020B0604020202020204" charset="-122"/>
              </a:rPr>
              <a:t>月取得高新技术企业证书，有效期</a:t>
            </a:r>
            <a:r>
              <a:rPr sz="1800" spc="25" dirty="0">
                <a:latin typeface="Tahoma" panose="020B0604030504040204"/>
                <a:cs typeface="Tahoma" panose="020B0604030504040204"/>
              </a:rPr>
              <a:t>3</a:t>
            </a:r>
            <a:r>
              <a:rPr sz="1800" spc="25" dirty="0">
                <a:latin typeface="Arial Unicode MS" panose="020B0604020202020204" charset="-122"/>
                <a:cs typeface="Arial Unicode MS" panose="020B0604020202020204" charset="-122"/>
              </a:rPr>
              <a:t>年， </a:t>
            </a:r>
            <a:r>
              <a:rPr sz="1800" spc="-430" dirty="0">
                <a:latin typeface="Arial Unicode MS" panose="020B0604020202020204" charset="-122"/>
                <a:cs typeface="Arial Unicode MS" panose="020B0604020202020204" charset="-122"/>
              </a:rPr>
              <a:t> </a:t>
            </a:r>
            <a:r>
              <a:rPr sz="1800" spc="95" dirty="0">
                <a:latin typeface="Tahoma" panose="020B0604030504040204"/>
                <a:cs typeface="Tahoma" panose="020B0604030504040204"/>
              </a:rPr>
              <a:t>2018</a:t>
            </a:r>
            <a:r>
              <a:rPr sz="1800" spc="175" dirty="0">
                <a:latin typeface="Tahoma" panose="020B0604030504040204"/>
                <a:cs typeface="Tahoma" panose="020B0604030504040204"/>
              </a:rPr>
              <a:t> </a:t>
            </a:r>
            <a:r>
              <a:rPr sz="1800" spc="20" dirty="0">
                <a:latin typeface="Arial Unicode MS" panose="020B0604020202020204" charset="-122"/>
                <a:cs typeface="Arial Unicode MS" panose="020B0604020202020204" charset="-122"/>
              </a:rPr>
              <a:t>年再次参加认定并于</a:t>
            </a:r>
            <a:r>
              <a:rPr sz="1800" spc="20" dirty="0">
                <a:latin typeface="Tahoma" panose="020B0604030504040204"/>
                <a:cs typeface="Tahoma" panose="020B0604030504040204"/>
              </a:rPr>
              <a:t>2018</a:t>
            </a:r>
            <a:r>
              <a:rPr sz="1800" spc="20" dirty="0">
                <a:latin typeface="Arial Unicode MS" panose="020B0604020202020204" charset="-122"/>
                <a:cs typeface="Arial Unicode MS" panose="020B0604020202020204" charset="-122"/>
              </a:rPr>
              <a:t>年</a:t>
            </a:r>
            <a:r>
              <a:rPr sz="1800" spc="20" dirty="0">
                <a:latin typeface="Tahoma" panose="020B0604030504040204"/>
                <a:cs typeface="Tahoma" panose="020B0604030504040204"/>
              </a:rPr>
              <a:t>11</a:t>
            </a:r>
            <a:r>
              <a:rPr sz="1800" spc="20" dirty="0">
                <a:latin typeface="Arial Unicode MS" panose="020B0604020202020204" charset="-122"/>
                <a:cs typeface="Arial Unicode MS" panose="020B0604020202020204" charset="-122"/>
              </a:rPr>
              <a:t>月取得新高新技术企业证书，纳税人在进</a:t>
            </a:r>
            <a:endParaRPr sz="1800">
              <a:latin typeface="Arial Unicode MS" panose="020B0604020202020204" charset="-122"/>
              <a:cs typeface="Arial Unicode MS" panose="020B0604020202020204" charset="-122"/>
            </a:endParaRPr>
          </a:p>
        </p:txBody>
      </p:sp>
      <p:sp>
        <p:nvSpPr>
          <p:cNvPr id="25" name="object 25"/>
          <p:cNvSpPr txBox="1"/>
          <p:nvPr/>
        </p:nvSpPr>
        <p:spPr>
          <a:xfrm>
            <a:off x="561543" y="5462016"/>
            <a:ext cx="804545" cy="687070"/>
          </a:xfrm>
          <a:prstGeom prst="rect">
            <a:avLst/>
          </a:prstGeom>
        </p:spPr>
        <p:txBody>
          <a:bodyPr vert="horz" wrap="square" lIns="0" tIns="0" rIns="0" bIns="0" rtlCol="0">
            <a:spAutoFit/>
          </a:bodyPr>
          <a:lstStyle/>
          <a:p>
            <a:pPr marL="12700">
              <a:lnSpc>
                <a:spcPct val="100000"/>
              </a:lnSpc>
            </a:pPr>
            <a:r>
              <a:rPr sz="1800" spc="5" dirty="0">
                <a:latin typeface="Arial Unicode MS" panose="020B0604020202020204" charset="-122"/>
                <a:cs typeface="Arial Unicode MS" panose="020B0604020202020204" charset="-122"/>
              </a:rPr>
              <a:t>行</a:t>
            </a:r>
            <a:r>
              <a:rPr sz="1800" spc="125" dirty="0">
                <a:latin typeface="Tahoma" panose="020B0604030504040204"/>
                <a:cs typeface="Tahoma" panose="020B0604030504040204"/>
              </a:rPr>
              <a:t>201</a:t>
            </a:r>
            <a:r>
              <a:rPr sz="1800" spc="-5" dirty="0">
                <a:latin typeface="Tahoma" panose="020B0604030504040204"/>
                <a:cs typeface="Tahoma" panose="020B0604030504040204"/>
              </a:rPr>
              <a:t>8</a:t>
            </a:r>
            <a:endParaRPr sz="1800">
              <a:latin typeface="Tahoma" panose="020B0604030504040204"/>
              <a:cs typeface="Tahoma" panose="020B0604030504040204"/>
            </a:endParaRPr>
          </a:p>
          <a:p>
            <a:pPr marL="12700">
              <a:lnSpc>
                <a:spcPct val="100000"/>
              </a:lnSpc>
              <a:spcBef>
                <a:spcPts val="1035"/>
              </a:spcBef>
            </a:pPr>
            <a:r>
              <a:rPr sz="1800" spc="-5" dirty="0">
                <a:latin typeface="Arial Unicode MS" panose="020B0604020202020204" charset="-122"/>
                <a:cs typeface="Arial Unicode MS" panose="020B0604020202020204" charset="-122"/>
              </a:rPr>
              <a:t>证时间</a:t>
            </a:r>
            <a:r>
              <a:rPr sz="1800" spc="-5" dirty="0">
                <a:latin typeface="Tahoma" panose="020B0604030504040204"/>
                <a:cs typeface="Tahoma" panose="020B0604030504040204"/>
              </a:rPr>
              <a:t>”</a:t>
            </a:r>
            <a:endParaRPr sz="1800">
              <a:latin typeface="Tahoma" panose="020B0604030504040204"/>
              <a:cs typeface="Tahoma" panose="020B0604030504040204"/>
            </a:endParaRPr>
          </a:p>
        </p:txBody>
      </p:sp>
      <p:sp>
        <p:nvSpPr>
          <p:cNvPr id="26" name="object 26"/>
          <p:cNvSpPr txBox="1"/>
          <p:nvPr/>
        </p:nvSpPr>
        <p:spPr>
          <a:xfrm>
            <a:off x="1501978" y="5330616"/>
            <a:ext cx="7091045" cy="818515"/>
          </a:xfrm>
          <a:prstGeom prst="rect">
            <a:avLst/>
          </a:prstGeom>
        </p:spPr>
        <p:txBody>
          <a:bodyPr vert="horz" wrap="square" lIns="0" tIns="0" rIns="0" bIns="0" rtlCol="0">
            <a:spAutoFit/>
          </a:bodyPr>
          <a:lstStyle/>
          <a:p>
            <a:pPr marL="130175" marR="5080" indent="-118110">
              <a:lnSpc>
                <a:spcPct val="148000"/>
              </a:lnSpc>
              <a:tabLst>
                <a:tab pos="5710555" algn="l"/>
                <a:tab pos="6393815" algn="l"/>
                <a:tab pos="6848475" algn="l"/>
              </a:tabLst>
            </a:pPr>
            <a:r>
              <a:rPr sz="1800" spc="-5" dirty="0">
                <a:latin typeface="Arial Unicode MS" panose="020B0604020202020204" charset="-122"/>
                <a:cs typeface="Arial Unicode MS" panose="020B0604020202020204" charset="-122"/>
              </a:rPr>
              <a:t>年度企业所得税汇算清缴纳税申报时，应将两个证书的</a:t>
            </a:r>
            <a:r>
              <a:rPr sz="1800" spc="-5" dirty="0">
                <a:latin typeface="Tahoma" panose="020B0604030504040204"/>
                <a:cs typeface="Tahoma" panose="020B0604030504040204"/>
              </a:rPr>
              <a:t>“</a:t>
            </a:r>
            <a:r>
              <a:rPr sz="1800" dirty="0">
                <a:latin typeface="Tahoma" panose="020B0604030504040204"/>
                <a:cs typeface="Tahoma" panose="020B0604030504040204"/>
              </a:rPr>
              <a:t>	</a:t>
            </a:r>
            <a:r>
              <a:rPr sz="1800" spc="-5" dirty="0">
                <a:latin typeface="Arial Unicode MS" panose="020B0604020202020204" charset="-122"/>
                <a:cs typeface="Arial Unicode MS" panose="020B0604020202020204" charset="-122"/>
              </a:rPr>
              <a:t>编号</a:t>
            </a:r>
            <a:r>
              <a:rPr sz="1800" spc="-5" dirty="0">
                <a:latin typeface="Tahoma" panose="020B0604030504040204"/>
                <a:cs typeface="Tahoma" panose="020B0604030504040204"/>
              </a:rPr>
              <a:t>”</a:t>
            </a:r>
            <a:r>
              <a:rPr sz="1800" dirty="0">
                <a:latin typeface="Tahoma" panose="020B0604030504040204"/>
                <a:cs typeface="Tahoma" panose="020B0604030504040204"/>
              </a:rPr>
              <a:t>	</a:t>
            </a:r>
            <a:r>
              <a:rPr sz="1800" spc="-5" dirty="0">
                <a:latin typeface="Arial Unicode MS" panose="020B0604020202020204" charset="-122"/>
                <a:cs typeface="Arial Unicode MS" panose="020B0604020202020204" charset="-122"/>
              </a:rPr>
              <a:t>及</a:t>
            </a:r>
            <a:r>
              <a:rPr sz="1800" spc="-5" dirty="0">
                <a:latin typeface="Tahoma" panose="020B0604030504040204"/>
                <a:cs typeface="Tahoma" panose="020B0604030504040204"/>
              </a:rPr>
              <a:t>“</a:t>
            </a:r>
            <a:r>
              <a:rPr sz="1800" dirty="0">
                <a:latin typeface="Tahoma" panose="020B0604030504040204"/>
                <a:cs typeface="Tahoma" panose="020B0604030504040204"/>
              </a:rPr>
              <a:t>	</a:t>
            </a:r>
            <a:r>
              <a:rPr sz="1800" dirty="0">
                <a:latin typeface="Arial Unicode MS" panose="020B0604020202020204" charset="-122"/>
                <a:cs typeface="Arial Unicode MS" panose="020B0604020202020204" charset="-122"/>
              </a:rPr>
              <a:t>发  </a:t>
            </a:r>
            <a:r>
              <a:rPr sz="1800" spc="-5" dirty="0">
                <a:latin typeface="Arial Unicode MS" panose="020B0604020202020204" charset="-122"/>
                <a:cs typeface="Arial Unicode MS" panose="020B0604020202020204" charset="-122"/>
              </a:rPr>
              <a:t>分别填入</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2</a:t>
            </a:r>
            <a:r>
              <a:rPr sz="1800" spc="-145"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2</a:t>
            </a:r>
            <a:r>
              <a:rPr sz="1800" spc="-145"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2</a:t>
            </a:r>
            <a:r>
              <a:rPr sz="1800" spc="-145"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2</a:t>
            </a:r>
            <a:r>
              <a:rPr sz="1800" spc="-145"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3</a:t>
            </a:r>
            <a:r>
              <a:rPr sz="1800" spc="-145"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2</a:t>
            </a:r>
            <a:r>
              <a:rPr sz="1800" spc="-145"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1</a:t>
            </a:r>
            <a:r>
              <a:rPr sz="1800" spc="-145"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spc="-5" dirty="0">
                <a:latin typeface="Tahoma" panose="020B0604030504040204"/>
                <a:cs typeface="Tahoma" panose="020B0604030504040204"/>
              </a:rPr>
              <a:t>4</a:t>
            </a:r>
            <a:r>
              <a:rPr sz="1800" spc="-145" dirty="0">
                <a:latin typeface="Tahoma" panose="020B0604030504040204"/>
                <a:cs typeface="Tahoma" panose="020B0604030504040204"/>
              </a:rPr>
              <a:t> </a:t>
            </a:r>
            <a:r>
              <a:rPr sz="1800" spc="-5" dirty="0">
                <a:latin typeface="Tahoma" panose="020B0604030504040204"/>
                <a:cs typeface="Tahoma" panose="020B0604030504040204"/>
              </a:rPr>
              <a:t>”</a:t>
            </a:r>
            <a:r>
              <a:rPr sz="1800" spc="-150" dirty="0">
                <a:latin typeface="Tahoma" panose="020B0604030504040204"/>
                <a:cs typeface="Tahoma" panose="020B0604030504040204"/>
              </a:rPr>
              <a:t> </a:t>
            </a:r>
            <a:r>
              <a:rPr sz="1800" dirty="0">
                <a:latin typeface="Arial Unicode MS" panose="020B0604020202020204" charset="-122"/>
                <a:cs typeface="Arial Unicode MS" panose="020B0604020202020204" charset="-122"/>
              </a:rPr>
              <a:t>项目中。纳税</a:t>
            </a:r>
            <a:endParaRPr sz="1800">
              <a:latin typeface="Arial Unicode MS" panose="020B0604020202020204" charset="-122"/>
              <a:cs typeface="Arial Unicode MS" panose="020B0604020202020204" charset="-122"/>
            </a:endParaRPr>
          </a:p>
        </p:txBody>
      </p:sp>
      <p:sp>
        <p:nvSpPr>
          <p:cNvPr id="27" name="object 27"/>
          <p:cNvSpPr txBox="1"/>
          <p:nvPr/>
        </p:nvSpPr>
        <p:spPr>
          <a:xfrm>
            <a:off x="561543" y="6254496"/>
            <a:ext cx="7811134" cy="281305"/>
          </a:xfrm>
          <a:prstGeom prst="rect">
            <a:avLst/>
          </a:prstGeom>
        </p:spPr>
        <p:txBody>
          <a:bodyPr vert="horz" wrap="square" lIns="0" tIns="0" rIns="0" bIns="0" rtlCol="0">
            <a:spAutoFit/>
          </a:bodyPr>
          <a:lstStyle/>
          <a:p>
            <a:pPr marL="12700">
              <a:lnSpc>
                <a:spcPct val="100000"/>
              </a:lnSpc>
            </a:pPr>
            <a:r>
              <a:rPr sz="1800" dirty="0">
                <a:latin typeface="Arial Unicode MS" panose="020B0604020202020204" charset="-122"/>
                <a:cs typeface="Arial Unicode MS" panose="020B0604020202020204" charset="-122"/>
              </a:rPr>
              <a:t>人符合上述填报要求的，无论是否享受企业所得税优惠政策，均应填报本项。</a:t>
            </a:r>
            <a:endParaRPr sz="1800">
              <a:latin typeface="Arial Unicode MS" panose="020B0604020202020204" charset="-122"/>
              <a:cs typeface="Arial Unicode MS" panose="020B0604020202020204" charset="-122"/>
            </a:endParaRPr>
          </a:p>
        </p:txBody>
      </p:sp>
      <p:sp>
        <p:nvSpPr>
          <p:cNvPr id="28" name="object 28"/>
          <p:cNvSpPr/>
          <p:nvPr/>
        </p:nvSpPr>
        <p:spPr>
          <a:xfrm>
            <a:off x="10370819" y="519683"/>
            <a:ext cx="1821180" cy="585470"/>
          </a:xfrm>
          <a:custGeom>
            <a:avLst/>
            <a:gdLst/>
            <a:ahLst/>
            <a:cxnLst/>
            <a:rect l="l" t="t" r="r" b="b"/>
            <a:pathLst>
              <a:path w="1821179" h="585469">
                <a:moveTo>
                  <a:pt x="0" y="0"/>
                </a:moveTo>
                <a:lnTo>
                  <a:pt x="1821179" y="0"/>
                </a:lnTo>
                <a:lnTo>
                  <a:pt x="1821179" y="585215"/>
                </a:lnTo>
                <a:lnTo>
                  <a:pt x="0" y="585215"/>
                </a:lnTo>
                <a:lnTo>
                  <a:pt x="0" y="0"/>
                </a:lnTo>
                <a:close/>
              </a:path>
            </a:pathLst>
          </a:custGeom>
          <a:solidFill>
            <a:srgbClr val="FFFF00"/>
          </a:solidFill>
        </p:spPr>
        <p:txBody>
          <a:bodyPr wrap="square" lIns="0" tIns="0" rIns="0" bIns="0" rtlCol="0"/>
          <a:lstStyle/>
          <a:p/>
        </p:txBody>
      </p:sp>
      <p:sp>
        <p:nvSpPr>
          <p:cNvPr id="29" name="object 29"/>
          <p:cNvSpPr txBox="1"/>
          <p:nvPr/>
        </p:nvSpPr>
        <p:spPr>
          <a:xfrm>
            <a:off x="10451083" y="478154"/>
            <a:ext cx="1655445" cy="489584"/>
          </a:xfrm>
          <a:prstGeom prst="rect">
            <a:avLst/>
          </a:prstGeom>
        </p:spPr>
        <p:txBody>
          <a:bodyPr vert="horz" wrap="square" lIns="0" tIns="0" rIns="0" bIns="0" rtlCol="0">
            <a:spAutoFit/>
          </a:bodyPr>
          <a:lstStyle/>
          <a:p>
            <a:pPr marL="12700">
              <a:lnSpc>
                <a:spcPct val="100000"/>
              </a:lnSpc>
            </a:pPr>
            <a:r>
              <a:rPr sz="3200" b="1" spc="10" dirty="0">
                <a:latin typeface="Microsoft JhengHei" panose="020B0604030504040204" charset="-120"/>
                <a:cs typeface="Microsoft JhengHei" panose="020B0604030504040204" charset="-120"/>
              </a:rPr>
              <a:t>填报解</a:t>
            </a:r>
            <a:r>
              <a:rPr sz="3200" b="1" spc="5" dirty="0">
                <a:latin typeface="Microsoft JhengHei" panose="020B0604030504040204" charset="-120"/>
                <a:cs typeface="Microsoft JhengHei" panose="020B0604030504040204" charset="-120"/>
              </a:rPr>
              <a:t>析</a:t>
            </a:r>
            <a:endParaRPr sz="3200">
              <a:latin typeface="Microsoft JhengHei" panose="020B0604030504040204" charset="-120"/>
              <a:cs typeface="Microsoft JhengHei" panose="020B0604030504040204" charset="-120"/>
            </a:endParaRPr>
          </a:p>
        </p:txBody>
      </p:sp>
      <p:sp>
        <p:nvSpPr>
          <p:cNvPr id="30" name="object 30"/>
          <p:cNvSpPr/>
          <p:nvPr/>
        </p:nvSpPr>
        <p:spPr>
          <a:xfrm>
            <a:off x="10346181" y="4892040"/>
            <a:ext cx="719455" cy="131445"/>
          </a:xfrm>
          <a:custGeom>
            <a:avLst/>
            <a:gdLst/>
            <a:ahLst/>
            <a:cxnLst/>
            <a:rect l="l" t="t" r="r" b="b"/>
            <a:pathLst>
              <a:path w="719454" h="131445">
                <a:moveTo>
                  <a:pt x="719327" y="131318"/>
                </a:moveTo>
                <a:lnTo>
                  <a:pt x="6350" y="131318"/>
                </a:lnTo>
                <a:lnTo>
                  <a:pt x="4381" y="131013"/>
                </a:lnTo>
                <a:lnTo>
                  <a:pt x="2616" y="130111"/>
                </a:lnTo>
                <a:lnTo>
                  <a:pt x="1206" y="128701"/>
                </a:lnTo>
                <a:lnTo>
                  <a:pt x="304" y="126936"/>
                </a:lnTo>
                <a:lnTo>
                  <a:pt x="0" y="124968"/>
                </a:lnTo>
                <a:lnTo>
                  <a:pt x="0" y="0"/>
                </a:lnTo>
                <a:lnTo>
                  <a:pt x="12700" y="0"/>
                </a:lnTo>
                <a:lnTo>
                  <a:pt x="12700" y="118618"/>
                </a:lnTo>
                <a:lnTo>
                  <a:pt x="6350" y="118618"/>
                </a:lnTo>
                <a:lnTo>
                  <a:pt x="12700" y="124968"/>
                </a:lnTo>
                <a:lnTo>
                  <a:pt x="719327" y="124968"/>
                </a:lnTo>
                <a:lnTo>
                  <a:pt x="719327" y="131318"/>
                </a:lnTo>
                <a:close/>
              </a:path>
            </a:pathLst>
          </a:custGeom>
          <a:solidFill>
            <a:srgbClr val="2E5D85"/>
          </a:solidFill>
        </p:spPr>
        <p:txBody>
          <a:bodyPr wrap="square" lIns="0" tIns="0" rIns="0" bIns="0" rtlCol="0"/>
          <a:lstStyle/>
          <a:p/>
        </p:txBody>
      </p:sp>
      <p:sp>
        <p:nvSpPr>
          <p:cNvPr id="31" name="object 31"/>
          <p:cNvSpPr/>
          <p:nvPr/>
        </p:nvSpPr>
        <p:spPr>
          <a:xfrm>
            <a:off x="10352531" y="5010658"/>
            <a:ext cx="6350" cy="6350"/>
          </a:xfrm>
          <a:custGeom>
            <a:avLst/>
            <a:gdLst/>
            <a:ahLst/>
            <a:cxnLst/>
            <a:rect l="l" t="t" r="r" b="b"/>
            <a:pathLst>
              <a:path w="6350" h="6350">
                <a:moveTo>
                  <a:pt x="6350" y="6350"/>
                </a:moveTo>
                <a:lnTo>
                  <a:pt x="0" y="0"/>
                </a:lnTo>
                <a:lnTo>
                  <a:pt x="6350" y="0"/>
                </a:lnTo>
                <a:lnTo>
                  <a:pt x="6350" y="6350"/>
                </a:lnTo>
                <a:close/>
              </a:path>
            </a:pathLst>
          </a:custGeom>
          <a:solidFill>
            <a:srgbClr val="2E5D85"/>
          </a:solidFill>
        </p:spPr>
        <p:txBody>
          <a:bodyPr wrap="square" lIns="0" tIns="0" rIns="0" bIns="0" rtlCol="0"/>
          <a:lstStyle/>
          <a:p/>
        </p:txBody>
      </p:sp>
      <p:sp>
        <p:nvSpPr>
          <p:cNvPr id="32" name="object 32"/>
          <p:cNvSpPr/>
          <p:nvPr/>
        </p:nvSpPr>
        <p:spPr>
          <a:xfrm>
            <a:off x="10358881" y="5017008"/>
            <a:ext cx="719455" cy="0"/>
          </a:xfrm>
          <a:custGeom>
            <a:avLst/>
            <a:gdLst/>
            <a:ahLst/>
            <a:cxnLst/>
            <a:rect l="l" t="t" r="r" b="b"/>
            <a:pathLst>
              <a:path w="719454">
                <a:moveTo>
                  <a:pt x="0" y="0"/>
                </a:moveTo>
                <a:lnTo>
                  <a:pt x="719327" y="0"/>
                </a:lnTo>
              </a:path>
            </a:pathLst>
          </a:custGeom>
          <a:ln w="12700">
            <a:solidFill>
              <a:srgbClr val="2E5D85"/>
            </a:solidFill>
          </a:ln>
        </p:spPr>
        <p:txBody>
          <a:bodyPr wrap="square" lIns="0" tIns="0" rIns="0" bIns="0" rtlCol="0"/>
          <a:lstStyle/>
          <a:p/>
        </p:txBody>
      </p:sp>
      <p:sp>
        <p:nvSpPr>
          <p:cNvPr id="33" name="object 33"/>
          <p:cNvSpPr/>
          <p:nvPr/>
        </p:nvSpPr>
        <p:spPr>
          <a:xfrm>
            <a:off x="11065509" y="5017008"/>
            <a:ext cx="12700" cy="125095"/>
          </a:xfrm>
          <a:custGeom>
            <a:avLst/>
            <a:gdLst/>
            <a:ahLst/>
            <a:cxnLst/>
            <a:rect l="l" t="t" r="r" b="b"/>
            <a:pathLst>
              <a:path w="12700" h="125095">
                <a:moveTo>
                  <a:pt x="12700" y="124967"/>
                </a:moveTo>
                <a:lnTo>
                  <a:pt x="0" y="124967"/>
                </a:lnTo>
                <a:lnTo>
                  <a:pt x="0" y="0"/>
                </a:lnTo>
                <a:lnTo>
                  <a:pt x="6350" y="6350"/>
                </a:lnTo>
                <a:lnTo>
                  <a:pt x="12700" y="6350"/>
                </a:lnTo>
                <a:lnTo>
                  <a:pt x="12700" y="124967"/>
                </a:lnTo>
                <a:close/>
              </a:path>
            </a:pathLst>
          </a:custGeom>
          <a:solidFill>
            <a:srgbClr val="2E5D85"/>
          </a:solidFill>
        </p:spPr>
        <p:txBody>
          <a:bodyPr wrap="square" lIns="0" tIns="0" rIns="0" bIns="0" rtlCol="0"/>
          <a:lstStyle/>
          <a:p/>
        </p:txBody>
      </p:sp>
      <p:sp>
        <p:nvSpPr>
          <p:cNvPr id="34" name="object 34"/>
          <p:cNvSpPr/>
          <p:nvPr/>
        </p:nvSpPr>
        <p:spPr>
          <a:xfrm>
            <a:off x="10346181" y="4892040"/>
            <a:ext cx="12700" cy="125095"/>
          </a:xfrm>
          <a:custGeom>
            <a:avLst/>
            <a:gdLst/>
            <a:ahLst/>
            <a:cxnLst/>
            <a:rect l="l" t="t" r="r" b="b"/>
            <a:pathLst>
              <a:path w="12700" h="125095">
                <a:moveTo>
                  <a:pt x="0" y="124968"/>
                </a:moveTo>
                <a:lnTo>
                  <a:pt x="0" y="0"/>
                </a:lnTo>
                <a:lnTo>
                  <a:pt x="12700" y="0"/>
                </a:lnTo>
                <a:lnTo>
                  <a:pt x="12700" y="118618"/>
                </a:lnTo>
                <a:lnTo>
                  <a:pt x="6350" y="118618"/>
                </a:lnTo>
                <a:lnTo>
                  <a:pt x="0" y="124968"/>
                </a:lnTo>
                <a:close/>
              </a:path>
            </a:pathLst>
          </a:custGeom>
          <a:solidFill>
            <a:srgbClr val="2E5D85"/>
          </a:solidFill>
        </p:spPr>
        <p:txBody>
          <a:bodyPr wrap="square" lIns="0" tIns="0" rIns="0" bIns="0" rtlCol="0"/>
          <a:lstStyle/>
          <a:p/>
        </p:txBody>
      </p:sp>
      <p:sp>
        <p:nvSpPr>
          <p:cNvPr id="35" name="object 35"/>
          <p:cNvSpPr/>
          <p:nvPr/>
        </p:nvSpPr>
        <p:spPr>
          <a:xfrm>
            <a:off x="9628378" y="5010658"/>
            <a:ext cx="718185" cy="131445"/>
          </a:xfrm>
          <a:custGeom>
            <a:avLst/>
            <a:gdLst/>
            <a:ahLst/>
            <a:cxnLst/>
            <a:rect l="l" t="t" r="r" b="b"/>
            <a:pathLst>
              <a:path w="718184" h="131445">
                <a:moveTo>
                  <a:pt x="12700" y="131317"/>
                </a:moveTo>
                <a:lnTo>
                  <a:pt x="0" y="131317"/>
                </a:lnTo>
                <a:lnTo>
                  <a:pt x="0" y="6350"/>
                </a:lnTo>
                <a:lnTo>
                  <a:pt x="6350" y="0"/>
                </a:lnTo>
                <a:lnTo>
                  <a:pt x="717803" y="0"/>
                </a:lnTo>
                <a:lnTo>
                  <a:pt x="717803" y="6350"/>
                </a:lnTo>
                <a:lnTo>
                  <a:pt x="12700" y="6350"/>
                </a:lnTo>
                <a:lnTo>
                  <a:pt x="6350" y="12700"/>
                </a:lnTo>
                <a:lnTo>
                  <a:pt x="12700" y="12700"/>
                </a:lnTo>
                <a:lnTo>
                  <a:pt x="12700" y="131317"/>
                </a:lnTo>
                <a:close/>
              </a:path>
            </a:pathLst>
          </a:custGeom>
          <a:solidFill>
            <a:srgbClr val="2E5D85"/>
          </a:solidFill>
        </p:spPr>
        <p:txBody>
          <a:bodyPr wrap="square" lIns="0" tIns="0" rIns="0" bIns="0" rtlCol="0"/>
          <a:lstStyle/>
          <a:p/>
        </p:txBody>
      </p:sp>
      <p:sp>
        <p:nvSpPr>
          <p:cNvPr id="36" name="object 36"/>
          <p:cNvSpPr/>
          <p:nvPr/>
        </p:nvSpPr>
        <p:spPr>
          <a:xfrm>
            <a:off x="9641078" y="5017008"/>
            <a:ext cx="718185" cy="0"/>
          </a:xfrm>
          <a:custGeom>
            <a:avLst/>
            <a:gdLst/>
            <a:ahLst/>
            <a:cxnLst/>
            <a:rect l="l" t="t" r="r" b="b"/>
            <a:pathLst>
              <a:path w="718184">
                <a:moveTo>
                  <a:pt x="0" y="0"/>
                </a:moveTo>
                <a:lnTo>
                  <a:pt x="717803" y="0"/>
                </a:lnTo>
              </a:path>
            </a:pathLst>
          </a:custGeom>
          <a:ln w="12700">
            <a:solidFill>
              <a:srgbClr val="2E5D85"/>
            </a:solidFill>
          </a:ln>
        </p:spPr>
        <p:txBody>
          <a:bodyPr wrap="square" lIns="0" tIns="0" rIns="0" bIns="0" rtlCol="0"/>
          <a:lstStyle/>
          <a:p/>
        </p:txBody>
      </p:sp>
      <p:sp>
        <p:nvSpPr>
          <p:cNvPr id="37" name="object 37"/>
          <p:cNvSpPr/>
          <p:nvPr/>
        </p:nvSpPr>
        <p:spPr>
          <a:xfrm>
            <a:off x="9634728" y="5017008"/>
            <a:ext cx="6350" cy="6350"/>
          </a:xfrm>
          <a:custGeom>
            <a:avLst/>
            <a:gdLst/>
            <a:ahLst/>
            <a:cxnLst/>
            <a:rect l="l" t="t" r="r" b="b"/>
            <a:pathLst>
              <a:path w="6350" h="6350">
                <a:moveTo>
                  <a:pt x="6350" y="6350"/>
                </a:moveTo>
                <a:lnTo>
                  <a:pt x="0" y="6350"/>
                </a:lnTo>
                <a:lnTo>
                  <a:pt x="6350" y="0"/>
                </a:lnTo>
                <a:lnTo>
                  <a:pt x="6350" y="6350"/>
                </a:lnTo>
                <a:close/>
              </a:path>
            </a:pathLst>
          </a:custGeom>
          <a:solidFill>
            <a:srgbClr val="2E5D85"/>
          </a:solidFill>
        </p:spPr>
        <p:txBody>
          <a:bodyPr wrap="square" lIns="0" tIns="0" rIns="0" bIns="0" rtlCol="0"/>
          <a:lstStyle/>
          <a:p/>
        </p:txBody>
      </p:sp>
      <p:sp>
        <p:nvSpPr>
          <p:cNvPr id="38" name="object 38"/>
          <p:cNvSpPr/>
          <p:nvPr/>
        </p:nvSpPr>
        <p:spPr>
          <a:xfrm>
            <a:off x="9758171" y="4297679"/>
            <a:ext cx="1188720" cy="594360"/>
          </a:xfrm>
          <a:custGeom>
            <a:avLst/>
            <a:gdLst/>
            <a:ahLst/>
            <a:cxnLst/>
            <a:rect l="l" t="t" r="r" b="b"/>
            <a:pathLst>
              <a:path w="1188720" h="594360">
                <a:moveTo>
                  <a:pt x="0" y="0"/>
                </a:moveTo>
                <a:lnTo>
                  <a:pt x="1188720" y="0"/>
                </a:lnTo>
                <a:lnTo>
                  <a:pt x="1188720" y="594360"/>
                </a:lnTo>
                <a:lnTo>
                  <a:pt x="0" y="594360"/>
                </a:lnTo>
                <a:lnTo>
                  <a:pt x="0" y="0"/>
                </a:lnTo>
                <a:close/>
              </a:path>
            </a:pathLst>
          </a:custGeom>
          <a:solidFill>
            <a:srgbClr val="4276AA"/>
          </a:solidFill>
        </p:spPr>
        <p:txBody>
          <a:bodyPr wrap="square" lIns="0" tIns="0" rIns="0" bIns="0" rtlCol="0"/>
          <a:lstStyle/>
          <a:p/>
        </p:txBody>
      </p:sp>
      <p:sp>
        <p:nvSpPr>
          <p:cNvPr id="39" name="object 39"/>
          <p:cNvSpPr/>
          <p:nvPr/>
        </p:nvSpPr>
        <p:spPr>
          <a:xfrm>
            <a:off x="9751821" y="4291329"/>
            <a:ext cx="1201420" cy="607060"/>
          </a:xfrm>
          <a:custGeom>
            <a:avLst/>
            <a:gdLst/>
            <a:ahLst/>
            <a:cxnLst/>
            <a:rect l="l" t="t" r="r" b="b"/>
            <a:pathLst>
              <a:path w="1201420" h="607060">
                <a:moveTo>
                  <a:pt x="1195070" y="607060"/>
                </a:moveTo>
                <a:lnTo>
                  <a:pt x="6350" y="607060"/>
                </a:lnTo>
                <a:lnTo>
                  <a:pt x="4381" y="606742"/>
                </a:lnTo>
                <a:lnTo>
                  <a:pt x="2616" y="605840"/>
                </a:lnTo>
                <a:lnTo>
                  <a:pt x="1206" y="604443"/>
                </a:lnTo>
                <a:lnTo>
                  <a:pt x="304" y="602665"/>
                </a:lnTo>
                <a:lnTo>
                  <a:pt x="0" y="600710"/>
                </a:lnTo>
                <a:lnTo>
                  <a:pt x="0" y="6350"/>
                </a:lnTo>
                <a:lnTo>
                  <a:pt x="6350" y="0"/>
                </a:lnTo>
                <a:lnTo>
                  <a:pt x="1195070" y="0"/>
                </a:lnTo>
                <a:lnTo>
                  <a:pt x="1201420" y="6350"/>
                </a:lnTo>
                <a:lnTo>
                  <a:pt x="12700" y="6350"/>
                </a:lnTo>
                <a:lnTo>
                  <a:pt x="6350" y="12700"/>
                </a:lnTo>
                <a:lnTo>
                  <a:pt x="12700" y="12700"/>
                </a:lnTo>
                <a:lnTo>
                  <a:pt x="12700" y="594360"/>
                </a:lnTo>
                <a:lnTo>
                  <a:pt x="6350" y="594360"/>
                </a:lnTo>
                <a:lnTo>
                  <a:pt x="12700" y="600710"/>
                </a:lnTo>
                <a:lnTo>
                  <a:pt x="1201420" y="600710"/>
                </a:lnTo>
                <a:lnTo>
                  <a:pt x="1201102" y="602665"/>
                </a:lnTo>
                <a:lnTo>
                  <a:pt x="1200200" y="604443"/>
                </a:lnTo>
                <a:lnTo>
                  <a:pt x="1198803" y="605840"/>
                </a:lnTo>
                <a:lnTo>
                  <a:pt x="1197025" y="606742"/>
                </a:lnTo>
                <a:lnTo>
                  <a:pt x="1195070" y="607060"/>
                </a:lnTo>
                <a:close/>
              </a:path>
            </a:pathLst>
          </a:custGeom>
          <a:solidFill>
            <a:srgbClr val="FFFFFF"/>
          </a:solidFill>
        </p:spPr>
        <p:txBody>
          <a:bodyPr wrap="square" lIns="0" tIns="0" rIns="0" bIns="0" rtlCol="0"/>
          <a:lstStyle/>
          <a:p/>
        </p:txBody>
      </p:sp>
      <p:sp>
        <p:nvSpPr>
          <p:cNvPr id="40" name="object 40"/>
          <p:cNvSpPr/>
          <p:nvPr/>
        </p:nvSpPr>
        <p:spPr>
          <a:xfrm>
            <a:off x="9758171" y="4297679"/>
            <a:ext cx="6350" cy="6350"/>
          </a:xfrm>
          <a:custGeom>
            <a:avLst/>
            <a:gdLst/>
            <a:ahLst/>
            <a:cxnLst/>
            <a:rect l="l" t="t" r="r" b="b"/>
            <a:pathLst>
              <a:path w="6350" h="6350">
                <a:moveTo>
                  <a:pt x="6350" y="6350"/>
                </a:moveTo>
                <a:lnTo>
                  <a:pt x="0" y="6350"/>
                </a:lnTo>
                <a:lnTo>
                  <a:pt x="6350" y="0"/>
                </a:lnTo>
                <a:lnTo>
                  <a:pt x="6350" y="6350"/>
                </a:lnTo>
                <a:close/>
              </a:path>
            </a:pathLst>
          </a:custGeom>
          <a:solidFill>
            <a:srgbClr val="FFFFFF"/>
          </a:solidFill>
        </p:spPr>
        <p:txBody>
          <a:bodyPr wrap="square" lIns="0" tIns="0" rIns="0" bIns="0" rtlCol="0"/>
          <a:lstStyle/>
          <a:p/>
        </p:txBody>
      </p:sp>
      <p:sp>
        <p:nvSpPr>
          <p:cNvPr id="41" name="object 41"/>
          <p:cNvSpPr/>
          <p:nvPr/>
        </p:nvSpPr>
        <p:spPr>
          <a:xfrm>
            <a:off x="9764521" y="4300854"/>
            <a:ext cx="1176020" cy="0"/>
          </a:xfrm>
          <a:custGeom>
            <a:avLst/>
            <a:gdLst/>
            <a:ahLst/>
            <a:cxnLst/>
            <a:rect l="l" t="t" r="r" b="b"/>
            <a:pathLst>
              <a:path w="1176020">
                <a:moveTo>
                  <a:pt x="0" y="0"/>
                </a:moveTo>
                <a:lnTo>
                  <a:pt x="1176020" y="0"/>
                </a:lnTo>
              </a:path>
            </a:pathLst>
          </a:custGeom>
          <a:ln w="6350">
            <a:solidFill>
              <a:srgbClr val="FFFFFF"/>
            </a:solidFill>
          </a:ln>
        </p:spPr>
        <p:txBody>
          <a:bodyPr wrap="square" lIns="0" tIns="0" rIns="0" bIns="0" rtlCol="0"/>
          <a:lstStyle/>
          <a:p/>
        </p:txBody>
      </p:sp>
      <p:sp>
        <p:nvSpPr>
          <p:cNvPr id="42" name="object 42"/>
          <p:cNvSpPr/>
          <p:nvPr/>
        </p:nvSpPr>
        <p:spPr>
          <a:xfrm>
            <a:off x="10946892" y="4297679"/>
            <a:ext cx="0" cy="594360"/>
          </a:xfrm>
          <a:custGeom>
            <a:avLst/>
            <a:gdLst/>
            <a:ahLst/>
            <a:cxnLst/>
            <a:rect l="l" t="t" r="r" b="b"/>
            <a:pathLst>
              <a:path h="594360">
                <a:moveTo>
                  <a:pt x="0" y="0"/>
                </a:moveTo>
                <a:lnTo>
                  <a:pt x="0" y="594360"/>
                </a:lnTo>
              </a:path>
            </a:pathLst>
          </a:custGeom>
          <a:ln w="12700">
            <a:solidFill>
              <a:srgbClr val="FFFFFF"/>
            </a:solidFill>
          </a:ln>
        </p:spPr>
        <p:txBody>
          <a:bodyPr wrap="square" lIns="0" tIns="0" rIns="0" bIns="0" rtlCol="0"/>
          <a:lstStyle/>
          <a:p/>
        </p:txBody>
      </p:sp>
      <p:sp>
        <p:nvSpPr>
          <p:cNvPr id="43" name="object 43"/>
          <p:cNvSpPr/>
          <p:nvPr/>
        </p:nvSpPr>
        <p:spPr>
          <a:xfrm>
            <a:off x="10940542" y="4297679"/>
            <a:ext cx="12700" cy="6350"/>
          </a:xfrm>
          <a:custGeom>
            <a:avLst/>
            <a:gdLst/>
            <a:ahLst/>
            <a:cxnLst/>
            <a:rect l="l" t="t" r="r" b="b"/>
            <a:pathLst>
              <a:path w="12700" h="6350">
                <a:moveTo>
                  <a:pt x="12700" y="6350"/>
                </a:moveTo>
                <a:lnTo>
                  <a:pt x="6350" y="6350"/>
                </a:lnTo>
                <a:lnTo>
                  <a:pt x="0" y="0"/>
                </a:lnTo>
                <a:lnTo>
                  <a:pt x="12700" y="0"/>
                </a:lnTo>
                <a:lnTo>
                  <a:pt x="12700" y="6350"/>
                </a:lnTo>
                <a:close/>
              </a:path>
            </a:pathLst>
          </a:custGeom>
          <a:solidFill>
            <a:srgbClr val="FFFFFF"/>
          </a:solidFill>
        </p:spPr>
        <p:txBody>
          <a:bodyPr wrap="square" lIns="0" tIns="0" rIns="0" bIns="0" rtlCol="0"/>
          <a:lstStyle/>
          <a:p/>
        </p:txBody>
      </p:sp>
      <p:sp>
        <p:nvSpPr>
          <p:cNvPr id="44" name="object 44"/>
          <p:cNvSpPr/>
          <p:nvPr/>
        </p:nvSpPr>
        <p:spPr>
          <a:xfrm>
            <a:off x="9758171" y="4885690"/>
            <a:ext cx="6350" cy="6350"/>
          </a:xfrm>
          <a:custGeom>
            <a:avLst/>
            <a:gdLst/>
            <a:ahLst/>
            <a:cxnLst/>
            <a:rect l="l" t="t" r="r" b="b"/>
            <a:pathLst>
              <a:path w="6350" h="6350">
                <a:moveTo>
                  <a:pt x="6350" y="6350"/>
                </a:moveTo>
                <a:lnTo>
                  <a:pt x="0" y="0"/>
                </a:lnTo>
                <a:lnTo>
                  <a:pt x="6350" y="0"/>
                </a:lnTo>
                <a:lnTo>
                  <a:pt x="6350" y="6350"/>
                </a:lnTo>
                <a:close/>
              </a:path>
            </a:pathLst>
          </a:custGeom>
          <a:solidFill>
            <a:srgbClr val="FFFFFF"/>
          </a:solidFill>
        </p:spPr>
        <p:txBody>
          <a:bodyPr wrap="square" lIns="0" tIns="0" rIns="0" bIns="0" rtlCol="0"/>
          <a:lstStyle/>
          <a:p/>
        </p:txBody>
      </p:sp>
      <p:sp>
        <p:nvSpPr>
          <p:cNvPr id="45" name="object 45"/>
          <p:cNvSpPr/>
          <p:nvPr/>
        </p:nvSpPr>
        <p:spPr>
          <a:xfrm>
            <a:off x="9764521" y="4888865"/>
            <a:ext cx="1176020" cy="0"/>
          </a:xfrm>
          <a:custGeom>
            <a:avLst/>
            <a:gdLst/>
            <a:ahLst/>
            <a:cxnLst/>
            <a:rect l="l" t="t" r="r" b="b"/>
            <a:pathLst>
              <a:path w="1176020">
                <a:moveTo>
                  <a:pt x="0" y="0"/>
                </a:moveTo>
                <a:lnTo>
                  <a:pt x="1176020" y="0"/>
                </a:lnTo>
              </a:path>
            </a:pathLst>
          </a:custGeom>
          <a:ln w="6350">
            <a:solidFill>
              <a:srgbClr val="FFFFFF"/>
            </a:solidFill>
          </a:ln>
        </p:spPr>
        <p:txBody>
          <a:bodyPr wrap="square" lIns="0" tIns="0" rIns="0" bIns="0" rtlCol="0"/>
          <a:lstStyle/>
          <a:p/>
        </p:txBody>
      </p:sp>
      <p:sp>
        <p:nvSpPr>
          <p:cNvPr id="46" name="object 46"/>
          <p:cNvSpPr/>
          <p:nvPr/>
        </p:nvSpPr>
        <p:spPr>
          <a:xfrm>
            <a:off x="10940542" y="4885690"/>
            <a:ext cx="12700" cy="6350"/>
          </a:xfrm>
          <a:custGeom>
            <a:avLst/>
            <a:gdLst/>
            <a:ahLst/>
            <a:cxnLst/>
            <a:rect l="l" t="t" r="r" b="b"/>
            <a:pathLst>
              <a:path w="12700" h="6350">
                <a:moveTo>
                  <a:pt x="12700" y="6350"/>
                </a:moveTo>
                <a:lnTo>
                  <a:pt x="0" y="6350"/>
                </a:lnTo>
                <a:lnTo>
                  <a:pt x="6350" y="0"/>
                </a:lnTo>
                <a:lnTo>
                  <a:pt x="12700" y="0"/>
                </a:lnTo>
                <a:lnTo>
                  <a:pt x="12700" y="6350"/>
                </a:lnTo>
                <a:close/>
              </a:path>
            </a:pathLst>
          </a:custGeom>
          <a:solidFill>
            <a:srgbClr val="FFFFFF"/>
          </a:solidFill>
        </p:spPr>
        <p:txBody>
          <a:bodyPr wrap="square" lIns="0" tIns="0" rIns="0" bIns="0" rtlCol="0"/>
          <a:lstStyle/>
          <a:p/>
        </p:txBody>
      </p:sp>
      <p:sp>
        <p:nvSpPr>
          <p:cNvPr id="47" name="object 47"/>
          <p:cNvSpPr txBox="1"/>
          <p:nvPr/>
        </p:nvSpPr>
        <p:spPr>
          <a:xfrm>
            <a:off x="9758171" y="4430395"/>
            <a:ext cx="1188720" cy="458470"/>
          </a:xfrm>
          <a:prstGeom prst="rect">
            <a:avLst/>
          </a:prstGeom>
        </p:spPr>
        <p:txBody>
          <a:bodyPr vert="horz" wrap="square" lIns="0" tIns="0" rIns="0" bIns="0" rtlCol="0">
            <a:spAutoFit/>
          </a:bodyPr>
          <a:lstStyle/>
          <a:p>
            <a:pPr marL="298450">
              <a:lnSpc>
                <a:spcPct val="100000"/>
              </a:lnSpc>
            </a:pPr>
            <a:r>
              <a:rPr sz="1800" b="1" spc="-305" dirty="0">
                <a:solidFill>
                  <a:srgbClr val="EDEDED"/>
                </a:solidFill>
                <a:latin typeface="Arial" panose="020B0604020202020204"/>
                <a:cs typeface="Arial" panose="020B0604020202020204"/>
              </a:rPr>
              <a:t>“</a:t>
            </a:r>
            <a:r>
              <a:rPr sz="1800" b="1" spc="-335" dirty="0">
                <a:solidFill>
                  <a:srgbClr val="EDEDED"/>
                </a:solidFill>
                <a:latin typeface="Arial" panose="020B0604020202020204"/>
                <a:cs typeface="Arial" panose="020B0604020202020204"/>
              </a:rPr>
              <a:t> </a:t>
            </a:r>
            <a:r>
              <a:rPr sz="1800" b="1" spc="-155" dirty="0">
                <a:solidFill>
                  <a:srgbClr val="EDEDED"/>
                </a:solidFill>
                <a:latin typeface="Arial" panose="020B0604020202020204"/>
                <a:cs typeface="Arial" panose="020B0604020202020204"/>
              </a:rPr>
              <a:t>211”</a:t>
            </a:r>
            <a:endParaRPr sz="1800">
              <a:latin typeface="Arial" panose="020B0604020202020204"/>
              <a:cs typeface="Arial" panose="020B0604020202020204"/>
            </a:endParaRPr>
          </a:p>
        </p:txBody>
      </p:sp>
      <p:sp>
        <p:nvSpPr>
          <p:cNvPr id="48" name="object 48"/>
          <p:cNvSpPr/>
          <p:nvPr/>
        </p:nvSpPr>
        <p:spPr>
          <a:xfrm>
            <a:off x="9040368" y="5141976"/>
            <a:ext cx="1187450" cy="594360"/>
          </a:xfrm>
          <a:custGeom>
            <a:avLst/>
            <a:gdLst/>
            <a:ahLst/>
            <a:cxnLst/>
            <a:rect l="l" t="t" r="r" b="b"/>
            <a:pathLst>
              <a:path w="1187450" h="594360">
                <a:moveTo>
                  <a:pt x="0" y="0"/>
                </a:moveTo>
                <a:lnTo>
                  <a:pt x="1187196" y="0"/>
                </a:lnTo>
                <a:lnTo>
                  <a:pt x="1187196" y="594360"/>
                </a:lnTo>
                <a:lnTo>
                  <a:pt x="0" y="594360"/>
                </a:lnTo>
                <a:lnTo>
                  <a:pt x="0" y="0"/>
                </a:lnTo>
                <a:close/>
              </a:path>
            </a:pathLst>
          </a:custGeom>
          <a:solidFill>
            <a:srgbClr val="4276AA"/>
          </a:solidFill>
        </p:spPr>
        <p:txBody>
          <a:bodyPr wrap="square" lIns="0" tIns="0" rIns="0" bIns="0" rtlCol="0"/>
          <a:lstStyle/>
          <a:p/>
        </p:txBody>
      </p:sp>
      <p:sp>
        <p:nvSpPr>
          <p:cNvPr id="49" name="object 49"/>
          <p:cNvSpPr/>
          <p:nvPr/>
        </p:nvSpPr>
        <p:spPr>
          <a:xfrm>
            <a:off x="9034018" y="5135626"/>
            <a:ext cx="1200150" cy="607060"/>
          </a:xfrm>
          <a:custGeom>
            <a:avLst/>
            <a:gdLst/>
            <a:ahLst/>
            <a:cxnLst/>
            <a:rect l="l" t="t" r="r" b="b"/>
            <a:pathLst>
              <a:path w="1200150" h="607060">
                <a:moveTo>
                  <a:pt x="1193546" y="607060"/>
                </a:moveTo>
                <a:lnTo>
                  <a:pt x="6350" y="607060"/>
                </a:lnTo>
                <a:lnTo>
                  <a:pt x="4381" y="606755"/>
                </a:lnTo>
                <a:lnTo>
                  <a:pt x="2616" y="605853"/>
                </a:lnTo>
                <a:lnTo>
                  <a:pt x="1206" y="604443"/>
                </a:lnTo>
                <a:lnTo>
                  <a:pt x="304" y="602678"/>
                </a:lnTo>
                <a:lnTo>
                  <a:pt x="0" y="600710"/>
                </a:lnTo>
                <a:lnTo>
                  <a:pt x="0" y="6350"/>
                </a:lnTo>
                <a:lnTo>
                  <a:pt x="6350" y="0"/>
                </a:lnTo>
                <a:lnTo>
                  <a:pt x="1193546" y="0"/>
                </a:lnTo>
                <a:lnTo>
                  <a:pt x="1199896" y="6350"/>
                </a:lnTo>
                <a:lnTo>
                  <a:pt x="12700" y="6350"/>
                </a:lnTo>
                <a:lnTo>
                  <a:pt x="6350" y="12700"/>
                </a:lnTo>
                <a:lnTo>
                  <a:pt x="12700" y="12700"/>
                </a:lnTo>
                <a:lnTo>
                  <a:pt x="12700" y="594360"/>
                </a:lnTo>
                <a:lnTo>
                  <a:pt x="6350" y="594360"/>
                </a:lnTo>
                <a:lnTo>
                  <a:pt x="12700" y="600710"/>
                </a:lnTo>
                <a:lnTo>
                  <a:pt x="1199896" y="600710"/>
                </a:lnTo>
                <a:lnTo>
                  <a:pt x="1199578" y="602678"/>
                </a:lnTo>
                <a:lnTo>
                  <a:pt x="1198676" y="604443"/>
                </a:lnTo>
                <a:lnTo>
                  <a:pt x="1197279" y="605853"/>
                </a:lnTo>
                <a:lnTo>
                  <a:pt x="1195501" y="606755"/>
                </a:lnTo>
                <a:lnTo>
                  <a:pt x="1193546" y="607060"/>
                </a:lnTo>
                <a:close/>
              </a:path>
            </a:pathLst>
          </a:custGeom>
          <a:solidFill>
            <a:srgbClr val="FFFFFF"/>
          </a:solidFill>
        </p:spPr>
        <p:txBody>
          <a:bodyPr wrap="square" lIns="0" tIns="0" rIns="0" bIns="0" rtlCol="0"/>
          <a:lstStyle/>
          <a:p/>
        </p:txBody>
      </p:sp>
      <p:sp>
        <p:nvSpPr>
          <p:cNvPr id="50" name="object 50"/>
          <p:cNvSpPr/>
          <p:nvPr/>
        </p:nvSpPr>
        <p:spPr>
          <a:xfrm>
            <a:off x="9040368" y="5141976"/>
            <a:ext cx="6350" cy="6350"/>
          </a:xfrm>
          <a:custGeom>
            <a:avLst/>
            <a:gdLst/>
            <a:ahLst/>
            <a:cxnLst/>
            <a:rect l="l" t="t" r="r" b="b"/>
            <a:pathLst>
              <a:path w="6350" h="6350">
                <a:moveTo>
                  <a:pt x="6350" y="6350"/>
                </a:moveTo>
                <a:lnTo>
                  <a:pt x="0" y="6350"/>
                </a:lnTo>
                <a:lnTo>
                  <a:pt x="6350" y="0"/>
                </a:lnTo>
                <a:lnTo>
                  <a:pt x="6350" y="6350"/>
                </a:lnTo>
                <a:close/>
              </a:path>
            </a:pathLst>
          </a:custGeom>
          <a:solidFill>
            <a:srgbClr val="FFFFFF"/>
          </a:solidFill>
        </p:spPr>
        <p:txBody>
          <a:bodyPr wrap="square" lIns="0" tIns="0" rIns="0" bIns="0" rtlCol="0"/>
          <a:lstStyle/>
          <a:p/>
        </p:txBody>
      </p:sp>
      <p:sp>
        <p:nvSpPr>
          <p:cNvPr id="51" name="object 51"/>
          <p:cNvSpPr/>
          <p:nvPr/>
        </p:nvSpPr>
        <p:spPr>
          <a:xfrm>
            <a:off x="9046718" y="5145151"/>
            <a:ext cx="1174750" cy="0"/>
          </a:xfrm>
          <a:custGeom>
            <a:avLst/>
            <a:gdLst/>
            <a:ahLst/>
            <a:cxnLst/>
            <a:rect l="l" t="t" r="r" b="b"/>
            <a:pathLst>
              <a:path w="1174750">
                <a:moveTo>
                  <a:pt x="0" y="0"/>
                </a:moveTo>
                <a:lnTo>
                  <a:pt x="1174496" y="0"/>
                </a:lnTo>
              </a:path>
            </a:pathLst>
          </a:custGeom>
          <a:ln w="6350">
            <a:solidFill>
              <a:srgbClr val="FFFFFF"/>
            </a:solidFill>
          </a:ln>
        </p:spPr>
        <p:txBody>
          <a:bodyPr wrap="square" lIns="0" tIns="0" rIns="0" bIns="0" rtlCol="0"/>
          <a:lstStyle/>
          <a:p/>
        </p:txBody>
      </p:sp>
      <p:sp>
        <p:nvSpPr>
          <p:cNvPr id="52" name="object 52"/>
          <p:cNvSpPr/>
          <p:nvPr/>
        </p:nvSpPr>
        <p:spPr>
          <a:xfrm>
            <a:off x="10227564" y="5141976"/>
            <a:ext cx="0" cy="594360"/>
          </a:xfrm>
          <a:custGeom>
            <a:avLst/>
            <a:gdLst/>
            <a:ahLst/>
            <a:cxnLst/>
            <a:rect l="l" t="t" r="r" b="b"/>
            <a:pathLst>
              <a:path h="594360">
                <a:moveTo>
                  <a:pt x="0" y="0"/>
                </a:moveTo>
                <a:lnTo>
                  <a:pt x="0" y="594360"/>
                </a:lnTo>
              </a:path>
            </a:pathLst>
          </a:custGeom>
          <a:ln w="12700">
            <a:solidFill>
              <a:srgbClr val="FFFFFF"/>
            </a:solidFill>
          </a:ln>
        </p:spPr>
        <p:txBody>
          <a:bodyPr wrap="square" lIns="0" tIns="0" rIns="0" bIns="0" rtlCol="0"/>
          <a:lstStyle/>
          <a:p/>
        </p:txBody>
      </p:sp>
      <p:sp>
        <p:nvSpPr>
          <p:cNvPr id="53" name="object 53"/>
          <p:cNvSpPr/>
          <p:nvPr/>
        </p:nvSpPr>
        <p:spPr>
          <a:xfrm>
            <a:off x="10221214" y="5141976"/>
            <a:ext cx="12700" cy="6350"/>
          </a:xfrm>
          <a:custGeom>
            <a:avLst/>
            <a:gdLst/>
            <a:ahLst/>
            <a:cxnLst/>
            <a:rect l="l" t="t" r="r" b="b"/>
            <a:pathLst>
              <a:path w="12700" h="6350">
                <a:moveTo>
                  <a:pt x="12700" y="6350"/>
                </a:moveTo>
                <a:lnTo>
                  <a:pt x="6350" y="6350"/>
                </a:lnTo>
                <a:lnTo>
                  <a:pt x="0" y="0"/>
                </a:lnTo>
                <a:lnTo>
                  <a:pt x="12700" y="0"/>
                </a:lnTo>
                <a:lnTo>
                  <a:pt x="12700" y="6350"/>
                </a:lnTo>
                <a:close/>
              </a:path>
            </a:pathLst>
          </a:custGeom>
          <a:solidFill>
            <a:srgbClr val="FFFFFF"/>
          </a:solidFill>
        </p:spPr>
        <p:txBody>
          <a:bodyPr wrap="square" lIns="0" tIns="0" rIns="0" bIns="0" rtlCol="0"/>
          <a:lstStyle/>
          <a:p/>
        </p:txBody>
      </p:sp>
      <p:sp>
        <p:nvSpPr>
          <p:cNvPr id="54" name="object 54"/>
          <p:cNvSpPr/>
          <p:nvPr/>
        </p:nvSpPr>
        <p:spPr>
          <a:xfrm>
            <a:off x="9040368" y="5729985"/>
            <a:ext cx="6350" cy="6350"/>
          </a:xfrm>
          <a:custGeom>
            <a:avLst/>
            <a:gdLst/>
            <a:ahLst/>
            <a:cxnLst/>
            <a:rect l="l" t="t" r="r" b="b"/>
            <a:pathLst>
              <a:path w="6350" h="6350">
                <a:moveTo>
                  <a:pt x="6350" y="6350"/>
                </a:moveTo>
                <a:lnTo>
                  <a:pt x="0" y="0"/>
                </a:lnTo>
                <a:lnTo>
                  <a:pt x="6350" y="0"/>
                </a:lnTo>
                <a:lnTo>
                  <a:pt x="6350" y="6350"/>
                </a:lnTo>
                <a:close/>
              </a:path>
            </a:pathLst>
          </a:custGeom>
          <a:solidFill>
            <a:srgbClr val="FFFFFF"/>
          </a:solidFill>
        </p:spPr>
        <p:txBody>
          <a:bodyPr wrap="square" lIns="0" tIns="0" rIns="0" bIns="0" rtlCol="0"/>
          <a:lstStyle/>
          <a:p/>
        </p:txBody>
      </p:sp>
      <p:sp>
        <p:nvSpPr>
          <p:cNvPr id="55" name="object 55"/>
          <p:cNvSpPr/>
          <p:nvPr/>
        </p:nvSpPr>
        <p:spPr>
          <a:xfrm>
            <a:off x="9046718" y="5733160"/>
            <a:ext cx="1174750" cy="0"/>
          </a:xfrm>
          <a:custGeom>
            <a:avLst/>
            <a:gdLst/>
            <a:ahLst/>
            <a:cxnLst/>
            <a:rect l="l" t="t" r="r" b="b"/>
            <a:pathLst>
              <a:path w="1174750">
                <a:moveTo>
                  <a:pt x="0" y="0"/>
                </a:moveTo>
                <a:lnTo>
                  <a:pt x="1174496" y="0"/>
                </a:lnTo>
              </a:path>
            </a:pathLst>
          </a:custGeom>
          <a:ln w="6350">
            <a:solidFill>
              <a:srgbClr val="FFFFFF"/>
            </a:solidFill>
          </a:ln>
        </p:spPr>
        <p:txBody>
          <a:bodyPr wrap="square" lIns="0" tIns="0" rIns="0" bIns="0" rtlCol="0"/>
          <a:lstStyle/>
          <a:p/>
        </p:txBody>
      </p:sp>
      <p:sp>
        <p:nvSpPr>
          <p:cNvPr id="56" name="object 56"/>
          <p:cNvSpPr/>
          <p:nvPr/>
        </p:nvSpPr>
        <p:spPr>
          <a:xfrm>
            <a:off x="10221214" y="5729985"/>
            <a:ext cx="12700" cy="6350"/>
          </a:xfrm>
          <a:custGeom>
            <a:avLst/>
            <a:gdLst/>
            <a:ahLst/>
            <a:cxnLst/>
            <a:rect l="l" t="t" r="r" b="b"/>
            <a:pathLst>
              <a:path w="12700" h="6350">
                <a:moveTo>
                  <a:pt x="12700" y="6350"/>
                </a:moveTo>
                <a:lnTo>
                  <a:pt x="0" y="6350"/>
                </a:lnTo>
                <a:lnTo>
                  <a:pt x="6350" y="0"/>
                </a:lnTo>
                <a:lnTo>
                  <a:pt x="12700" y="0"/>
                </a:lnTo>
                <a:lnTo>
                  <a:pt x="12700" y="6350"/>
                </a:lnTo>
                <a:close/>
              </a:path>
            </a:pathLst>
          </a:custGeom>
          <a:solidFill>
            <a:srgbClr val="FFFFFF"/>
          </a:solidFill>
        </p:spPr>
        <p:txBody>
          <a:bodyPr wrap="square" lIns="0" tIns="0" rIns="0" bIns="0" rtlCol="0"/>
          <a:lstStyle/>
          <a:p/>
        </p:txBody>
      </p:sp>
      <p:sp>
        <p:nvSpPr>
          <p:cNvPr id="57" name="object 57"/>
          <p:cNvSpPr txBox="1"/>
          <p:nvPr/>
        </p:nvSpPr>
        <p:spPr>
          <a:xfrm>
            <a:off x="9040368" y="5275960"/>
            <a:ext cx="1187450" cy="457200"/>
          </a:xfrm>
          <a:prstGeom prst="rect">
            <a:avLst/>
          </a:prstGeom>
        </p:spPr>
        <p:txBody>
          <a:bodyPr vert="horz" wrap="square" lIns="0" tIns="0" rIns="0" bIns="0" rtlCol="0">
            <a:spAutoFit/>
          </a:bodyPr>
          <a:lstStyle/>
          <a:p>
            <a:pPr marL="19050">
              <a:lnSpc>
                <a:spcPct val="100000"/>
              </a:lnSpc>
            </a:pPr>
            <a:r>
              <a:rPr sz="1800" b="1" spc="-20" dirty="0">
                <a:solidFill>
                  <a:srgbClr val="EDEDED"/>
                </a:solidFill>
                <a:latin typeface="Microsoft JhengHei" panose="020B0604030504040204" charset="-120"/>
                <a:cs typeface="Microsoft JhengHei" panose="020B0604030504040204" charset="-120"/>
              </a:rPr>
              <a:t>表</a:t>
            </a:r>
            <a:r>
              <a:rPr sz="1800" b="1" spc="-20" dirty="0">
                <a:solidFill>
                  <a:srgbClr val="EDEDED"/>
                </a:solidFill>
                <a:latin typeface="Arial" panose="020B0604020202020204"/>
                <a:cs typeface="Arial" panose="020B0604020202020204"/>
              </a:rPr>
              <a:t>A106000</a:t>
            </a:r>
            <a:endParaRPr sz="1800">
              <a:latin typeface="Arial" panose="020B0604020202020204"/>
              <a:cs typeface="Arial" panose="020B0604020202020204"/>
            </a:endParaRPr>
          </a:p>
        </p:txBody>
      </p:sp>
      <p:sp>
        <p:nvSpPr>
          <p:cNvPr id="58" name="object 58"/>
          <p:cNvSpPr/>
          <p:nvPr/>
        </p:nvSpPr>
        <p:spPr>
          <a:xfrm>
            <a:off x="10477500" y="5141976"/>
            <a:ext cx="1188720" cy="594360"/>
          </a:xfrm>
          <a:custGeom>
            <a:avLst/>
            <a:gdLst/>
            <a:ahLst/>
            <a:cxnLst/>
            <a:rect l="l" t="t" r="r" b="b"/>
            <a:pathLst>
              <a:path w="1188720" h="594360">
                <a:moveTo>
                  <a:pt x="0" y="0"/>
                </a:moveTo>
                <a:lnTo>
                  <a:pt x="1188720" y="0"/>
                </a:lnTo>
                <a:lnTo>
                  <a:pt x="1188720" y="594360"/>
                </a:lnTo>
                <a:lnTo>
                  <a:pt x="0" y="594360"/>
                </a:lnTo>
                <a:lnTo>
                  <a:pt x="0" y="0"/>
                </a:lnTo>
                <a:close/>
              </a:path>
            </a:pathLst>
          </a:custGeom>
          <a:solidFill>
            <a:srgbClr val="4276AA"/>
          </a:solidFill>
        </p:spPr>
        <p:txBody>
          <a:bodyPr wrap="square" lIns="0" tIns="0" rIns="0" bIns="0" rtlCol="0"/>
          <a:lstStyle/>
          <a:p/>
        </p:txBody>
      </p:sp>
      <p:sp>
        <p:nvSpPr>
          <p:cNvPr id="59" name="object 59"/>
          <p:cNvSpPr/>
          <p:nvPr/>
        </p:nvSpPr>
        <p:spPr>
          <a:xfrm>
            <a:off x="10471150" y="5135626"/>
            <a:ext cx="1201420" cy="607060"/>
          </a:xfrm>
          <a:custGeom>
            <a:avLst/>
            <a:gdLst/>
            <a:ahLst/>
            <a:cxnLst/>
            <a:rect l="l" t="t" r="r" b="b"/>
            <a:pathLst>
              <a:path w="1201420" h="607060">
                <a:moveTo>
                  <a:pt x="1195070" y="607060"/>
                </a:moveTo>
                <a:lnTo>
                  <a:pt x="6350" y="607060"/>
                </a:lnTo>
                <a:lnTo>
                  <a:pt x="4394" y="606742"/>
                </a:lnTo>
                <a:lnTo>
                  <a:pt x="2616" y="605840"/>
                </a:lnTo>
                <a:lnTo>
                  <a:pt x="1219" y="604443"/>
                </a:lnTo>
                <a:lnTo>
                  <a:pt x="317" y="602678"/>
                </a:lnTo>
                <a:lnTo>
                  <a:pt x="0" y="600710"/>
                </a:lnTo>
                <a:lnTo>
                  <a:pt x="0" y="6350"/>
                </a:lnTo>
                <a:lnTo>
                  <a:pt x="6350" y="0"/>
                </a:lnTo>
                <a:lnTo>
                  <a:pt x="1195070" y="0"/>
                </a:lnTo>
                <a:lnTo>
                  <a:pt x="1201420" y="6350"/>
                </a:lnTo>
                <a:lnTo>
                  <a:pt x="12700" y="6350"/>
                </a:lnTo>
                <a:lnTo>
                  <a:pt x="6350" y="12700"/>
                </a:lnTo>
                <a:lnTo>
                  <a:pt x="12700" y="12700"/>
                </a:lnTo>
                <a:lnTo>
                  <a:pt x="12700" y="594360"/>
                </a:lnTo>
                <a:lnTo>
                  <a:pt x="6350" y="594360"/>
                </a:lnTo>
                <a:lnTo>
                  <a:pt x="12700" y="600710"/>
                </a:lnTo>
                <a:lnTo>
                  <a:pt x="1201420" y="600710"/>
                </a:lnTo>
                <a:lnTo>
                  <a:pt x="1201115" y="602678"/>
                </a:lnTo>
                <a:lnTo>
                  <a:pt x="1200200" y="604443"/>
                </a:lnTo>
                <a:lnTo>
                  <a:pt x="1198803" y="605840"/>
                </a:lnTo>
                <a:lnTo>
                  <a:pt x="1197038" y="606742"/>
                </a:lnTo>
                <a:lnTo>
                  <a:pt x="1195070" y="607060"/>
                </a:lnTo>
                <a:close/>
              </a:path>
            </a:pathLst>
          </a:custGeom>
          <a:solidFill>
            <a:srgbClr val="FFFFFF"/>
          </a:solidFill>
        </p:spPr>
        <p:txBody>
          <a:bodyPr wrap="square" lIns="0" tIns="0" rIns="0" bIns="0" rtlCol="0"/>
          <a:lstStyle/>
          <a:p/>
        </p:txBody>
      </p:sp>
      <p:sp>
        <p:nvSpPr>
          <p:cNvPr id="60" name="object 60"/>
          <p:cNvSpPr/>
          <p:nvPr/>
        </p:nvSpPr>
        <p:spPr>
          <a:xfrm>
            <a:off x="10477500" y="5141976"/>
            <a:ext cx="6350" cy="6350"/>
          </a:xfrm>
          <a:custGeom>
            <a:avLst/>
            <a:gdLst/>
            <a:ahLst/>
            <a:cxnLst/>
            <a:rect l="l" t="t" r="r" b="b"/>
            <a:pathLst>
              <a:path w="6350" h="6350">
                <a:moveTo>
                  <a:pt x="6350" y="6350"/>
                </a:moveTo>
                <a:lnTo>
                  <a:pt x="0" y="6350"/>
                </a:lnTo>
                <a:lnTo>
                  <a:pt x="6350" y="0"/>
                </a:lnTo>
                <a:lnTo>
                  <a:pt x="6350" y="6350"/>
                </a:lnTo>
                <a:close/>
              </a:path>
            </a:pathLst>
          </a:custGeom>
          <a:solidFill>
            <a:srgbClr val="FFFFFF"/>
          </a:solidFill>
        </p:spPr>
        <p:txBody>
          <a:bodyPr wrap="square" lIns="0" tIns="0" rIns="0" bIns="0" rtlCol="0"/>
          <a:lstStyle/>
          <a:p/>
        </p:txBody>
      </p:sp>
      <p:sp>
        <p:nvSpPr>
          <p:cNvPr id="61" name="object 61"/>
          <p:cNvSpPr/>
          <p:nvPr/>
        </p:nvSpPr>
        <p:spPr>
          <a:xfrm>
            <a:off x="10483850" y="5145151"/>
            <a:ext cx="1176020" cy="0"/>
          </a:xfrm>
          <a:custGeom>
            <a:avLst/>
            <a:gdLst/>
            <a:ahLst/>
            <a:cxnLst/>
            <a:rect l="l" t="t" r="r" b="b"/>
            <a:pathLst>
              <a:path w="1176020">
                <a:moveTo>
                  <a:pt x="0" y="0"/>
                </a:moveTo>
                <a:lnTo>
                  <a:pt x="1176020" y="0"/>
                </a:lnTo>
              </a:path>
            </a:pathLst>
          </a:custGeom>
          <a:ln w="6350">
            <a:solidFill>
              <a:srgbClr val="FFFFFF"/>
            </a:solidFill>
          </a:ln>
        </p:spPr>
        <p:txBody>
          <a:bodyPr wrap="square" lIns="0" tIns="0" rIns="0" bIns="0" rtlCol="0"/>
          <a:lstStyle/>
          <a:p/>
        </p:txBody>
      </p:sp>
      <p:sp>
        <p:nvSpPr>
          <p:cNvPr id="62" name="object 62"/>
          <p:cNvSpPr/>
          <p:nvPr/>
        </p:nvSpPr>
        <p:spPr>
          <a:xfrm>
            <a:off x="11666219" y="5141976"/>
            <a:ext cx="0" cy="594360"/>
          </a:xfrm>
          <a:custGeom>
            <a:avLst/>
            <a:gdLst/>
            <a:ahLst/>
            <a:cxnLst/>
            <a:rect l="l" t="t" r="r" b="b"/>
            <a:pathLst>
              <a:path h="594360">
                <a:moveTo>
                  <a:pt x="0" y="0"/>
                </a:moveTo>
                <a:lnTo>
                  <a:pt x="0" y="594360"/>
                </a:lnTo>
              </a:path>
            </a:pathLst>
          </a:custGeom>
          <a:ln w="12700">
            <a:solidFill>
              <a:srgbClr val="FFFFFF"/>
            </a:solidFill>
          </a:ln>
        </p:spPr>
        <p:txBody>
          <a:bodyPr wrap="square" lIns="0" tIns="0" rIns="0" bIns="0" rtlCol="0"/>
          <a:lstStyle/>
          <a:p/>
        </p:txBody>
      </p:sp>
      <p:sp>
        <p:nvSpPr>
          <p:cNvPr id="63" name="object 63"/>
          <p:cNvSpPr/>
          <p:nvPr/>
        </p:nvSpPr>
        <p:spPr>
          <a:xfrm>
            <a:off x="11659869" y="5141976"/>
            <a:ext cx="12700" cy="6350"/>
          </a:xfrm>
          <a:custGeom>
            <a:avLst/>
            <a:gdLst/>
            <a:ahLst/>
            <a:cxnLst/>
            <a:rect l="l" t="t" r="r" b="b"/>
            <a:pathLst>
              <a:path w="12700" h="6350">
                <a:moveTo>
                  <a:pt x="12700" y="6350"/>
                </a:moveTo>
                <a:lnTo>
                  <a:pt x="6350" y="6350"/>
                </a:lnTo>
                <a:lnTo>
                  <a:pt x="0" y="0"/>
                </a:lnTo>
                <a:lnTo>
                  <a:pt x="12700" y="0"/>
                </a:lnTo>
                <a:lnTo>
                  <a:pt x="12700" y="6350"/>
                </a:lnTo>
                <a:close/>
              </a:path>
            </a:pathLst>
          </a:custGeom>
          <a:solidFill>
            <a:srgbClr val="FFFFFF"/>
          </a:solidFill>
        </p:spPr>
        <p:txBody>
          <a:bodyPr wrap="square" lIns="0" tIns="0" rIns="0" bIns="0" rtlCol="0"/>
          <a:lstStyle/>
          <a:p/>
        </p:txBody>
      </p:sp>
      <p:sp>
        <p:nvSpPr>
          <p:cNvPr id="64" name="object 64"/>
          <p:cNvSpPr/>
          <p:nvPr/>
        </p:nvSpPr>
        <p:spPr>
          <a:xfrm>
            <a:off x="10477500" y="5729985"/>
            <a:ext cx="6350" cy="6350"/>
          </a:xfrm>
          <a:custGeom>
            <a:avLst/>
            <a:gdLst/>
            <a:ahLst/>
            <a:cxnLst/>
            <a:rect l="l" t="t" r="r" b="b"/>
            <a:pathLst>
              <a:path w="6350" h="6350">
                <a:moveTo>
                  <a:pt x="6350" y="6350"/>
                </a:moveTo>
                <a:lnTo>
                  <a:pt x="0" y="0"/>
                </a:lnTo>
                <a:lnTo>
                  <a:pt x="6350" y="0"/>
                </a:lnTo>
                <a:lnTo>
                  <a:pt x="6350" y="6350"/>
                </a:lnTo>
                <a:close/>
              </a:path>
            </a:pathLst>
          </a:custGeom>
          <a:solidFill>
            <a:srgbClr val="FFFFFF"/>
          </a:solidFill>
        </p:spPr>
        <p:txBody>
          <a:bodyPr wrap="square" lIns="0" tIns="0" rIns="0" bIns="0" rtlCol="0"/>
          <a:lstStyle/>
          <a:p/>
        </p:txBody>
      </p:sp>
      <p:sp>
        <p:nvSpPr>
          <p:cNvPr id="65" name="object 65"/>
          <p:cNvSpPr/>
          <p:nvPr/>
        </p:nvSpPr>
        <p:spPr>
          <a:xfrm>
            <a:off x="10483850" y="5733160"/>
            <a:ext cx="1176020" cy="0"/>
          </a:xfrm>
          <a:custGeom>
            <a:avLst/>
            <a:gdLst/>
            <a:ahLst/>
            <a:cxnLst/>
            <a:rect l="l" t="t" r="r" b="b"/>
            <a:pathLst>
              <a:path w="1176020">
                <a:moveTo>
                  <a:pt x="0" y="0"/>
                </a:moveTo>
                <a:lnTo>
                  <a:pt x="1176020" y="0"/>
                </a:lnTo>
              </a:path>
            </a:pathLst>
          </a:custGeom>
          <a:ln w="6350">
            <a:solidFill>
              <a:srgbClr val="FFFFFF"/>
            </a:solidFill>
          </a:ln>
        </p:spPr>
        <p:txBody>
          <a:bodyPr wrap="square" lIns="0" tIns="0" rIns="0" bIns="0" rtlCol="0"/>
          <a:lstStyle/>
          <a:p/>
        </p:txBody>
      </p:sp>
      <p:sp>
        <p:nvSpPr>
          <p:cNvPr id="66" name="object 66"/>
          <p:cNvSpPr/>
          <p:nvPr/>
        </p:nvSpPr>
        <p:spPr>
          <a:xfrm>
            <a:off x="11659869" y="5729985"/>
            <a:ext cx="12700" cy="6350"/>
          </a:xfrm>
          <a:custGeom>
            <a:avLst/>
            <a:gdLst/>
            <a:ahLst/>
            <a:cxnLst/>
            <a:rect l="l" t="t" r="r" b="b"/>
            <a:pathLst>
              <a:path w="12700" h="6350">
                <a:moveTo>
                  <a:pt x="12700" y="6350"/>
                </a:moveTo>
                <a:lnTo>
                  <a:pt x="0" y="6350"/>
                </a:lnTo>
                <a:lnTo>
                  <a:pt x="6350" y="0"/>
                </a:lnTo>
                <a:lnTo>
                  <a:pt x="12700" y="0"/>
                </a:lnTo>
                <a:lnTo>
                  <a:pt x="12700" y="6350"/>
                </a:lnTo>
                <a:close/>
              </a:path>
            </a:pathLst>
          </a:custGeom>
          <a:solidFill>
            <a:srgbClr val="FFFFFF"/>
          </a:solidFill>
        </p:spPr>
        <p:txBody>
          <a:bodyPr wrap="square" lIns="0" tIns="0" rIns="0" bIns="0" rtlCol="0"/>
          <a:lstStyle/>
          <a:p/>
        </p:txBody>
      </p:sp>
      <p:sp>
        <p:nvSpPr>
          <p:cNvPr id="67" name="object 67"/>
          <p:cNvSpPr txBox="1"/>
          <p:nvPr/>
        </p:nvSpPr>
        <p:spPr>
          <a:xfrm>
            <a:off x="10477500" y="5275960"/>
            <a:ext cx="1188720" cy="460375"/>
          </a:xfrm>
          <a:prstGeom prst="rect">
            <a:avLst/>
          </a:prstGeom>
        </p:spPr>
        <p:txBody>
          <a:bodyPr vert="horz" wrap="square" lIns="0" tIns="0" rIns="0" bIns="0" rtlCol="0">
            <a:spAutoFit/>
          </a:bodyPr>
          <a:lstStyle/>
          <a:p>
            <a:pPr marL="20320">
              <a:lnSpc>
                <a:spcPct val="100000"/>
              </a:lnSpc>
            </a:pPr>
            <a:r>
              <a:rPr sz="1800" b="1" spc="-20" dirty="0">
                <a:solidFill>
                  <a:srgbClr val="EDEDED"/>
                </a:solidFill>
                <a:latin typeface="Microsoft JhengHei" panose="020B0604030504040204" charset="-120"/>
                <a:cs typeface="Microsoft JhengHei" panose="020B0604030504040204" charset="-120"/>
              </a:rPr>
              <a:t>表</a:t>
            </a:r>
            <a:r>
              <a:rPr sz="1800" b="1" spc="-20" dirty="0">
                <a:solidFill>
                  <a:srgbClr val="EDEDED"/>
                </a:solidFill>
                <a:latin typeface="Arial" panose="020B0604020202020204"/>
                <a:cs typeface="Arial" panose="020B0604020202020204"/>
              </a:rPr>
              <a:t>A107041</a:t>
            </a:r>
            <a:endParaRPr sz="1800">
              <a:latin typeface="Arial" panose="020B0604020202020204"/>
              <a:cs typeface="Arial" panose="020B0604020202020204"/>
            </a:endParaRPr>
          </a:p>
        </p:txBody>
      </p:sp>
      <p:graphicFrame>
        <p:nvGraphicFramePr>
          <p:cNvPr id="23" name="object 23"/>
          <p:cNvGraphicFramePr>
            <a:graphicFrameLocks noGrp="1"/>
          </p:cNvGraphicFramePr>
          <p:nvPr/>
        </p:nvGraphicFramePr>
        <p:xfrm>
          <a:off x="870203" y="2199132"/>
          <a:ext cx="10194290" cy="1051560"/>
        </p:xfrm>
        <a:graphic>
          <a:graphicData uri="http://schemas.openxmlformats.org/drawingml/2006/table">
            <a:tbl>
              <a:tblPr firstRow="1" bandRow="1">
                <a:tableStyleId>{2D5ABB26-0587-4C30-8999-92F81FD0307C}</a:tableStyleId>
              </a:tblPr>
              <a:tblGrid>
                <a:gridCol w="3130296"/>
                <a:gridCol w="2202179"/>
                <a:gridCol w="2200655"/>
                <a:gridCol w="1601724"/>
                <a:gridCol w="1059179"/>
              </a:tblGrid>
              <a:tr h="367284">
                <a:tc gridSpan="5">
                  <a:txBody>
                    <a:bodyPr/>
                    <a:lstStyle/>
                    <a:p>
                      <a:pPr marL="3041015">
                        <a:lnSpc>
                          <a:spcPct val="100000"/>
                        </a:lnSpc>
                        <a:spcBef>
                          <a:spcPts val="325"/>
                        </a:spcBef>
                      </a:pPr>
                      <a:r>
                        <a:rPr sz="1400" b="1" spc="5" dirty="0">
                          <a:solidFill>
                            <a:srgbClr val="FFFFFF"/>
                          </a:solidFill>
                          <a:latin typeface="Microsoft JhengHei" panose="020B0604030504040204" charset="-120"/>
                          <a:cs typeface="Microsoft JhengHei" panose="020B0604030504040204" charset="-120"/>
                        </a:rPr>
                        <a:t>有关涉税事项情况（存在或者发生下列事项时必填）</a:t>
                      </a:r>
                      <a:endParaRPr sz="1400">
                        <a:latin typeface="Microsoft JhengHei" panose="020B0604030504040204" charset="-120"/>
                        <a:cs typeface="Microsoft JhengHei" panose="020B0604030504040204" charset="-120"/>
                      </a:endParaRPr>
                    </a:p>
                  </a:txBody>
                  <a:tcPr marL="0" marR="0" marT="0" marB="0">
                    <a:solidFill>
                      <a:srgbClr val="4276AA"/>
                    </a:solidFill>
                  </a:tcPr>
                </a:tc>
                <a:tc hMerge="1">
                  <a:tcPr marL="0" marR="0" marT="0" marB="0"/>
                </a:tc>
                <a:tc hMerge="1">
                  <a:tcPr marL="0" marR="0" marT="0" marB="0"/>
                </a:tc>
                <a:tc hMerge="1">
                  <a:tcPr marL="0" marR="0" marT="0" marB="0"/>
                </a:tc>
                <a:tc hMerge="1">
                  <a:tcPr marL="0" marR="0" marT="0" marB="0"/>
                </a:tc>
              </a:tr>
              <a:tr h="359663">
                <a:tc rowSpan="2">
                  <a:txBody>
                    <a:bodyPr/>
                    <a:lstStyle/>
                    <a:p>
                      <a:pPr marL="67945" marR="99060">
                        <a:lnSpc>
                          <a:spcPct val="111000"/>
                        </a:lnSpc>
                        <a:spcBef>
                          <a:spcPts val="355"/>
                        </a:spcBef>
                      </a:pPr>
                      <a:r>
                        <a:rPr sz="1400" b="1" spc="-10" dirty="0">
                          <a:solidFill>
                            <a:srgbClr val="FFFFFF"/>
                          </a:solidFill>
                          <a:latin typeface="Arial" panose="020B0604020202020204"/>
                          <a:cs typeface="Arial" panose="020B0604020202020204"/>
                        </a:rPr>
                        <a:t>2</a:t>
                      </a:r>
                      <a:r>
                        <a:rPr sz="1400" b="1" spc="-85" dirty="0">
                          <a:solidFill>
                            <a:srgbClr val="FFFFFF"/>
                          </a:solidFill>
                          <a:latin typeface="Arial" panose="020B0604020202020204"/>
                          <a:cs typeface="Arial" panose="020B0604020202020204"/>
                        </a:rPr>
                        <a:t>1</a:t>
                      </a:r>
                      <a:r>
                        <a:rPr sz="1400" b="1" spc="-15" dirty="0">
                          <a:solidFill>
                            <a:srgbClr val="FFFFFF"/>
                          </a:solidFill>
                          <a:latin typeface="Arial" panose="020B0604020202020204"/>
                          <a:cs typeface="Arial" panose="020B0604020202020204"/>
                        </a:rPr>
                        <a:t>1</a:t>
                      </a:r>
                      <a:r>
                        <a:rPr sz="1400" b="1" dirty="0">
                          <a:solidFill>
                            <a:srgbClr val="FFFFFF"/>
                          </a:solidFill>
                          <a:latin typeface="Microsoft JhengHei" panose="020B0604030504040204" charset="-120"/>
                          <a:cs typeface="Microsoft JhengHei" panose="020B0604030504040204" charset="-120"/>
                        </a:rPr>
                        <a:t>高新技术企</a:t>
                      </a:r>
                      <a:r>
                        <a:rPr sz="1400" b="1" spc="-15" dirty="0">
                          <a:solidFill>
                            <a:srgbClr val="FFFFFF"/>
                          </a:solidFill>
                          <a:latin typeface="Microsoft JhengHei" panose="020B0604030504040204" charset="-120"/>
                          <a:cs typeface="Microsoft JhengHei" panose="020B0604030504040204" charset="-120"/>
                        </a:rPr>
                        <a:t>业</a:t>
                      </a:r>
                      <a:r>
                        <a:rPr sz="1400" b="1" dirty="0">
                          <a:solidFill>
                            <a:srgbClr val="FFFFFF"/>
                          </a:solidFill>
                          <a:latin typeface="Microsoft JhengHei" panose="020B0604030504040204" charset="-120"/>
                          <a:cs typeface="Microsoft JhengHei" panose="020B0604030504040204" charset="-120"/>
                        </a:rPr>
                        <a:t>申报</a:t>
                      </a:r>
                      <a:r>
                        <a:rPr sz="1400" b="1" spc="-15" dirty="0">
                          <a:solidFill>
                            <a:srgbClr val="FFFFFF"/>
                          </a:solidFill>
                          <a:latin typeface="Microsoft JhengHei" panose="020B0604030504040204" charset="-120"/>
                          <a:cs typeface="Microsoft JhengHei" panose="020B0604030504040204" charset="-120"/>
                        </a:rPr>
                        <a:t>所</a:t>
                      </a:r>
                      <a:r>
                        <a:rPr sz="1400" b="1" dirty="0">
                          <a:solidFill>
                            <a:srgbClr val="FFFFFF"/>
                          </a:solidFill>
                          <a:latin typeface="Microsoft JhengHei" panose="020B0604030504040204" charset="-120"/>
                          <a:cs typeface="Microsoft JhengHei" panose="020B0604030504040204" charset="-120"/>
                        </a:rPr>
                        <a:t>属期</a:t>
                      </a:r>
                      <a:r>
                        <a:rPr sz="1400" b="1" spc="-15" dirty="0">
                          <a:solidFill>
                            <a:srgbClr val="FFFFFF"/>
                          </a:solidFill>
                          <a:latin typeface="Microsoft JhengHei" panose="020B0604030504040204" charset="-120"/>
                          <a:cs typeface="Microsoft JhengHei" panose="020B0604030504040204" charset="-120"/>
                        </a:rPr>
                        <a:t>年</a:t>
                      </a:r>
                      <a:r>
                        <a:rPr sz="1400" b="1" dirty="0">
                          <a:solidFill>
                            <a:srgbClr val="FFFFFF"/>
                          </a:solidFill>
                          <a:latin typeface="Microsoft JhengHei" panose="020B0604030504040204" charset="-120"/>
                          <a:cs typeface="Microsoft JhengHei" panose="020B0604030504040204" charset="-120"/>
                        </a:rPr>
                        <a:t>度有效 </a:t>
                      </a:r>
                      <a:r>
                        <a:rPr sz="1400" b="1" dirty="0">
                          <a:solidFill>
                            <a:srgbClr val="FFFFFF"/>
                          </a:solidFill>
                          <a:latin typeface="Microsoft JhengHei" panose="020B0604030504040204" charset="-120"/>
                          <a:cs typeface="Microsoft JhengHei" panose="020B0604030504040204" charset="-120"/>
                        </a:rPr>
                        <a:t> </a:t>
                      </a:r>
                      <a:r>
                        <a:rPr sz="1400" b="1" spc="5" dirty="0">
                          <a:solidFill>
                            <a:srgbClr val="FFFFFF"/>
                          </a:solidFill>
                          <a:latin typeface="Microsoft JhengHei" panose="020B0604030504040204" charset="-120"/>
                          <a:cs typeface="Microsoft JhengHei" panose="020B0604030504040204" charset="-120"/>
                        </a:rPr>
                        <a:t>的高新技术企业证书</a:t>
                      </a:r>
                      <a:endParaRPr sz="1400">
                        <a:latin typeface="Microsoft JhengHei" panose="020B0604030504040204" charset="-120"/>
                        <a:cs typeface="Microsoft JhengHei" panose="020B0604030504040204" charset="-120"/>
                      </a:endParaRPr>
                    </a:p>
                  </a:txBody>
                  <a:tcPr marL="0" marR="0" marT="0" marB="0">
                    <a:solidFill>
                      <a:srgbClr val="4276AA"/>
                    </a:solidFill>
                  </a:tcPr>
                </a:tc>
                <a:tc gridSpan="4">
                  <a:txBody>
                    <a:bodyPr/>
                    <a:lstStyle/>
                    <a:p>
                      <a:pPr marL="117475">
                        <a:lnSpc>
                          <a:spcPct val="100000"/>
                        </a:lnSpc>
                        <a:spcBef>
                          <a:spcPts val="390"/>
                        </a:spcBef>
                        <a:tabLst>
                          <a:tab pos="4471035" algn="l"/>
                        </a:tabLst>
                      </a:pPr>
                      <a:r>
                        <a:rPr sz="1400" spc="-25" dirty="0">
                          <a:latin typeface="Arial" panose="020B0604020202020204"/>
                          <a:cs typeface="Arial" panose="020B0604020202020204"/>
                        </a:rPr>
                        <a:t>211-1</a:t>
                      </a:r>
                      <a:r>
                        <a:rPr sz="1400" spc="-75" dirty="0">
                          <a:latin typeface="Arial" panose="020B0604020202020204"/>
                          <a:cs typeface="Arial" panose="020B0604020202020204"/>
                        </a:rPr>
                        <a:t> </a:t>
                      </a:r>
                      <a:r>
                        <a:rPr sz="1400" dirty="0">
                          <a:latin typeface="Arial Unicode MS" panose="020B0604020202020204" charset="-122"/>
                          <a:cs typeface="Arial Unicode MS" panose="020B0604020202020204" charset="-122"/>
                        </a:rPr>
                        <a:t>证书编号</a:t>
                      </a:r>
                      <a:r>
                        <a:rPr sz="1400" dirty="0">
                          <a:latin typeface="Arial" panose="020B0604020202020204"/>
                          <a:cs typeface="Arial" panose="020B0604020202020204"/>
                        </a:rPr>
                        <a:t>1	</a:t>
                      </a:r>
                      <a:r>
                        <a:rPr sz="1400" spc="-20" dirty="0">
                          <a:latin typeface="Arial" panose="020B0604020202020204"/>
                          <a:cs typeface="Arial" panose="020B0604020202020204"/>
                        </a:rPr>
                        <a:t>211-2</a:t>
                      </a:r>
                      <a:r>
                        <a:rPr sz="1400" spc="-20" dirty="0">
                          <a:latin typeface="Arial Unicode MS" panose="020B0604020202020204" charset="-122"/>
                          <a:cs typeface="Arial Unicode MS" panose="020B0604020202020204" charset="-122"/>
                        </a:rPr>
                        <a:t>发证时间</a:t>
                      </a:r>
                      <a:r>
                        <a:rPr sz="1400" spc="-20" dirty="0">
                          <a:latin typeface="Arial" panose="020B0604020202020204"/>
                          <a:cs typeface="Arial" panose="020B0604020202020204"/>
                        </a:rPr>
                        <a:t>1</a:t>
                      </a:r>
                      <a:endParaRPr sz="1400">
                        <a:latin typeface="Arial" panose="020B0604020202020204"/>
                        <a:cs typeface="Arial" panose="020B0604020202020204"/>
                      </a:endParaRPr>
                    </a:p>
                  </a:txBody>
                  <a:tcPr marL="0" marR="0" marT="0" marB="0">
                    <a:solidFill>
                      <a:srgbClr val="C8D2DF"/>
                    </a:solidFill>
                  </a:tcPr>
                </a:tc>
                <a:tc hMerge="1">
                  <a:tcPr marL="0" marR="0" marT="0" marB="0"/>
                </a:tc>
                <a:tc hMerge="1">
                  <a:tcPr marL="0" marR="0" marT="0" marB="0"/>
                </a:tc>
                <a:tc hMerge="1">
                  <a:tcPr marL="0" marR="0" marT="0" marB="0"/>
                </a:tc>
              </a:tr>
              <a:tr h="324612">
                <a:tc vMerge="1">
                  <a:tcPr marL="0" marR="0" marT="0" marB="0">
                    <a:solidFill>
                      <a:srgbClr val="4276AA"/>
                    </a:solidFill>
                  </a:tcPr>
                </a:tc>
                <a:tc>
                  <a:txBody>
                    <a:bodyPr/>
                    <a:lstStyle/>
                    <a:p>
                      <a:pPr marL="117475">
                        <a:lnSpc>
                          <a:spcPct val="100000"/>
                        </a:lnSpc>
                        <a:spcBef>
                          <a:spcPts val="255"/>
                        </a:spcBef>
                      </a:pPr>
                      <a:r>
                        <a:rPr sz="1400" spc="-25" dirty="0">
                          <a:latin typeface="Arial" panose="020B0604020202020204"/>
                          <a:cs typeface="Arial" panose="020B0604020202020204"/>
                        </a:rPr>
                        <a:t>211-3</a:t>
                      </a:r>
                      <a:r>
                        <a:rPr sz="1400" spc="-175" dirty="0">
                          <a:latin typeface="Arial" panose="020B0604020202020204"/>
                          <a:cs typeface="Arial" panose="020B0604020202020204"/>
                        </a:rPr>
                        <a:t> </a:t>
                      </a:r>
                      <a:r>
                        <a:rPr sz="1400" dirty="0">
                          <a:latin typeface="Arial Unicode MS" panose="020B0604020202020204" charset="-122"/>
                          <a:cs typeface="Arial Unicode MS" panose="020B0604020202020204" charset="-122"/>
                        </a:rPr>
                        <a:t>证书编号</a:t>
                      </a:r>
                      <a:r>
                        <a:rPr sz="1400" dirty="0">
                          <a:latin typeface="Arial" panose="020B0604020202020204"/>
                          <a:cs typeface="Arial" panose="020B0604020202020204"/>
                        </a:rPr>
                        <a:t>2</a:t>
                      </a:r>
                      <a:endParaRPr sz="1400">
                        <a:latin typeface="Arial" panose="020B0604020202020204"/>
                        <a:cs typeface="Arial" panose="020B0604020202020204"/>
                      </a:endParaRPr>
                    </a:p>
                  </a:txBody>
                  <a:tcPr marL="0" marR="0" marT="0" marB="0">
                    <a:solidFill>
                      <a:srgbClr val="C8D2DF"/>
                    </a:solidFill>
                  </a:tcPr>
                </a:tc>
                <a:tc>
                  <a:txBody>
                    <a:bodyPr/>
                    <a:lstStyle/>
                    <a:p>
                      <a:endParaRPr sz="1400">
                        <a:latin typeface="Arial" panose="020B0604020202020204"/>
                        <a:cs typeface="Arial" panose="020B0604020202020204"/>
                      </a:endParaRPr>
                    </a:p>
                  </a:txBody>
                  <a:tcPr marL="0" marR="0" marT="0" marB="0">
                    <a:solidFill>
                      <a:srgbClr val="E7EAED"/>
                    </a:solidFill>
                  </a:tcPr>
                </a:tc>
                <a:tc>
                  <a:txBody>
                    <a:bodyPr/>
                    <a:lstStyle/>
                    <a:p>
                      <a:pPr marL="68580">
                        <a:lnSpc>
                          <a:spcPct val="100000"/>
                        </a:lnSpc>
                        <a:spcBef>
                          <a:spcPts val="255"/>
                        </a:spcBef>
                      </a:pPr>
                      <a:r>
                        <a:rPr sz="1400" spc="-20" dirty="0">
                          <a:latin typeface="Arial" panose="020B0604020202020204"/>
                          <a:cs typeface="Arial" panose="020B0604020202020204"/>
                        </a:rPr>
                        <a:t>211-4</a:t>
                      </a:r>
                      <a:r>
                        <a:rPr sz="1400" spc="-20" dirty="0">
                          <a:latin typeface="Arial Unicode MS" panose="020B0604020202020204" charset="-122"/>
                          <a:cs typeface="Arial Unicode MS" panose="020B0604020202020204" charset="-122"/>
                        </a:rPr>
                        <a:t>发证时间</a:t>
                      </a:r>
                      <a:r>
                        <a:rPr sz="1400" spc="-20" dirty="0">
                          <a:latin typeface="Arial" panose="020B0604020202020204"/>
                          <a:cs typeface="Arial" panose="020B0604020202020204"/>
                        </a:rPr>
                        <a:t>2</a:t>
                      </a:r>
                      <a:endParaRPr sz="1400">
                        <a:latin typeface="Arial" panose="020B0604020202020204"/>
                        <a:cs typeface="Arial" panose="020B0604020202020204"/>
                      </a:endParaRPr>
                    </a:p>
                  </a:txBody>
                  <a:tcPr marL="0" marR="0" marT="0" marB="0">
                    <a:solidFill>
                      <a:srgbClr val="C8D2DF"/>
                    </a:solidFill>
                  </a:tcPr>
                </a:tc>
                <a:tc>
                  <a:txBody>
                    <a:bodyPr/>
                    <a:lstStyle/>
                    <a:p>
                      <a:endParaRPr sz="1400">
                        <a:latin typeface="Arial" panose="020B0604020202020204"/>
                        <a:cs typeface="Arial" panose="020B0604020202020204"/>
                      </a:endParaRPr>
                    </a:p>
                  </a:txBody>
                  <a:tcPr marL="0" marR="0" marT="0" marB="0">
                    <a:solidFill>
                      <a:srgbClr val="E7EAED"/>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1042416"/>
            <a:ext cx="12192000" cy="5815965"/>
          </a:xfrm>
          <a:prstGeom prst="rect">
            <a:avLst/>
          </a:prstGeom>
        </p:spPr>
        <p:txBody>
          <a:bodyPr vert="horz" wrap="square" lIns="0" tIns="0" rIns="0" bIns="0" rtlCol="0">
            <a:spAutoFit/>
          </a:bodyPr>
          <a:lstStyle/>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marR="755650" algn="r">
              <a:lnSpc>
                <a:spcPct val="100000"/>
              </a:lnSpc>
              <a:spcBef>
                <a:spcPts val="825"/>
              </a:spcBef>
            </a:pPr>
            <a:r>
              <a:rPr sz="1000" spc="-20" dirty="0">
                <a:solidFill>
                  <a:srgbClr val="7C7C7C"/>
                </a:solidFill>
                <a:latin typeface="Arial" panose="020B0604020202020204"/>
                <a:cs typeface="Arial" panose="020B0604020202020204"/>
              </a:rPr>
              <a:t>3</a:t>
            </a:r>
            <a:r>
              <a:rPr sz="1000" spc="-5" dirty="0">
                <a:solidFill>
                  <a:srgbClr val="7C7C7C"/>
                </a:solidFill>
                <a:latin typeface="Arial" panose="020B0604020202020204"/>
                <a:cs typeface="Arial" panose="020B0604020202020204"/>
              </a:rPr>
              <a:t>2</a:t>
            </a:r>
            <a:endParaRPr sz="1000">
              <a:latin typeface="Arial" panose="020B0604020202020204"/>
              <a:cs typeface="Arial" panose="020B0604020202020204"/>
            </a:endParaRPr>
          </a:p>
        </p:txBody>
      </p:sp>
      <p:sp>
        <p:nvSpPr>
          <p:cNvPr id="3" name="object 3"/>
          <p:cNvSpPr/>
          <p:nvPr/>
        </p:nvSpPr>
        <p:spPr>
          <a:xfrm>
            <a:off x="0" y="495300"/>
            <a:ext cx="169545" cy="466725"/>
          </a:xfrm>
          <a:custGeom>
            <a:avLst/>
            <a:gdLst/>
            <a:ahLst/>
            <a:cxnLst/>
            <a:rect l="l" t="t" r="r" b="b"/>
            <a:pathLst>
              <a:path w="169545" h="466725">
                <a:moveTo>
                  <a:pt x="110680" y="466344"/>
                </a:moveTo>
                <a:lnTo>
                  <a:pt x="0" y="466344"/>
                </a:lnTo>
                <a:lnTo>
                  <a:pt x="0" y="0"/>
                </a:lnTo>
                <a:lnTo>
                  <a:pt x="110680" y="0"/>
                </a:lnTo>
                <a:lnTo>
                  <a:pt x="133438" y="4610"/>
                </a:lnTo>
                <a:lnTo>
                  <a:pt x="152031" y="17195"/>
                </a:lnTo>
                <a:lnTo>
                  <a:pt x="164566" y="35839"/>
                </a:lnTo>
                <a:lnTo>
                  <a:pt x="169164" y="58673"/>
                </a:lnTo>
                <a:lnTo>
                  <a:pt x="169164" y="407669"/>
                </a:lnTo>
                <a:lnTo>
                  <a:pt x="164566" y="430504"/>
                </a:lnTo>
                <a:lnTo>
                  <a:pt x="152031" y="449148"/>
                </a:lnTo>
                <a:lnTo>
                  <a:pt x="133438" y="461733"/>
                </a:lnTo>
                <a:lnTo>
                  <a:pt x="110680" y="466344"/>
                </a:lnTo>
                <a:close/>
              </a:path>
            </a:pathLst>
          </a:custGeom>
          <a:solidFill>
            <a:srgbClr val="4276AA"/>
          </a:solidFill>
        </p:spPr>
        <p:txBody>
          <a:bodyPr wrap="square" lIns="0" tIns="0" rIns="0" bIns="0" rtlCol="0"/>
          <a:lstStyle/>
          <a:p/>
        </p:txBody>
      </p:sp>
      <p:sp>
        <p:nvSpPr>
          <p:cNvPr id="4" name="object 4"/>
          <p:cNvSpPr txBox="1">
            <a:spLocks noGrp="1"/>
          </p:cNvSpPr>
          <p:nvPr>
            <p:ph type="title"/>
          </p:nvPr>
        </p:nvSpPr>
        <p:spPr>
          <a:xfrm>
            <a:off x="248513" y="397586"/>
            <a:ext cx="3698875" cy="489584"/>
          </a:xfrm>
          <a:prstGeom prst="rect">
            <a:avLst/>
          </a:prstGeom>
        </p:spPr>
        <p:txBody>
          <a:bodyPr vert="horz" wrap="square" lIns="0" tIns="0" rIns="0" bIns="0" rtlCol="0">
            <a:spAutoFit/>
          </a:bodyPr>
          <a:lstStyle/>
          <a:p>
            <a:pPr marL="12700">
              <a:lnSpc>
                <a:spcPct val="100000"/>
              </a:lnSpc>
            </a:pPr>
            <a:r>
              <a:rPr b="1" spc="10" dirty="0">
                <a:solidFill>
                  <a:srgbClr val="3C3C3C"/>
                </a:solidFill>
                <a:latin typeface="Microsoft JhengHei" panose="020B0604030504040204" charset="-120"/>
                <a:cs typeface="Microsoft JhengHei" panose="020B0604030504040204" charset="-120"/>
              </a:rPr>
              <a:t>调整及填报情况详解</a:t>
            </a:r>
            <a:endParaRPr b="1" spc="10" dirty="0">
              <a:solidFill>
                <a:srgbClr val="3C3C3C"/>
              </a:solidFill>
              <a:latin typeface="Microsoft JhengHei" panose="020B0604030504040204" charset="-120"/>
              <a:cs typeface="Microsoft JhengHei" panose="020B0604030504040204" charset="-120"/>
            </a:endParaRPr>
          </a:p>
        </p:txBody>
      </p:sp>
      <p:sp>
        <p:nvSpPr>
          <p:cNvPr id="5" name="object 5"/>
          <p:cNvSpPr/>
          <p:nvPr/>
        </p:nvSpPr>
        <p:spPr>
          <a:xfrm>
            <a:off x="0" y="1042416"/>
            <a:ext cx="12192000" cy="5815965"/>
          </a:xfrm>
          <a:custGeom>
            <a:avLst/>
            <a:gdLst/>
            <a:ahLst/>
            <a:cxnLst/>
            <a:rect l="l" t="t" r="r" b="b"/>
            <a:pathLst>
              <a:path w="12192000" h="5815965">
                <a:moveTo>
                  <a:pt x="0" y="0"/>
                </a:moveTo>
                <a:lnTo>
                  <a:pt x="12192000" y="0"/>
                </a:lnTo>
                <a:lnTo>
                  <a:pt x="12192000" y="5815584"/>
                </a:lnTo>
                <a:lnTo>
                  <a:pt x="0" y="5815584"/>
                </a:lnTo>
                <a:lnTo>
                  <a:pt x="0" y="0"/>
                </a:lnTo>
                <a:close/>
              </a:path>
            </a:pathLst>
          </a:custGeom>
          <a:solidFill>
            <a:srgbClr val="FFFFFF"/>
          </a:solidFill>
        </p:spPr>
        <p:txBody>
          <a:bodyPr wrap="square" lIns="0" tIns="0" rIns="0" bIns="0" rtlCol="0"/>
          <a:lstStyle/>
          <a:p/>
        </p:txBody>
      </p:sp>
      <p:sp>
        <p:nvSpPr>
          <p:cNvPr id="6" name="object 6"/>
          <p:cNvSpPr/>
          <p:nvPr/>
        </p:nvSpPr>
        <p:spPr>
          <a:xfrm>
            <a:off x="1290827" y="2959607"/>
            <a:ext cx="1056640" cy="988060"/>
          </a:xfrm>
          <a:custGeom>
            <a:avLst/>
            <a:gdLst/>
            <a:ahLst/>
            <a:cxnLst/>
            <a:rect l="l" t="t" r="r" b="b"/>
            <a:pathLst>
              <a:path w="1056639" h="988060">
                <a:moveTo>
                  <a:pt x="0" y="0"/>
                </a:moveTo>
                <a:lnTo>
                  <a:pt x="1056132" y="0"/>
                </a:lnTo>
                <a:lnTo>
                  <a:pt x="1056132" y="987552"/>
                </a:lnTo>
                <a:lnTo>
                  <a:pt x="0" y="987552"/>
                </a:lnTo>
                <a:lnTo>
                  <a:pt x="0" y="0"/>
                </a:lnTo>
                <a:close/>
              </a:path>
            </a:pathLst>
          </a:custGeom>
          <a:solidFill>
            <a:srgbClr val="005D9F"/>
          </a:solidFill>
        </p:spPr>
        <p:txBody>
          <a:bodyPr wrap="square" lIns="0" tIns="0" rIns="0" bIns="0" rtlCol="0"/>
          <a:lstStyle/>
          <a:p/>
        </p:txBody>
      </p:sp>
      <p:sp>
        <p:nvSpPr>
          <p:cNvPr id="7" name="object 7"/>
          <p:cNvSpPr/>
          <p:nvPr/>
        </p:nvSpPr>
        <p:spPr>
          <a:xfrm>
            <a:off x="2310383" y="2959607"/>
            <a:ext cx="8785860" cy="922019"/>
          </a:xfrm>
          <a:custGeom>
            <a:avLst/>
            <a:gdLst/>
            <a:ahLst/>
            <a:cxnLst/>
            <a:rect l="l" t="t" r="r" b="b"/>
            <a:pathLst>
              <a:path w="8785860" h="922020">
                <a:moveTo>
                  <a:pt x="0" y="0"/>
                </a:moveTo>
                <a:lnTo>
                  <a:pt x="8785860" y="0"/>
                </a:lnTo>
                <a:lnTo>
                  <a:pt x="8785860" y="922020"/>
                </a:lnTo>
                <a:lnTo>
                  <a:pt x="0" y="922020"/>
                </a:lnTo>
                <a:lnTo>
                  <a:pt x="0" y="0"/>
                </a:lnTo>
                <a:close/>
              </a:path>
            </a:pathLst>
          </a:custGeom>
          <a:solidFill>
            <a:srgbClr val="FFFFFF"/>
          </a:solidFill>
        </p:spPr>
        <p:txBody>
          <a:bodyPr wrap="square" lIns="0" tIns="0" rIns="0" bIns="0" rtlCol="0"/>
          <a:lstStyle/>
          <a:p/>
        </p:txBody>
      </p:sp>
      <p:sp>
        <p:nvSpPr>
          <p:cNvPr id="8" name="object 8"/>
          <p:cNvSpPr/>
          <p:nvPr/>
        </p:nvSpPr>
        <p:spPr>
          <a:xfrm>
            <a:off x="2304033" y="2953257"/>
            <a:ext cx="8798560" cy="934719"/>
          </a:xfrm>
          <a:custGeom>
            <a:avLst/>
            <a:gdLst/>
            <a:ahLst/>
            <a:cxnLst/>
            <a:rect l="l" t="t" r="r" b="b"/>
            <a:pathLst>
              <a:path w="8798560" h="934720">
                <a:moveTo>
                  <a:pt x="8792210" y="934720"/>
                </a:moveTo>
                <a:lnTo>
                  <a:pt x="6350" y="934720"/>
                </a:lnTo>
                <a:lnTo>
                  <a:pt x="4381" y="934402"/>
                </a:lnTo>
                <a:lnTo>
                  <a:pt x="2616" y="933500"/>
                </a:lnTo>
                <a:lnTo>
                  <a:pt x="1206" y="932103"/>
                </a:lnTo>
                <a:lnTo>
                  <a:pt x="304" y="930325"/>
                </a:lnTo>
                <a:lnTo>
                  <a:pt x="0" y="928370"/>
                </a:lnTo>
                <a:lnTo>
                  <a:pt x="0" y="6350"/>
                </a:lnTo>
                <a:lnTo>
                  <a:pt x="6350" y="0"/>
                </a:lnTo>
                <a:lnTo>
                  <a:pt x="8792210" y="0"/>
                </a:lnTo>
                <a:lnTo>
                  <a:pt x="8798560" y="6350"/>
                </a:lnTo>
                <a:lnTo>
                  <a:pt x="12700" y="6350"/>
                </a:lnTo>
                <a:lnTo>
                  <a:pt x="6350" y="12700"/>
                </a:lnTo>
                <a:lnTo>
                  <a:pt x="12700" y="12700"/>
                </a:lnTo>
                <a:lnTo>
                  <a:pt x="12700" y="922020"/>
                </a:lnTo>
                <a:lnTo>
                  <a:pt x="6350" y="922020"/>
                </a:lnTo>
                <a:lnTo>
                  <a:pt x="12700" y="928370"/>
                </a:lnTo>
                <a:lnTo>
                  <a:pt x="8798560" y="928370"/>
                </a:lnTo>
                <a:lnTo>
                  <a:pt x="8798242" y="930325"/>
                </a:lnTo>
                <a:lnTo>
                  <a:pt x="8797340" y="932103"/>
                </a:lnTo>
                <a:lnTo>
                  <a:pt x="8795943" y="933500"/>
                </a:lnTo>
                <a:lnTo>
                  <a:pt x="8794165" y="934402"/>
                </a:lnTo>
                <a:lnTo>
                  <a:pt x="8792210" y="934720"/>
                </a:lnTo>
                <a:close/>
              </a:path>
            </a:pathLst>
          </a:custGeom>
          <a:solidFill>
            <a:srgbClr val="005D9F"/>
          </a:solidFill>
        </p:spPr>
        <p:txBody>
          <a:bodyPr wrap="square" lIns="0" tIns="0" rIns="0" bIns="0" rtlCol="0"/>
          <a:lstStyle/>
          <a:p/>
        </p:txBody>
      </p:sp>
      <p:sp>
        <p:nvSpPr>
          <p:cNvPr id="9" name="object 9"/>
          <p:cNvSpPr/>
          <p:nvPr/>
        </p:nvSpPr>
        <p:spPr>
          <a:xfrm>
            <a:off x="2310383" y="2959607"/>
            <a:ext cx="6350" cy="6350"/>
          </a:xfrm>
          <a:custGeom>
            <a:avLst/>
            <a:gdLst/>
            <a:ahLst/>
            <a:cxnLst/>
            <a:rect l="l" t="t" r="r" b="b"/>
            <a:pathLst>
              <a:path w="6350" h="6350">
                <a:moveTo>
                  <a:pt x="6350" y="6350"/>
                </a:moveTo>
                <a:lnTo>
                  <a:pt x="0" y="6350"/>
                </a:lnTo>
                <a:lnTo>
                  <a:pt x="6350" y="0"/>
                </a:lnTo>
                <a:lnTo>
                  <a:pt x="6350" y="6350"/>
                </a:lnTo>
                <a:close/>
              </a:path>
            </a:pathLst>
          </a:custGeom>
          <a:solidFill>
            <a:srgbClr val="005D9F"/>
          </a:solidFill>
        </p:spPr>
        <p:txBody>
          <a:bodyPr wrap="square" lIns="0" tIns="0" rIns="0" bIns="0" rtlCol="0"/>
          <a:lstStyle/>
          <a:p/>
        </p:txBody>
      </p:sp>
      <p:sp>
        <p:nvSpPr>
          <p:cNvPr id="10" name="object 10"/>
          <p:cNvSpPr/>
          <p:nvPr/>
        </p:nvSpPr>
        <p:spPr>
          <a:xfrm>
            <a:off x="2316733" y="2962782"/>
            <a:ext cx="8773160" cy="0"/>
          </a:xfrm>
          <a:custGeom>
            <a:avLst/>
            <a:gdLst/>
            <a:ahLst/>
            <a:cxnLst/>
            <a:rect l="l" t="t" r="r" b="b"/>
            <a:pathLst>
              <a:path w="8773160">
                <a:moveTo>
                  <a:pt x="0" y="0"/>
                </a:moveTo>
                <a:lnTo>
                  <a:pt x="8773160" y="0"/>
                </a:lnTo>
              </a:path>
            </a:pathLst>
          </a:custGeom>
          <a:ln w="6350">
            <a:solidFill>
              <a:srgbClr val="005D9F"/>
            </a:solidFill>
          </a:ln>
        </p:spPr>
        <p:txBody>
          <a:bodyPr wrap="square" lIns="0" tIns="0" rIns="0" bIns="0" rtlCol="0"/>
          <a:lstStyle/>
          <a:p/>
        </p:txBody>
      </p:sp>
      <p:sp>
        <p:nvSpPr>
          <p:cNvPr id="11" name="object 11"/>
          <p:cNvSpPr/>
          <p:nvPr/>
        </p:nvSpPr>
        <p:spPr>
          <a:xfrm>
            <a:off x="11096243" y="2959607"/>
            <a:ext cx="0" cy="922019"/>
          </a:xfrm>
          <a:custGeom>
            <a:avLst/>
            <a:gdLst/>
            <a:ahLst/>
            <a:cxnLst/>
            <a:rect l="l" t="t" r="r" b="b"/>
            <a:pathLst>
              <a:path h="922020">
                <a:moveTo>
                  <a:pt x="0" y="0"/>
                </a:moveTo>
                <a:lnTo>
                  <a:pt x="0" y="922020"/>
                </a:lnTo>
              </a:path>
            </a:pathLst>
          </a:custGeom>
          <a:ln w="12700">
            <a:solidFill>
              <a:srgbClr val="005D9F"/>
            </a:solidFill>
          </a:ln>
        </p:spPr>
        <p:txBody>
          <a:bodyPr wrap="square" lIns="0" tIns="0" rIns="0" bIns="0" rtlCol="0"/>
          <a:lstStyle/>
          <a:p/>
        </p:txBody>
      </p:sp>
      <p:sp>
        <p:nvSpPr>
          <p:cNvPr id="12" name="object 12"/>
          <p:cNvSpPr/>
          <p:nvPr/>
        </p:nvSpPr>
        <p:spPr>
          <a:xfrm>
            <a:off x="11089893" y="2959607"/>
            <a:ext cx="12700" cy="6350"/>
          </a:xfrm>
          <a:custGeom>
            <a:avLst/>
            <a:gdLst/>
            <a:ahLst/>
            <a:cxnLst/>
            <a:rect l="l" t="t" r="r" b="b"/>
            <a:pathLst>
              <a:path w="12700" h="6350">
                <a:moveTo>
                  <a:pt x="12700" y="6350"/>
                </a:moveTo>
                <a:lnTo>
                  <a:pt x="6350" y="6350"/>
                </a:lnTo>
                <a:lnTo>
                  <a:pt x="0" y="0"/>
                </a:lnTo>
                <a:lnTo>
                  <a:pt x="12700" y="0"/>
                </a:lnTo>
                <a:lnTo>
                  <a:pt x="12700" y="6350"/>
                </a:lnTo>
                <a:close/>
              </a:path>
            </a:pathLst>
          </a:custGeom>
          <a:solidFill>
            <a:srgbClr val="005D9F"/>
          </a:solidFill>
        </p:spPr>
        <p:txBody>
          <a:bodyPr wrap="square" lIns="0" tIns="0" rIns="0" bIns="0" rtlCol="0"/>
          <a:lstStyle/>
          <a:p/>
        </p:txBody>
      </p:sp>
      <p:sp>
        <p:nvSpPr>
          <p:cNvPr id="13" name="object 13"/>
          <p:cNvSpPr/>
          <p:nvPr/>
        </p:nvSpPr>
        <p:spPr>
          <a:xfrm>
            <a:off x="2310383" y="3875278"/>
            <a:ext cx="6350" cy="6350"/>
          </a:xfrm>
          <a:custGeom>
            <a:avLst/>
            <a:gdLst/>
            <a:ahLst/>
            <a:cxnLst/>
            <a:rect l="l" t="t" r="r" b="b"/>
            <a:pathLst>
              <a:path w="6350" h="6350">
                <a:moveTo>
                  <a:pt x="6350" y="6350"/>
                </a:moveTo>
                <a:lnTo>
                  <a:pt x="0" y="0"/>
                </a:lnTo>
                <a:lnTo>
                  <a:pt x="6350" y="0"/>
                </a:lnTo>
                <a:lnTo>
                  <a:pt x="6350" y="6350"/>
                </a:lnTo>
                <a:close/>
              </a:path>
            </a:pathLst>
          </a:custGeom>
          <a:solidFill>
            <a:srgbClr val="005D9F"/>
          </a:solidFill>
        </p:spPr>
        <p:txBody>
          <a:bodyPr wrap="square" lIns="0" tIns="0" rIns="0" bIns="0" rtlCol="0"/>
          <a:lstStyle/>
          <a:p/>
        </p:txBody>
      </p:sp>
      <p:sp>
        <p:nvSpPr>
          <p:cNvPr id="14" name="object 14"/>
          <p:cNvSpPr/>
          <p:nvPr/>
        </p:nvSpPr>
        <p:spPr>
          <a:xfrm>
            <a:off x="2316733" y="3878453"/>
            <a:ext cx="8773160" cy="0"/>
          </a:xfrm>
          <a:custGeom>
            <a:avLst/>
            <a:gdLst/>
            <a:ahLst/>
            <a:cxnLst/>
            <a:rect l="l" t="t" r="r" b="b"/>
            <a:pathLst>
              <a:path w="8773160">
                <a:moveTo>
                  <a:pt x="0" y="0"/>
                </a:moveTo>
                <a:lnTo>
                  <a:pt x="8773160" y="0"/>
                </a:lnTo>
              </a:path>
            </a:pathLst>
          </a:custGeom>
          <a:ln w="6350">
            <a:solidFill>
              <a:srgbClr val="005D9F"/>
            </a:solidFill>
          </a:ln>
        </p:spPr>
        <p:txBody>
          <a:bodyPr wrap="square" lIns="0" tIns="0" rIns="0" bIns="0" rtlCol="0"/>
          <a:lstStyle/>
          <a:p/>
        </p:txBody>
      </p:sp>
      <p:sp>
        <p:nvSpPr>
          <p:cNvPr id="15" name="object 15"/>
          <p:cNvSpPr/>
          <p:nvPr/>
        </p:nvSpPr>
        <p:spPr>
          <a:xfrm>
            <a:off x="11089893" y="3875278"/>
            <a:ext cx="12700" cy="6350"/>
          </a:xfrm>
          <a:custGeom>
            <a:avLst/>
            <a:gdLst/>
            <a:ahLst/>
            <a:cxnLst/>
            <a:rect l="l" t="t" r="r" b="b"/>
            <a:pathLst>
              <a:path w="12700" h="6350">
                <a:moveTo>
                  <a:pt x="12700" y="6350"/>
                </a:moveTo>
                <a:lnTo>
                  <a:pt x="0" y="6350"/>
                </a:lnTo>
                <a:lnTo>
                  <a:pt x="6350" y="0"/>
                </a:lnTo>
                <a:lnTo>
                  <a:pt x="12700" y="0"/>
                </a:lnTo>
                <a:lnTo>
                  <a:pt x="12700" y="6350"/>
                </a:lnTo>
                <a:close/>
              </a:path>
            </a:pathLst>
          </a:custGeom>
          <a:solidFill>
            <a:srgbClr val="005D9F"/>
          </a:solidFill>
        </p:spPr>
        <p:txBody>
          <a:bodyPr wrap="square" lIns="0" tIns="0" rIns="0" bIns="0" rtlCol="0"/>
          <a:lstStyle/>
          <a:p/>
        </p:txBody>
      </p:sp>
      <p:sp>
        <p:nvSpPr>
          <p:cNvPr id="16" name="object 16"/>
          <p:cNvSpPr txBox="1"/>
          <p:nvPr/>
        </p:nvSpPr>
        <p:spPr>
          <a:xfrm>
            <a:off x="2854832" y="3112389"/>
            <a:ext cx="8119109" cy="732155"/>
          </a:xfrm>
          <a:prstGeom prst="rect">
            <a:avLst/>
          </a:prstGeom>
        </p:spPr>
        <p:txBody>
          <a:bodyPr vert="horz" wrap="square" lIns="0" tIns="0" rIns="0" bIns="0" rtlCol="0">
            <a:spAutoFit/>
          </a:bodyPr>
          <a:lstStyle/>
          <a:p>
            <a:pPr marL="12700">
              <a:lnSpc>
                <a:spcPct val="100000"/>
              </a:lnSpc>
            </a:pPr>
            <a:r>
              <a:rPr sz="2800" b="1" spc="0" dirty="0">
                <a:latin typeface="Microsoft JhengHei" panose="020B0604030504040204" charset="-120"/>
                <a:cs typeface="Microsoft JhengHei" panose="020B0604030504040204" charset="-120"/>
              </a:rPr>
              <a:t>中华人民共和国企业所得税年度纳</a:t>
            </a:r>
            <a:r>
              <a:rPr sz="2800" b="1" spc="5" dirty="0">
                <a:latin typeface="Microsoft JhengHei" panose="020B0604030504040204" charset="-120"/>
                <a:cs typeface="Microsoft JhengHei" panose="020B0604030504040204" charset="-120"/>
              </a:rPr>
              <a:t>税</a:t>
            </a:r>
            <a:r>
              <a:rPr sz="2800" b="1" spc="0" dirty="0">
                <a:latin typeface="Microsoft JhengHei" panose="020B0604030504040204" charset="-120"/>
                <a:cs typeface="Microsoft JhengHei" panose="020B0604030504040204" charset="-120"/>
              </a:rPr>
              <a:t>申报</a:t>
            </a:r>
            <a:r>
              <a:rPr sz="2800" b="1" spc="5" dirty="0">
                <a:latin typeface="Microsoft JhengHei" panose="020B0604030504040204" charset="-120"/>
                <a:cs typeface="Microsoft JhengHei" panose="020B0604030504040204" charset="-120"/>
              </a:rPr>
              <a:t>表（</a:t>
            </a:r>
            <a:r>
              <a:rPr sz="2800" b="1" spc="-15" dirty="0">
                <a:latin typeface="Arial" panose="020B0604020202020204"/>
                <a:cs typeface="Arial" panose="020B0604020202020204"/>
              </a:rPr>
              <a:t>A</a:t>
            </a:r>
            <a:r>
              <a:rPr sz="2800" b="1" spc="0" dirty="0">
                <a:latin typeface="Microsoft JhengHei" panose="020B0604030504040204" charset="-120"/>
                <a:cs typeface="Microsoft JhengHei" panose="020B0604030504040204" charset="-120"/>
              </a:rPr>
              <a:t>类</a:t>
            </a:r>
            <a:r>
              <a:rPr sz="2800" b="1" spc="-5" dirty="0">
                <a:latin typeface="Microsoft JhengHei" panose="020B0604030504040204" charset="-120"/>
                <a:cs typeface="Microsoft JhengHei" panose="020B0604030504040204" charset="-120"/>
              </a:rPr>
              <a:t>）</a:t>
            </a:r>
            <a:endParaRPr sz="2800">
              <a:latin typeface="Microsoft JhengHei" panose="020B0604030504040204" charset="-120"/>
              <a:cs typeface="Microsoft JhengHei" panose="020B0604030504040204" charset="-120"/>
            </a:endParaRPr>
          </a:p>
          <a:p>
            <a:pPr marL="12700">
              <a:lnSpc>
                <a:spcPct val="100000"/>
              </a:lnSpc>
              <a:spcBef>
                <a:spcPts val="160"/>
              </a:spcBef>
            </a:pPr>
            <a:r>
              <a:rPr sz="1800" b="1" spc="-25" dirty="0">
                <a:latin typeface="Arial" panose="020B0604020202020204"/>
                <a:cs typeface="Arial" panose="020B0604020202020204"/>
              </a:rPr>
              <a:t>A100000</a:t>
            </a:r>
            <a:endParaRPr sz="1800">
              <a:latin typeface="Arial" panose="020B0604020202020204"/>
              <a:cs typeface="Arial" panose="020B0604020202020204"/>
            </a:endParaRPr>
          </a:p>
        </p:txBody>
      </p:sp>
      <p:sp>
        <p:nvSpPr>
          <p:cNvPr id="17" name="object 17"/>
          <p:cNvSpPr/>
          <p:nvPr/>
        </p:nvSpPr>
        <p:spPr>
          <a:xfrm>
            <a:off x="1344167" y="2967227"/>
            <a:ext cx="914400" cy="914400"/>
          </a:xfrm>
          <a:prstGeom prst="rect">
            <a:avLst/>
          </a:prstGeom>
          <a:blipFill>
            <a:blip r:embed="rId1" cstate="print"/>
            <a:stretch>
              <a:fillRect/>
            </a:stretch>
          </a:blipFill>
        </p:spPr>
        <p:txBody>
          <a:bodyPr wrap="square" lIns="0" tIns="0" rIns="0" bIns="0" rtlCol="0"/>
          <a:lstStyle/>
          <a:p/>
        </p:txBody>
      </p:sp>
      <p:sp>
        <p:nvSpPr>
          <p:cNvPr id="18" name="object 18"/>
          <p:cNvSpPr/>
          <p:nvPr/>
        </p:nvSpPr>
        <p:spPr>
          <a:xfrm>
            <a:off x="10709147" y="2453639"/>
            <a:ext cx="935990" cy="925194"/>
          </a:xfrm>
          <a:custGeom>
            <a:avLst/>
            <a:gdLst/>
            <a:ahLst/>
            <a:cxnLst/>
            <a:rect l="l" t="t" r="r" b="b"/>
            <a:pathLst>
              <a:path w="935990" h="925195">
                <a:moveTo>
                  <a:pt x="467868" y="925068"/>
                </a:moveTo>
                <a:lnTo>
                  <a:pt x="420027" y="922680"/>
                </a:lnTo>
                <a:lnTo>
                  <a:pt x="373557" y="915670"/>
                </a:lnTo>
                <a:lnTo>
                  <a:pt x="328714" y="904265"/>
                </a:lnTo>
                <a:lnTo>
                  <a:pt x="285737" y="888707"/>
                </a:lnTo>
                <a:lnTo>
                  <a:pt x="244830" y="869226"/>
                </a:lnTo>
                <a:lnTo>
                  <a:pt x="206260" y="846061"/>
                </a:lnTo>
                <a:lnTo>
                  <a:pt x="170243" y="819429"/>
                </a:lnTo>
                <a:lnTo>
                  <a:pt x="137020" y="789571"/>
                </a:lnTo>
                <a:lnTo>
                  <a:pt x="106819" y="756729"/>
                </a:lnTo>
                <a:lnTo>
                  <a:pt x="79895" y="721118"/>
                </a:lnTo>
                <a:lnTo>
                  <a:pt x="56464" y="682980"/>
                </a:lnTo>
                <a:lnTo>
                  <a:pt x="36753" y="642543"/>
                </a:lnTo>
                <a:lnTo>
                  <a:pt x="21031" y="600049"/>
                </a:lnTo>
                <a:lnTo>
                  <a:pt x="9499" y="555739"/>
                </a:lnTo>
                <a:lnTo>
                  <a:pt x="2412" y="509816"/>
                </a:lnTo>
                <a:lnTo>
                  <a:pt x="0" y="462534"/>
                </a:lnTo>
                <a:lnTo>
                  <a:pt x="2412" y="415251"/>
                </a:lnTo>
                <a:lnTo>
                  <a:pt x="9499" y="369328"/>
                </a:lnTo>
                <a:lnTo>
                  <a:pt x="21031" y="325005"/>
                </a:lnTo>
                <a:lnTo>
                  <a:pt x="36753" y="282511"/>
                </a:lnTo>
                <a:lnTo>
                  <a:pt x="56464" y="242087"/>
                </a:lnTo>
                <a:lnTo>
                  <a:pt x="79895" y="203949"/>
                </a:lnTo>
                <a:lnTo>
                  <a:pt x="106819" y="168338"/>
                </a:lnTo>
                <a:lnTo>
                  <a:pt x="137020" y="135496"/>
                </a:lnTo>
                <a:lnTo>
                  <a:pt x="170243" y="105638"/>
                </a:lnTo>
                <a:lnTo>
                  <a:pt x="206260" y="79006"/>
                </a:lnTo>
                <a:lnTo>
                  <a:pt x="244830" y="55829"/>
                </a:lnTo>
                <a:lnTo>
                  <a:pt x="285737" y="36360"/>
                </a:lnTo>
                <a:lnTo>
                  <a:pt x="328714" y="20802"/>
                </a:lnTo>
                <a:lnTo>
                  <a:pt x="373557" y="9398"/>
                </a:lnTo>
                <a:lnTo>
                  <a:pt x="420027" y="2387"/>
                </a:lnTo>
                <a:lnTo>
                  <a:pt x="467868" y="0"/>
                </a:lnTo>
                <a:lnTo>
                  <a:pt x="515708" y="2387"/>
                </a:lnTo>
                <a:lnTo>
                  <a:pt x="562165" y="9398"/>
                </a:lnTo>
                <a:lnTo>
                  <a:pt x="607009" y="20802"/>
                </a:lnTo>
                <a:lnTo>
                  <a:pt x="649998" y="36360"/>
                </a:lnTo>
                <a:lnTo>
                  <a:pt x="690905" y="55829"/>
                </a:lnTo>
                <a:lnTo>
                  <a:pt x="729475" y="79006"/>
                </a:lnTo>
                <a:lnTo>
                  <a:pt x="765492" y="105638"/>
                </a:lnTo>
                <a:lnTo>
                  <a:pt x="798715" y="135496"/>
                </a:lnTo>
                <a:lnTo>
                  <a:pt x="828916" y="168338"/>
                </a:lnTo>
                <a:lnTo>
                  <a:pt x="855840" y="203949"/>
                </a:lnTo>
                <a:lnTo>
                  <a:pt x="879271" y="242087"/>
                </a:lnTo>
                <a:lnTo>
                  <a:pt x="898969" y="282511"/>
                </a:lnTo>
                <a:lnTo>
                  <a:pt x="914704" y="325005"/>
                </a:lnTo>
                <a:lnTo>
                  <a:pt x="926236" y="369328"/>
                </a:lnTo>
                <a:lnTo>
                  <a:pt x="933323" y="415251"/>
                </a:lnTo>
                <a:lnTo>
                  <a:pt x="935735" y="462534"/>
                </a:lnTo>
                <a:lnTo>
                  <a:pt x="933323" y="509816"/>
                </a:lnTo>
                <a:lnTo>
                  <a:pt x="926236" y="555739"/>
                </a:lnTo>
                <a:lnTo>
                  <a:pt x="914704" y="600049"/>
                </a:lnTo>
                <a:lnTo>
                  <a:pt x="898969" y="642543"/>
                </a:lnTo>
                <a:lnTo>
                  <a:pt x="879271" y="682980"/>
                </a:lnTo>
                <a:lnTo>
                  <a:pt x="855840" y="721118"/>
                </a:lnTo>
                <a:lnTo>
                  <a:pt x="828916" y="756729"/>
                </a:lnTo>
                <a:lnTo>
                  <a:pt x="798715" y="789571"/>
                </a:lnTo>
                <a:lnTo>
                  <a:pt x="765492" y="819429"/>
                </a:lnTo>
                <a:lnTo>
                  <a:pt x="729475" y="846061"/>
                </a:lnTo>
                <a:lnTo>
                  <a:pt x="690905" y="869226"/>
                </a:lnTo>
                <a:lnTo>
                  <a:pt x="649998" y="888707"/>
                </a:lnTo>
                <a:lnTo>
                  <a:pt x="607009" y="904265"/>
                </a:lnTo>
                <a:lnTo>
                  <a:pt x="562165" y="915670"/>
                </a:lnTo>
                <a:lnTo>
                  <a:pt x="515708" y="922680"/>
                </a:lnTo>
                <a:lnTo>
                  <a:pt x="467868" y="925068"/>
                </a:lnTo>
                <a:close/>
              </a:path>
            </a:pathLst>
          </a:custGeom>
          <a:solidFill>
            <a:srgbClr val="FFFFFF"/>
          </a:solidFill>
        </p:spPr>
        <p:txBody>
          <a:bodyPr wrap="square" lIns="0" tIns="0" rIns="0" bIns="0" rtlCol="0"/>
          <a:lstStyle/>
          <a:p/>
        </p:txBody>
      </p:sp>
      <p:sp>
        <p:nvSpPr>
          <p:cNvPr id="19" name="object 19"/>
          <p:cNvSpPr/>
          <p:nvPr/>
        </p:nvSpPr>
        <p:spPr>
          <a:xfrm>
            <a:off x="11128857" y="2447937"/>
            <a:ext cx="96520" cy="0"/>
          </a:xfrm>
          <a:custGeom>
            <a:avLst/>
            <a:gdLst/>
            <a:ahLst/>
            <a:cxnLst/>
            <a:rect l="l" t="t" r="r" b="b"/>
            <a:pathLst>
              <a:path w="96520">
                <a:moveTo>
                  <a:pt x="0" y="0"/>
                </a:moveTo>
                <a:lnTo>
                  <a:pt x="96316" y="0"/>
                </a:lnTo>
              </a:path>
            </a:pathLst>
          </a:custGeom>
          <a:ln w="3175">
            <a:solidFill>
              <a:srgbClr val="2D5379"/>
            </a:solidFill>
          </a:ln>
        </p:spPr>
        <p:txBody>
          <a:bodyPr wrap="square" lIns="0" tIns="0" rIns="0" bIns="0" rtlCol="0"/>
          <a:lstStyle/>
          <a:p/>
        </p:txBody>
      </p:sp>
      <p:sp>
        <p:nvSpPr>
          <p:cNvPr id="20" name="object 20"/>
          <p:cNvSpPr/>
          <p:nvPr/>
        </p:nvSpPr>
        <p:spPr>
          <a:xfrm>
            <a:off x="11081766" y="2452382"/>
            <a:ext cx="190500" cy="0"/>
          </a:xfrm>
          <a:custGeom>
            <a:avLst/>
            <a:gdLst/>
            <a:ahLst/>
            <a:cxnLst/>
            <a:rect l="l" t="t" r="r" b="b"/>
            <a:pathLst>
              <a:path w="190500">
                <a:moveTo>
                  <a:pt x="0" y="0"/>
                </a:moveTo>
                <a:lnTo>
                  <a:pt x="190500" y="0"/>
                </a:lnTo>
              </a:path>
            </a:pathLst>
          </a:custGeom>
          <a:ln w="7620">
            <a:solidFill>
              <a:srgbClr val="2D5379"/>
            </a:solidFill>
          </a:ln>
        </p:spPr>
        <p:txBody>
          <a:bodyPr wrap="square" lIns="0" tIns="0" rIns="0" bIns="0" rtlCol="0"/>
          <a:lstStyle/>
          <a:p/>
        </p:txBody>
      </p:sp>
      <p:sp>
        <p:nvSpPr>
          <p:cNvPr id="21" name="object 21"/>
          <p:cNvSpPr/>
          <p:nvPr/>
        </p:nvSpPr>
        <p:spPr>
          <a:xfrm>
            <a:off x="10702811" y="2456192"/>
            <a:ext cx="580390" cy="906780"/>
          </a:xfrm>
          <a:custGeom>
            <a:avLst/>
            <a:gdLst/>
            <a:ahLst/>
            <a:cxnLst/>
            <a:rect l="l" t="t" r="r" b="b"/>
            <a:pathLst>
              <a:path w="580390" h="906779">
                <a:moveTo>
                  <a:pt x="381457" y="906779"/>
                </a:moveTo>
                <a:lnTo>
                  <a:pt x="332892" y="906779"/>
                </a:lnTo>
                <a:lnTo>
                  <a:pt x="289902" y="891539"/>
                </a:lnTo>
                <a:lnTo>
                  <a:pt x="289331" y="891539"/>
                </a:lnTo>
                <a:lnTo>
                  <a:pt x="248437" y="871219"/>
                </a:lnTo>
                <a:lnTo>
                  <a:pt x="247903" y="871219"/>
                </a:lnTo>
                <a:lnTo>
                  <a:pt x="209321" y="848360"/>
                </a:lnTo>
                <a:lnTo>
                  <a:pt x="208813" y="848360"/>
                </a:lnTo>
                <a:lnTo>
                  <a:pt x="172796" y="821689"/>
                </a:lnTo>
                <a:lnTo>
                  <a:pt x="172326" y="820419"/>
                </a:lnTo>
                <a:lnTo>
                  <a:pt x="139103" y="791209"/>
                </a:lnTo>
                <a:lnTo>
                  <a:pt x="138683" y="791209"/>
                </a:lnTo>
                <a:lnTo>
                  <a:pt x="108483" y="758189"/>
                </a:lnTo>
                <a:lnTo>
                  <a:pt x="108089" y="756919"/>
                </a:lnTo>
                <a:lnTo>
                  <a:pt x="81165" y="721359"/>
                </a:lnTo>
                <a:lnTo>
                  <a:pt x="80822" y="721359"/>
                </a:lnTo>
                <a:lnTo>
                  <a:pt x="57391" y="683259"/>
                </a:lnTo>
                <a:lnTo>
                  <a:pt x="57086" y="681989"/>
                </a:lnTo>
                <a:lnTo>
                  <a:pt x="37388" y="642619"/>
                </a:lnTo>
                <a:lnTo>
                  <a:pt x="37147" y="641350"/>
                </a:lnTo>
                <a:lnTo>
                  <a:pt x="21412" y="599439"/>
                </a:lnTo>
                <a:lnTo>
                  <a:pt x="21221" y="598169"/>
                </a:lnTo>
                <a:lnTo>
                  <a:pt x="9690" y="553719"/>
                </a:lnTo>
                <a:lnTo>
                  <a:pt x="2476" y="508000"/>
                </a:lnTo>
                <a:lnTo>
                  <a:pt x="0" y="459739"/>
                </a:lnTo>
                <a:lnTo>
                  <a:pt x="0" y="458469"/>
                </a:lnTo>
                <a:lnTo>
                  <a:pt x="2413" y="411479"/>
                </a:lnTo>
                <a:lnTo>
                  <a:pt x="9563" y="365759"/>
                </a:lnTo>
                <a:lnTo>
                  <a:pt x="9690" y="364489"/>
                </a:lnTo>
                <a:lnTo>
                  <a:pt x="21221" y="320039"/>
                </a:lnTo>
                <a:lnTo>
                  <a:pt x="21412" y="320039"/>
                </a:lnTo>
                <a:lnTo>
                  <a:pt x="37147" y="276859"/>
                </a:lnTo>
                <a:lnTo>
                  <a:pt x="37388" y="276859"/>
                </a:lnTo>
                <a:lnTo>
                  <a:pt x="57086" y="236219"/>
                </a:lnTo>
                <a:lnTo>
                  <a:pt x="57391" y="234950"/>
                </a:lnTo>
                <a:lnTo>
                  <a:pt x="80822" y="196850"/>
                </a:lnTo>
                <a:lnTo>
                  <a:pt x="81165" y="196850"/>
                </a:lnTo>
                <a:lnTo>
                  <a:pt x="108089" y="161289"/>
                </a:lnTo>
                <a:lnTo>
                  <a:pt x="108483" y="161289"/>
                </a:lnTo>
                <a:lnTo>
                  <a:pt x="138683" y="128269"/>
                </a:lnTo>
                <a:lnTo>
                  <a:pt x="139103" y="127000"/>
                </a:lnTo>
                <a:lnTo>
                  <a:pt x="172326" y="97789"/>
                </a:lnTo>
                <a:lnTo>
                  <a:pt x="172796" y="97789"/>
                </a:lnTo>
                <a:lnTo>
                  <a:pt x="208813" y="71119"/>
                </a:lnTo>
                <a:lnTo>
                  <a:pt x="209321" y="69850"/>
                </a:lnTo>
                <a:lnTo>
                  <a:pt x="247903" y="46989"/>
                </a:lnTo>
                <a:lnTo>
                  <a:pt x="248437" y="46989"/>
                </a:lnTo>
                <a:lnTo>
                  <a:pt x="289331" y="27939"/>
                </a:lnTo>
                <a:lnTo>
                  <a:pt x="289902" y="26669"/>
                </a:lnTo>
                <a:lnTo>
                  <a:pt x="332892" y="11429"/>
                </a:lnTo>
                <a:lnTo>
                  <a:pt x="333489" y="11429"/>
                </a:lnTo>
                <a:lnTo>
                  <a:pt x="378332" y="0"/>
                </a:lnTo>
                <a:lnTo>
                  <a:pt x="570077" y="0"/>
                </a:lnTo>
                <a:lnTo>
                  <a:pt x="580047" y="2539"/>
                </a:lnTo>
                <a:lnTo>
                  <a:pt x="473887" y="2539"/>
                </a:lnTo>
                <a:lnTo>
                  <a:pt x="474205" y="2552"/>
                </a:lnTo>
                <a:lnTo>
                  <a:pt x="426681" y="5079"/>
                </a:lnTo>
                <a:lnTo>
                  <a:pt x="427304" y="5079"/>
                </a:lnTo>
                <a:lnTo>
                  <a:pt x="380847" y="12700"/>
                </a:lnTo>
                <a:lnTo>
                  <a:pt x="381457" y="12700"/>
                </a:lnTo>
                <a:lnTo>
                  <a:pt x="336626" y="24129"/>
                </a:lnTo>
                <a:lnTo>
                  <a:pt x="337223" y="24129"/>
                </a:lnTo>
                <a:lnTo>
                  <a:pt x="294233" y="39369"/>
                </a:lnTo>
                <a:lnTo>
                  <a:pt x="294792" y="39369"/>
                </a:lnTo>
                <a:lnTo>
                  <a:pt x="253898" y="58419"/>
                </a:lnTo>
                <a:lnTo>
                  <a:pt x="254444" y="58419"/>
                </a:lnTo>
                <a:lnTo>
                  <a:pt x="215861" y="81279"/>
                </a:lnTo>
                <a:lnTo>
                  <a:pt x="216369" y="81279"/>
                </a:lnTo>
                <a:lnTo>
                  <a:pt x="182067" y="106679"/>
                </a:lnTo>
                <a:lnTo>
                  <a:pt x="180822" y="106679"/>
                </a:lnTo>
                <a:lnTo>
                  <a:pt x="147599" y="137159"/>
                </a:lnTo>
                <a:lnTo>
                  <a:pt x="148031" y="137159"/>
                </a:lnTo>
                <a:lnTo>
                  <a:pt x="117830" y="168909"/>
                </a:lnTo>
                <a:lnTo>
                  <a:pt x="118224" y="168909"/>
                </a:lnTo>
                <a:lnTo>
                  <a:pt x="91287" y="204469"/>
                </a:lnTo>
                <a:lnTo>
                  <a:pt x="91643" y="204469"/>
                </a:lnTo>
                <a:lnTo>
                  <a:pt x="68986" y="241300"/>
                </a:lnTo>
                <a:lnTo>
                  <a:pt x="68503" y="241300"/>
                </a:lnTo>
                <a:lnTo>
                  <a:pt x="48806" y="281939"/>
                </a:lnTo>
                <a:lnTo>
                  <a:pt x="49047" y="281939"/>
                </a:lnTo>
                <a:lnTo>
                  <a:pt x="33324" y="323850"/>
                </a:lnTo>
                <a:lnTo>
                  <a:pt x="33515" y="323850"/>
                </a:lnTo>
                <a:lnTo>
                  <a:pt x="22313" y="367029"/>
                </a:lnTo>
                <a:lnTo>
                  <a:pt x="22110" y="367029"/>
                </a:lnTo>
                <a:lnTo>
                  <a:pt x="15024" y="412750"/>
                </a:lnTo>
                <a:lnTo>
                  <a:pt x="12738" y="458469"/>
                </a:lnTo>
                <a:lnTo>
                  <a:pt x="15087" y="506729"/>
                </a:lnTo>
                <a:lnTo>
                  <a:pt x="22110" y="551179"/>
                </a:lnTo>
                <a:lnTo>
                  <a:pt x="33515" y="595629"/>
                </a:lnTo>
                <a:lnTo>
                  <a:pt x="33781" y="595629"/>
                </a:lnTo>
                <a:lnTo>
                  <a:pt x="49047" y="637539"/>
                </a:lnTo>
                <a:lnTo>
                  <a:pt x="49415" y="637539"/>
                </a:lnTo>
                <a:lnTo>
                  <a:pt x="68503" y="676909"/>
                </a:lnTo>
                <a:lnTo>
                  <a:pt x="68211" y="676909"/>
                </a:lnTo>
                <a:lnTo>
                  <a:pt x="91643" y="715009"/>
                </a:lnTo>
                <a:lnTo>
                  <a:pt x="92252" y="715009"/>
                </a:lnTo>
                <a:lnTo>
                  <a:pt x="118224" y="749300"/>
                </a:lnTo>
                <a:lnTo>
                  <a:pt x="117830" y="749300"/>
                </a:lnTo>
                <a:lnTo>
                  <a:pt x="148031" y="782319"/>
                </a:lnTo>
                <a:lnTo>
                  <a:pt x="148983" y="782319"/>
                </a:lnTo>
                <a:lnTo>
                  <a:pt x="180822" y="811529"/>
                </a:lnTo>
                <a:lnTo>
                  <a:pt x="180352" y="811529"/>
                </a:lnTo>
                <a:lnTo>
                  <a:pt x="216369" y="838200"/>
                </a:lnTo>
                <a:lnTo>
                  <a:pt x="217893" y="838200"/>
                </a:lnTo>
                <a:lnTo>
                  <a:pt x="254444" y="861060"/>
                </a:lnTo>
                <a:lnTo>
                  <a:pt x="256451" y="861060"/>
                </a:lnTo>
                <a:lnTo>
                  <a:pt x="294792" y="880110"/>
                </a:lnTo>
                <a:lnTo>
                  <a:pt x="294233" y="880110"/>
                </a:lnTo>
                <a:lnTo>
                  <a:pt x="337223" y="895350"/>
                </a:lnTo>
                <a:lnTo>
                  <a:pt x="336626" y="895350"/>
                </a:lnTo>
                <a:lnTo>
                  <a:pt x="381457" y="906779"/>
                </a:lnTo>
                <a:close/>
              </a:path>
            </a:pathLst>
          </a:custGeom>
          <a:solidFill>
            <a:srgbClr val="2D5379"/>
          </a:solidFill>
        </p:spPr>
        <p:txBody>
          <a:bodyPr wrap="square" lIns="0" tIns="0" rIns="0" bIns="0" rtlCol="0"/>
          <a:lstStyle/>
          <a:p/>
        </p:txBody>
      </p:sp>
      <p:sp>
        <p:nvSpPr>
          <p:cNvPr id="22" name="object 22"/>
          <p:cNvSpPr/>
          <p:nvPr/>
        </p:nvSpPr>
        <p:spPr>
          <a:xfrm>
            <a:off x="11176698" y="2458739"/>
            <a:ext cx="635" cy="0"/>
          </a:xfrm>
          <a:custGeom>
            <a:avLst/>
            <a:gdLst/>
            <a:ahLst/>
            <a:cxnLst/>
            <a:rect l="l" t="t" r="r" b="b"/>
            <a:pathLst>
              <a:path w="634">
                <a:moveTo>
                  <a:pt x="0" y="0"/>
                </a:moveTo>
                <a:lnTo>
                  <a:pt x="635" y="0"/>
                </a:lnTo>
              </a:path>
            </a:pathLst>
          </a:custGeom>
          <a:ln w="3175">
            <a:solidFill>
              <a:srgbClr val="2D5379"/>
            </a:solidFill>
          </a:ln>
        </p:spPr>
        <p:txBody>
          <a:bodyPr wrap="square" lIns="0" tIns="0" rIns="0" bIns="0" rtlCol="0"/>
          <a:lstStyle/>
          <a:p/>
        </p:txBody>
      </p:sp>
      <p:sp>
        <p:nvSpPr>
          <p:cNvPr id="23" name="object 23"/>
          <p:cNvSpPr/>
          <p:nvPr/>
        </p:nvSpPr>
        <p:spPr>
          <a:xfrm>
            <a:off x="11177016" y="2458732"/>
            <a:ext cx="312420" cy="105410"/>
          </a:xfrm>
          <a:custGeom>
            <a:avLst/>
            <a:gdLst/>
            <a:ahLst/>
            <a:cxnLst/>
            <a:rect l="l" t="t" r="r" b="b"/>
            <a:pathLst>
              <a:path w="312420" h="105410">
                <a:moveTo>
                  <a:pt x="293852" y="105410"/>
                </a:moveTo>
                <a:lnTo>
                  <a:pt x="257835" y="78739"/>
                </a:lnTo>
                <a:lnTo>
                  <a:pt x="258343" y="78739"/>
                </a:lnTo>
                <a:lnTo>
                  <a:pt x="219760" y="55880"/>
                </a:lnTo>
                <a:lnTo>
                  <a:pt x="220306" y="55880"/>
                </a:lnTo>
                <a:lnTo>
                  <a:pt x="179400" y="36830"/>
                </a:lnTo>
                <a:lnTo>
                  <a:pt x="179971" y="36830"/>
                </a:lnTo>
                <a:lnTo>
                  <a:pt x="136982" y="21589"/>
                </a:lnTo>
                <a:lnTo>
                  <a:pt x="137579" y="21589"/>
                </a:lnTo>
                <a:lnTo>
                  <a:pt x="92735" y="10160"/>
                </a:lnTo>
                <a:lnTo>
                  <a:pt x="93357" y="10160"/>
                </a:lnTo>
                <a:lnTo>
                  <a:pt x="46901" y="2539"/>
                </a:lnTo>
                <a:lnTo>
                  <a:pt x="47523" y="2539"/>
                </a:lnTo>
                <a:lnTo>
                  <a:pt x="0" y="12"/>
                </a:lnTo>
                <a:lnTo>
                  <a:pt x="105841" y="0"/>
                </a:lnTo>
                <a:lnTo>
                  <a:pt x="140715" y="8889"/>
                </a:lnTo>
                <a:lnTo>
                  <a:pt x="141312" y="8889"/>
                </a:lnTo>
                <a:lnTo>
                  <a:pt x="184289" y="24130"/>
                </a:lnTo>
                <a:lnTo>
                  <a:pt x="184861" y="25400"/>
                </a:lnTo>
                <a:lnTo>
                  <a:pt x="225767" y="44450"/>
                </a:lnTo>
                <a:lnTo>
                  <a:pt x="226301" y="44450"/>
                </a:lnTo>
                <a:lnTo>
                  <a:pt x="264883" y="67310"/>
                </a:lnTo>
                <a:lnTo>
                  <a:pt x="265379" y="68580"/>
                </a:lnTo>
                <a:lnTo>
                  <a:pt x="301396" y="95250"/>
                </a:lnTo>
                <a:lnTo>
                  <a:pt x="301866" y="95250"/>
                </a:lnTo>
                <a:lnTo>
                  <a:pt x="311975" y="104139"/>
                </a:lnTo>
                <a:lnTo>
                  <a:pt x="293382" y="104139"/>
                </a:lnTo>
                <a:lnTo>
                  <a:pt x="293852" y="105410"/>
                </a:lnTo>
                <a:close/>
              </a:path>
            </a:pathLst>
          </a:custGeom>
          <a:solidFill>
            <a:srgbClr val="2D5379"/>
          </a:solidFill>
        </p:spPr>
        <p:txBody>
          <a:bodyPr wrap="square" lIns="0" tIns="0" rIns="0" bIns="0" rtlCol="0"/>
          <a:lstStyle/>
          <a:p/>
        </p:txBody>
      </p:sp>
      <p:sp>
        <p:nvSpPr>
          <p:cNvPr id="24" name="object 24"/>
          <p:cNvSpPr/>
          <p:nvPr/>
        </p:nvSpPr>
        <p:spPr>
          <a:xfrm>
            <a:off x="10883163" y="2562872"/>
            <a:ext cx="1905" cy="1270"/>
          </a:xfrm>
          <a:custGeom>
            <a:avLst/>
            <a:gdLst/>
            <a:ahLst/>
            <a:cxnLst/>
            <a:rect l="l" t="t" r="r" b="b"/>
            <a:pathLst>
              <a:path w="1904" h="1269">
                <a:moveTo>
                  <a:pt x="0" y="1270"/>
                </a:moveTo>
                <a:lnTo>
                  <a:pt x="469" y="0"/>
                </a:lnTo>
                <a:lnTo>
                  <a:pt x="1714" y="0"/>
                </a:lnTo>
                <a:lnTo>
                  <a:pt x="0" y="1270"/>
                </a:lnTo>
                <a:close/>
              </a:path>
            </a:pathLst>
          </a:custGeom>
          <a:solidFill>
            <a:srgbClr val="2D5379"/>
          </a:solidFill>
        </p:spPr>
        <p:txBody>
          <a:bodyPr wrap="square" lIns="0" tIns="0" rIns="0" bIns="0" rtlCol="0"/>
          <a:lstStyle/>
          <a:p/>
        </p:txBody>
      </p:sp>
      <p:sp>
        <p:nvSpPr>
          <p:cNvPr id="25" name="object 25"/>
          <p:cNvSpPr/>
          <p:nvPr/>
        </p:nvSpPr>
        <p:spPr>
          <a:xfrm>
            <a:off x="11470399" y="2562872"/>
            <a:ext cx="126364" cy="135890"/>
          </a:xfrm>
          <a:custGeom>
            <a:avLst/>
            <a:gdLst/>
            <a:ahLst/>
            <a:cxnLst/>
            <a:rect l="l" t="t" r="r" b="b"/>
            <a:pathLst>
              <a:path w="126365" h="135889">
                <a:moveTo>
                  <a:pt x="112610" y="135890"/>
                </a:moveTo>
                <a:lnTo>
                  <a:pt x="89179" y="97790"/>
                </a:lnTo>
                <a:lnTo>
                  <a:pt x="89522" y="97790"/>
                </a:lnTo>
                <a:lnTo>
                  <a:pt x="62598" y="62230"/>
                </a:lnTo>
                <a:lnTo>
                  <a:pt x="62991" y="62230"/>
                </a:lnTo>
                <a:lnTo>
                  <a:pt x="32791" y="30480"/>
                </a:lnTo>
                <a:lnTo>
                  <a:pt x="33223" y="30480"/>
                </a:lnTo>
                <a:lnTo>
                  <a:pt x="0" y="0"/>
                </a:lnTo>
                <a:lnTo>
                  <a:pt x="18592" y="0"/>
                </a:lnTo>
                <a:lnTo>
                  <a:pt x="41706" y="20320"/>
                </a:lnTo>
                <a:lnTo>
                  <a:pt x="42138" y="21590"/>
                </a:lnTo>
                <a:lnTo>
                  <a:pt x="72339" y="54610"/>
                </a:lnTo>
                <a:lnTo>
                  <a:pt x="72720" y="54610"/>
                </a:lnTo>
                <a:lnTo>
                  <a:pt x="99656" y="90170"/>
                </a:lnTo>
                <a:lnTo>
                  <a:pt x="99999" y="90170"/>
                </a:lnTo>
                <a:lnTo>
                  <a:pt x="123431" y="128270"/>
                </a:lnTo>
                <a:lnTo>
                  <a:pt x="123736" y="129540"/>
                </a:lnTo>
                <a:lnTo>
                  <a:pt x="126199" y="134620"/>
                </a:lnTo>
                <a:lnTo>
                  <a:pt x="112318" y="134620"/>
                </a:lnTo>
                <a:lnTo>
                  <a:pt x="112610" y="135890"/>
                </a:lnTo>
                <a:close/>
              </a:path>
            </a:pathLst>
          </a:custGeom>
          <a:solidFill>
            <a:srgbClr val="2D5379"/>
          </a:solidFill>
        </p:spPr>
        <p:txBody>
          <a:bodyPr wrap="square" lIns="0" tIns="0" rIns="0" bIns="0" rtlCol="0"/>
          <a:lstStyle/>
          <a:p/>
        </p:txBody>
      </p:sp>
      <p:sp>
        <p:nvSpPr>
          <p:cNvPr id="26" name="object 26"/>
          <p:cNvSpPr/>
          <p:nvPr/>
        </p:nvSpPr>
        <p:spPr>
          <a:xfrm>
            <a:off x="10771022" y="2697492"/>
            <a:ext cx="1270" cy="1270"/>
          </a:xfrm>
          <a:custGeom>
            <a:avLst/>
            <a:gdLst/>
            <a:ahLst/>
            <a:cxnLst/>
            <a:rect l="l" t="t" r="r" b="b"/>
            <a:pathLst>
              <a:path w="1270" h="1269">
                <a:moveTo>
                  <a:pt x="0" y="1269"/>
                </a:moveTo>
                <a:lnTo>
                  <a:pt x="292" y="0"/>
                </a:lnTo>
                <a:lnTo>
                  <a:pt x="774" y="0"/>
                </a:lnTo>
                <a:lnTo>
                  <a:pt x="0" y="1269"/>
                </a:lnTo>
                <a:close/>
              </a:path>
            </a:pathLst>
          </a:custGeom>
          <a:solidFill>
            <a:srgbClr val="2D5379"/>
          </a:solidFill>
        </p:spPr>
        <p:txBody>
          <a:bodyPr wrap="square" lIns="0" tIns="0" rIns="0" bIns="0" rtlCol="0"/>
          <a:lstStyle/>
          <a:p/>
        </p:txBody>
      </p:sp>
      <p:sp>
        <p:nvSpPr>
          <p:cNvPr id="27" name="object 27"/>
          <p:cNvSpPr/>
          <p:nvPr/>
        </p:nvSpPr>
        <p:spPr>
          <a:xfrm>
            <a:off x="11582717" y="2697492"/>
            <a:ext cx="59690" cy="127000"/>
          </a:xfrm>
          <a:custGeom>
            <a:avLst/>
            <a:gdLst/>
            <a:ahLst/>
            <a:cxnLst/>
            <a:rect l="l" t="t" r="r" b="b"/>
            <a:pathLst>
              <a:path w="59690" h="127000">
                <a:moveTo>
                  <a:pt x="46520" y="127000"/>
                </a:moveTo>
                <a:lnTo>
                  <a:pt x="34988" y="82550"/>
                </a:lnTo>
                <a:lnTo>
                  <a:pt x="35178" y="82550"/>
                </a:lnTo>
                <a:lnTo>
                  <a:pt x="19443" y="40639"/>
                </a:lnTo>
                <a:lnTo>
                  <a:pt x="19697" y="40639"/>
                </a:lnTo>
                <a:lnTo>
                  <a:pt x="0" y="0"/>
                </a:lnTo>
                <a:lnTo>
                  <a:pt x="13881" y="0"/>
                </a:lnTo>
                <a:lnTo>
                  <a:pt x="31115" y="35559"/>
                </a:lnTo>
                <a:lnTo>
                  <a:pt x="31356" y="35559"/>
                </a:lnTo>
                <a:lnTo>
                  <a:pt x="47091" y="78739"/>
                </a:lnTo>
                <a:lnTo>
                  <a:pt x="47282" y="78739"/>
                </a:lnTo>
                <a:lnTo>
                  <a:pt x="58800" y="123189"/>
                </a:lnTo>
                <a:lnTo>
                  <a:pt x="58940" y="124459"/>
                </a:lnTo>
                <a:lnTo>
                  <a:pt x="59131" y="125729"/>
                </a:lnTo>
                <a:lnTo>
                  <a:pt x="46380" y="125729"/>
                </a:lnTo>
                <a:lnTo>
                  <a:pt x="46520" y="127000"/>
                </a:lnTo>
                <a:close/>
              </a:path>
            </a:pathLst>
          </a:custGeom>
          <a:solidFill>
            <a:srgbClr val="2D5379"/>
          </a:solidFill>
        </p:spPr>
        <p:txBody>
          <a:bodyPr wrap="square" lIns="0" tIns="0" rIns="0" bIns="0" rtlCol="0"/>
          <a:lstStyle/>
          <a:p/>
        </p:txBody>
      </p:sp>
      <p:sp>
        <p:nvSpPr>
          <p:cNvPr id="28" name="object 28"/>
          <p:cNvSpPr/>
          <p:nvPr/>
        </p:nvSpPr>
        <p:spPr>
          <a:xfrm>
            <a:off x="10724794" y="2823222"/>
            <a:ext cx="635" cy="1270"/>
          </a:xfrm>
          <a:custGeom>
            <a:avLst/>
            <a:gdLst/>
            <a:ahLst/>
            <a:cxnLst/>
            <a:rect l="l" t="t" r="r" b="b"/>
            <a:pathLst>
              <a:path w="634" h="1269">
                <a:moveTo>
                  <a:pt x="0" y="1270"/>
                </a:moveTo>
                <a:lnTo>
                  <a:pt x="126" y="0"/>
                </a:lnTo>
                <a:lnTo>
                  <a:pt x="330" y="0"/>
                </a:lnTo>
                <a:lnTo>
                  <a:pt x="0" y="1270"/>
                </a:lnTo>
                <a:close/>
              </a:path>
            </a:pathLst>
          </a:custGeom>
          <a:solidFill>
            <a:srgbClr val="2D5379"/>
          </a:solidFill>
        </p:spPr>
        <p:txBody>
          <a:bodyPr wrap="square" lIns="0" tIns="0" rIns="0" bIns="0" rtlCol="0"/>
          <a:lstStyle/>
          <a:p/>
        </p:txBody>
      </p:sp>
      <p:sp>
        <p:nvSpPr>
          <p:cNvPr id="29" name="object 29"/>
          <p:cNvSpPr/>
          <p:nvPr/>
        </p:nvSpPr>
        <p:spPr>
          <a:xfrm>
            <a:off x="11629097" y="2823222"/>
            <a:ext cx="22225" cy="92710"/>
          </a:xfrm>
          <a:custGeom>
            <a:avLst/>
            <a:gdLst/>
            <a:ahLst/>
            <a:cxnLst/>
            <a:rect l="l" t="t" r="r" b="b"/>
            <a:pathLst>
              <a:path w="22225" h="92710">
                <a:moveTo>
                  <a:pt x="22123" y="92710"/>
                </a:moveTo>
                <a:lnTo>
                  <a:pt x="9436" y="92710"/>
                </a:lnTo>
                <a:lnTo>
                  <a:pt x="9436" y="91440"/>
                </a:lnTo>
                <a:lnTo>
                  <a:pt x="7023" y="45720"/>
                </a:lnTo>
                <a:lnTo>
                  <a:pt x="0" y="0"/>
                </a:lnTo>
                <a:lnTo>
                  <a:pt x="12750" y="0"/>
                </a:lnTo>
                <a:lnTo>
                  <a:pt x="19646" y="44450"/>
                </a:lnTo>
                <a:lnTo>
                  <a:pt x="22123" y="91440"/>
                </a:lnTo>
                <a:lnTo>
                  <a:pt x="22123" y="92710"/>
                </a:lnTo>
                <a:close/>
              </a:path>
            </a:pathLst>
          </a:custGeom>
          <a:solidFill>
            <a:srgbClr val="2D5379"/>
          </a:solidFill>
        </p:spPr>
        <p:txBody>
          <a:bodyPr wrap="square" lIns="0" tIns="0" rIns="0" bIns="0" rtlCol="0"/>
          <a:lstStyle/>
          <a:p/>
        </p:txBody>
      </p:sp>
      <p:sp>
        <p:nvSpPr>
          <p:cNvPr id="30" name="object 30"/>
          <p:cNvSpPr/>
          <p:nvPr/>
        </p:nvSpPr>
        <p:spPr>
          <a:xfrm>
            <a:off x="11636120" y="2915310"/>
            <a:ext cx="15240" cy="47625"/>
          </a:xfrm>
          <a:custGeom>
            <a:avLst/>
            <a:gdLst/>
            <a:ahLst/>
            <a:cxnLst/>
            <a:rect l="l" t="t" r="r" b="b"/>
            <a:pathLst>
              <a:path w="15240" h="47625">
                <a:moveTo>
                  <a:pt x="12687" y="47612"/>
                </a:moveTo>
                <a:lnTo>
                  <a:pt x="0" y="47612"/>
                </a:lnTo>
                <a:lnTo>
                  <a:pt x="76" y="46342"/>
                </a:lnTo>
                <a:lnTo>
                  <a:pt x="2374" y="0"/>
                </a:lnTo>
                <a:lnTo>
                  <a:pt x="2412" y="622"/>
                </a:lnTo>
                <a:lnTo>
                  <a:pt x="15100" y="622"/>
                </a:lnTo>
                <a:lnTo>
                  <a:pt x="12687" y="47612"/>
                </a:lnTo>
                <a:close/>
              </a:path>
            </a:pathLst>
          </a:custGeom>
          <a:solidFill>
            <a:srgbClr val="2D5379"/>
          </a:solidFill>
        </p:spPr>
        <p:txBody>
          <a:bodyPr wrap="square" lIns="0" tIns="0" rIns="0" bIns="0" rtlCol="0"/>
          <a:lstStyle/>
          <a:p/>
        </p:txBody>
      </p:sp>
      <p:sp>
        <p:nvSpPr>
          <p:cNvPr id="31" name="object 31"/>
          <p:cNvSpPr/>
          <p:nvPr/>
        </p:nvSpPr>
        <p:spPr>
          <a:xfrm>
            <a:off x="11617706" y="2961767"/>
            <a:ext cx="31115" cy="90170"/>
          </a:xfrm>
          <a:custGeom>
            <a:avLst/>
            <a:gdLst/>
            <a:ahLst/>
            <a:cxnLst/>
            <a:rect l="l" t="t" r="r" b="b"/>
            <a:pathLst>
              <a:path w="31115" h="90169">
                <a:moveTo>
                  <a:pt x="12953" y="90055"/>
                </a:moveTo>
                <a:lnTo>
                  <a:pt x="0" y="90055"/>
                </a:lnTo>
                <a:lnTo>
                  <a:pt x="11531" y="45605"/>
                </a:lnTo>
                <a:lnTo>
                  <a:pt x="11391" y="45605"/>
                </a:lnTo>
                <a:lnTo>
                  <a:pt x="18465" y="0"/>
                </a:lnTo>
                <a:lnTo>
                  <a:pt x="18415" y="1155"/>
                </a:lnTo>
                <a:lnTo>
                  <a:pt x="31102" y="1155"/>
                </a:lnTo>
                <a:lnTo>
                  <a:pt x="31038" y="2425"/>
                </a:lnTo>
                <a:lnTo>
                  <a:pt x="23952" y="48145"/>
                </a:lnTo>
                <a:lnTo>
                  <a:pt x="23812" y="48145"/>
                </a:lnTo>
                <a:lnTo>
                  <a:pt x="12953" y="90055"/>
                </a:lnTo>
                <a:close/>
              </a:path>
            </a:pathLst>
          </a:custGeom>
          <a:solidFill>
            <a:srgbClr val="2D5379"/>
          </a:solidFill>
        </p:spPr>
        <p:txBody>
          <a:bodyPr wrap="square" lIns="0" tIns="0" rIns="0" bIns="0" rtlCol="0"/>
          <a:lstStyle/>
          <a:p/>
        </p:txBody>
      </p:sp>
      <p:sp>
        <p:nvSpPr>
          <p:cNvPr id="32" name="object 32"/>
          <p:cNvSpPr/>
          <p:nvPr/>
        </p:nvSpPr>
        <p:spPr>
          <a:xfrm>
            <a:off x="10736135" y="3050552"/>
            <a:ext cx="635" cy="1270"/>
          </a:xfrm>
          <a:custGeom>
            <a:avLst/>
            <a:gdLst/>
            <a:ahLst/>
            <a:cxnLst/>
            <a:rect l="l" t="t" r="r" b="b"/>
            <a:pathLst>
              <a:path w="634" h="1269">
                <a:moveTo>
                  <a:pt x="457" y="1269"/>
                </a:moveTo>
                <a:lnTo>
                  <a:pt x="190" y="1269"/>
                </a:lnTo>
                <a:lnTo>
                  <a:pt x="0" y="0"/>
                </a:lnTo>
                <a:lnTo>
                  <a:pt x="457" y="1269"/>
                </a:lnTo>
                <a:close/>
              </a:path>
            </a:pathLst>
          </a:custGeom>
          <a:solidFill>
            <a:srgbClr val="2D5379"/>
          </a:solidFill>
        </p:spPr>
        <p:txBody>
          <a:bodyPr wrap="square" lIns="0" tIns="0" rIns="0" bIns="0" rtlCol="0"/>
          <a:lstStyle/>
          <a:p/>
        </p:txBody>
      </p:sp>
      <p:sp>
        <p:nvSpPr>
          <p:cNvPr id="33" name="object 33"/>
          <p:cNvSpPr/>
          <p:nvPr/>
        </p:nvSpPr>
        <p:spPr>
          <a:xfrm>
            <a:off x="11602161" y="3050552"/>
            <a:ext cx="28575" cy="43180"/>
          </a:xfrm>
          <a:custGeom>
            <a:avLst/>
            <a:gdLst/>
            <a:ahLst/>
            <a:cxnLst/>
            <a:rect l="l" t="t" r="r" b="b"/>
            <a:pathLst>
              <a:path w="28575" h="43180">
                <a:moveTo>
                  <a:pt x="13347" y="43179"/>
                </a:moveTo>
                <a:lnTo>
                  <a:pt x="0" y="43179"/>
                </a:lnTo>
                <a:lnTo>
                  <a:pt x="15735" y="0"/>
                </a:lnTo>
                <a:lnTo>
                  <a:pt x="15544" y="1269"/>
                </a:lnTo>
                <a:lnTo>
                  <a:pt x="28498" y="1269"/>
                </a:lnTo>
                <a:lnTo>
                  <a:pt x="27838" y="3809"/>
                </a:lnTo>
                <a:lnTo>
                  <a:pt x="27647" y="5079"/>
                </a:lnTo>
                <a:lnTo>
                  <a:pt x="13347" y="43179"/>
                </a:lnTo>
                <a:close/>
              </a:path>
            </a:pathLst>
          </a:custGeom>
          <a:solidFill>
            <a:srgbClr val="2D5379"/>
          </a:solidFill>
        </p:spPr>
        <p:txBody>
          <a:bodyPr wrap="square" lIns="0" tIns="0" rIns="0" bIns="0" rtlCol="0"/>
          <a:lstStyle/>
          <a:p/>
        </p:txBody>
      </p:sp>
      <p:sp>
        <p:nvSpPr>
          <p:cNvPr id="34" name="object 34"/>
          <p:cNvSpPr/>
          <p:nvPr/>
        </p:nvSpPr>
        <p:spPr>
          <a:xfrm>
            <a:off x="10751616" y="3092462"/>
            <a:ext cx="635" cy="1270"/>
          </a:xfrm>
          <a:custGeom>
            <a:avLst/>
            <a:gdLst/>
            <a:ahLst/>
            <a:cxnLst/>
            <a:rect l="l" t="t" r="r" b="b"/>
            <a:pathLst>
              <a:path w="634" h="1269">
                <a:moveTo>
                  <a:pt x="609" y="1270"/>
                </a:moveTo>
                <a:lnTo>
                  <a:pt x="241" y="1270"/>
                </a:lnTo>
                <a:lnTo>
                  <a:pt x="0" y="0"/>
                </a:lnTo>
                <a:lnTo>
                  <a:pt x="609" y="1270"/>
                </a:lnTo>
                <a:close/>
              </a:path>
            </a:pathLst>
          </a:custGeom>
          <a:solidFill>
            <a:srgbClr val="2D5379"/>
          </a:solidFill>
        </p:spPr>
        <p:txBody>
          <a:bodyPr wrap="square" lIns="0" tIns="0" rIns="0" bIns="0" rtlCol="0"/>
          <a:lstStyle/>
          <a:p/>
        </p:txBody>
      </p:sp>
      <p:sp>
        <p:nvSpPr>
          <p:cNvPr id="35" name="object 35"/>
          <p:cNvSpPr/>
          <p:nvPr/>
        </p:nvSpPr>
        <p:spPr>
          <a:xfrm>
            <a:off x="11559578" y="3092462"/>
            <a:ext cx="56515" cy="78740"/>
          </a:xfrm>
          <a:custGeom>
            <a:avLst/>
            <a:gdLst/>
            <a:ahLst/>
            <a:cxnLst/>
            <a:rect l="l" t="t" r="r" b="b"/>
            <a:pathLst>
              <a:path w="56515" h="78739">
                <a:moveTo>
                  <a:pt x="14719" y="78740"/>
                </a:moveTo>
                <a:lnTo>
                  <a:pt x="0" y="78740"/>
                </a:lnTo>
                <a:lnTo>
                  <a:pt x="23431" y="40640"/>
                </a:lnTo>
                <a:lnTo>
                  <a:pt x="23139" y="40640"/>
                </a:lnTo>
                <a:lnTo>
                  <a:pt x="42837" y="0"/>
                </a:lnTo>
                <a:lnTo>
                  <a:pt x="42583" y="1270"/>
                </a:lnTo>
                <a:lnTo>
                  <a:pt x="55930" y="1270"/>
                </a:lnTo>
                <a:lnTo>
                  <a:pt x="54495" y="5080"/>
                </a:lnTo>
                <a:lnTo>
                  <a:pt x="54254" y="6350"/>
                </a:lnTo>
                <a:lnTo>
                  <a:pt x="34556" y="45720"/>
                </a:lnTo>
                <a:lnTo>
                  <a:pt x="34251" y="46990"/>
                </a:lnTo>
                <a:lnTo>
                  <a:pt x="14719" y="78740"/>
                </a:lnTo>
                <a:close/>
              </a:path>
            </a:pathLst>
          </a:custGeom>
          <a:solidFill>
            <a:srgbClr val="2D5379"/>
          </a:solidFill>
        </p:spPr>
        <p:txBody>
          <a:bodyPr wrap="square" lIns="0" tIns="0" rIns="0" bIns="0" rtlCol="0"/>
          <a:lstStyle/>
          <a:p/>
        </p:txBody>
      </p:sp>
      <p:sp>
        <p:nvSpPr>
          <p:cNvPr id="36" name="object 36"/>
          <p:cNvSpPr/>
          <p:nvPr/>
        </p:nvSpPr>
        <p:spPr>
          <a:xfrm>
            <a:off x="10794098" y="3169932"/>
            <a:ext cx="1270" cy="1270"/>
          </a:xfrm>
          <a:custGeom>
            <a:avLst/>
            <a:gdLst/>
            <a:ahLst/>
            <a:cxnLst/>
            <a:rect l="l" t="t" r="r" b="b"/>
            <a:pathLst>
              <a:path w="1270" h="1269">
                <a:moveTo>
                  <a:pt x="965" y="1269"/>
                </a:moveTo>
                <a:lnTo>
                  <a:pt x="355" y="1269"/>
                </a:lnTo>
                <a:lnTo>
                  <a:pt x="0" y="0"/>
                </a:lnTo>
                <a:lnTo>
                  <a:pt x="965" y="1269"/>
                </a:lnTo>
                <a:close/>
              </a:path>
            </a:pathLst>
          </a:custGeom>
          <a:solidFill>
            <a:srgbClr val="2D5379"/>
          </a:solidFill>
        </p:spPr>
        <p:txBody>
          <a:bodyPr wrap="square" lIns="0" tIns="0" rIns="0" bIns="0" rtlCol="0"/>
          <a:lstStyle/>
          <a:p/>
        </p:txBody>
      </p:sp>
      <p:sp>
        <p:nvSpPr>
          <p:cNvPr id="37" name="object 37"/>
          <p:cNvSpPr/>
          <p:nvPr/>
        </p:nvSpPr>
        <p:spPr>
          <a:xfrm>
            <a:off x="11503190" y="3169932"/>
            <a:ext cx="71120" cy="68580"/>
          </a:xfrm>
          <a:custGeom>
            <a:avLst/>
            <a:gdLst/>
            <a:ahLst/>
            <a:cxnLst/>
            <a:rect l="l" t="t" r="r" b="b"/>
            <a:pathLst>
              <a:path w="71120" h="68580">
                <a:moveTo>
                  <a:pt x="17475" y="68580"/>
                </a:moveTo>
                <a:lnTo>
                  <a:pt x="0" y="68580"/>
                </a:lnTo>
                <a:lnTo>
                  <a:pt x="30200" y="35560"/>
                </a:lnTo>
                <a:lnTo>
                  <a:pt x="29806" y="35560"/>
                </a:lnTo>
                <a:lnTo>
                  <a:pt x="56730" y="0"/>
                </a:lnTo>
                <a:lnTo>
                  <a:pt x="56387" y="1269"/>
                </a:lnTo>
                <a:lnTo>
                  <a:pt x="71107" y="1269"/>
                </a:lnTo>
                <a:lnTo>
                  <a:pt x="67208" y="7619"/>
                </a:lnTo>
                <a:lnTo>
                  <a:pt x="66865" y="7619"/>
                </a:lnTo>
                <a:lnTo>
                  <a:pt x="39928" y="43180"/>
                </a:lnTo>
                <a:lnTo>
                  <a:pt x="39547" y="44450"/>
                </a:lnTo>
                <a:lnTo>
                  <a:pt x="17475" y="68580"/>
                </a:lnTo>
                <a:close/>
              </a:path>
            </a:pathLst>
          </a:custGeom>
          <a:solidFill>
            <a:srgbClr val="2D5379"/>
          </a:solidFill>
        </p:spPr>
        <p:txBody>
          <a:bodyPr wrap="square" lIns="0" tIns="0" rIns="0" bIns="0" rtlCol="0"/>
          <a:lstStyle/>
          <a:p/>
        </p:txBody>
      </p:sp>
      <p:sp>
        <p:nvSpPr>
          <p:cNvPr id="38" name="object 38"/>
          <p:cNvSpPr/>
          <p:nvPr/>
        </p:nvSpPr>
        <p:spPr>
          <a:xfrm>
            <a:off x="10850409" y="3237242"/>
            <a:ext cx="1905" cy="1270"/>
          </a:xfrm>
          <a:custGeom>
            <a:avLst/>
            <a:gdLst/>
            <a:ahLst/>
            <a:cxnLst/>
            <a:rect l="l" t="t" r="r" b="b"/>
            <a:pathLst>
              <a:path w="1904" h="1269">
                <a:moveTo>
                  <a:pt x="1384" y="1269"/>
                </a:moveTo>
                <a:lnTo>
                  <a:pt x="431" y="1269"/>
                </a:lnTo>
                <a:lnTo>
                  <a:pt x="0" y="0"/>
                </a:lnTo>
                <a:lnTo>
                  <a:pt x="1384" y="1269"/>
                </a:lnTo>
                <a:close/>
              </a:path>
            </a:pathLst>
          </a:custGeom>
          <a:solidFill>
            <a:srgbClr val="2D5379"/>
          </a:solidFill>
        </p:spPr>
        <p:txBody>
          <a:bodyPr wrap="square" lIns="0" tIns="0" rIns="0" bIns="0" rtlCol="0"/>
          <a:lstStyle/>
          <a:p/>
        </p:txBody>
      </p:sp>
      <p:sp>
        <p:nvSpPr>
          <p:cNvPr id="39" name="object 39"/>
          <p:cNvSpPr/>
          <p:nvPr/>
        </p:nvSpPr>
        <p:spPr>
          <a:xfrm>
            <a:off x="11434851" y="3237242"/>
            <a:ext cx="86360" cy="57150"/>
          </a:xfrm>
          <a:custGeom>
            <a:avLst/>
            <a:gdLst/>
            <a:ahLst/>
            <a:cxnLst/>
            <a:rect l="l" t="t" r="r" b="b"/>
            <a:pathLst>
              <a:path w="86359" h="57150">
                <a:moveTo>
                  <a:pt x="21259" y="57150"/>
                </a:moveTo>
                <a:lnTo>
                  <a:pt x="0" y="57150"/>
                </a:lnTo>
                <a:lnTo>
                  <a:pt x="36017" y="30479"/>
                </a:lnTo>
                <a:lnTo>
                  <a:pt x="35547" y="30479"/>
                </a:lnTo>
                <a:lnTo>
                  <a:pt x="68770" y="0"/>
                </a:lnTo>
                <a:lnTo>
                  <a:pt x="68338" y="1269"/>
                </a:lnTo>
                <a:lnTo>
                  <a:pt x="85813" y="1269"/>
                </a:lnTo>
                <a:lnTo>
                  <a:pt x="77685" y="10159"/>
                </a:lnTo>
                <a:lnTo>
                  <a:pt x="77254" y="10159"/>
                </a:lnTo>
                <a:lnTo>
                  <a:pt x="44030" y="39369"/>
                </a:lnTo>
                <a:lnTo>
                  <a:pt x="43561" y="40639"/>
                </a:lnTo>
                <a:lnTo>
                  <a:pt x="21259" y="57150"/>
                </a:lnTo>
                <a:close/>
              </a:path>
            </a:pathLst>
          </a:custGeom>
          <a:solidFill>
            <a:srgbClr val="2D5379"/>
          </a:solidFill>
        </p:spPr>
        <p:txBody>
          <a:bodyPr wrap="square" lIns="0" tIns="0" rIns="0" bIns="0" rtlCol="0"/>
          <a:lstStyle/>
          <a:p/>
        </p:txBody>
      </p:sp>
      <p:sp>
        <p:nvSpPr>
          <p:cNvPr id="40" name="object 40"/>
          <p:cNvSpPr/>
          <p:nvPr/>
        </p:nvSpPr>
        <p:spPr>
          <a:xfrm>
            <a:off x="10918672" y="3293122"/>
            <a:ext cx="2540" cy="1270"/>
          </a:xfrm>
          <a:custGeom>
            <a:avLst/>
            <a:gdLst/>
            <a:ahLst/>
            <a:cxnLst/>
            <a:rect l="l" t="t" r="r" b="b"/>
            <a:pathLst>
              <a:path w="2540" h="1270">
                <a:moveTo>
                  <a:pt x="2031" y="1270"/>
                </a:moveTo>
                <a:lnTo>
                  <a:pt x="507" y="1270"/>
                </a:lnTo>
                <a:lnTo>
                  <a:pt x="0" y="0"/>
                </a:lnTo>
                <a:lnTo>
                  <a:pt x="2031" y="1270"/>
                </a:lnTo>
                <a:close/>
              </a:path>
            </a:pathLst>
          </a:custGeom>
          <a:solidFill>
            <a:srgbClr val="2D5379"/>
          </a:solidFill>
        </p:spPr>
        <p:txBody>
          <a:bodyPr wrap="square" lIns="0" tIns="0" rIns="0" bIns="0" rtlCol="0"/>
          <a:lstStyle/>
          <a:p/>
        </p:txBody>
      </p:sp>
      <p:sp>
        <p:nvSpPr>
          <p:cNvPr id="41" name="object 41"/>
          <p:cNvSpPr/>
          <p:nvPr/>
        </p:nvSpPr>
        <p:spPr>
          <a:xfrm>
            <a:off x="11396776" y="3293122"/>
            <a:ext cx="59690" cy="24130"/>
          </a:xfrm>
          <a:custGeom>
            <a:avLst/>
            <a:gdLst/>
            <a:ahLst/>
            <a:cxnLst/>
            <a:rect l="l" t="t" r="r" b="b"/>
            <a:pathLst>
              <a:path w="59690" h="24129">
                <a:moveTo>
                  <a:pt x="23685" y="24130"/>
                </a:moveTo>
                <a:lnTo>
                  <a:pt x="0" y="24130"/>
                </a:lnTo>
                <a:lnTo>
                  <a:pt x="38582" y="0"/>
                </a:lnTo>
                <a:lnTo>
                  <a:pt x="38074" y="1270"/>
                </a:lnTo>
                <a:lnTo>
                  <a:pt x="59334" y="1270"/>
                </a:lnTo>
                <a:lnTo>
                  <a:pt x="45618" y="11430"/>
                </a:lnTo>
                <a:lnTo>
                  <a:pt x="45123" y="11430"/>
                </a:lnTo>
                <a:lnTo>
                  <a:pt x="23685" y="24130"/>
                </a:lnTo>
                <a:close/>
              </a:path>
            </a:pathLst>
          </a:custGeom>
          <a:solidFill>
            <a:srgbClr val="2D5379"/>
          </a:solidFill>
        </p:spPr>
        <p:txBody>
          <a:bodyPr wrap="square" lIns="0" tIns="0" rIns="0" bIns="0" rtlCol="0"/>
          <a:lstStyle/>
          <a:p/>
        </p:txBody>
      </p:sp>
      <p:sp>
        <p:nvSpPr>
          <p:cNvPr id="42" name="object 42"/>
          <p:cNvSpPr/>
          <p:nvPr/>
        </p:nvSpPr>
        <p:spPr>
          <a:xfrm>
            <a:off x="10956708" y="3315982"/>
            <a:ext cx="3175" cy="1270"/>
          </a:xfrm>
          <a:custGeom>
            <a:avLst/>
            <a:gdLst/>
            <a:ahLst/>
            <a:cxnLst/>
            <a:rect l="l" t="t" r="r" b="b"/>
            <a:pathLst>
              <a:path w="3175" h="1270">
                <a:moveTo>
                  <a:pt x="2552" y="1270"/>
                </a:moveTo>
                <a:lnTo>
                  <a:pt x="546" y="1270"/>
                </a:lnTo>
                <a:lnTo>
                  <a:pt x="0" y="0"/>
                </a:lnTo>
                <a:lnTo>
                  <a:pt x="2552" y="1270"/>
                </a:lnTo>
                <a:close/>
              </a:path>
            </a:pathLst>
          </a:custGeom>
          <a:solidFill>
            <a:srgbClr val="2D5379"/>
          </a:solidFill>
        </p:spPr>
        <p:txBody>
          <a:bodyPr wrap="square" lIns="0" tIns="0" rIns="0" bIns="0" rtlCol="0"/>
          <a:lstStyle/>
          <a:p/>
        </p:txBody>
      </p:sp>
      <p:sp>
        <p:nvSpPr>
          <p:cNvPr id="43" name="object 43"/>
          <p:cNvSpPr/>
          <p:nvPr/>
        </p:nvSpPr>
        <p:spPr>
          <a:xfrm>
            <a:off x="11269751" y="3315982"/>
            <a:ext cx="151130" cy="46990"/>
          </a:xfrm>
          <a:custGeom>
            <a:avLst/>
            <a:gdLst/>
            <a:ahLst/>
            <a:cxnLst/>
            <a:rect l="l" t="t" r="r" b="b"/>
            <a:pathLst>
              <a:path w="151129" h="46989">
                <a:moveTo>
                  <a:pt x="48577" y="46989"/>
                </a:moveTo>
                <a:lnTo>
                  <a:pt x="0" y="46989"/>
                </a:lnTo>
                <a:lnTo>
                  <a:pt x="44843" y="35560"/>
                </a:lnTo>
                <a:lnTo>
                  <a:pt x="44246" y="35560"/>
                </a:lnTo>
                <a:lnTo>
                  <a:pt x="87236" y="20320"/>
                </a:lnTo>
                <a:lnTo>
                  <a:pt x="86664" y="20320"/>
                </a:lnTo>
                <a:lnTo>
                  <a:pt x="127571" y="0"/>
                </a:lnTo>
                <a:lnTo>
                  <a:pt x="127025" y="1270"/>
                </a:lnTo>
                <a:lnTo>
                  <a:pt x="150710" y="1270"/>
                </a:lnTo>
                <a:lnTo>
                  <a:pt x="133565" y="11429"/>
                </a:lnTo>
                <a:lnTo>
                  <a:pt x="133032" y="11429"/>
                </a:lnTo>
                <a:lnTo>
                  <a:pt x="92125" y="31750"/>
                </a:lnTo>
                <a:lnTo>
                  <a:pt x="91554" y="31750"/>
                </a:lnTo>
                <a:lnTo>
                  <a:pt x="48577" y="46989"/>
                </a:lnTo>
                <a:close/>
              </a:path>
            </a:pathLst>
          </a:custGeom>
          <a:solidFill>
            <a:srgbClr val="2D5379"/>
          </a:solidFill>
        </p:spPr>
        <p:txBody>
          <a:bodyPr wrap="square" lIns="0" tIns="0" rIns="0" bIns="0" rtlCol="0"/>
          <a:lstStyle/>
          <a:p/>
        </p:txBody>
      </p:sp>
      <p:sp>
        <p:nvSpPr>
          <p:cNvPr id="44" name="object 44"/>
          <p:cNvSpPr/>
          <p:nvPr/>
        </p:nvSpPr>
        <p:spPr>
          <a:xfrm>
            <a:off x="11036300" y="3368687"/>
            <a:ext cx="247015" cy="0"/>
          </a:xfrm>
          <a:custGeom>
            <a:avLst/>
            <a:gdLst/>
            <a:ahLst/>
            <a:cxnLst/>
            <a:rect l="l" t="t" r="r" b="b"/>
            <a:pathLst>
              <a:path w="247015">
                <a:moveTo>
                  <a:pt x="0" y="0"/>
                </a:moveTo>
                <a:lnTo>
                  <a:pt x="246557" y="0"/>
                </a:lnTo>
              </a:path>
            </a:pathLst>
          </a:custGeom>
          <a:ln w="11430">
            <a:solidFill>
              <a:srgbClr val="2D5379"/>
            </a:solidFill>
          </a:ln>
        </p:spPr>
        <p:txBody>
          <a:bodyPr wrap="square" lIns="0" tIns="0" rIns="0" bIns="0" rtlCol="0"/>
          <a:lstStyle/>
          <a:p/>
        </p:txBody>
      </p:sp>
      <p:sp>
        <p:nvSpPr>
          <p:cNvPr id="45" name="object 45"/>
          <p:cNvSpPr/>
          <p:nvPr/>
        </p:nvSpPr>
        <p:spPr>
          <a:xfrm>
            <a:off x="11177016" y="3367417"/>
            <a:ext cx="140970" cy="0"/>
          </a:xfrm>
          <a:custGeom>
            <a:avLst/>
            <a:gdLst/>
            <a:ahLst/>
            <a:cxnLst/>
            <a:rect l="l" t="t" r="r" b="b"/>
            <a:pathLst>
              <a:path w="140970">
                <a:moveTo>
                  <a:pt x="0" y="0"/>
                </a:moveTo>
                <a:lnTo>
                  <a:pt x="140715" y="0"/>
                </a:lnTo>
              </a:path>
            </a:pathLst>
          </a:custGeom>
          <a:ln w="8889">
            <a:solidFill>
              <a:srgbClr val="2D5379"/>
            </a:solidFill>
          </a:ln>
        </p:spPr>
        <p:txBody>
          <a:bodyPr wrap="square" lIns="0" tIns="0" rIns="0" bIns="0" rtlCol="0"/>
          <a:lstStyle/>
          <a:p/>
        </p:txBody>
      </p:sp>
      <p:sp>
        <p:nvSpPr>
          <p:cNvPr id="46" name="object 46"/>
          <p:cNvSpPr/>
          <p:nvPr/>
        </p:nvSpPr>
        <p:spPr>
          <a:xfrm>
            <a:off x="11081766" y="3378212"/>
            <a:ext cx="190500" cy="0"/>
          </a:xfrm>
          <a:custGeom>
            <a:avLst/>
            <a:gdLst/>
            <a:ahLst/>
            <a:cxnLst/>
            <a:rect l="l" t="t" r="r" b="b"/>
            <a:pathLst>
              <a:path w="190500">
                <a:moveTo>
                  <a:pt x="0" y="0"/>
                </a:moveTo>
                <a:lnTo>
                  <a:pt x="190500" y="0"/>
                </a:lnTo>
              </a:path>
            </a:pathLst>
          </a:custGeom>
          <a:ln w="7619">
            <a:solidFill>
              <a:srgbClr val="2D5379"/>
            </a:solidFill>
          </a:ln>
        </p:spPr>
        <p:txBody>
          <a:bodyPr wrap="square" lIns="0" tIns="0" rIns="0" bIns="0" rtlCol="0"/>
          <a:lstStyle/>
          <a:p/>
        </p:txBody>
      </p:sp>
      <p:sp>
        <p:nvSpPr>
          <p:cNvPr id="47" name="object 47"/>
          <p:cNvSpPr/>
          <p:nvPr/>
        </p:nvSpPr>
        <p:spPr>
          <a:xfrm>
            <a:off x="11128857" y="3383292"/>
            <a:ext cx="96520" cy="0"/>
          </a:xfrm>
          <a:custGeom>
            <a:avLst/>
            <a:gdLst/>
            <a:ahLst/>
            <a:cxnLst/>
            <a:rect l="l" t="t" r="r" b="b"/>
            <a:pathLst>
              <a:path w="96520">
                <a:moveTo>
                  <a:pt x="0" y="0"/>
                </a:moveTo>
                <a:lnTo>
                  <a:pt x="96316" y="0"/>
                </a:lnTo>
              </a:path>
            </a:pathLst>
          </a:custGeom>
          <a:ln w="3175">
            <a:solidFill>
              <a:srgbClr val="2D5379"/>
            </a:solidFill>
          </a:ln>
        </p:spPr>
        <p:txBody>
          <a:bodyPr wrap="square" lIns="0" tIns="0" rIns="0" bIns="0" rtlCol="0"/>
          <a:lstStyle/>
          <a:p/>
        </p:txBody>
      </p:sp>
      <p:sp>
        <p:nvSpPr>
          <p:cNvPr id="48" name="object 48"/>
          <p:cNvSpPr txBox="1"/>
          <p:nvPr/>
        </p:nvSpPr>
        <p:spPr>
          <a:xfrm>
            <a:off x="10821161" y="2368499"/>
            <a:ext cx="711200" cy="817244"/>
          </a:xfrm>
          <a:prstGeom prst="rect">
            <a:avLst/>
          </a:prstGeom>
        </p:spPr>
        <p:txBody>
          <a:bodyPr vert="horz" wrap="square" lIns="0" tIns="0" rIns="0" bIns="0" rtlCol="0">
            <a:spAutoFit/>
          </a:bodyPr>
          <a:lstStyle/>
          <a:p>
            <a:pPr marL="12700">
              <a:lnSpc>
                <a:spcPts val="6435"/>
              </a:lnSpc>
            </a:pPr>
            <a:r>
              <a:rPr sz="5400" b="1" dirty="0">
                <a:solidFill>
                  <a:srgbClr val="FFC000"/>
                </a:solidFill>
                <a:latin typeface="Microsoft JhengHei" panose="020B0604030504040204" charset="-120"/>
                <a:cs typeface="Microsoft JhengHei" panose="020B0604030504040204" charset="-120"/>
              </a:rPr>
              <a:t>变</a:t>
            </a:r>
            <a:endParaRPr sz="5400">
              <a:latin typeface="Microsoft JhengHei" panose="020B0604030504040204" charset="-120"/>
              <a:cs typeface="Microsoft JhengHei" panose="020B0604030504040204"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95300"/>
            <a:ext cx="169545" cy="466725"/>
          </a:xfrm>
          <a:custGeom>
            <a:avLst/>
            <a:gdLst/>
            <a:ahLst/>
            <a:cxnLst/>
            <a:rect l="l" t="t" r="r" b="b"/>
            <a:pathLst>
              <a:path w="169545" h="466725">
                <a:moveTo>
                  <a:pt x="110680" y="466344"/>
                </a:moveTo>
                <a:lnTo>
                  <a:pt x="0" y="466344"/>
                </a:lnTo>
                <a:lnTo>
                  <a:pt x="0" y="0"/>
                </a:lnTo>
                <a:lnTo>
                  <a:pt x="110680" y="0"/>
                </a:lnTo>
                <a:lnTo>
                  <a:pt x="133438" y="4610"/>
                </a:lnTo>
                <a:lnTo>
                  <a:pt x="152031" y="17195"/>
                </a:lnTo>
                <a:lnTo>
                  <a:pt x="164566" y="35839"/>
                </a:lnTo>
                <a:lnTo>
                  <a:pt x="169164" y="58673"/>
                </a:lnTo>
                <a:lnTo>
                  <a:pt x="169164" y="407669"/>
                </a:lnTo>
                <a:lnTo>
                  <a:pt x="164566" y="430504"/>
                </a:lnTo>
                <a:lnTo>
                  <a:pt x="152031" y="449148"/>
                </a:lnTo>
                <a:lnTo>
                  <a:pt x="133438" y="461733"/>
                </a:lnTo>
                <a:lnTo>
                  <a:pt x="110680" y="466344"/>
                </a:lnTo>
                <a:close/>
              </a:path>
            </a:pathLst>
          </a:custGeom>
          <a:solidFill>
            <a:srgbClr val="4276AA"/>
          </a:solidFill>
        </p:spPr>
        <p:txBody>
          <a:bodyPr wrap="square" lIns="0" tIns="0" rIns="0" bIns="0" rtlCol="0"/>
          <a:lstStyle/>
          <a:p/>
        </p:txBody>
      </p:sp>
      <p:sp>
        <p:nvSpPr>
          <p:cNvPr id="3" name="object 3"/>
          <p:cNvSpPr/>
          <p:nvPr/>
        </p:nvSpPr>
        <p:spPr>
          <a:xfrm>
            <a:off x="6096000" y="4646676"/>
            <a:ext cx="5916295" cy="2030095"/>
          </a:xfrm>
          <a:custGeom>
            <a:avLst/>
            <a:gdLst/>
            <a:ahLst/>
            <a:cxnLst/>
            <a:rect l="l" t="t" r="r" b="b"/>
            <a:pathLst>
              <a:path w="5916295" h="2030095">
                <a:moveTo>
                  <a:pt x="5577840" y="2029968"/>
                </a:moveTo>
                <a:lnTo>
                  <a:pt x="338327" y="2029968"/>
                </a:lnTo>
                <a:lnTo>
                  <a:pt x="292430" y="2026881"/>
                </a:lnTo>
                <a:lnTo>
                  <a:pt x="248399" y="2017877"/>
                </a:lnTo>
                <a:lnTo>
                  <a:pt x="206654" y="2003374"/>
                </a:lnTo>
                <a:lnTo>
                  <a:pt x="167589" y="1983778"/>
                </a:lnTo>
                <a:lnTo>
                  <a:pt x="131597" y="1959470"/>
                </a:lnTo>
                <a:lnTo>
                  <a:pt x="99110" y="1930869"/>
                </a:lnTo>
                <a:lnTo>
                  <a:pt x="70510" y="1898383"/>
                </a:lnTo>
                <a:lnTo>
                  <a:pt x="46202" y="1862391"/>
                </a:lnTo>
                <a:lnTo>
                  <a:pt x="26593" y="1823326"/>
                </a:lnTo>
                <a:lnTo>
                  <a:pt x="12090" y="1781568"/>
                </a:lnTo>
                <a:lnTo>
                  <a:pt x="3086" y="1737537"/>
                </a:lnTo>
                <a:lnTo>
                  <a:pt x="0" y="1691627"/>
                </a:lnTo>
                <a:lnTo>
                  <a:pt x="0" y="338327"/>
                </a:lnTo>
                <a:lnTo>
                  <a:pt x="3086" y="292430"/>
                </a:lnTo>
                <a:lnTo>
                  <a:pt x="12090" y="248399"/>
                </a:lnTo>
                <a:lnTo>
                  <a:pt x="26593" y="206654"/>
                </a:lnTo>
                <a:lnTo>
                  <a:pt x="46202" y="167589"/>
                </a:lnTo>
                <a:lnTo>
                  <a:pt x="70510" y="131597"/>
                </a:lnTo>
                <a:lnTo>
                  <a:pt x="99110" y="99110"/>
                </a:lnTo>
                <a:lnTo>
                  <a:pt x="131597" y="70510"/>
                </a:lnTo>
                <a:lnTo>
                  <a:pt x="167589" y="46202"/>
                </a:lnTo>
                <a:lnTo>
                  <a:pt x="206654" y="26593"/>
                </a:lnTo>
                <a:lnTo>
                  <a:pt x="248399" y="12090"/>
                </a:lnTo>
                <a:lnTo>
                  <a:pt x="292430" y="3086"/>
                </a:lnTo>
                <a:lnTo>
                  <a:pt x="338327" y="0"/>
                </a:lnTo>
                <a:lnTo>
                  <a:pt x="5577840" y="0"/>
                </a:lnTo>
                <a:lnTo>
                  <a:pt x="5623737" y="3086"/>
                </a:lnTo>
                <a:lnTo>
                  <a:pt x="5667768" y="12090"/>
                </a:lnTo>
                <a:lnTo>
                  <a:pt x="5709513" y="26593"/>
                </a:lnTo>
                <a:lnTo>
                  <a:pt x="5748578" y="46202"/>
                </a:lnTo>
                <a:lnTo>
                  <a:pt x="5784570" y="70510"/>
                </a:lnTo>
                <a:lnTo>
                  <a:pt x="5817057" y="99110"/>
                </a:lnTo>
                <a:lnTo>
                  <a:pt x="5845657" y="131597"/>
                </a:lnTo>
                <a:lnTo>
                  <a:pt x="5869965" y="167589"/>
                </a:lnTo>
                <a:lnTo>
                  <a:pt x="5889574" y="206654"/>
                </a:lnTo>
                <a:lnTo>
                  <a:pt x="5904077" y="248399"/>
                </a:lnTo>
                <a:lnTo>
                  <a:pt x="5913081" y="292430"/>
                </a:lnTo>
                <a:lnTo>
                  <a:pt x="5916168" y="338327"/>
                </a:lnTo>
                <a:lnTo>
                  <a:pt x="5916168" y="1691627"/>
                </a:lnTo>
                <a:lnTo>
                  <a:pt x="5913081" y="1737537"/>
                </a:lnTo>
                <a:lnTo>
                  <a:pt x="5904077" y="1781568"/>
                </a:lnTo>
                <a:lnTo>
                  <a:pt x="5889574" y="1823326"/>
                </a:lnTo>
                <a:lnTo>
                  <a:pt x="5869965" y="1862391"/>
                </a:lnTo>
                <a:lnTo>
                  <a:pt x="5845657" y="1898383"/>
                </a:lnTo>
                <a:lnTo>
                  <a:pt x="5817057" y="1930869"/>
                </a:lnTo>
                <a:lnTo>
                  <a:pt x="5784570" y="1959470"/>
                </a:lnTo>
                <a:lnTo>
                  <a:pt x="5748578" y="1983778"/>
                </a:lnTo>
                <a:lnTo>
                  <a:pt x="5709513" y="2003374"/>
                </a:lnTo>
                <a:lnTo>
                  <a:pt x="5667768" y="2017877"/>
                </a:lnTo>
                <a:lnTo>
                  <a:pt x="5623737" y="2026881"/>
                </a:lnTo>
                <a:lnTo>
                  <a:pt x="5577840" y="2029968"/>
                </a:lnTo>
                <a:close/>
              </a:path>
            </a:pathLst>
          </a:custGeom>
          <a:solidFill>
            <a:srgbClr val="4276AA"/>
          </a:solidFill>
        </p:spPr>
        <p:txBody>
          <a:bodyPr wrap="square" lIns="0" tIns="0" rIns="0" bIns="0" rtlCol="0"/>
          <a:lstStyle/>
          <a:p/>
        </p:txBody>
      </p:sp>
      <p:sp>
        <p:nvSpPr>
          <p:cNvPr id="4" name="object 4"/>
          <p:cNvSpPr/>
          <p:nvPr/>
        </p:nvSpPr>
        <p:spPr>
          <a:xfrm>
            <a:off x="6089662" y="4640338"/>
            <a:ext cx="5676900" cy="2042795"/>
          </a:xfrm>
          <a:custGeom>
            <a:avLst/>
            <a:gdLst/>
            <a:ahLst/>
            <a:cxnLst/>
            <a:rect l="l" t="t" r="r" b="b"/>
            <a:pathLst>
              <a:path w="5676900" h="2042795">
                <a:moveTo>
                  <a:pt x="5584609" y="2042642"/>
                </a:moveTo>
                <a:lnTo>
                  <a:pt x="344233" y="2042642"/>
                </a:lnTo>
                <a:lnTo>
                  <a:pt x="298335" y="2039556"/>
                </a:lnTo>
                <a:lnTo>
                  <a:pt x="253466" y="2030437"/>
                </a:lnTo>
                <a:lnTo>
                  <a:pt x="210908" y="2015718"/>
                </a:lnTo>
                <a:lnTo>
                  <a:pt x="171069" y="1995792"/>
                </a:lnTo>
                <a:lnTo>
                  <a:pt x="134378" y="1971065"/>
                </a:lnTo>
                <a:lnTo>
                  <a:pt x="101244" y="1941982"/>
                </a:lnTo>
                <a:lnTo>
                  <a:pt x="72072" y="1908911"/>
                </a:lnTo>
                <a:lnTo>
                  <a:pt x="47269" y="1872284"/>
                </a:lnTo>
                <a:lnTo>
                  <a:pt x="27254" y="1832508"/>
                </a:lnTo>
                <a:lnTo>
                  <a:pt x="12420" y="1790001"/>
                </a:lnTo>
                <a:lnTo>
                  <a:pt x="3200" y="1745145"/>
                </a:lnTo>
                <a:lnTo>
                  <a:pt x="0" y="1698396"/>
                </a:lnTo>
                <a:lnTo>
                  <a:pt x="0" y="344233"/>
                </a:lnTo>
                <a:lnTo>
                  <a:pt x="3086" y="298335"/>
                </a:lnTo>
                <a:lnTo>
                  <a:pt x="12204" y="253466"/>
                </a:lnTo>
                <a:lnTo>
                  <a:pt x="26936" y="210908"/>
                </a:lnTo>
                <a:lnTo>
                  <a:pt x="46862" y="171069"/>
                </a:lnTo>
                <a:lnTo>
                  <a:pt x="71577" y="134378"/>
                </a:lnTo>
                <a:lnTo>
                  <a:pt x="100672" y="101244"/>
                </a:lnTo>
                <a:lnTo>
                  <a:pt x="133743" y="72072"/>
                </a:lnTo>
                <a:lnTo>
                  <a:pt x="170370" y="47269"/>
                </a:lnTo>
                <a:lnTo>
                  <a:pt x="210134" y="27254"/>
                </a:lnTo>
                <a:lnTo>
                  <a:pt x="252653" y="12420"/>
                </a:lnTo>
                <a:lnTo>
                  <a:pt x="297497" y="3200"/>
                </a:lnTo>
                <a:lnTo>
                  <a:pt x="344233" y="0"/>
                </a:lnTo>
                <a:lnTo>
                  <a:pt x="5584609" y="0"/>
                </a:lnTo>
                <a:lnTo>
                  <a:pt x="5630506" y="3086"/>
                </a:lnTo>
                <a:lnTo>
                  <a:pt x="5675376" y="12204"/>
                </a:lnTo>
                <a:lnTo>
                  <a:pt x="5676912" y="12674"/>
                </a:lnTo>
                <a:lnTo>
                  <a:pt x="344893" y="12687"/>
                </a:lnTo>
                <a:lnTo>
                  <a:pt x="299186" y="15760"/>
                </a:lnTo>
                <a:lnTo>
                  <a:pt x="299478" y="15760"/>
                </a:lnTo>
                <a:lnTo>
                  <a:pt x="257124" y="24422"/>
                </a:lnTo>
                <a:lnTo>
                  <a:pt x="256819" y="24422"/>
                </a:lnTo>
                <a:lnTo>
                  <a:pt x="256006" y="24650"/>
                </a:lnTo>
                <a:lnTo>
                  <a:pt x="256159" y="24650"/>
                </a:lnTo>
                <a:lnTo>
                  <a:pt x="215988" y="38608"/>
                </a:lnTo>
                <a:lnTo>
                  <a:pt x="215836" y="38608"/>
                </a:lnTo>
                <a:lnTo>
                  <a:pt x="215074" y="38925"/>
                </a:lnTo>
                <a:lnTo>
                  <a:pt x="215201" y="38925"/>
                </a:lnTo>
                <a:lnTo>
                  <a:pt x="177609" y="57797"/>
                </a:lnTo>
                <a:lnTo>
                  <a:pt x="177469" y="57797"/>
                </a:lnTo>
                <a:lnTo>
                  <a:pt x="176771" y="58216"/>
                </a:lnTo>
                <a:lnTo>
                  <a:pt x="141490" y="82105"/>
                </a:lnTo>
                <a:lnTo>
                  <a:pt x="109639" y="110210"/>
                </a:lnTo>
                <a:lnTo>
                  <a:pt x="81610" y="142138"/>
                </a:lnTo>
                <a:lnTo>
                  <a:pt x="57797" y="177469"/>
                </a:lnTo>
                <a:lnTo>
                  <a:pt x="38608" y="215836"/>
                </a:lnTo>
                <a:lnTo>
                  <a:pt x="24701" y="256006"/>
                </a:lnTo>
                <a:lnTo>
                  <a:pt x="24549" y="256387"/>
                </a:lnTo>
                <a:lnTo>
                  <a:pt x="24485" y="256819"/>
                </a:lnTo>
                <a:lnTo>
                  <a:pt x="15824" y="299186"/>
                </a:lnTo>
                <a:lnTo>
                  <a:pt x="12725" y="344233"/>
                </a:lnTo>
                <a:lnTo>
                  <a:pt x="12732" y="1698396"/>
                </a:lnTo>
                <a:lnTo>
                  <a:pt x="15760" y="1743456"/>
                </a:lnTo>
                <a:lnTo>
                  <a:pt x="24650" y="1786636"/>
                </a:lnTo>
                <a:lnTo>
                  <a:pt x="38925" y="1827580"/>
                </a:lnTo>
                <a:lnTo>
                  <a:pt x="58216" y="1865884"/>
                </a:lnTo>
                <a:lnTo>
                  <a:pt x="82105" y="1901164"/>
                </a:lnTo>
                <a:lnTo>
                  <a:pt x="110210" y="1933016"/>
                </a:lnTo>
                <a:lnTo>
                  <a:pt x="142138" y="1961045"/>
                </a:lnTo>
                <a:lnTo>
                  <a:pt x="177469" y="1984857"/>
                </a:lnTo>
                <a:lnTo>
                  <a:pt x="177609" y="1984857"/>
                </a:lnTo>
                <a:lnTo>
                  <a:pt x="215836" y="2004047"/>
                </a:lnTo>
                <a:lnTo>
                  <a:pt x="216027" y="2004047"/>
                </a:lnTo>
                <a:lnTo>
                  <a:pt x="256197" y="2018004"/>
                </a:lnTo>
                <a:lnTo>
                  <a:pt x="256006" y="2018004"/>
                </a:lnTo>
                <a:lnTo>
                  <a:pt x="256819" y="2018220"/>
                </a:lnTo>
                <a:lnTo>
                  <a:pt x="257060" y="2018220"/>
                </a:lnTo>
                <a:lnTo>
                  <a:pt x="299478" y="2026881"/>
                </a:lnTo>
                <a:lnTo>
                  <a:pt x="299186" y="2026881"/>
                </a:lnTo>
                <a:lnTo>
                  <a:pt x="344893" y="2029955"/>
                </a:lnTo>
                <a:lnTo>
                  <a:pt x="344665" y="2029955"/>
                </a:lnTo>
                <a:lnTo>
                  <a:pt x="5676912" y="2029968"/>
                </a:lnTo>
                <a:lnTo>
                  <a:pt x="5676188" y="2030222"/>
                </a:lnTo>
                <a:lnTo>
                  <a:pt x="5675376" y="2030437"/>
                </a:lnTo>
                <a:lnTo>
                  <a:pt x="5631345" y="2039442"/>
                </a:lnTo>
                <a:lnTo>
                  <a:pt x="5630506" y="2039556"/>
                </a:lnTo>
                <a:lnTo>
                  <a:pt x="5584609" y="2042642"/>
                </a:lnTo>
                <a:close/>
              </a:path>
            </a:pathLst>
          </a:custGeom>
          <a:solidFill>
            <a:srgbClr val="2D5379"/>
          </a:solidFill>
        </p:spPr>
        <p:txBody>
          <a:bodyPr wrap="square" lIns="0" tIns="0" rIns="0" bIns="0" rtlCol="0"/>
          <a:lstStyle/>
          <a:p/>
        </p:txBody>
      </p:sp>
      <p:sp>
        <p:nvSpPr>
          <p:cNvPr id="5" name="object 5"/>
          <p:cNvSpPr/>
          <p:nvPr/>
        </p:nvSpPr>
        <p:spPr>
          <a:xfrm>
            <a:off x="6434328" y="4653019"/>
            <a:ext cx="635" cy="0"/>
          </a:xfrm>
          <a:custGeom>
            <a:avLst/>
            <a:gdLst/>
            <a:ahLst/>
            <a:cxnLst/>
            <a:rect l="l" t="t" r="r" b="b"/>
            <a:pathLst>
              <a:path w="635">
                <a:moveTo>
                  <a:pt x="0" y="0"/>
                </a:moveTo>
                <a:lnTo>
                  <a:pt x="419" y="0"/>
                </a:lnTo>
              </a:path>
            </a:pathLst>
          </a:custGeom>
          <a:ln w="3175">
            <a:solidFill>
              <a:srgbClr val="2D5379"/>
            </a:solidFill>
          </a:ln>
        </p:spPr>
        <p:txBody>
          <a:bodyPr wrap="square" lIns="0" tIns="0" rIns="0" bIns="0" rtlCol="0"/>
          <a:lstStyle/>
          <a:p/>
        </p:txBody>
      </p:sp>
      <p:sp>
        <p:nvSpPr>
          <p:cNvPr id="6" name="object 6"/>
          <p:cNvSpPr/>
          <p:nvPr/>
        </p:nvSpPr>
        <p:spPr>
          <a:xfrm>
            <a:off x="11673408" y="4654543"/>
            <a:ext cx="102235" cy="0"/>
          </a:xfrm>
          <a:custGeom>
            <a:avLst/>
            <a:gdLst/>
            <a:ahLst/>
            <a:cxnLst/>
            <a:rect l="l" t="t" r="r" b="b"/>
            <a:pathLst>
              <a:path w="102234">
                <a:moveTo>
                  <a:pt x="0" y="0"/>
                </a:moveTo>
                <a:lnTo>
                  <a:pt x="101714" y="0"/>
                </a:lnTo>
              </a:path>
            </a:pathLst>
          </a:custGeom>
          <a:ln w="3175">
            <a:solidFill>
              <a:srgbClr val="2D5379"/>
            </a:solidFill>
          </a:ln>
        </p:spPr>
        <p:txBody>
          <a:bodyPr wrap="square" lIns="0" tIns="0" rIns="0" bIns="0" rtlCol="0"/>
          <a:lstStyle/>
          <a:p/>
        </p:txBody>
      </p:sp>
      <p:sp>
        <p:nvSpPr>
          <p:cNvPr id="7" name="object 7"/>
          <p:cNvSpPr/>
          <p:nvPr/>
        </p:nvSpPr>
        <p:spPr>
          <a:xfrm>
            <a:off x="6388849" y="4656086"/>
            <a:ext cx="635" cy="0"/>
          </a:xfrm>
          <a:custGeom>
            <a:avLst/>
            <a:gdLst/>
            <a:ahLst/>
            <a:cxnLst/>
            <a:rect l="l" t="t" r="r" b="b"/>
            <a:pathLst>
              <a:path w="635">
                <a:moveTo>
                  <a:pt x="0" y="0"/>
                </a:moveTo>
                <a:lnTo>
                  <a:pt x="431" y="0"/>
                </a:lnTo>
              </a:path>
            </a:pathLst>
          </a:custGeom>
          <a:ln w="3175">
            <a:solidFill>
              <a:srgbClr val="2D5379"/>
            </a:solidFill>
          </a:ln>
        </p:spPr>
        <p:txBody>
          <a:bodyPr wrap="square" lIns="0" tIns="0" rIns="0" bIns="0" rtlCol="0"/>
          <a:lstStyle/>
          <a:p/>
        </p:txBody>
      </p:sp>
      <p:sp>
        <p:nvSpPr>
          <p:cNvPr id="8" name="object 8"/>
          <p:cNvSpPr/>
          <p:nvPr/>
        </p:nvSpPr>
        <p:spPr>
          <a:xfrm>
            <a:off x="11718887" y="4656073"/>
            <a:ext cx="81915" cy="8890"/>
          </a:xfrm>
          <a:custGeom>
            <a:avLst/>
            <a:gdLst/>
            <a:ahLst/>
            <a:cxnLst/>
            <a:rect l="l" t="t" r="r" b="b"/>
            <a:pathLst>
              <a:path w="81915" h="8889">
                <a:moveTo>
                  <a:pt x="43230" y="8839"/>
                </a:moveTo>
                <a:lnTo>
                  <a:pt x="0" y="0"/>
                </a:lnTo>
                <a:lnTo>
                  <a:pt x="56565" y="25"/>
                </a:lnTo>
                <a:lnTo>
                  <a:pt x="81470" y="8686"/>
                </a:lnTo>
                <a:lnTo>
                  <a:pt x="42799" y="8686"/>
                </a:lnTo>
                <a:lnTo>
                  <a:pt x="43230" y="8839"/>
                </a:lnTo>
                <a:close/>
              </a:path>
            </a:pathLst>
          </a:custGeom>
          <a:solidFill>
            <a:srgbClr val="2D5379"/>
          </a:solidFill>
        </p:spPr>
        <p:txBody>
          <a:bodyPr wrap="square" lIns="0" tIns="0" rIns="0" bIns="0" rtlCol="0"/>
          <a:lstStyle/>
          <a:p/>
        </p:txBody>
      </p:sp>
      <p:sp>
        <p:nvSpPr>
          <p:cNvPr id="9" name="object 9"/>
          <p:cNvSpPr/>
          <p:nvPr/>
        </p:nvSpPr>
        <p:spPr>
          <a:xfrm>
            <a:off x="6345669" y="4664760"/>
            <a:ext cx="1270" cy="635"/>
          </a:xfrm>
          <a:custGeom>
            <a:avLst/>
            <a:gdLst/>
            <a:ahLst/>
            <a:cxnLst/>
            <a:rect l="l" t="t" r="r" b="b"/>
            <a:pathLst>
              <a:path w="1270" h="635">
                <a:moveTo>
                  <a:pt x="0" y="228"/>
                </a:moveTo>
                <a:lnTo>
                  <a:pt x="812" y="0"/>
                </a:lnTo>
                <a:lnTo>
                  <a:pt x="381" y="152"/>
                </a:lnTo>
                <a:lnTo>
                  <a:pt x="0" y="228"/>
                </a:lnTo>
                <a:close/>
              </a:path>
            </a:pathLst>
          </a:custGeom>
          <a:solidFill>
            <a:srgbClr val="2D5379"/>
          </a:solidFill>
        </p:spPr>
        <p:txBody>
          <a:bodyPr wrap="square" lIns="0" tIns="0" rIns="0" bIns="0" rtlCol="0"/>
          <a:lstStyle/>
          <a:p/>
        </p:txBody>
      </p:sp>
      <p:sp>
        <p:nvSpPr>
          <p:cNvPr id="10" name="object 10"/>
          <p:cNvSpPr/>
          <p:nvPr/>
        </p:nvSpPr>
        <p:spPr>
          <a:xfrm>
            <a:off x="6346050" y="4664760"/>
            <a:ext cx="1270" cy="635"/>
          </a:xfrm>
          <a:custGeom>
            <a:avLst/>
            <a:gdLst/>
            <a:ahLst/>
            <a:cxnLst/>
            <a:rect l="l" t="t" r="r" b="b"/>
            <a:pathLst>
              <a:path w="1270" h="635">
                <a:moveTo>
                  <a:pt x="0" y="152"/>
                </a:moveTo>
                <a:lnTo>
                  <a:pt x="431" y="0"/>
                </a:lnTo>
                <a:lnTo>
                  <a:pt x="736" y="0"/>
                </a:lnTo>
                <a:lnTo>
                  <a:pt x="0" y="152"/>
                </a:lnTo>
                <a:close/>
              </a:path>
            </a:pathLst>
          </a:custGeom>
          <a:solidFill>
            <a:srgbClr val="2D5379"/>
          </a:solidFill>
        </p:spPr>
        <p:txBody>
          <a:bodyPr wrap="square" lIns="0" tIns="0" rIns="0" bIns="0" rtlCol="0"/>
          <a:lstStyle/>
          <a:p/>
        </p:txBody>
      </p:sp>
      <p:sp>
        <p:nvSpPr>
          <p:cNvPr id="11" name="object 11"/>
          <p:cNvSpPr/>
          <p:nvPr/>
        </p:nvSpPr>
        <p:spPr>
          <a:xfrm>
            <a:off x="11761685" y="4664760"/>
            <a:ext cx="1270" cy="635"/>
          </a:xfrm>
          <a:custGeom>
            <a:avLst/>
            <a:gdLst/>
            <a:ahLst/>
            <a:cxnLst/>
            <a:rect l="l" t="t" r="r" b="b"/>
            <a:pathLst>
              <a:path w="1270" h="635">
                <a:moveTo>
                  <a:pt x="812" y="228"/>
                </a:moveTo>
                <a:lnTo>
                  <a:pt x="431" y="152"/>
                </a:lnTo>
                <a:lnTo>
                  <a:pt x="0" y="0"/>
                </a:lnTo>
                <a:lnTo>
                  <a:pt x="812" y="228"/>
                </a:lnTo>
                <a:close/>
              </a:path>
            </a:pathLst>
          </a:custGeom>
          <a:solidFill>
            <a:srgbClr val="2D5379"/>
          </a:solidFill>
        </p:spPr>
        <p:txBody>
          <a:bodyPr wrap="square" lIns="0" tIns="0" rIns="0" bIns="0" rtlCol="0"/>
          <a:lstStyle/>
          <a:p/>
        </p:txBody>
      </p:sp>
      <p:sp>
        <p:nvSpPr>
          <p:cNvPr id="12" name="object 12"/>
          <p:cNvSpPr/>
          <p:nvPr/>
        </p:nvSpPr>
        <p:spPr>
          <a:xfrm>
            <a:off x="11761685" y="4664874"/>
            <a:ext cx="39370" cy="0"/>
          </a:xfrm>
          <a:custGeom>
            <a:avLst/>
            <a:gdLst/>
            <a:ahLst/>
            <a:cxnLst/>
            <a:rect l="l" t="t" r="r" b="b"/>
            <a:pathLst>
              <a:path w="39370">
                <a:moveTo>
                  <a:pt x="0" y="0"/>
                </a:moveTo>
                <a:lnTo>
                  <a:pt x="39331" y="0"/>
                </a:lnTo>
              </a:path>
            </a:pathLst>
          </a:custGeom>
          <a:ln w="3175">
            <a:solidFill>
              <a:srgbClr val="2D5379"/>
            </a:solidFill>
          </a:ln>
        </p:spPr>
        <p:txBody>
          <a:bodyPr wrap="square" lIns="0" tIns="0" rIns="0" bIns="0" rtlCol="0"/>
          <a:lstStyle/>
          <a:p/>
        </p:txBody>
      </p:sp>
      <p:sp>
        <p:nvSpPr>
          <p:cNvPr id="13" name="object 13"/>
          <p:cNvSpPr/>
          <p:nvPr/>
        </p:nvSpPr>
        <p:spPr>
          <a:xfrm>
            <a:off x="6345669" y="4664913"/>
            <a:ext cx="635" cy="635"/>
          </a:xfrm>
          <a:custGeom>
            <a:avLst/>
            <a:gdLst/>
            <a:ahLst/>
            <a:cxnLst/>
            <a:rect l="l" t="t" r="r" b="b"/>
            <a:pathLst>
              <a:path w="635" h="635">
                <a:moveTo>
                  <a:pt x="152" y="76"/>
                </a:moveTo>
                <a:lnTo>
                  <a:pt x="0" y="76"/>
                </a:lnTo>
                <a:lnTo>
                  <a:pt x="381" y="0"/>
                </a:lnTo>
                <a:lnTo>
                  <a:pt x="152" y="76"/>
                </a:lnTo>
                <a:close/>
              </a:path>
            </a:pathLst>
          </a:custGeom>
          <a:solidFill>
            <a:srgbClr val="2D5379"/>
          </a:solidFill>
        </p:spPr>
        <p:txBody>
          <a:bodyPr wrap="square" lIns="0" tIns="0" rIns="0" bIns="0" rtlCol="0"/>
          <a:lstStyle/>
          <a:p/>
        </p:txBody>
      </p:sp>
      <p:sp>
        <p:nvSpPr>
          <p:cNvPr id="14" name="object 14"/>
          <p:cNvSpPr/>
          <p:nvPr/>
        </p:nvSpPr>
        <p:spPr>
          <a:xfrm>
            <a:off x="11762117" y="4664913"/>
            <a:ext cx="69215" cy="14604"/>
          </a:xfrm>
          <a:custGeom>
            <a:avLst/>
            <a:gdLst/>
            <a:ahLst/>
            <a:cxnLst/>
            <a:rect l="l" t="t" r="r" b="b"/>
            <a:pathLst>
              <a:path w="69215" h="14604">
                <a:moveTo>
                  <a:pt x="40894" y="14198"/>
                </a:moveTo>
                <a:lnTo>
                  <a:pt x="0" y="0"/>
                </a:lnTo>
                <a:lnTo>
                  <a:pt x="38900" y="76"/>
                </a:lnTo>
                <a:lnTo>
                  <a:pt x="45478" y="2362"/>
                </a:lnTo>
                <a:lnTo>
                  <a:pt x="46240" y="2679"/>
                </a:lnTo>
                <a:lnTo>
                  <a:pt x="68859" y="14033"/>
                </a:lnTo>
                <a:lnTo>
                  <a:pt x="40551" y="14033"/>
                </a:lnTo>
                <a:lnTo>
                  <a:pt x="40894" y="14198"/>
                </a:lnTo>
                <a:close/>
              </a:path>
            </a:pathLst>
          </a:custGeom>
          <a:solidFill>
            <a:srgbClr val="2D5379"/>
          </a:solidFill>
        </p:spPr>
        <p:txBody>
          <a:bodyPr wrap="square" lIns="0" tIns="0" rIns="0" bIns="0" rtlCol="0"/>
          <a:lstStyle/>
          <a:p/>
        </p:txBody>
      </p:sp>
      <p:sp>
        <p:nvSpPr>
          <p:cNvPr id="15" name="object 15"/>
          <p:cNvSpPr/>
          <p:nvPr/>
        </p:nvSpPr>
        <p:spPr>
          <a:xfrm>
            <a:off x="6304737" y="4678946"/>
            <a:ext cx="1270" cy="635"/>
          </a:xfrm>
          <a:custGeom>
            <a:avLst/>
            <a:gdLst/>
            <a:ahLst/>
            <a:cxnLst/>
            <a:rect l="l" t="t" r="r" b="b"/>
            <a:pathLst>
              <a:path w="1270" h="635">
                <a:moveTo>
                  <a:pt x="0" y="317"/>
                </a:moveTo>
                <a:lnTo>
                  <a:pt x="762" y="0"/>
                </a:lnTo>
                <a:lnTo>
                  <a:pt x="419" y="165"/>
                </a:lnTo>
                <a:lnTo>
                  <a:pt x="0" y="317"/>
                </a:lnTo>
                <a:close/>
              </a:path>
            </a:pathLst>
          </a:custGeom>
          <a:solidFill>
            <a:srgbClr val="2D5379"/>
          </a:solidFill>
        </p:spPr>
        <p:txBody>
          <a:bodyPr wrap="square" lIns="0" tIns="0" rIns="0" bIns="0" rtlCol="0"/>
          <a:lstStyle/>
          <a:p/>
        </p:txBody>
      </p:sp>
      <p:sp>
        <p:nvSpPr>
          <p:cNvPr id="16" name="object 16"/>
          <p:cNvSpPr/>
          <p:nvPr/>
        </p:nvSpPr>
        <p:spPr>
          <a:xfrm>
            <a:off x="6305156" y="4678946"/>
            <a:ext cx="635" cy="635"/>
          </a:xfrm>
          <a:custGeom>
            <a:avLst/>
            <a:gdLst/>
            <a:ahLst/>
            <a:cxnLst/>
            <a:rect l="l" t="t" r="r" b="b"/>
            <a:pathLst>
              <a:path w="635" h="635">
                <a:moveTo>
                  <a:pt x="0" y="165"/>
                </a:moveTo>
                <a:lnTo>
                  <a:pt x="342" y="0"/>
                </a:lnTo>
                <a:lnTo>
                  <a:pt x="495" y="0"/>
                </a:lnTo>
                <a:lnTo>
                  <a:pt x="0" y="165"/>
                </a:lnTo>
                <a:close/>
              </a:path>
            </a:pathLst>
          </a:custGeom>
          <a:solidFill>
            <a:srgbClr val="2D5379"/>
          </a:solidFill>
        </p:spPr>
        <p:txBody>
          <a:bodyPr wrap="square" lIns="0" tIns="0" rIns="0" bIns="0" rtlCol="0"/>
          <a:lstStyle/>
          <a:p/>
        </p:txBody>
      </p:sp>
      <p:sp>
        <p:nvSpPr>
          <p:cNvPr id="17" name="object 17"/>
          <p:cNvSpPr/>
          <p:nvPr/>
        </p:nvSpPr>
        <p:spPr>
          <a:xfrm>
            <a:off x="11802668" y="4678946"/>
            <a:ext cx="1270" cy="635"/>
          </a:xfrm>
          <a:custGeom>
            <a:avLst/>
            <a:gdLst/>
            <a:ahLst/>
            <a:cxnLst/>
            <a:rect l="l" t="t" r="r" b="b"/>
            <a:pathLst>
              <a:path w="1270" h="635">
                <a:moveTo>
                  <a:pt x="761" y="317"/>
                </a:moveTo>
                <a:lnTo>
                  <a:pt x="342" y="165"/>
                </a:lnTo>
                <a:lnTo>
                  <a:pt x="0" y="0"/>
                </a:lnTo>
                <a:lnTo>
                  <a:pt x="761" y="317"/>
                </a:lnTo>
                <a:close/>
              </a:path>
            </a:pathLst>
          </a:custGeom>
          <a:solidFill>
            <a:srgbClr val="2D5379"/>
          </a:solidFill>
        </p:spPr>
        <p:txBody>
          <a:bodyPr wrap="square" lIns="0" tIns="0" rIns="0" bIns="0" rtlCol="0"/>
          <a:lstStyle/>
          <a:p/>
        </p:txBody>
      </p:sp>
      <p:sp>
        <p:nvSpPr>
          <p:cNvPr id="18" name="object 18"/>
          <p:cNvSpPr/>
          <p:nvPr/>
        </p:nvSpPr>
        <p:spPr>
          <a:xfrm>
            <a:off x="11802668" y="4679105"/>
            <a:ext cx="29209" cy="0"/>
          </a:xfrm>
          <a:custGeom>
            <a:avLst/>
            <a:gdLst/>
            <a:ahLst/>
            <a:cxnLst/>
            <a:rect l="l" t="t" r="r" b="b"/>
            <a:pathLst>
              <a:path w="29209">
                <a:moveTo>
                  <a:pt x="0" y="0"/>
                </a:moveTo>
                <a:lnTo>
                  <a:pt x="28943" y="0"/>
                </a:lnTo>
              </a:path>
            </a:pathLst>
          </a:custGeom>
          <a:ln w="3175">
            <a:solidFill>
              <a:srgbClr val="2D5379"/>
            </a:solidFill>
          </a:ln>
        </p:spPr>
        <p:txBody>
          <a:bodyPr wrap="square" lIns="0" tIns="0" rIns="0" bIns="0" rtlCol="0"/>
          <a:lstStyle/>
          <a:p/>
        </p:txBody>
      </p:sp>
      <p:sp>
        <p:nvSpPr>
          <p:cNvPr id="19" name="object 19"/>
          <p:cNvSpPr/>
          <p:nvPr/>
        </p:nvSpPr>
        <p:spPr>
          <a:xfrm>
            <a:off x="6304737" y="4679111"/>
            <a:ext cx="635" cy="635"/>
          </a:xfrm>
          <a:custGeom>
            <a:avLst/>
            <a:gdLst/>
            <a:ahLst/>
            <a:cxnLst/>
            <a:rect l="l" t="t" r="r" b="b"/>
            <a:pathLst>
              <a:path w="635" h="635">
                <a:moveTo>
                  <a:pt x="127" y="152"/>
                </a:moveTo>
                <a:lnTo>
                  <a:pt x="0" y="152"/>
                </a:lnTo>
                <a:lnTo>
                  <a:pt x="419" y="0"/>
                </a:lnTo>
                <a:lnTo>
                  <a:pt x="127" y="152"/>
                </a:lnTo>
                <a:close/>
              </a:path>
            </a:pathLst>
          </a:custGeom>
          <a:solidFill>
            <a:srgbClr val="2D5379"/>
          </a:solidFill>
        </p:spPr>
        <p:txBody>
          <a:bodyPr wrap="square" lIns="0" tIns="0" rIns="0" bIns="0" rtlCol="0"/>
          <a:lstStyle/>
          <a:p/>
        </p:txBody>
      </p:sp>
      <p:sp>
        <p:nvSpPr>
          <p:cNvPr id="20" name="object 20"/>
          <p:cNvSpPr/>
          <p:nvPr/>
        </p:nvSpPr>
        <p:spPr>
          <a:xfrm>
            <a:off x="11803011" y="4679111"/>
            <a:ext cx="60960" cy="19685"/>
          </a:xfrm>
          <a:custGeom>
            <a:avLst/>
            <a:gdLst/>
            <a:ahLst/>
            <a:cxnLst/>
            <a:rect l="l" t="t" r="r" b="b"/>
            <a:pathLst>
              <a:path w="60959" h="19685">
                <a:moveTo>
                  <a:pt x="38417" y="19291"/>
                </a:moveTo>
                <a:lnTo>
                  <a:pt x="0" y="0"/>
                </a:lnTo>
                <a:lnTo>
                  <a:pt x="419" y="152"/>
                </a:lnTo>
                <a:lnTo>
                  <a:pt x="28600" y="152"/>
                </a:lnTo>
                <a:lnTo>
                  <a:pt x="44424" y="8089"/>
                </a:lnTo>
                <a:lnTo>
                  <a:pt x="45123" y="8496"/>
                </a:lnTo>
                <a:lnTo>
                  <a:pt x="60705" y="19024"/>
                </a:lnTo>
                <a:lnTo>
                  <a:pt x="38023" y="19024"/>
                </a:lnTo>
                <a:lnTo>
                  <a:pt x="38417" y="19291"/>
                </a:lnTo>
                <a:close/>
              </a:path>
            </a:pathLst>
          </a:custGeom>
          <a:solidFill>
            <a:srgbClr val="2D5379"/>
          </a:solidFill>
        </p:spPr>
        <p:txBody>
          <a:bodyPr wrap="square" lIns="0" tIns="0" rIns="0" bIns="0" rtlCol="0"/>
          <a:lstStyle/>
          <a:p/>
        </p:txBody>
      </p:sp>
      <p:sp>
        <p:nvSpPr>
          <p:cNvPr id="21" name="object 21"/>
          <p:cNvSpPr/>
          <p:nvPr/>
        </p:nvSpPr>
        <p:spPr>
          <a:xfrm>
            <a:off x="6266434" y="4698136"/>
            <a:ext cx="1270" cy="635"/>
          </a:xfrm>
          <a:custGeom>
            <a:avLst/>
            <a:gdLst/>
            <a:ahLst/>
            <a:cxnLst/>
            <a:rect l="l" t="t" r="r" b="b"/>
            <a:pathLst>
              <a:path w="1270" h="635">
                <a:moveTo>
                  <a:pt x="0" y="419"/>
                </a:moveTo>
                <a:lnTo>
                  <a:pt x="698" y="0"/>
                </a:lnTo>
                <a:lnTo>
                  <a:pt x="304" y="266"/>
                </a:lnTo>
                <a:lnTo>
                  <a:pt x="0" y="419"/>
                </a:lnTo>
                <a:close/>
              </a:path>
            </a:pathLst>
          </a:custGeom>
          <a:solidFill>
            <a:srgbClr val="2D5379"/>
          </a:solidFill>
        </p:spPr>
        <p:txBody>
          <a:bodyPr wrap="square" lIns="0" tIns="0" rIns="0" bIns="0" rtlCol="0"/>
          <a:lstStyle/>
          <a:p/>
        </p:txBody>
      </p:sp>
      <p:sp>
        <p:nvSpPr>
          <p:cNvPr id="22" name="object 22"/>
          <p:cNvSpPr/>
          <p:nvPr/>
        </p:nvSpPr>
        <p:spPr>
          <a:xfrm>
            <a:off x="6266738" y="4698136"/>
            <a:ext cx="635" cy="635"/>
          </a:xfrm>
          <a:custGeom>
            <a:avLst/>
            <a:gdLst/>
            <a:ahLst/>
            <a:cxnLst/>
            <a:rect l="l" t="t" r="r" b="b"/>
            <a:pathLst>
              <a:path w="635" h="635">
                <a:moveTo>
                  <a:pt x="0" y="266"/>
                </a:moveTo>
                <a:lnTo>
                  <a:pt x="393" y="0"/>
                </a:lnTo>
                <a:lnTo>
                  <a:pt x="533" y="0"/>
                </a:lnTo>
                <a:lnTo>
                  <a:pt x="0" y="266"/>
                </a:lnTo>
                <a:close/>
              </a:path>
            </a:pathLst>
          </a:custGeom>
          <a:solidFill>
            <a:srgbClr val="2D5379"/>
          </a:solidFill>
        </p:spPr>
        <p:txBody>
          <a:bodyPr wrap="square" lIns="0" tIns="0" rIns="0" bIns="0" rtlCol="0"/>
          <a:lstStyle/>
          <a:p/>
        </p:txBody>
      </p:sp>
      <p:sp>
        <p:nvSpPr>
          <p:cNvPr id="23" name="object 23"/>
          <p:cNvSpPr/>
          <p:nvPr/>
        </p:nvSpPr>
        <p:spPr>
          <a:xfrm>
            <a:off x="11841035" y="4698136"/>
            <a:ext cx="1270" cy="635"/>
          </a:xfrm>
          <a:custGeom>
            <a:avLst/>
            <a:gdLst/>
            <a:ahLst/>
            <a:cxnLst/>
            <a:rect l="l" t="t" r="r" b="b"/>
            <a:pathLst>
              <a:path w="1270" h="635">
                <a:moveTo>
                  <a:pt x="698" y="419"/>
                </a:moveTo>
                <a:lnTo>
                  <a:pt x="393" y="266"/>
                </a:lnTo>
                <a:lnTo>
                  <a:pt x="0" y="0"/>
                </a:lnTo>
                <a:lnTo>
                  <a:pt x="698" y="419"/>
                </a:lnTo>
                <a:close/>
              </a:path>
            </a:pathLst>
          </a:custGeom>
          <a:solidFill>
            <a:srgbClr val="2D5379"/>
          </a:solidFill>
        </p:spPr>
        <p:txBody>
          <a:bodyPr wrap="square" lIns="0" tIns="0" rIns="0" bIns="0" rtlCol="0"/>
          <a:lstStyle/>
          <a:p/>
        </p:txBody>
      </p:sp>
      <p:sp>
        <p:nvSpPr>
          <p:cNvPr id="24" name="object 24"/>
          <p:cNvSpPr/>
          <p:nvPr/>
        </p:nvSpPr>
        <p:spPr>
          <a:xfrm>
            <a:off x="11841035" y="4698345"/>
            <a:ext cx="23495" cy="0"/>
          </a:xfrm>
          <a:custGeom>
            <a:avLst/>
            <a:gdLst/>
            <a:ahLst/>
            <a:cxnLst/>
            <a:rect l="l" t="t" r="r" b="b"/>
            <a:pathLst>
              <a:path w="23495">
                <a:moveTo>
                  <a:pt x="0" y="0"/>
                </a:moveTo>
                <a:lnTo>
                  <a:pt x="23304" y="0"/>
                </a:lnTo>
              </a:path>
            </a:pathLst>
          </a:custGeom>
          <a:ln w="3175">
            <a:solidFill>
              <a:srgbClr val="2D5379"/>
            </a:solidFill>
          </a:ln>
        </p:spPr>
        <p:txBody>
          <a:bodyPr wrap="square" lIns="0" tIns="0" rIns="0" bIns="0" rtlCol="0"/>
          <a:lstStyle/>
          <a:p/>
        </p:txBody>
      </p:sp>
      <p:sp>
        <p:nvSpPr>
          <p:cNvPr id="25" name="object 25"/>
          <p:cNvSpPr/>
          <p:nvPr/>
        </p:nvSpPr>
        <p:spPr>
          <a:xfrm>
            <a:off x="11841429" y="4698403"/>
            <a:ext cx="55244" cy="24130"/>
          </a:xfrm>
          <a:custGeom>
            <a:avLst/>
            <a:gdLst/>
            <a:ahLst/>
            <a:cxnLst/>
            <a:rect l="l" t="t" r="r" b="b"/>
            <a:pathLst>
              <a:path w="55245" h="24129">
                <a:moveTo>
                  <a:pt x="54737" y="24041"/>
                </a:moveTo>
                <a:lnTo>
                  <a:pt x="35585" y="24041"/>
                </a:lnTo>
                <a:lnTo>
                  <a:pt x="34937" y="23545"/>
                </a:lnTo>
                <a:lnTo>
                  <a:pt x="0" y="0"/>
                </a:lnTo>
                <a:lnTo>
                  <a:pt x="304" y="152"/>
                </a:lnTo>
                <a:lnTo>
                  <a:pt x="22910" y="152"/>
                </a:lnTo>
                <a:lnTo>
                  <a:pt x="42697" y="13512"/>
                </a:lnTo>
                <a:lnTo>
                  <a:pt x="43332" y="14008"/>
                </a:lnTo>
                <a:lnTo>
                  <a:pt x="54737" y="24041"/>
                </a:lnTo>
                <a:close/>
              </a:path>
            </a:pathLst>
          </a:custGeom>
          <a:solidFill>
            <a:srgbClr val="2D5379"/>
          </a:solidFill>
        </p:spPr>
        <p:txBody>
          <a:bodyPr wrap="square" lIns="0" tIns="0" rIns="0" bIns="0" rtlCol="0"/>
          <a:lstStyle/>
          <a:p/>
        </p:txBody>
      </p:sp>
      <p:sp>
        <p:nvSpPr>
          <p:cNvPr id="26" name="object 26"/>
          <p:cNvSpPr/>
          <p:nvPr/>
        </p:nvSpPr>
        <p:spPr>
          <a:xfrm>
            <a:off x="6231153" y="4721948"/>
            <a:ext cx="635" cy="635"/>
          </a:xfrm>
          <a:custGeom>
            <a:avLst/>
            <a:gdLst/>
            <a:ahLst/>
            <a:cxnLst/>
            <a:rect l="l" t="t" r="r" b="b"/>
            <a:pathLst>
              <a:path w="635" h="635">
                <a:moveTo>
                  <a:pt x="0" y="495"/>
                </a:moveTo>
                <a:lnTo>
                  <a:pt x="647" y="0"/>
                </a:lnTo>
                <a:lnTo>
                  <a:pt x="368" y="241"/>
                </a:lnTo>
                <a:lnTo>
                  <a:pt x="0" y="495"/>
                </a:lnTo>
                <a:close/>
              </a:path>
            </a:pathLst>
          </a:custGeom>
          <a:solidFill>
            <a:srgbClr val="2D5379"/>
          </a:solidFill>
        </p:spPr>
        <p:txBody>
          <a:bodyPr wrap="square" lIns="0" tIns="0" rIns="0" bIns="0" rtlCol="0"/>
          <a:lstStyle/>
          <a:p/>
        </p:txBody>
      </p:sp>
      <p:sp>
        <p:nvSpPr>
          <p:cNvPr id="27" name="object 27"/>
          <p:cNvSpPr/>
          <p:nvPr/>
        </p:nvSpPr>
        <p:spPr>
          <a:xfrm>
            <a:off x="11876366" y="4721948"/>
            <a:ext cx="635" cy="635"/>
          </a:xfrm>
          <a:custGeom>
            <a:avLst/>
            <a:gdLst/>
            <a:ahLst/>
            <a:cxnLst/>
            <a:rect l="l" t="t" r="r" b="b"/>
            <a:pathLst>
              <a:path w="634" h="635">
                <a:moveTo>
                  <a:pt x="647" y="495"/>
                </a:moveTo>
                <a:lnTo>
                  <a:pt x="279" y="241"/>
                </a:lnTo>
                <a:lnTo>
                  <a:pt x="0" y="0"/>
                </a:lnTo>
                <a:lnTo>
                  <a:pt x="647" y="495"/>
                </a:lnTo>
                <a:close/>
              </a:path>
            </a:pathLst>
          </a:custGeom>
          <a:solidFill>
            <a:srgbClr val="2D5379"/>
          </a:solidFill>
        </p:spPr>
        <p:txBody>
          <a:bodyPr wrap="square" lIns="0" tIns="0" rIns="0" bIns="0" rtlCol="0"/>
          <a:lstStyle/>
          <a:p/>
        </p:txBody>
      </p:sp>
      <p:sp>
        <p:nvSpPr>
          <p:cNvPr id="28" name="object 28"/>
          <p:cNvSpPr/>
          <p:nvPr/>
        </p:nvSpPr>
        <p:spPr>
          <a:xfrm>
            <a:off x="11876646" y="4722190"/>
            <a:ext cx="49530" cy="28575"/>
          </a:xfrm>
          <a:custGeom>
            <a:avLst/>
            <a:gdLst/>
            <a:ahLst/>
            <a:cxnLst/>
            <a:rect l="l" t="t" r="r" b="b"/>
            <a:pathLst>
              <a:path w="49529" h="28575">
                <a:moveTo>
                  <a:pt x="49060" y="28359"/>
                </a:moveTo>
                <a:lnTo>
                  <a:pt x="32219" y="28359"/>
                </a:lnTo>
                <a:lnTo>
                  <a:pt x="31648" y="27787"/>
                </a:lnTo>
                <a:lnTo>
                  <a:pt x="0" y="0"/>
                </a:lnTo>
                <a:lnTo>
                  <a:pt x="368" y="253"/>
                </a:lnTo>
                <a:lnTo>
                  <a:pt x="19519" y="253"/>
                </a:lnTo>
                <a:lnTo>
                  <a:pt x="40614" y="18821"/>
                </a:lnTo>
                <a:lnTo>
                  <a:pt x="41173" y="19392"/>
                </a:lnTo>
                <a:lnTo>
                  <a:pt x="49060" y="28359"/>
                </a:lnTo>
                <a:close/>
              </a:path>
            </a:pathLst>
          </a:custGeom>
          <a:solidFill>
            <a:srgbClr val="2D5379"/>
          </a:solidFill>
        </p:spPr>
        <p:txBody>
          <a:bodyPr wrap="square" lIns="0" tIns="0" rIns="0" bIns="0" rtlCol="0"/>
          <a:lstStyle/>
          <a:p/>
        </p:txBody>
      </p:sp>
      <p:sp>
        <p:nvSpPr>
          <p:cNvPr id="29" name="object 29"/>
          <p:cNvSpPr/>
          <p:nvPr/>
        </p:nvSpPr>
        <p:spPr>
          <a:xfrm>
            <a:off x="6199301" y="4749977"/>
            <a:ext cx="635" cy="635"/>
          </a:xfrm>
          <a:custGeom>
            <a:avLst/>
            <a:gdLst/>
            <a:ahLst/>
            <a:cxnLst/>
            <a:rect l="l" t="t" r="r" b="b"/>
            <a:pathLst>
              <a:path w="635" h="635">
                <a:moveTo>
                  <a:pt x="0" y="571"/>
                </a:moveTo>
                <a:lnTo>
                  <a:pt x="571" y="0"/>
                </a:lnTo>
                <a:lnTo>
                  <a:pt x="304" y="304"/>
                </a:lnTo>
                <a:lnTo>
                  <a:pt x="0" y="571"/>
                </a:lnTo>
                <a:close/>
              </a:path>
            </a:pathLst>
          </a:custGeom>
          <a:solidFill>
            <a:srgbClr val="2D5379"/>
          </a:solidFill>
        </p:spPr>
        <p:txBody>
          <a:bodyPr wrap="square" lIns="0" tIns="0" rIns="0" bIns="0" rtlCol="0"/>
          <a:lstStyle/>
          <a:p/>
        </p:txBody>
      </p:sp>
      <p:sp>
        <p:nvSpPr>
          <p:cNvPr id="30" name="object 30"/>
          <p:cNvSpPr/>
          <p:nvPr/>
        </p:nvSpPr>
        <p:spPr>
          <a:xfrm>
            <a:off x="11908294" y="4749977"/>
            <a:ext cx="635" cy="635"/>
          </a:xfrm>
          <a:custGeom>
            <a:avLst/>
            <a:gdLst/>
            <a:ahLst/>
            <a:cxnLst/>
            <a:rect l="l" t="t" r="r" b="b"/>
            <a:pathLst>
              <a:path w="634" h="635">
                <a:moveTo>
                  <a:pt x="571" y="571"/>
                </a:moveTo>
                <a:lnTo>
                  <a:pt x="266" y="304"/>
                </a:lnTo>
                <a:lnTo>
                  <a:pt x="0" y="0"/>
                </a:lnTo>
                <a:lnTo>
                  <a:pt x="571" y="571"/>
                </a:lnTo>
                <a:close/>
              </a:path>
            </a:pathLst>
          </a:custGeom>
          <a:solidFill>
            <a:srgbClr val="2D5379"/>
          </a:solidFill>
        </p:spPr>
        <p:txBody>
          <a:bodyPr wrap="square" lIns="0" tIns="0" rIns="0" bIns="0" rtlCol="0"/>
          <a:lstStyle/>
          <a:p/>
        </p:txBody>
      </p:sp>
      <p:sp>
        <p:nvSpPr>
          <p:cNvPr id="31" name="object 31"/>
          <p:cNvSpPr/>
          <p:nvPr/>
        </p:nvSpPr>
        <p:spPr>
          <a:xfrm>
            <a:off x="11908561" y="4750282"/>
            <a:ext cx="43815" cy="32384"/>
          </a:xfrm>
          <a:custGeom>
            <a:avLst/>
            <a:gdLst/>
            <a:ahLst/>
            <a:cxnLst/>
            <a:rect l="l" t="t" r="r" b="b"/>
            <a:pathLst>
              <a:path w="43815" h="32385">
                <a:moveTo>
                  <a:pt x="43599" y="32194"/>
                </a:moveTo>
                <a:lnTo>
                  <a:pt x="28333" y="32194"/>
                </a:lnTo>
                <a:lnTo>
                  <a:pt x="27838" y="31546"/>
                </a:lnTo>
                <a:lnTo>
                  <a:pt x="0" y="0"/>
                </a:lnTo>
                <a:lnTo>
                  <a:pt x="304" y="266"/>
                </a:lnTo>
                <a:lnTo>
                  <a:pt x="17145" y="266"/>
                </a:lnTo>
                <a:lnTo>
                  <a:pt x="37871" y="23799"/>
                </a:lnTo>
                <a:lnTo>
                  <a:pt x="38366" y="24434"/>
                </a:lnTo>
                <a:lnTo>
                  <a:pt x="43599" y="32194"/>
                </a:lnTo>
                <a:close/>
              </a:path>
            </a:pathLst>
          </a:custGeom>
          <a:solidFill>
            <a:srgbClr val="2D5379"/>
          </a:solidFill>
        </p:spPr>
        <p:txBody>
          <a:bodyPr wrap="square" lIns="0" tIns="0" rIns="0" bIns="0" rtlCol="0"/>
          <a:lstStyle/>
          <a:p/>
        </p:txBody>
      </p:sp>
      <p:sp>
        <p:nvSpPr>
          <p:cNvPr id="32" name="object 32"/>
          <p:cNvSpPr/>
          <p:nvPr/>
        </p:nvSpPr>
        <p:spPr>
          <a:xfrm>
            <a:off x="6171272" y="4781829"/>
            <a:ext cx="635" cy="635"/>
          </a:xfrm>
          <a:custGeom>
            <a:avLst/>
            <a:gdLst/>
            <a:ahLst/>
            <a:cxnLst/>
            <a:rect l="l" t="t" r="r" b="b"/>
            <a:pathLst>
              <a:path w="635" h="635">
                <a:moveTo>
                  <a:pt x="0" y="647"/>
                </a:moveTo>
                <a:lnTo>
                  <a:pt x="495" y="0"/>
                </a:lnTo>
                <a:lnTo>
                  <a:pt x="241" y="368"/>
                </a:lnTo>
                <a:lnTo>
                  <a:pt x="0" y="647"/>
                </a:lnTo>
                <a:close/>
              </a:path>
            </a:pathLst>
          </a:custGeom>
          <a:solidFill>
            <a:srgbClr val="2D5379"/>
          </a:solidFill>
        </p:spPr>
        <p:txBody>
          <a:bodyPr wrap="square" lIns="0" tIns="0" rIns="0" bIns="0" rtlCol="0"/>
          <a:lstStyle/>
          <a:p/>
        </p:txBody>
      </p:sp>
      <p:sp>
        <p:nvSpPr>
          <p:cNvPr id="33" name="object 33"/>
          <p:cNvSpPr/>
          <p:nvPr/>
        </p:nvSpPr>
        <p:spPr>
          <a:xfrm>
            <a:off x="11936400" y="4781829"/>
            <a:ext cx="635" cy="635"/>
          </a:xfrm>
          <a:custGeom>
            <a:avLst/>
            <a:gdLst/>
            <a:ahLst/>
            <a:cxnLst/>
            <a:rect l="l" t="t" r="r" b="b"/>
            <a:pathLst>
              <a:path w="634" h="635">
                <a:moveTo>
                  <a:pt x="495" y="647"/>
                </a:moveTo>
                <a:lnTo>
                  <a:pt x="241" y="368"/>
                </a:lnTo>
                <a:lnTo>
                  <a:pt x="0" y="0"/>
                </a:lnTo>
                <a:lnTo>
                  <a:pt x="495" y="647"/>
                </a:lnTo>
                <a:close/>
              </a:path>
            </a:pathLst>
          </a:custGeom>
          <a:solidFill>
            <a:srgbClr val="2D5379"/>
          </a:solidFill>
        </p:spPr>
        <p:txBody>
          <a:bodyPr wrap="square" lIns="0" tIns="0" rIns="0" bIns="0" rtlCol="0"/>
          <a:lstStyle/>
          <a:p/>
        </p:txBody>
      </p:sp>
      <p:sp>
        <p:nvSpPr>
          <p:cNvPr id="34" name="object 34"/>
          <p:cNvSpPr/>
          <p:nvPr/>
        </p:nvSpPr>
        <p:spPr>
          <a:xfrm>
            <a:off x="11936641" y="4782197"/>
            <a:ext cx="38735" cy="36195"/>
          </a:xfrm>
          <a:custGeom>
            <a:avLst/>
            <a:gdLst/>
            <a:ahLst/>
            <a:cxnLst/>
            <a:rect l="l" t="t" r="r" b="b"/>
            <a:pathLst>
              <a:path w="38734" h="36195">
                <a:moveTo>
                  <a:pt x="38214" y="35610"/>
                </a:moveTo>
                <a:lnTo>
                  <a:pt x="24066" y="35610"/>
                </a:lnTo>
                <a:lnTo>
                  <a:pt x="23647" y="34912"/>
                </a:lnTo>
                <a:lnTo>
                  <a:pt x="0" y="0"/>
                </a:lnTo>
                <a:lnTo>
                  <a:pt x="253" y="279"/>
                </a:lnTo>
                <a:lnTo>
                  <a:pt x="15519" y="279"/>
                </a:lnTo>
                <a:lnTo>
                  <a:pt x="34582" y="28511"/>
                </a:lnTo>
                <a:lnTo>
                  <a:pt x="35001" y="29210"/>
                </a:lnTo>
                <a:lnTo>
                  <a:pt x="38214" y="35610"/>
                </a:lnTo>
                <a:close/>
              </a:path>
            </a:pathLst>
          </a:custGeom>
          <a:solidFill>
            <a:srgbClr val="2D5379"/>
          </a:solidFill>
        </p:spPr>
        <p:txBody>
          <a:bodyPr wrap="square" lIns="0" tIns="0" rIns="0" bIns="0" rtlCol="0"/>
          <a:lstStyle/>
          <a:p/>
        </p:txBody>
      </p:sp>
      <p:sp>
        <p:nvSpPr>
          <p:cNvPr id="35" name="object 35"/>
          <p:cNvSpPr/>
          <p:nvPr/>
        </p:nvSpPr>
        <p:spPr>
          <a:xfrm>
            <a:off x="6147460" y="4817109"/>
            <a:ext cx="635" cy="1270"/>
          </a:xfrm>
          <a:custGeom>
            <a:avLst/>
            <a:gdLst/>
            <a:ahLst/>
            <a:cxnLst/>
            <a:rect l="l" t="t" r="r" b="b"/>
            <a:pathLst>
              <a:path w="635" h="1270">
                <a:moveTo>
                  <a:pt x="0" y="698"/>
                </a:moveTo>
                <a:lnTo>
                  <a:pt x="419" y="0"/>
                </a:lnTo>
                <a:lnTo>
                  <a:pt x="266" y="304"/>
                </a:lnTo>
                <a:lnTo>
                  <a:pt x="0" y="698"/>
                </a:lnTo>
                <a:close/>
              </a:path>
            </a:pathLst>
          </a:custGeom>
          <a:solidFill>
            <a:srgbClr val="2D5379"/>
          </a:solidFill>
        </p:spPr>
        <p:txBody>
          <a:bodyPr wrap="square" lIns="0" tIns="0" rIns="0" bIns="0" rtlCol="0"/>
          <a:lstStyle/>
          <a:p/>
        </p:txBody>
      </p:sp>
      <p:sp>
        <p:nvSpPr>
          <p:cNvPr id="36" name="object 36"/>
          <p:cNvSpPr/>
          <p:nvPr/>
        </p:nvSpPr>
        <p:spPr>
          <a:xfrm>
            <a:off x="11960288" y="4817109"/>
            <a:ext cx="635" cy="1270"/>
          </a:xfrm>
          <a:custGeom>
            <a:avLst/>
            <a:gdLst/>
            <a:ahLst/>
            <a:cxnLst/>
            <a:rect l="l" t="t" r="r" b="b"/>
            <a:pathLst>
              <a:path w="634" h="1270">
                <a:moveTo>
                  <a:pt x="419" y="698"/>
                </a:moveTo>
                <a:lnTo>
                  <a:pt x="152" y="304"/>
                </a:lnTo>
                <a:lnTo>
                  <a:pt x="0" y="0"/>
                </a:lnTo>
                <a:lnTo>
                  <a:pt x="419" y="698"/>
                </a:lnTo>
                <a:close/>
              </a:path>
            </a:pathLst>
          </a:custGeom>
          <a:solidFill>
            <a:srgbClr val="2D5379"/>
          </a:solidFill>
        </p:spPr>
        <p:txBody>
          <a:bodyPr wrap="square" lIns="0" tIns="0" rIns="0" bIns="0" rtlCol="0"/>
          <a:lstStyle/>
          <a:p/>
        </p:txBody>
      </p:sp>
      <p:sp>
        <p:nvSpPr>
          <p:cNvPr id="37" name="object 37"/>
          <p:cNvSpPr/>
          <p:nvPr/>
        </p:nvSpPr>
        <p:spPr>
          <a:xfrm>
            <a:off x="11960441" y="4817414"/>
            <a:ext cx="33020" cy="39370"/>
          </a:xfrm>
          <a:custGeom>
            <a:avLst/>
            <a:gdLst/>
            <a:ahLst/>
            <a:cxnLst/>
            <a:rect l="l" t="t" r="r" b="b"/>
            <a:pathLst>
              <a:path w="33020" h="39370">
                <a:moveTo>
                  <a:pt x="32842" y="38760"/>
                </a:moveTo>
                <a:lnTo>
                  <a:pt x="19456" y="38760"/>
                </a:lnTo>
                <a:lnTo>
                  <a:pt x="19138" y="37998"/>
                </a:lnTo>
                <a:lnTo>
                  <a:pt x="0" y="0"/>
                </a:lnTo>
                <a:lnTo>
                  <a:pt x="266" y="393"/>
                </a:lnTo>
                <a:lnTo>
                  <a:pt x="14414" y="393"/>
                </a:lnTo>
                <a:lnTo>
                  <a:pt x="30810" y="33058"/>
                </a:lnTo>
                <a:lnTo>
                  <a:pt x="31127" y="33832"/>
                </a:lnTo>
                <a:lnTo>
                  <a:pt x="32842" y="38760"/>
                </a:lnTo>
                <a:close/>
              </a:path>
            </a:pathLst>
          </a:custGeom>
          <a:solidFill>
            <a:srgbClr val="2D5379"/>
          </a:solidFill>
        </p:spPr>
        <p:txBody>
          <a:bodyPr wrap="square" lIns="0" tIns="0" rIns="0" bIns="0" rtlCol="0"/>
          <a:lstStyle/>
          <a:p/>
        </p:txBody>
      </p:sp>
      <p:sp>
        <p:nvSpPr>
          <p:cNvPr id="38" name="object 38"/>
          <p:cNvSpPr/>
          <p:nvPr/>
        </p:nvSpPr>
        <p:spPr>
          <a:xfrm>
            <a:off x="6128270" y="4855413"/>
            <a:ext cx="635" cy="1270"/>
          </a:xfrm>
          <a:custGeom>
            <a:avLst/>
            <a:gdLst/>
            <a:ahLst/>
            <a:cxnLst/>
            <a:rect l="l" t="t" r="r" b="b"/>
            <a:pathLst>
              <a:path w="635" h="1270">
                <a:moveTo>
                  <a:pt x="0" y="762"/>
                </a:moveTo>
                <a:lnTo>
                  <a:pt x="317" y="0"/>
                </a:lnTo>
                <a:lnTo>
                  <a:pt x="165" y="419"/>
                </a:lnTo>
                <a:lnTo>
                  <a:pt x="0" y="762"/>
                </a:lnTo>
                <a:close/>
              </a:path>
            </a:pathLst>
          </a:custGeom>
          <a:solidFill>
            <a:srgbClr val="2D5379"/>
          </a:solidFill>
        </p:spPr>
        <p:txBody>
          <a:bodyPr wrap="square" lIns="0" tIns="0" rIns="0" bIns="0" rtlCol="0"/>
          <a:lstStyle/>
          <a:p/>
        </p:txBody>
      </p:sp>
      <p:sp>
        <p:nvSpPr>
          <p:cNvPr id="39" name="object 39"/>
          <p:cNvSpPr/>
          <p:nvPr/>
        </p:nvSpPr>
        <p:spPr>
          <a:xfrm>
            <a:off x="11979579" y="4855413"/>
            <a:ext cx="635" cy="1270"/>
          </a:xfrm>
          <a:custGeom>
            <a:avLst/>
            <a:gdLst/>
            <a:ahLst/>
            <a:cxnLst/>
            <a:rect l="l" t="t" r="r" b="b"/>
            <a:pathLst>
              <a:path w="634" h="1270">
                <a:moveTo>
                  <a:pt x="317" y="762"/>
                </a:moveTo>
                <a:lnTo>
                  <a:pt x="139" y="419"/>
                </a:lnTo>
                <a:lnTo>
                  <a:pt x="0" y="0"/>
                </a:lnTo>
                <a:lnTo>
                  <a:pt x="317" y="762"/>
                </a:lnTo>
                <a:close/>
              </a:path>
            </a:pathLst>
          </a:custGeom>
          <a:solidFill>
            <a:srgbClr val="2D5379"/>
          </a:solidFill>
        </p:spPr>
        <p:txBody>
          <a:bodyPr wrap="square" lIns="0" tIns="0" rIns="0" bIns="0" rtlCol="0"/>
          <a:lstStyle/>
          <a:p/>
        </p:txBody>
      </p:sp>
      <p:sp>
        <p:nvSpPr>
          <p:cNvPr id="40" name="object 40"/>
          <p:cNvSpPr/>
          <p:nvPr/>
        </p:nvSpPr>
        <p:spPr>
          <a:xfrm>
            <a:off x="11979719" y="4855832"/>
            <a:ext cx="27305" cy="41910"/>
          </a:xfrm>
          <a:custGeom>
            <a:avLst/>
            <a:gdLst/>
            <a:ahLst/>
            <a:cxnLst/>
            <a:rect l="l" t="t" r="r" b="b"/>
            <a:pathLst>
              <a:path w="27304" h="41910">
                <a:moveTo>
                  <a:pt x="27266" y="41325"/>
                </a:moveTo>
                <a:lnTo>
                  <a:pt x="14363" y="41325"/>
                </a:lnTo>
                <a:lnTo>
                  <a:pt x="14135" y="40512"/>
                </a:lnTo>
                <a:lnTo>
                  <a:pt x="0" y="0"/>
                </a:lnTo>
                <a:lnTo>
                  <a:pt x="177" y="342"/>
                </a:lnTo>
                <a:lnTo>
                  <a:pt x="13563" y="342"/>
                </a:lnTo>
                <a:lnTo>
                  <a:pt x="26352" y="37160"/>
                </a:lnTo>
                <a:lnTo>
                  <a:pt x="26581" y="37973"/>
                </a:lnTo>
                <a:lnTo>
                  <a:pt x="27266" y="41325"/>
                </a:lnTo>
                <a:close/>
              </a:path>
            </a:pathLst>
          </a:custGeom>
          <a:solidFill>
            <a:srgbClr val="2D5379"/>
          </a:solidFill>
        </p:spPr>
        <p:txBody>
          <a:bodyPr wrap="square" lIns="0" tIns="0" rIns="0" bIns="0" rtlCol="0"/>
          <a:lstStyle/>
          <a:p/>
        </p:txBody>
      </p:sp>
      <p:sp>
        <p:nvSpPr>
          <p:cNvPr id="41" name="object 41"/>
          <p:cNvSpPr/>
          <p:nvPr/>
        </p:nvSpPr>
        <p:spPr>
          <a:xfrm>
            <a:off x="6114084" y="4896345"/>
            <a:ext cx="635" cy="1270"/>
          </a:xfrm>
          <a:custGeom>
            <a:avLst/>
            <a:gdLst/>
            <a:ahLst/>
            <a:cxnLst/>
            <a:rect l="l" t="t" r="r" b="b"/>
            <a:pathLst>
              <a:path w="635" h="1270">
                <a:moveTo>
                  <a:pt x="0" y="812"/>
                </a:moveTo>
                <a:lnTo>
                  <a:pt x="228" y="0"/>
                </a:lnTo>
                <a:lnTo>
                  <a:pt x="152" y="381"/>
                </a:lnTo>
                <a:lnTo>
                  <a:pt x="0" y="812"/>
                </a:lnTo>
                <a:close/>
              </a:path>
            </a:pathLst>
          </a:custGeom>
          <a:solidFill>
            <a:srgbClr val="2D5379"/>
          </a:solidFill>
        </p:spPr>
        <p:txBody>
          <a:bodyPr wrap="square" lIns="0" tIns="0" rIns="0" bIns="0" rtlCol="0"/>
          <a:lstStyle/>
          <a:p/>
        </p:txBody>
      </p:sp>
      <p:sp>
        <p:nvSpPr>
          <p:cNvPr id="42" name="object 42"/>
          <p:cNvSpPr/>
          <p:nvPr/>
        </p:nvSpPr>
        <p:spPr>
          <a:xfrm>
            <a:off x="11993854" y="4896345"/>
            <a:ext cx="635" cy="1270"/>
          </a:xfrm>
          <a:custGeom>
            <a:avLst/>
            <a:gdLst/>
            <a:ahLst/>
            <a:cxnLst/>
            <a:rect l="l" t="t" r="r" b="b"/>
            <a:pathLst>
              <a:path w="634" h="1270">
                <a:moveTo>
                  <a:pt x="228" y="812"/>
                </a:moveTo>
                <a:lnTo>
                  <a:pt x="76" y="381"/>
                </a:lnTo>
                <a:lnTo>
                  <a:pt x="0" y="0"/>
                </a:lnTo>
                <a:lnTo>
                  <a:pt x="228" y="812"/>
                </a:lnTo>
                <a:close/>
              </a:path>
            </a:pathLst>
          </a:custGeom>
          <a:solidFill>
            <a:srgbClr val="2D5379"/>
          </a:solidFill>
        </p:spPr>
        <p:txBody>
          <a:bodyPr wrap="square" lIns="0" tIns="0" rIns="0" bIns="0" rtlCol="0"/>
          <a:lstStyle/>
          <a:p/>
        </p:txBody>
      </p:sp>
      <p:sp>
        <p:nvSpPr>
          <p:cNvPr id="43" name="object 43"/>
          <p:cNvSpPr/>
          <p:nvPr/>
        </p:nvSpPr>
        <p:spPr>
          <a:xfrm>
            <a:off x="11993930" y="4896726"/>
            <a:ext cx="21590" cy="43815"/>
          </a:xfrm>
          <a:custGeom>
            <a:avLst/>
            <a:gdLst/>
            <a:ahLst/>
            <a:cxnLst/>
            <a:rect l="l" t="t" r="r" b="b"/>
            <a:pathLst>
              <a:path w="21590" h="43814">
                <a:moveTo>
                  <a:pt x="21590" y="43649"/>
                </a:moveTo>
                <a:lnTo>
                  <a:pt x="8928" y="43649"/>
                </a:lnTo>
                <a:lnTo>
                  <a:pt x="8813" y="42799"/>
                </a:lnTo>
                <a:lnTo>
                  <a:pt x="0" y="0"/>
                </a:lnTo>
                <a:lnTo>
                  <a:pt x="152" y="431"/>
                </a:lnTo>
                <a:lnTo>
                  <a:pt x="13055" y="431"/>
                </a:lnTo>
                <a:lnTo>
                  <a:pt x="21361" y="41109"/>
                </a:lnTo>
                <a:lnTo>
                  <a:pt x="21590" y="43649"/>
                </a:lnTo>
                <a:close/>
              </a:path>
            </a:pathLst>
          </a:custGeom>
          <a:solidFill>
            <a:srgbClr val="2D5379"/>
          </a:solidFill>
        </p:spPr>
        <p:txBody>
          <a:bodyPr wrap="square" lIns="0" tIns="0" rIns="0" bIns="0" rtlCol="0"/>
          <a:lstStyle/>
          <a:p/>
        </p:txBody>
      </p:sp>
      <p:sp>
        <p:nvSpPr>
          <p:cNvPr id="44" name="object 44"/>
          <p:cNvSpPr/>
          <p:nvPr/>
        </p:nvSpPr>
        <p:spPr>
          <a:xfrm>
            <a:off x="12002769" y="4939956"/>
            <a:ext cx="15875" cy="45720"/>
          </a:xfrm>
          <a:custGeom>
            <a:avLst/>
            <a:gdLst/>
            <a:ahLst/>
            <a:cxnLst/>
            <a:rect l="l" t="t" r="r" b="b"/>
            <a:pathLst>
              <a:path w="15875" h="45720">
                <a:moveTo>
                  <a:pt x="15735" y="45478"/>
                </a:moveTo>
                <a:lnTo>
                  <a:pt x="3060" y="45478"/>
                </a:lnTo>
                <a:lnTo>
                  <a:pt x="0" y="0"/>
                </a:lnTo>
                <a:lnTo>
                  <a:pt x="88" y="419"/>
                </a:lnTo>
                <a:lnTo>
                  <a:pt x="12750" y="419"/>
                </a:lnTo>
                <a:lnTo>
                  <a:pt x="15735" y="44615"/>
                </a:lnTo>
                <a:lnTo>
                  <a:pt x="15735" y="45478"/>
                </a:lnTo>
                <a:close/>
              </a:path>
            </a:pathLst>
          </a:custGeom>
          <a:solidFill>
            <a:srgbClr val="2D5379"/>
          </a:solidFill>
        </p:spPr>
        <p:txBody>
          <a:bodyPr wrap="square" lIns="0" tIns="0" rIns="0" bIns="0" rtlCol="0"/>
          <a:lstStyle/>
          <a:p/>
        </p:txBody>
      </p:sp>
      <p:sp>
        <p:nvSpPr>
          <p:cNvPr id="45" name="object 45"/>
          <p:cNvSpPr/>
          <p:nvPr/>
        </p:nvSpPr>
        <p:spPr>
          <a:xfrm>
            <a:off x="6102350" y="4985124"/>
            <a:ext cx="0" cy="0"/>
          </a:xfrm>
          <a:custGeom>
            <a:avLst/>
            <a:gdLst/>
            <a:ahLst/>
            <a:cxnLst/>
            <a:rect l="l" t="t" r="r" b="b"/>
            <a:pathLst>
              <a:path>
                <a:moveTo>
                  <a:pt x="0" y="0"/>
                </a:moveTo>
                <a:lnTo>
                  <a:pt x="0" y="0"/>
                </a:lnTo>
              </a:path>
            </a:pathLst>
          </a:custGeom>
          <a:ln w="3175">
            <a:solidFill>
              <a:srgbClr val="2D5379"/>
            </a:solidFill>
          </a:ln>
        </p:spPr>
        <p:txBody>
          <a:bodyPr wrap="square" lIns="0" tIns="0" rIns="0" bIns="0" rtlCol="0"/>
          <a:lstStyle/>
          <a:p/>
        </p:txBody>
      </p:sp>
      <p:sp>
        <p:nvSpPr>
          <p:cNvPr id="46" name="object 46"/>
          <p:cNvSpPr/>
          <p:nvPr/>
        </p:nvSpPr>
        <p:spPr>
          <a:xfrm>
            <a:off x="12005818" y="4985384"/>
            <a:ext cx="0" cy="0"/>
          </a:xfrm>
          <a:custGeom>
            <a:avLst/>
            <a:gdLst/>
            <a:ahLst/>
            <a:cxnLst/>
            <a:rect l="l" t="t" r="r" b="b"/>
            <a:pathLst>
              <a:path>
                <a:moveTo>
                  <a:pt x="0" y="0"/>
                </a:moveTo>
                <a:lnTo>
                  <a:pt x="9" y="0"/>
                </a:lnTo>
              </a:path>
            </a:pathLst>
          </a:custGeom>
          <a:ln w="3175">
            <a:solidFill>
              <a:srgbClr val="2D5379"/>
            </a:solidFill>
          </a:ln>
        </p:spPr>
        <p:txBody>
          <a:bodyPr wrap="square" lIns="0" tIns="0" rIns="0" bIns="0" rtlCol="0"/>
          <a:lstStyle/>
          <a:p/>
        </p:txBody>
      </p:sp>
      <p:sp>
        <p:nvSpPr>
          <p:cNvPr id="47" name="object 47"/>
          <p:cNvSpPr/>
          <p:nvPr/>
        </p:nvSpPr>
        <p:spPr>
          <a:xfrm>
            <a:off x="12012161" y="4986020"/>
            <a:ext cx="0" cy="1352550"/>
          </a:xfrm>
          <a:custGeom>
            <a:avLst/>
            <a:gdLst/>
            <a:ahLst/>
            <a:cxnLst/>
            <a:rect l="l" t="t" r="r" b="b"/>
            <a:pathLst>
              <a:path h="1352550">
                <a:moveTo>
                  <a:pt x="0" y="0"/>
                </a:moveTo>
                <a:lnTo>
                  <a:pt x="0" y="1352550"/>
                </a:lnTo>
              </a:path>
            </a:pathLst>
          </a:custGeom>
          <a:ln w="12687">
            <a:solidFill>
              <a:srgbClr val="2D5379"/>
            </a:solidFill>
          </a:ln>
        </p:spPr>
        <p:txBody>
          <a:bodyPr wrap="square" lIns="0" tIns="0" rIns="0" bIns="0" rtlCol="0"/>
          <a:lstStyle/>
          <a:p/>
        </p:txBody>
      </p:sp>
      <p:sp>
        <p:nvSpPr>
          <p:cNvPr id="48" name="object 48"/>
          <p:cNvSpPr/>
          <p:nvPr/>
        </p:nvSpPr>
        <p:spPr>
          <a:xfrm>
            <a:off x="12002744" y="6338061"/>
            <a:ext cx="15875" cy="45720"/>
          </a:xfrm>
          <a:custGeom>
            <a:avLst/>
            <a:gdLst/>
            <a:ahLst/>
            <a:cxnLst/>
            <a:rect l="l" t="t" r="r" b="b"/>
            <a:pathLst>
              <a:path w="15875" h="45720">
                <a:moveTo>
                  <a:pt x="12712" y="45732"/>
                </a:moveTo>
                <a:lnTo>
                  <a:pt x="0" y="45732"/>
                </a:lnTo>
                <a:lnTo>
                  <a:pt x="114" y="44881"/>
                </a:lnTo>
                <a:lnTo>
                  <a:pt x="3073" y="0"/>
                </a:lnTo>
                <a:lnTo>
                  <a:pt x="3073" y="241"/>
                </a:lnTo>
                <a:lnTo>
                  <a:pt x="15760" y="241"/>
                </a:lnTo>
                <a:lnTo>
                  <a:pt x="15760" y="673"/>
                </a:lnTo>
                <a:lnTo>
                  <a:pt x="12712" y="45732"/>
                </a:lnTo>
                <a:close/>
              </a:path>
            </a:pathLst>
          </a:custGeom>
          <a:solidFill>
            <a:srgbClr val="2D5379"/>
          </a:solidFill>
        </p:spPr>
        <p:txBody>
          <a:bodyPr wrap="square" lIns="0" tIns="0" rIns="0" bIns="0" rtlCol="0"/>
          <a:lstStyle/>
          <a:p/>
        </p:txBody>
      </p:sp>
      <p:sp>
        <p:nvSpPr>
          <p:cNvPr id="49" name="object 49"/>
          <p:cNvSpPr/>
          <p:nvPr/>
        </p:nvSpPr>
        <p:spPr>
          <a:xfrm>
            <a:off x="11993854" y="6383363"/>
            <a:ext cx="22225" cy="43815"/>
          </a:xfrm>
          <a:custGeom>
            <a:avLst/>
            <a:gdLst/>
            <a:ahLst/>
            <a:cxnLst/>
            <a:rect l="l" t="t" r="r" b="b"/>
            <a:pathLst>
              <a:path w="22225" h="43814">
                <a:moveTo>
                  <a:pt x="12966" y="43611"/>
                </a:moveTo>
                <a:lnTo>
                  <a:pt x="0" y="43611"/>
                </a:lnTo>
                <a:lnTo>
                  <a:pt x="228" y="42799"/>
                </a:lnTo>
                <a:lnTo>
                  <a:pt x="8915" y="0"/>
                </a:lnTo>
                <a:lnTo>
                  <a:pt x="8889" y="431"/>
                </a:lnTo>
                <a:lnTo>
                  <a:pt x="21602" y="431"/>
                </a:lnTo>
                <a:lnTo>
                  <a:pt x="21437" y="2120"/>
                </a:lnTo>
                <a:lnTo>
                  <a:pt x="12966" y="43611"/>
                </a:lnTo>
                <a:close/>
              </a:path>
            </a:pathLst>
          </a:custGeom>
          <a:solidFill>
            <a:srgbClr val="2D5379"/>
          </a:solidFill>
        </p:spPr>
        <p:txBody>
          <a:bodyPr wrap="square" lIns="0" tIns="0" rIns="0" bIns="0" rtlCol="0"/>
          <a:lstStyle/>
          <a:p/>
        </p:txBody>
      </p:sp>
      <p:sp>
        <p:nvSpPr>
          <p:cNvPr id="50" name="object 50"/>
          <p:cNvSpPr/>
          <p:nvPr/>
        </p:nvSpPr>
        <p:spPr>
          <a:xfrm>
            <a:off x="6114084" y="6426162"/>
            <a:ext cx="635" cy="1270"/>
          </a:xfrm>
          <a:custGeom>
            <a:avLst/>
            <a:gdLst/>
            <a:ahLst/>
            <a:cxnLst/>
            <a:rect l="l" t="t" r="r" b="b"/>
            <a:pathLst>
              <a:path w="635" h="1270">
                <a:moveTo>
                  <a:pt x="228" y="812"/>
                </a:moveTo>
                <a:lnTo>
                  <a:pt x="0" y="0"/>
                </a:lnTo>
                <a:lnTo>
                  <a:pt x="152" y="431"/>
                </a:lnTo>
                <a:lnTo>
                  <a:pt x="228" y="812"/>
                </a:lnTo>
                <a:close/>
              </a:path>
            </a:pathLst>
          </a:custGeom>
          <a:solidFill>
            <a:srgbClr val="2D5379"/>
          </a:solidFill>
        </p:spPr>
        <p:txBody>
          <a:bodyPr wrap="square" lIns="0" tIns="0" rIns="0" bIns="0" rtlCol="0"/>
          <a:lstStyle/>
          <a:p/>
        </p:txBody>
      </p:sp>
      <p:sp>
        <p:nvSpPr>
          <p:cNvPr id="51" name="object 51"/>
          <p:cNvSpPr/>
          <p:nvPr/>
        </p:nvSpPr>
        <p:spPr>
          <a:xfrm>
            <a:off x="11993854" y="6426162"/>
            <a:ext cx="635" cy="1270"/>
          </a:xfrm>
          <a:custGeom>
            <a:avLst/>
            <a:gdLst/>
            <a:ahLst/>
            <a:cxnLst/>
            <a:rect l="l" t="t" r="r" b="b"/>
            <a:pathLst>
              <a:path w="634" h="1270">
                <a:moveTo>
                  <a:pt x="0" y="812"/>
                </a:moveTo>
                <a:lnTo>
                  <a:pt x="76" y="431"/>
                </a:lnTo>
                <a:lnTo>
                  <a:pt x="228" y="0"/>
                </a:lnTo>
                <a:lnTo>
                  <a:pt x="0" y="812"/>
                </a:lnTo>
                <a:close/>
              </a:path>
            </a:pathLst>
          </a:custGeom>
          <a:solidFill>
            <a:srgbClr val="2D5379"/>
          </a:solidFill>
        </p:spPr>
        <p:txBody>
          <a:bodyPr wrap="square" lIns="0" tIns="0" rIns="0" bIns="0" rtlCol="0"/>
          <a:lstStyle/>
          <a:p/>
        </p:txBody>
      </p:sp>
      <p:sp>
        <p:nvSpPr>
          <p:cNvPr id="52" name="object 52"/>
          <p:cNvSpPr/>
          <p:nvPr/>
        </p:nvSpPr>
        <p:spPr>
          <a:xfrm>
            <a:off x="11979579" y="6426593"/>
            <a:ext cx="27305" cy="41910"/>
          </a:xfrm>
          <a:custGeom>
            <a:avLst/>
            <a:gdLst/>
            <a:ahLst/>
            <a:cxnLst/>
            <a:rect l="l" t="t" r="r" b="b"/>
            <a:pathLst>
              <a:path w="27304" h="41910">
                <a:moveTo>
                  <a:pt x="13436" y="41325"/>
                </a:moveTo>
                <a:lnTo>
                  <a:pt x="0" y="41325"/>
                </a:lnTo>
                <a:lnTo>
                  <a:pt x="317" y="40563"/>
                </a:lnTo>
                <a:lnTo>
                  <a:pt x="14350" y="0"/>
                </a:lnTo>
                <a:lnTo>
                  <a:pt x="14274" y="380"/>
                </a:lnTo>
                <a:lnTo>
                  <a:pt x="27241" y="380"/>
                </a:lnTo>
                <a:lnTo>
                  <a:pt x="26720" y="2933"/>
                </a:lnTo>
                <a:lnTo>
                  <a:pt x="26492" y="3746"/>
                </a:lnTo>
                <a:lnTo>
                  <a:pt x="13436" y="41325"/>
                </a:lnTo>
                <a:close/>
              </a:path>
            </a:pathLst>
          </a:custGeom>
          <a:solidFill>
            <a:srgbClr val="2D5379"/>
          </a:solidFill>
        </p:spPr>
        <p:txBody>
          <a:bodyPr wrap="square" lIns="0" tIns="0" rIns="0" bIns="0" rtlCol="0"/>
          <a:lstStyle/>
          <a:p/>
        </p:txBody>
      </p:sp>
      <p:sp>
        <p:nvSpPr>
          <p:cNvPr id="53" name="object 53"/>
          <p:cNvSpPr/>
          <p:nvPr/>
        </p:nvSpPr>
        <p:spPr>
          <a:xfrm>
            <a:off x="6128270" y="6467157"/>
            <a:ext cx="635" cy="1270"/>
          </a:xfrm>
          <a:custGeom>
            <a:avLst/>
            <a:gdLst/>
            <a:ahLst/>
            <a:cxnLst/>
            <a:rect l="l" t="t" r="r" b="b"/>
            <a:pathLst>
              <a:path w="635" h="1270">
                <a:moveTo>
                  <a:pt x="317" y="762"/>
                </a:moveTo>
                <a:lnTo>
                  <a:pt x="0" y="0"/>
                </a:lnTo>
                <a:lnTo>
                  <a:pt x="165" y="342"/>
                </a:lnTo>
                <a:lnTo>
                  <a:pt x="317" y="762"/>
                </a:lnTo>
                <a:close/>
              </a:path>
            </a:pathLst>
          </a:custGeom>
          <a:solidFill>
            <a:srgbClr val="2D5379"/>
          </a:solidFill>
        </p:spPr>
        <p:txBody>
          <a:bodyPr wrap="square" lIns="0" tIns="0" rIns="0" bIns="0" rtlCol="0"/>
          <a:lstStyle/>
          <a:p/>
        </p:txBody>
      </p:sp>
      <p:sp>
        <p:nvSpPr>
          <p:cNvPr id="54" name="object 54"/>
          <p:cNvSpPr/>
          <p:nvPr/>
        </p:nvSpPr>
        <p:spPr>
          <a:xfrm>
            <a:off x="11979579" y="6467157"/>
            <a:ext cx="635" cy="1270"/>
          </a:xfrm>
          <a:custGeom>
            <a:avLst/>
            <a:gdLst/>
            <a:ahLst/>
            <a:cxnLst/>
            <a:rect l="l" t="t" r="r" b="b"/>
            <a:pathLst>
              <a:path w="634" h="1270">
                <a:moveTo>
                  <a:pt x="0" y="762"/>
                </a:moveTo>
                <a:lnTo>
                  <a:pt x="139" y="342"/>
                </a:lnTo>
                <a:lnTo>
                  <a:pt x="317" y="0"/>
                </a:lnTo>
                <a:lnTo>
                  <a:pt x="0" y="762"/>
                </a:lnTo>
                <a:close/>
              </a:path>
            </a:pathLst>
          </a:custGeom>
          <a:solidFill>
            <a:srgbClr val="2D5379"/>
          </a:solidFill>
        </p:spPr>
        <p:txBody>
          <a:bodyPr wrap="square" lIns="0" tIns="0" rIns="0" bIns="0" rtlCol="0"/>
          <a:lstStyle/>
          <a:p/>
        </p:txBody>
      </p:sp>
      <p:sp>
        <p:nvSpPr>
          <p:cNvPr id="55" name="object 55"/>
          <p:cNvSpPr/>
          <p:nvPr/>
        </p:nvSpPr>
        <p:spPr>
          <a:xfrm>
            <a:off x="11960288" y="6467500"/>
            <a:ext cx="33020" cy="38735"/>
          </a:xfrm>
          <a:custGeom>
            <a:avLst/>
            <a:gdLst/>
            <a:ahLst/>
            <a:cxnLst/>
            <a:rect l="l" t="t" r="r" b="b"/>
            <a:pathLst>
              <a:path w="33020" h="38734">
                <a:moveTo>
                  <a:pt x="14211" y="38722"/>
                </a:moveTo>
                <a:lnTo>
                  <a:pt x="0" y="38722"/>
                </a:lnTo>
                <a:lnTo>
                  <a:pt x="419" y="38023"/>
                </a:lnTo>
                <a:lnTo>
                  <a:pt x="19430" y="0"/>
                </a:lnTo>
                <a:lnTo>
                  <a:pt x="19291" y="419"/>
                </a:lnTo>
                <a:lnTo>
                  <a:pt x="32727" y="419"/>
                </a:lnTo>
                <a:lnTo>
                  <a:pt x="31280" y="4584"/>
                </a:lnTo>
                <a:lnTo>
                  <a:pt x="30962" y="5346"/>
                </a:lnTo>
                <a:lnTo>
                  <a:pt x="14211" y="38722"/>
                </a:lnTo>
                <a:close/>
              </a:path>
            </a:pathLst>
          </a:custGeom>
          <a:solidFill>
            <a:srgbClr val="2D5379"/>
          </a:solidFill>
        </p:spPr>
        <p:txBody>
          <a:bodyPr wrap="square" lIns="0" tIns="0" rIns="0" bIns="0" rtlCol="0"/>
          <a:lstStyle/>
          <a:p/>
        </p:txBody>
      </p:sp>
      <p:sp>
        <p:nvSpPr>
          <p:cNvPr id="56" name="object 56"/>
          <p:cNvSpPr/>
          <p:nvPr/>
        </p:nvSpPr>
        <p:spPr>
          <a:xfrm>
            <a:off x="6147460" y="6505523"/>
            <a:ext cx="635" cy="1270"/>
          </a:xfrm>
          <a:custGeom>
            <a:avLst/>
            <a:gdLst/>
            <a:ahLst/>
            <a:cxnLst/>
            <a:rect l="l" t="t" r="r" b="b"/>
            <a:pathLst>
              <a:path w="635" h="1270">
                <a:moveTo>
                  <a:pt x="419" y="698"/>
                </a:moveTo>
                <a:lnTo>
                  <a:pt x="0" y="0"/>
                </a:lnTo>
                <a:lnTo>
                  <a:pt x="266" y="393"/>
                </a:lnTo>
                <a:lnTo>
                  <a:pt x="419" y="698"/>
                </a:lnTo>
                <a:close/>
              </a:path>
            </a:pathLst>
          </a:custGeom>
          <a:solidFill>
            <a:srgbClr val="2D5379"/>
          </a:solidFill>
        </p:spPr>
        <p:txBody>
          <a:bodyPr wrap="square" lIns="0" tIns="0" rIns="0" bIns="0" rtlCol="0"/>
          <a:lstStyle/>
          <a:p/>
        </p:txBody>
      </p:sp>
      <p:sp>
        <p:nvSpPr>
          <p:cNvPr id="57" name="object 57"/>
          <p:cNvSpPr/>
          <p:nvPr/>
        </p:nvSpPr>
        <p:spPr>
          <a:xfrm>
            <a:off x="11960288" y="6505523"/>
            <a:ext cx="635" cy="1270"/>
          </a:xfrm>
          <a:custGeom>
            <a:avLst/>
            <a:gdLst/>
            <a:ahLst/>
            <a:cxnLst/>
            <a:rect l="l" t="t" r="r" b="b"/>
            <a:pathLst>
              <a:path w="634" h="1270">
                <a:moveTo>
                  <a:pt x="0" y="698"/>
                </a:moveTo>
                <a:lnTo>
                  <a:pt x="152" y="393"/>
                </a:lnTo>
                <a:lnTo>
                  <a:pt x="419" y="0"/>
                </a:lnTo>
                <a:lnTo>
                  <a:pt x="0" y="698"/>
                </a:lnTo>
                <a:close/>
              </a:path>
            </a:pathLst>
          </a:custGeom>
          <a:solidFill>
            <a:srgbClr val="2D5379"/>
          </a:solidFill>
        </p:spPr>
        <p:txBody>
          <a:bodyPr wrap="square" lIns="0" tIns="0" rIns="0" bIns="0" rtlCol="0"/>
          <a:lstStyle/>
          <a:p/>
        </p:txBody>
      </p:sp>
      <p:sp>
        <p:nvSpPr>
          <p:cNvPr id="58" name="object 58"/>
          <p:cNvSpPr/>
          <p:nvPr/>
        </p:nvSpPr>
        <p:spPr>
          <a:xfrm>
            <a:off x="11936400" y="6505917"/>
            <a:ext cx="38100" cy="36195"/>
          </a:xfrm>
          <a:custGeom>
            <a:avLst/>
            <a:gdLst/>
            <a:ahLst/>
            <a:cxnLst/>
            <a:rect l="l" t="t" r="r" b="b"/>
            <a:pathLst>
              <a:path w="38100" h="36195">
                <a:moveTo>
                  <a:pt x="15328" y="35585"/>
                </a:moveTo>
                <a:lnTo>
                  <a:pt x="0" y="35585"/>
                </a:lnTo>
                <a:lnTo>
                  <a:pt x="495" y="34937"/>
                </a:lnTo>
                <a:lnTo>
                  <a:pt x="24041" y="0"/>
                </a:lnTo>
                <a:lnTo>
                  <a:pt x="23888" y="304"/>
                </a:lnTo>
                <a:lnTo>
                  <a:pt x="38100" y="304"/>
                </a:lnTo>
                <a:lnTo>
                  <a:pt x="35242" y="6007"/>
                </a:lnTo>
                <a:lnTo>
                  <a:pt x="34823" y="6705"/>
                </a:lnTo>
                <a:lnTo>
                  <a:pt x="15328" y="35585"/>
                </a:lnTo>
                <a:close/>
              </a:path>
            </a:pathLst>
          </a:custGeom>
          <a:solidFill>
            <a:srgbClr val="2D5379"/>
          </a:solidFill>
        </p:spPr>
        <p:txBody>
          <a:bodyPr wrap="square" lIns="0" tIns="0" rIns="0" bIns="0" rtlCol="0"/>
          <a:lstStyle/>
          <a:p/>
        </p:txBody>
      </p:sp>
      <p:sp>
        <p:nvSpPr>
          <p:cNvPr id="59" name="object 59"/>
          <p:cNvSpPr/>
          <p:nvPr/>
        </p:nvSpPr>
        <p:spPr>
          <a:xfrm>
            <a:off x="6171272" y="6540855"/>
            <a:ext cx="635" cy="635"/>
          </a:xfrm>
          <a:custGeom>
            <a:avLst/>
            <a:gdLst/>
            <a:ahLst/>
            <a:cxnLst/>
            <a:rect l="l" t="t" r="r" b="b"/>
            <a:pathLst>
              <a:path w="635" h="634">
                <a:moveTo>
                  <a:pt x="495" y="647"/>
                </a:moveTo>
                <a:lnTo>
                  <a:pt x="0" y="0"/>
                </a:lnTo>
                <a:lnTo>
                  <a:pt x="241" y="279"/>
                </a:lnTo>
                <a:lnTo>
                  <a:pt x="495" y="647"/>
                </a:lnTo>
                <a:close/>
              </a:path>
            </a:pathLst>
          </a:custGeom>
          <a:solidFill>
            <a:srgbClr val="2D5379"/>
          </a:solidFill>
        </p:spPr>
        <p:txBody>
          <a:bodyPr wrap="square" lIns="0" tIns="0" rIns="0" bIns="0" rtlCol="0"/>
          <a:lstStyle/>
          <a:p/>
        </p:txBody>
      </p:sp>
      <p:sp>
        <p:nvSpPr>
          <p:cNvPr id="60" name="object 60"/>
          <p:cNvSpPr/>
          <p:nvPr/>
        </p:nvSpPr>
        <p:spPr>
          <a:xfrm>
            <a:off x="11936400" y="6540855"/>
            <a:ext cx="635" cy="635"/>
          </a:xfrm>
          <a:custGeom>
            <a:avLst/>
            <a:gdLst/>
            <a:ahLst/>
            <a:cxnLst/>
            <a:rect l="l" t="t" r="r" b="b"/>
            <a:pathLst>
              <a:path w="634" h="634">
                <a:moveTo>
                  <a:pt x="0" y="647"/>
                </a:moveTo>
                <a:lnTo>
                  <a:pt x="241" y="279"/>
                </a:lnTo>
                <a:lnTo>
                  <a:pt x="495" y="0"/>
                </a:lnTo>
                <a:lnTo>
                  <a:pt x="0" y="647"/>
                </a:lnTo>
                <a:close/>
              </a:path>
            </a:pathLst>
          </a:custGeom>
          <a:solidFill>
            <a:srgbClr val="2D5379"/>
          </a:solidFill>
        </p:spPr>
        <p:txBody>
          <a:bodyPr wrap="square" lIns="0" tIns="0" rIns="0" bIns="0" rtlCol="0"/>
          <a:lstStyle/>
          <a:p/>
        </p:txBody>
      </p:sp>
      <p:sp>
        <p:nvSpPr>
          <p:cNvPr id="61" name="object 61"/>
          <p:cNvSpPr/>
          <p:nvPr/>
        </p:nvSpPr>
        <p:spPr>
          <a:xfrm>
            <a:off x="11908294" y="6541134"/>
            <a:ext cx="43815" cy="32384"/>
          </a:xfrm>
          <a:custGeom>
            <a:avLst/>
            <a:gdLst/>
            <a:ahLst/>
            <a:cxnLst/>
            <a:rect l="l" t="t" r="r" b="b"/>
            <a:pathLst>
              <a:path w="43815" h="32384">
                <a:moveTo>
                  <a:pt x="16916" y="32219"/>
                </a:moveTo>
                <a:lnTo>
                  <a:pt x="0" y="32219"/>
                </a:lnTo>
                <a:lnTo>
                  <a:pt x="571" y="31648"/>
                </a:lnTo>
                <a:lnTo>
                  <a:pt x="28346" y="0"/>
                </a:lnTo>
                <a:lnTo>
                  <a:pt x="28105" y="368"/>
                </a:lnTo>
                <a:lnTo>
                  <a:pt x="43434" y="368"/>
                </a:lnTo>
                <a:lnTo>
                  <a:pt x="38633" y="7480"/>
                </a:lnTo>
                <a:lnTo>
                  <a:pt x="38138" y="8115"/>
                </a:lnTo>
                <a:lnTo>
                  <a:pt x="16916" y="32219"/>
                </a:lnTo>
                <a:close/>
              </a:path>
            </a:pathLst>
          </a:custGeom>
          <a:solidFill>
            <a:srgbClr val="2D5379"/>
          </a:solidFill>
        </p:spPr>
        <p:txBody>
          <a:bodyPr wrap="square" lIns="0" tIns="0" rIns="0" bIns="0" rtlCol="0"/>
          <a:lstStyle/>
          <a:p/>
        </p:txBody>
      </p:sp>
      <p:sp>
        <p:nvSpPr>
          <p:cNvPr id="62" name="object 62"/>
          <p:cNvSpPr/>
          <p:nvPr/>
        </p:nvSpPr>
        <p:spPr>
          <a:xfrm>
            <a:off x="6199301" y="6572783"/>
            <a:ext cx="635" cy="635"/>
          </a:xfrm>
          <a:custGeom>
            <a:avLst/>
            <a:gdLst/>
            <a:ahLst/>
            <a:cxnLst/>
            <a:rect l="l" t="t" r="r" b="b"/>
            <a:pathLst>
              <a:path w="635" h="634">
                <a:moveTo>
                  <a:pt x="571" y="571"/>
                </a:moveTo>
                <a:lnTo>
                  <a:pt x="0" y="0"/>
                </a:lnTo>
                <a:lnTo>
                  <a:pt x="304" y="266"/>
                </a:lnTo>
                <a:lnTo>
                  <a:pt x="571" y="571"/>
                </a:lnTo>
                <a:close/>
              </a:path>
            </a:pathLst>
          </a:custGeom>
          <a:solidFill>
            <a:srgbClr val="2D5379"/>
          </a:solidFill>
        </p:spPr>
        <p:txBody>
          <a:bodyPr wrap="square" lIns="0" tIns="0" rIns="0" bIns="0" rtlCol="0"/>
          <a:lstStyle/>
          <a:p/>
        </p:txBody>
      </p:sp>
      <p:sp>
        <p:nvSpPr>
          <p:cNvPr id="63" name="object 63"/>
          <p:cNvSpPr/>
          <p:nvPr/>
        </p:nvSpPr>
        <p:spPr>
          <a:xfrm>
            <a:off x="11908294" y="6572783"/>
            <a:ext cx="635" cy="635"/>
          </a:xfrm>
          <a:custGeom>
            <a:avLst/>
            <a:gdLst/>
            <a:ahLst/>
            <a:cxnLst/>
            <a:rect l="l" t="t" r="r" b="b"/>
            <a:pathLst>
              <a:path w="634" h="634">
                <a:moveTo>
                  <a:pt x="0" y="571"/>
                </a:moveTo>
                <a:lnTo>
                  <a:pt x="266" y="266"/>
                </a:lnTo>
                <a:lnTo>
                  <a:pt x="571" y="0"/>
                </a:lnTo>
                <a:lnTo>
                  <a:pt x="0" y="571"/>
                </a:lnTo>
                <a:close/>
              </a:path>
            </a:pathLst>
          </a:custGeom>
          <a:solidFill>
            <a:srgbClr val="2D5379"/>
          </a:solidFill>
        </p:spPr>
        <p:txBody>
          <a:bodyPr wrap="square" lIns="0" tIns="0" rIns="0" bIns="0" rtlCol="0"/>
          <a:lstStyle/>
          <a:p/>
        </p:txBody>
      </p:sp>
      <p:sp>
        <p:nvSpPr>
          <p:cNvPr id="64" name="object 64"/>
          <p:cNvSpPr/>
          <p:nvPr/>
        </p:nvSpPr>
        <p:spPr>
          <a:xfrm>
            <a:off x="11876366" y="6573049"/>
            <a:ext cx="48895" cy="28575"/>
          </a:xfrm>
          <a:custGeom>
            <a:avLst/>
            <a:gdLst/>
            <a:ahLst/>
            <a:cxnLst/>
            <a:rect l="l" t="t" r="r" b="b"/>
            <a:pathLst>
              <a:path w="48895" h="28575">
                <a:moveTo>
                  <a:pt x="19227" y="28333"/>
                </a:moveTo>
                <a:lnTo>
                  <a:pt x="0" y="28333"/>
                </a:lnTo>
                <a:lnTo>
                  <a:pt x="647" y="27838"/>
                </a:lnTo>
                <a:lnTo>
                  <a:pt x="32194" y="0"/>
                </a:lnTo>
                <a:lnTo>
                  <a:pt x="31927" y="304"/>
                </a:lnTo>
                <a:lnTo>
                  <a:pt x="48844" y="304"/>
                </a:lnTo>
                <a:lnTo>
                  <a:pt x="41452" y="8699"/>
                </a:lnTo>
                <a:lnTo>
                  <a:pt x="40893" y="9271"/>
                </a:lnTo>
                <a:lnTo>
                  <a:pt x="19227" y="28333"/>
                </a:lnTo>
                <a:close/>
              </a:path>
            </a:pathLst>
          </a:custGeom>
          <a:solidFill>
            <a:srgbClr val="2D5379"/>
          </a:solidFill>
        </p:spPr>
        <p:txBody>
          <a:bodyPr wrap="square" lIns="0" tIns="0" rIns="0" bIns="0" rtlCol="0"/>
          <a:lstStyle/>
          <a:p/>
        </p:txBody>
      </p:sp>
      <p:sp>
        <p:nvSpPr>
          <p:cNvPr id="65" name="object 65"/>
          <p:cNvSpPr/>
          <p:nvPr/>
        </p:nvSpPr>
        <p:spPr>
          <a:xfrm>
            <a:off x="6231153" y="6600888"/>
            <a:ext cx="635" cy="635"/>
          </a:xfrm>
          <a:custGeom>
            <a:avLst/>
            <a:gdLst/>
            <a:ahLst/>
            <a:cxnLst/>
            <a:rect l="l" t="t" r="r" b="b"/>
            <a:pathLst>
              <a:path w="635" h="634">
                <a:moveTo>
                  <a:pt x="647" y="495"/>
                </a:moveTo>
                <a:lnTo>
                  <a:pt x="0" y="0"/>
                </a:lnTo>
                <a:lnTo>
                  <a:pt x="368" y="241"/>
                </a:lnTo>
                <a:lnTo>
                  <a:pt x="647" y="495"/>
                </a:lnTo>
                <a:close/>
              </a:path>
            </a:pathLst>
          </a:custGeom>
          <a:solidFill>
            <a:srgbClr val="2D5379"/>
          </a:solidFill>
        </p:spPr>
        <p:txBody>
          <a:bodyPr wrap="square" lIns="0" tIns="0" rIns="0" bIns="0" rtlCol="0"/>
          <a:lstStyle/>
          <a:p/>
        </p:txBody>
      </p:sp>
      <p:sp>
        <p:nvSpPr>
          <p:cNvPr id="66" name="object 66"/>
          <p:cNvSpPr/>
          <p:nvPr/>
        </p:nvSpPr>
        <p:spPr>
          <a:xfrm>
            <a:off x="11876366" y="6600888"/>
            <a:ext cx="635" cy="635"/>
          </a:xfrm>
          <a:custGeom>
            <a:avLst/>
            <a:gdLst/>
            <a:ahLst/>
            <a:cxnLst/>
            <a:rect l="l" t="t" r="r" b="b"/>
            <a:pathLst>
              <a:path w="634" h="634">
                <a:moveTo>
                  <a:pt x="0" y="495"/>
                </a:moveTo>
                <a:lnTo>
                  <a:pt x="279" y="241"/>
                </a:lnTo>
                <a:lnTo>
                  <a:pt x="647" y="0"/>
                </a:lnTo>
                <a:lnTo>
                  <a:pt x="0" y="495"/>
                </a:lnTo>
                <a:close/>
              </a:path>
            </a:pathLst>
          </a:custGeom>
          <a:solidFill>
            <a:srgbClr val="2D5379"/>
          </a:solidFill>
        </p:spPr>
        <p:txBody>
          <a:bodyPr wrap="square" lIns="0" tIns="0" rIns="0" bIns="0" rtlCol="0"/>
          <a:lstStyle/>
          <a:p/>
        </p:txBody>
      </p:sp>
      <p:sp>
        <p:nvSpPr>
          <p:cNvPr id="67" name="object 67"/>
          <p:cNvSpPr/>
          <p:nvPr/>
        </p:nvSpPr>
        <p:spPr>
          <a:xfrm>
            <a:off x="11841035" y="6601129"/>
            <a:ext cx="54610" cy="24130"/>
          </a:xfrm>
          <a:custGeom>
            <a:avLst/>
            <a:gdLst/>
            <a:ahLst/>
            <a:cxnLst/>
            <a:rect l="l" t="t" r="r" b="b"/>
            <a:pathLst>
              <a:path w="54609" h="24129">
                <a:moveTo>
                  <a:pt x="22656" y="24066"/>
                </a:moveTo>
                <a:lnTo>
                  <a:pt x="0" y="24066"/>
                </a:lnTo>
                <a:lnTo>
                  <a:pt x="698" y="23647"/>
                </a:lnTo>
                <a:lnTo>
                  <a:pt x="35610" y="0"/>
                </a:lnTo>
                <a:lnTo>
                  <a:pt x="35331" y="253"/>
                </a:lnTo>
                <a:lnTo>
                  <a:pt x="54559" y="253"/>
                </a:lnTo>
                <a:lnTo>
                  <a:pt x="43726" y="9778"/>
                </a:lnTo>
                <a:lnTo>
                  <a:pt x="43078" y="10274"/>
                </a:lnTo>
                <a:lnTo>
                  <a:pt x="22656" y="24066"/>
                </a:lnTo>
                <a:close/>
              </a:path>
            </a:pathLst>
          </a:custGeom>
          <a:solidFill>
            <a:srgbClr val="2D5379"/>
          </a:solidFill>
        </p:spPr>
        <p:txBody>
          <a:bodyPr wrap="square" lIns="0" tIns="0" rIns="0" bIns="0" rtlCol="0"/>
          <a:lstStyle/>
          <a:p/>
        </p:txBody>
      </p:sp>
      <p:sp>
        <p:nvSpPr>
          <p:cNvPr id="68" name="object 68"/>
          <p:cNvSpPr/>
          <p:nvPr/>
        </p:nvSpPr>
        <p:spPr>
          <a:xfrm>
            <a:off x="6266434" y="6624777"/>
            <a:ext cx="1270" cy="635"/>
          </a:xfrm>
          <a:custGeom>
            <a:avLst/>
            <a:gdLst/>
            <a:ahLst/>
            <a:cxnLst/>
            <a:rect l="l" t="t" r="r" b="b"/>
            <a:pathLst>
              <a:path w="1270" h="634">
                <a:moveTo>
                  <a:pt x="698" y="419"/>
                </a:moveTo>
                <a:lnTo>
                  <a:pt x="0" y="0"/>
                </a:lnTo>
                <a:lnTo>
                  <a:pt x="304" y="152"/>
                </a:lnTo>
                <a:lnTo>
                  <a:pt x="698" y="419"/>
                </a:lnTo>
                <a:close/>
              </a:path>
            </a:pathLst>
          </a:custGeom>
          <a:solidFill>
            <a:srgbClr val="2D5379"/>
          </a:solidFill>
        </p:spPr>
        <p:txBody>
          <a:bodyPr wrap="square" lIns="0" tIns="0" rIns="0" bIns="0" rtlCol="0"/>
          <a:lstStyle/>
          <a:p/>
        </p:txBody>
      </p:sp>
      <p:sp>
        <p:nvSpPr>
          <p:cNvPr id="69" name="object 69"/>
          <p:cNvSpPr/>
          <p:nvPr/>
        </p:nvSpPr>
        <p:spPr>
          <a:xfrm>
            <a:off x="11841035" y="6624777"/>
            <a:ext cx="1270" cy="635"/>
          </a:xfrm>
          <a:custGeom>
            <a:avLst/>
            <a:gdLst/>
            <a:ahLst/>
            <a:cxnLst/>
            <a:rect l="l" t="t" r="r" b="b"/>
            <a:pathLst>
              <a:path w="1270" h="634">
                <a:moveTo>
                  <a:pt x="0" y="419"/>
                </a:moveTo>
                <a:lnTo>
                  <a:pt x="393" y="152"/>
                </a:lnTo>
                <a:lnTo>
                  <a:pt x="698" y="0"/>
                </a:lnTo>
                <a:lnTo>
                  <a:pt x="0" y="419"/>
                </a:lnTo>
                <a:close/>
              </a:path>
            </a:pathLst>
          </a:custGeom>
          <a:solidFill>
            <a:srgbClr val="2D5379"/>
          </a:solidFill>
        </p:spPr>
        <p:txBody>
          <a:bodyPr wrap="square" lIns="0" tIns="0" rIns="0" bIns="0" rtlCol="0"/>
          <a:lstStyle/>
          <a:p/>
        </p:txBody>
      </p:sp>
      <p:sp>
        <p:nvSpPr>
          <p:cNvPr id="70" name="object 70"/>
          <p:cNvSpPr/>
          <p:nvPr/>
        </p:nvSpPr>
        <p:spPr>
          <a:xfrm>
            <a:off x="6266738" y="6624929"/>
            <a:ext cx="635" cy="635"/>
          </a:xfrm>
          <a:custGeom>
            <a:avLst/>
            <a:gdLst/>
            <a:ahLst/>
            <a:cxnLst/>
            <a:rect l="l" t="t" r="r" b="b"/>
            <a:pathLst>
              <a:path w="635" h="634">
                <a:moveTo>
                  <a:pt x="533" y="266"/>
                </a:moveTo>
                <a:lnTo>
                  <a:pt x="393" y="266"/>
                </a:lnTo>
                <a:lnTo>
                  <a:pt x="0" y="0"/>
                </a:lnTo>
                <a:lnTo>
                  <a:pt x="533" y="266"/>
                </a:lnTo>
                <a:close/>
              </a:path>
            </a:pathLst>
          </a:custGeom>
          <a:solidFill>
            <a:srgbClr val="2D5379"/>
          </a:solidFill>
        </p:spPr>
        <p:txBody>
          <a:bodyPr wrap="square" lIns="0" tIns="0" rIns="0" bIns="0" rtlCol="0"/>
          <a:lstStyle/>
          <a:p/>
        </p:txBody>
      </p:sp>
      <p:sp>
        <p:nvSpPr>
          <p:cNvPr id="71" name="object 71"/>
          <p:cNvSpPr/>
          <p:nvPr/>
        </p:nvSpPr>
        <p:spPr>
          <a:xfrm>
            <a:off x="11802668" y="6624929"/>
            <a:ext cx="61594" cy="19685"/>
          </a:xfrm>
          <a:custGeom>
            <a:avLst/>
            <a:gdLst/>
            <a:ahLst/>
            <a:cxnLst/>
            <a:rect l="l" t="t" r="r" b="b"/>
            <a:pathLst>
              <a:path w="61595" h="19684">
                <a:moveTo>
                  <a:pt x="28308" y="19456"/>
                </a:moveTo>
                <a:lnTo>
                  <a:pt x="0" y="19456"/>
                </a:lnTo>
                <a:lnTo>
                  <a:pt x="761" y="19126"/>
                </a:lnTo>
                <a:lnTo>
                  <a:pt x="38760" y="0"/>
                </a:lnTo>
                <a:lnTo>
                  <a:pt x="38366" y="266"/>
                </a:lnTo>
                <a:lnTo>
                  <a:pt x="61023" y="266"/>
                </a:lnTo>
                <a:lnTo>
                  <a:pt x="45465" y="10782"/>
                </a:lnTo>
                <a:lnTo>
                  <a:pt x="44767" y="11201"/>
                </a:lnTo>
                <a:lnTo>
                  <a:pt x="28308" y="19456"/>
                </a:lnTo>
                <a:close/>
              </a:path>
            </a:pathLst>
          </a:custGeom>
          <a:solidFill>
            <a:srgbClr val="2D5379"/>
          </a:solidFill>
        </p:spPr>
        <p:txBody>
          <a:bodyPr wrap="square" lIns="0" tIns="0" rIns="0" bIns="0" rtlCol="0"/>
          <a:lstStyle/>
          <a:p/>
        </p:txBody>
      </p:sp>
      <p:sp>
        <p:nvSpPr>
          <p:cNvPr id="72" name="object 72"/>
          <p:cNvSpPr/>
          <p:nvPr/>
        </p:nvSpPr>
        <p:spPr>
          <a:xfrm>
            <a:off x="6304737" y="6644055"/>
            <a:ext cx="1270" cy="635"/>
          </a:xfrm>
          <a:custGeom>
            <a:avLst/>
            <a:gdLst/>
            <a:ahLst/>
            <a:cxnLst/>
            <a:rect l="l" t="t" r="r" b="b"/>
            <a:pathLst>
              <a:path w="1270" h="634">
                <a:moveTo>
                  <a:pt x="762" y="330"/>
                </a:moveTo>
                <a:lnTo>
                  <a:pt x="0" y="0"/>
                </a:lnTo>
                <a:lnTo>
                  <a:pt x="342" y="114"/>
                </a:lnTo>
                <a:lnTo>
                  <a:pt x="762" y="330"/>
                </a:lnTo>
                <a:close/>
              </a:path>
            </a:pathLst>
          </a:custGeom>
          <a:solidFill>
            <a:srgbClr val="2D5379"/>
          </a:solidFill>
        </p:spPr>
        <p:txBody>
          <a:bodyPr wrap="square" lIns="0" tIns="0" rIns="0" bIns="0" rtlCol="0"/>
          <a:lstStyle/>
          <a:p/>
        </p:txBody>
      </p:sp>
      <p:sp>
        <p:nvSpPr>
          <p:cNvPr id="73" name="object 73"/>
          <p:cNvSpPr/>
          <p:nvPr/>
        </p:nvSpPr>
        <p:spPr>
          <a:xfrm>
            <a:off x="11802668" y="6644055"/>
            <a:ext cx="1270" cy="635"/>
          </a:xfrm>
          <a:custGeom>
            <a:avLst/>
            <a:gdLst/>
            <a:ahLst/>
            <a:cxnLst/>
            <a:rect l="l" t="t" r="r" b="b"/>
            <a:pathLst>
              <a:path w="1270" h="634">
                <a:moveTo>
                  <a:pt x="0" y="330"/>
                </a:moveTo>
                <a:lnTo>
                  <a:pt x="419" y="114"/>
                </a:lnTo>
                <a:lnTo>
                  <a:pt x="761" y="0"/>
                </a:lnTo>
                <a:lnTo>
                  <a:pt x="0" y="330"/>
                </a:lnTo>
                <a:close/>
              </a:path>
            </a:pathLst>
          </a:custGeom>
          <a:solidFill>
            <a:srgbClr val="2D5379"/>
          </a:solidFill>
        </p:spPr>
        <p:txBody>
          <a:bodyPr wrap="square" lIns="0" tIns="0" rIns="0" bIns="0" rtlCol="0"/>
          <a:lstStyle/>
          <a:p/>
        </p:txBody>
      </p:sp>
      <p:sp>
        <p:nvSpPr>
          <p:cNvPr id="74" name="object 74"/>
          <p:cNvSpPr/>
          <p:nvPr/>
        </p:nvSpPr>
        <p:spPr>
          <a:xfrm>
            <a:off x="6305080" y="6644170"/>
            <a:ext cx="635" cy="635"/>
          </a:xfrm>
          <a:custGeom>
            <a:avLst/>
            <a:gdLst/>
            <a:ahLst/>
            <a:cxnLst/>
            <a:rect l="l" t="t" r="r" b="b"/>
            <a:pathLst>
              <a:path w="635" h="634">
                <a:moveTo>
                  <a:pt x="609" y="215"/>
                </a:moveTo>
                <a:lnTo>
                  <a:pt x="419" y="215"/>
                </a:lnTo>
                <a:lnTo>
                  <a:pt x="0" y="0"/>
                </a:lnTo>
                <a:lnTo>
                  <a:pt x="609" y="215"/>
                </a:lnTo>
                <a:close/>
              </a:path>
            </a:pathLst>
          </a:custGeom>
          <a:solidFill>
            <a:srgbClr val="2D5379"/>
          </a:solidFill>
        </p:spPr>
        <p:txBody>
          <a:bodyPr wrap="square" lIns="0" tIns="0" rIns="0" bIns="0" rtlCol="0"/>
          <a:lstStyle/>
          <a:p/>
        </p:txBody>
      </p:sp>
      <p:sp>
        <p:nvSpPr>
          <p:cNvPr id="75" name="object 75"/>
          <p:cNvSpPr/>
          <p:nvPr/>
        </p:nvSpPr>
        <p:spPr>
          <a:xfrm>
            <a:off x="11762028" y="6644170"/>
            <a:ext cx="69215" cy="14604"/>
          </a:xfrm>
          <a:custGeom>
            <a:avLst/>
            <a:gdLst/>
            <a:ahLst/>
            <a:cxnLst/>
            <a:rect l="l" t="t" r="r" b="b"/>
            <a:pathLst>
              <a:path w="69215" h="14604">
                <a:moveTo>
                  <a:pt x="0" y="14262"/>
                </a:moveTo>
                <a:lnTo>
                  <a:pt x="41059" y="0"/>
                </a:lnTo>
                <a:lnTo>
                  <a:pt x="40640" y="215"/>
                </a:lnTo>
                <a:lnTo>
                  <a:pt x="68948" y="215"/>
                </a:lnTo>
                <a:lnTo>
                  <a:pt x="46329" y="11556"/>
                </a:lnTo>
                <a:lnTo>
                  <a:pt x="45567" y="11887"/>
                </a:lnTo>
                <a:lnTo>
                  <a:pt x="38989" y="14173"/>
                </a:lnTo>
                <a:lnTo>
                  <a:pt x="0" y="14262"/>
                </a:lnTo>
                <a:close/>
              </a:path>
            </a:pathLst>
          </a:custGeom>
          <a:solidFill>
            <a:srgbClr val="2D5379"/>
          </a:solidFill>
        </p:spPr>
        <p:txBody>
          <a:bodyPr wrap="square" lIns="0" tIns="0" rIns="0" bIns="0" rtlCol="0"/>
          <a:lstStyle/>
          <a:p/>
        </p:txBody>
      </p:sp>
      <p:sp>
        <p:nvSpPr>
          <p:cNvPr id="76" name="object 76"/>
          <p:cNvSpPr/>
          <p:nvPr/>
        </p:nvSpPr>
        <p:spPr>
          <a:xfrm>
            <a:off x="6345669" y="6658343"/>
            <a:ext cx="1270" cy="635"/>
          </a:xfrm>
          <a:custGeom>
            <a:avLst/>
            <a:gdLst/>
            <a:ahLst/>
            <a:cxnLst/>
            <a:rect l="l" t="t" r="r" b="b"/>
            <a:pathLst>
              <a:path w="1270" h="634">
                <a:moveTo>
                  <a:pt x="812" y="215"/>
                </a:moveTo>
                <a:lnTo>
                  <a:pt x="0" y="0"/>
                </a:lnTo>
                <a:lnTo>
                  <a:pt x="457" y="88"/>
                </a:lnTo>
                <a:lnTo>
                  <a:pt x="812" y="215"/>
                </a:lnTo>
                <a:close/>
              </a:path>
            </a:pathLst>
          </a:custGeom>
          <a:solidFill>
            <a:srgbClr val="2D5379"/>
          </a:solidFill>
        </p:spPr>
        <p:txBody>
          <a:bodyPr wrap="square" lIns="0" tIns="0" rIns="0" bIns="0" rtlCol="0"/>
          <a:lstStyle/>
          <a:p/>
        </p:txBody>
      </p:sp>
      <p:sp>
        <p:nvSpPr>
          <p:cNvPr id="77" name="object 77"/>
          <p:cNvSpPr/>
          <p:nvPr/>
        </p:nvSpPr>
        <p:spPr>
          <a:xfrm>
            <a:off x="11761685" y="6658343"/>
            <a:ext cx="1270" cy="635"/>
          </a:xfrm>
          <a:custGeom>
            <a:avLst/>
            <a:gdLst/>
            <a:ahLst/>
            <a:cxnLst/>
            <a:rect l="l" t="t" r="r" b="b"/>
            <a:pathLst>
              <a:path w="1270" h="634">
                <a:moveTo>
                  <a:pt x="0" y="215"/>
                </a:moveTo>
                <a:lnTo>
                  <a:pt x="342" y="88"/>
                </a:lnTo>
                <a:lnTo>
                  <a:pt x="812" y="0"/>
                </a:lnTo>
                <a:lnTo>
                  <a:pt x="0" y="215"/>
                </a:lnTo>
                <a:close/>
              </a:path>
            </a:pathLst>
          </a:custGeom>
          <a:solidFill>
            <a:srgbClr val="2D5379"/>
          </a:solidFill>
        </p:spPr>
        <p:txBody>
          <a:bodyPr wrap="square" lIns="0" tIns="0" rIns="0" bIns="0" rtlCol="0"/>
          <a:lstStyle/>
          <a:p/>
        </p:txBody>
      </p:sp>
      <p:sp>
        <p:nvSpPr>
          <p:cNvPr id="78" name="object 78"/>
          <p:cNvSpPr/>
          <p:nvPr/>
        </p:nvSpPr>
        <p:spPr>
          <a:xfrm>
            <a:off x="11761685" y="6658450"/>
            <a:ext cx="39370" cy="0"/>
          </a:xfrm>
          <a:custGeom>
            <a:avLst/>
            <a:gdLst/>
            <a:ahLst/>
            <a:cxnLst/>
            <a:rect l="l" t="t" r="r" b="b"/>
            <a:pathLst>
              <a:path w="39370">
                <a:moveTo>
                  <a:pt x="0" y="0"/>
                </a:moveTo>
                <a:lnTo>
                  <a:pt x="39331" y="0"/>
                </a:lnTo>
              </a:path>
            </a:pathLst>
          </a:custGeom>
          <a:ln w="3175">
            <a:solidFill>
              <a:srgbClr val="2D5379"/>
            </a:solidFill>
          </a:ln>
        </p:spPr>
        <p:txBody>
          <a:bodyPr wrap="square" lIns="0" tIns="0" rIns="0" bIns="0" rtlCol="0"/>
          <a:lstStyle/>
          <a:p/>
        </p:txBody>
      </p:sp>
      <p:sp>
        <p:nvSpPr>
          <p:cNvPr id="79" name="object 79"/>
          <p:cNvSpPr/>
          <p:nvPr/>
        </p:nvSpPr>
        <p:spPr>
          <a:xfrm>
            <a:off x="6346126" y="6658432"/>
            <a:ext cx="635" cy="635"/>
          </a:xfrm>
          <a:custGeom>
            <a:avLst/>
            <a:gdLst/>
            <a:ahLst/>
            <a:cxnLst/>
            <a:rect l="l" t="t" r="r" b="b"/>
            <a:pathLst>
              <a:path w="635" h="634">
                <a:moveTo>
                  <a:pt x="596" y="127"/>
                </a:moveTo>
                <a:lnTo>
                  <a:pt x="355" y="127"/>
                </a:lnTo>
                <a:lnTo>
                  <a:pt x="0" y="0"/>
                </a:lnTo>
                <a:lnTo>
                  <a:pt x="596" y="127"/>
                </a:lnTo>
                <a:close/>
              </a:path>
            </a:pathLst>
          </a:custGeom>
          <a:solidFill>
            <a:srgbClr val="2D5379"/>
          </a:solidFill>
        </p:spPr>
        <p:txBody>
          <a:bodyPr wrap="square" lIns="0" tIns="0" rIns="0" bIns="0" rtlCol="0"/>
          <a:lstStyle/>
          <a:p/>
        </p:txBody>
      </p:sp>
      <p:sp>
        <p:nvSpPr>
          <p:cNvPr id="80" name="object 80"/>
          <p:cNvSpPr/>
          <p:nvPr/>
        </p:nvSpPr>
        <p:spPr>
          <a:xfrm>
            <a:off x="11718887" y="6658432"/>
            <a:ext cx="81915" cy="8890"/>
          </a:xfrm>
          <a:custGeom>
            <a:avLst/>
            <a:gdLst/>
            <a:ahLst/>
            <a:cxnLst/>
            <a:rect l="l" t="t" r="r" b="b"/>
            <a:pathLst>
              <a:path w="81915" h="8890">
                <a:moveTo>
                  <a:pt x="0" y="8813"/>
                </a:moveTo>
                <a:lnTo>
                  <a:pt x="43141" y="0"/>
                </a:lnTo>
                <a:lnTo>
                  <a:pt x="42799" y="127"/>
                </a:lnTo>
                <a:lnTo>
                  <a:pt x="81508" y="127"/>
                </a:lnTo>
                <a:lnTo>
                  <a:pt x="56578" y="8788"/>
                </a:lnTo>
                <a:lnTo>
                  <a:pt x="0" y="8813"/>
                </a:lnTo>
                <a:close/>
              </a:path>
            </a:pathLst>
          </a:custGeom>
          <a:solidFill>
            <a:srgbClr val="2D5379"/>
          </a:solidFill>
        </p:spPr>
        <p:txBody>
          <a:bodyPr wrap="square" lIns="0" tIns="0" rIns="0" bIns="0" rtlCol="0"/>
          <a:lstStyle/>
          <a:p/>
        </p:txBody>
      </p:sp>
      <p:sp>
        <p:nvSpPr>
          <p:cNvPr id="81" name="object 81"/>
          <p:cNvSpPr/>
          <p:nvPr/>
        </p:nvSpPr>
        <p:spPr>
          <a:xfrm>
            <a:off x="11718467" y="6667277"/>
            <a:ext cx="57150" cy="0"/>
          </a:xfrm>
          <a:custGeom>
            <a:avLst/>
            <a:gdLst/>
            <a:ahLst/>
            <a:cxnLst/>
            <a:rect l="l" t="t" r="r" b="b"/>
            <a:pathLst>
              <a:path w="57150">
                <a:moveTo>
                  <a:pt x="0" y="0"/>
                </a:moveTo>
                <a:lnTo>
                  <a:pt x="56997" y="0"/>
                </a:lnTo>
              </a:path>
            </a:pathLst>
          </a:custGeom>
          <a:ln w="3175">
            <a:solidFill>
              <a:srgbClr val="2D5379"/>
            </a:solidFill>
          </a:ln>
        </p:spPr>
        <p:txBody>
          <a:bodyPr wrap="square" lIns="0" tIns="0" rIns="0" bIns="0" rtlCol="0"/>
          <a:lstStyle/>
          <a:p/>
        </p:txBody>
      </p:sp>
      <p:sp>
        <p:nvSpPr>
          <p:cNvPr id="82" name="object 82"/>
          <p:cNvSpPr/>
          <p:nvPr/>
        </p:nvSpPr>
        <p:spPr>
          <a:xfrm>
            <a:off x="11673408" y="6668776"/>
            <a:ext cx="102235" cy="0"/>
          </a:xfrm>
          <a:custGeom>
            <a:avLst/>
            <a:gdLst/>
            <a:ahLst/>
            <a:cxnLst/>
            <a:rect l="l" t="t" r="r" b="b"/>
            <a:pathLst>
              <a:path w="102234">
                <a:moveTo>
                  <a:pt x="0" y="0"/>
                </a:moveTo>
                <a:lnTo>
                  <a:pt x="101726" y="0"/>
                </a:lnTo>
              </a:path>
            </a:pathLst>
          </a:custGeom>
          <a:ln w="3175">
            <a:solidFill>
              <a:srgbClr val="2D5379"/>
            </a:solidFill>
          </a:ln>
        </p:spPr>
        <p:txBody>
          <a:bodyPr wrap="square" lIns="0" tIns="0" rIns="0" bIns="0" rtlCol="0"/>
          <a:lstStyle/>
          <a:p/>
        </p:txBody>
      </p:sp>
      <p:sp>
        <p:nvSpPr>
          <p:cNvPr id="83" name="object 83"/>
          <p:cNvSpPr/>
          <p:nvPr/>
        </p:nvSpPr>
        <p:spPr>
          <a:xfrm>
            <a:off x="6434556" y="6670300"/>
            <a:ext cx="5239385" cy="0"/>
          </a:xfrm>
          <a:custGeom>
            <a:avLst/>
            <a:gdLst/>
            <a:ahLst/>
            <a:cxnLst/>
            <a:rect l="l" t="t" r="r" b="b"/>
            <a:pathLst>
              <a:path w="5239384">
                <a:moveTo>
                  <a:pt x="0" y="0"/>
                </a:moveTo>
                <a:lnTo>
                  <a:pt x="5239042" y="0"/>
                </a:lnTo>
              </a:path>
            </a:pathLst>
          </a:custGeom>
          <a:ln w="3175">
            <a:solidFill>
              <a:srgbClr val="2D5379"/>
            </a:solidFill>
          </a:ln>
        </p:spPr>
        <p:txBody>
          <a:bodyPr wrap="square" lIns="0" tIns="0" rIns="0" bIns="0" rtlCol="0"/>
          <a:lstStyle/>
          <a:p/>
        </p:txBody>
      </p:sp>
      <p:graphicFrame>
        <p:nvGraphicFramePr>
          <p:cNvPr id="84" name="object 84"/>
          <p:cNvGraphicFramePr>
            <a:graphicFrameLocks noGrp="1"/>
          </p:cNvGraphicFramePr>
          <p:nvPr/>
        </p:nvGraphicFramePr>
        <p:xfrm>
          <a:off x="239077" y="228028"/>
          <a:ext cx="11918315" cy="6485255"/>
        </p:xfrm>
        <a:graphic>
          <a:graphicData uri="http://schemas.openxmlformats.org/drawingml/2006/table">
            <a:tbl>
              <a:tblPr firstRow="1" bandRow="1">
                <a:tableStyleId>{2D5ABB26-0587-4C30-8999-92F81FD0307C}</a:tableStyleId>
              </a:tblPr>
              <a:tblGrid>
                <a:gridCol w="663575"/>
                <a:gridCol w="478154"/>
                <a:gridCol w="4573905"/>
                <a:gridCol w="149860"/>
                <a:gridCol w="686435"/>
                <a:gridCol w="492759"/>
                <a:gridCol w="4859020"/>
              </a:tblGrid>
              <a:tr h="283209">
                <a:tc>
                  <a:txBody>
                    <a:bodyPr/>
                    <a:lstStyle/>
                    <a:p>
                      <a:pPr algn="ctr">
                        <a:lnSpc>
                          <a:spcPct val="100000"/>
                        </a:lnSpc>
                        <a:spcBef>
                          <a:spcPts val="35"/>
                        </a:spcBef>
                      </a:pPr>
                      <a:r>
                        <a:rPr sz="1400" b="1" spc="5" dirty="0">
                          <a:latin typeface="Microsoft JhengHei" panose="020B0604030504040204" charset="-120"/>
                          <a:cs typeface="Microsoft JhengHei" panose="020B0604030504040204" charset="-120"/>
                        </a:rPr>
                        <a:t>行次</a:t>
                      </a:r>
                      <a:endParaRPr sz="1400">
                        <a:latin typeface="Microsoft JhengHei" panose="020B0604030504040204" charset="-120"/>
                        <a:cs typeface="Microsoft JhengHei" panose="020B0604030504040204" charset="-12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48895">
                        <a:lnSpc>
                          <a:spcPct val="100000"/>
                        </a:lnSpc>
                        <a:spcBef>
                          <a:spcPts val="35"/>
                        </a:spcBef>
                      </a:pPr>
                      <a:r>
                        <a:rPr sz="1400" b="1" spc="5" dirty="0">
                          <a:latin typeface="Microsoft JhengHei" panose="020B0604030504040204" charset="-120"/>
                          <a:cs typeface="Microsoft JhengHei" panose="020B0604030504040204" charset="-120"/>
                        </a:rPr>
                        <a:t>类别</a:t>
                      </a:r>
                      <a:endParaRPr sz="1400">
                        <a:latin typeface="Microsoft JhengHei" panose="020B0604030504040204" charset="-120"/>
                        <a:cs typeface="Microsoft JhengHei" panose="020B0604030504040204" charset="-12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635"/>
                        </a:lnSpc>
                        <a:tabLst>
                          <a:tab pos="890905" algn="l"/>
                        </a:tabLst>
                      </a:pPr>
                      <a:r>
                        <a:rPr sz="1400" b="1" spc="5" dirty="0">
                          <a:latin typeface="Microsoft JhengHei" panose="020B0604030504040204" charset="-120"/>
                          <a:cs typeface="Microsoft JhengHei" panose="020B0604030504040204" charset="-120"/>
                        </a:rPr>
                        <a:t>项	目</a:t>
                      </a:r>
                      <a:endParaRPr sz="1400">
                        <a:latin typeface="Microsoft JhengHei" panose="020B0604030504040204" charset="-120"/>
                        <a:cs typeface="Microsoft JhengHei" panose="020B0604030504040204" charset="-12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3">
                  <a:txBody>
                    <a:bodyPr/>
                    <a:lstStyle/>
                    <a:p>
                      <a:endParaRPr sz="1400">
                        <a:latin typeface="Microsoft JhengHei" panose="020B0604030504040204" charset="-120"/>
                        <a:cs typeface="Microsoft JhengHei" panose="020B0604030504040204" charset="-120"/>
                      </a:endParaRPr>
                    </a:p>
                  </a:txBody>
                  <a:tcPr marL="0" marR="0" marT="0" marB="0">
                    <a:lnL w="9525">
                      <a:solidFill>
                        <a:srgbClr val="000000"/>
                      </a:solidFill>
                      <a:prstDash val="solid"/>
                    </a:lnL>
                    <a:lnR w="9525">
                      <a:solidFill>
                        <a:srgbClr val="000000"/>
                      </a:solidFill>
                      <a:prstDash val="solid"/>
                    </a:lnR>
                    <a:lnB w="9525">
                      <a:solidFill>
                        <a:srgbClr val="7C7C7C"/>
                      </a:solidFill>
                      <a:prstDash val="solid"/>
                    </a:lnB>
                  </a:tcPr>
                </a:tc>
                <a:tc>
                  <a:txBody>
                    <a:bodyPr/>
                    <a:lstStyle/>
                    <a:p>
                      <a:pPr algn="ctr">
                        <a:lnSpc>
                          <a:spcPts val="1575"/>
                        </a:lnSpc>
                      </a:pPr>
                      <a:r>
                        <a:rPr sz="1400" spc="-85" dirty="0">
                          <a:latin typeface="Arial Unicode MS" panose="020B0604020202020204" charset="-122"/>
                          <a:cs typeface="Arial Unicode MS" panose="020B0604020202020204" charset="-122"/>
                        </a:rPr>
                        <a:t>24</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4">
                  <a:txBody>
                    <a:bodyPr/>
                    <a:lstStyle/>
                    <a:p>
                      <a:pPr>
                        <a:lnSpc>
                          <a:spcPct val="100000"/>
                        </a:lnSpc>
                      </a:pPr>
                      <a:endParaRPr sz="1400">
                        <a:latin typeface="Times New Roman" panose="02020603050405020304"/>
                        <a:cs typeface="Times New Roman" panose="02020603050405020304"/>
                      </a:endParaRPr>
                    </a:p>
                    <a:p>
                      <a:pPr>
                        <a:lnSpc>
                          <a:spcPct val="100000"/>
                        </a:lnSpc>
                      </a:pPr>
                      <a:endParaRPr sz="1400">
                        <a:latin typeface="Times New Roman" panose="02020603050405020304"/>
                        <a:cs typeface="Times New Roman" panose="02020603050405020304"/>
                      </a:endParaRPr>
                    </a:p>
                    <a:p>
                      <a:pPr>
                        <a:lnSpc>
                          <a:spcPct val="100000"/>
                        </a:lnSpc>
                      </a:pPr>
                      <a:endParaRPr sz="1400">
                        <a:latin typeface="Times New Roman" panose="02020603050405020304"/>
                        <a:cs typeface="Times New Roman" panose="02020603050405020304"/>
                      </a:endParaRPr>
                    </a:p>
                    <a:p>
                      <a:pPr>
                        <a:lnSpc>
                          <a:spcPct val="100000"/>
                        </a:lnSpc>
                      </a:pPr>
                      <a:endParaRPr sz="1400">
                        <a:latin typeface="Times New Roman" panose="02020603050405020304"/>
                        <a:cs typeface="Times New Roman" panose="02020603050405020304"/>
                      </a:endParaRPr>
                    </a:p>
                    <a:p>
                      <a:pPr>
                        <a:lnSpc>
                          <a:spcPct val="100000"/>
                        </a:lnSpc>
                      </a:pPr>
                      <a:endParaRPr sz="1400">
                        <a:latin typeface="Times New Roman" panose="02020603050405020304"/>
                        <a:cs typeface="Times New Roman" panose="02020603050405020304"/>
                      </a:endParaRPr>
                    </a:p>
                    <a:p>
                      <a:pPr>
                        <a:lnSpc>
                          <a:spcPct val="100000"/>
                        </a:lnSpc>
                      </a:pPr>
                      <a:endParaRPr sz="1400">
                        <a:latin typeface="Times New Roman" panose="02020603050405020304"/>
                        <a:cs typeface="Times New Roman" panose="02020603050405020304"/>
                      </a:endParaRPr>
                    </a:p>
                    <a:p>
                      <a:pPr>
                        <a:lnSpc>
                          <a:spcPct val="100000"/>
                        </a:lnSpc>
                      </a:pPr>
                      <a:endParaRPr sz="1400">
                        <a:latin typeface="Times New Roman" panose="02020603050405020304"/>
                        <a:cs typeface="Times New Roman" panose="02020603050405020304"/>
                      </a:endParaRPr>
                    </a:p>
                    <a:p>
                      <a:pPr>
                        <a:lnSpc>
                          <a:spcPct val="100000"/>
                        </a:lnSpc>
                      </a:pPr>
                      <a:endParaRPr sz="1400">
                        <a:latin typeface="Times New Roman" panose="02020603050405020304"/>
                        <a:cs typeface="Times New Roman" panose="02020603050405020304"/>
                      </a:endParaRPr>
                    </a:p>
                    <a:p>
                      <a:pPr>
                        <a:lnSpc>
                          <a:spcPct val="100000"/>
                        </a:lnSpc>
                        <a:spcBef>
                          <a:spcPts val="50"/>
                        </a:spcBef>
                      </a:pPr>
                      <a:endParaRPr sz="1750">
                        <a:latin typeface="Times New Roman" panose="02020603050405020304"/>
                        <a:cs typeface="Times New Roman" panose="02020603050405020304"/>
                      </a:endParaRPr>
                    </a:p>
                    <a:p>
                      <a:pPr marL="57150" algn="just">
                        <a:lnSpc>
                          <a:spcPct val="101000"/>
                        </a:lnSpc>
                      </a:pPr>
                      <a:r>
                        <a:rPr sz="1400" spc="5" dirty="0">
                          <a:latin typeface="Arial Unicode MS" panose="020B0604020202020204" charset="-122"/>
                          <a:cs typeface="Arial Unicode MS" panose="020B0604020202020204" charset="-122"/>
                        </a:rPr>
                        <a:t>应 纳 </a:t>
                      </a:r>
                      <a:r>
                        <a:rPr sz="1400" spc="-204" dirty="0">
                          <a:latin typeface="Arial Unicode MS" panose="020B0604020202020204" charset="-122"/>
                          <a:cs typeface="Arial Unicode MS" panose="020B0604020202020204" charset="-122"/>
                        </a:rPr>
                        <a:t> </a:t>
                      </a:r>
                      <a:r>
                        <a:rPr sz="1400" spc="5" dirty="0">
                          <a:latin typeface="Arial Unicode MS" panose="020B0604020202020204" charset="-122"/>
                          <a:cs typeface="Arial Unicode MS" panose="020B0604020202020204" charset="-122"/>
                        </a:rPr>
                        <a:t>税 额 </a:t>
                      </a:r>
                      <a:r>
                        <a:rPr sz="1400" spc="-204"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计算</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spcBef>
                          <a:spcPts val="75"/>
                        </a:spcBef>
                      </a:pPr>
                      <a:r>
                        <a:rPr sz="1350" spc="10" dirty="0">
                          <a:latin typeface="Arial Unicode MS" panose="020B0604020202020204" charset="-122"/>
                          <a:cs typeface="Arial Unicode MS" panose="020B0604020202020204" charset="-122"/>
                        </a:rPr>
                        <a:t>税率（</a:t>
                      </a:r>
                      <a:r>
                        <a:rPr sz="2025" spc="15" baseline="2000" dirty="0">
                          <a:latin typeface="Arial Unicode MS" panose="020B0604020202020204" charset="-122"/>
                          <a:cs typeface="Arial Unicode MS" panose="020B0604020202020204" charset="-122"/>
                        </a:rPr>
                        <a:t>25%</a:t>
                      </a:r>
                      <a:r>
                        <a:rPr sz="1350" spc="10" dirty="0">
                          <a:latin typeface="Arial Unicode MS" panose="020B0604020202020204" charset="-122"/>
                          <a:cs typeface="Arial Unicode MS" panose="020B0604020202020204" charset="-122"/>
                        </a:rPr>
                        <a:t>）</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71779">
                <a:tc>
                  <a:txBody>
                    <a:bodyPr/>
                    <a:lstStyle/>
                    <a:p>
                      <a:pPr algn="ctr">
                        <a:lnSpc>
                          <a:spcPts val="1570"/>
                        </a:lnSpc>
                      </a:pPr>
                      <a:r>
                        <a:rPr sz="1400" dirty="0">
                          <a:latin typeface="Arial Unicode MS" panose="020B0604020202020204" charset="-122"/>
                          <a:cs typeface="Arial Unicode MS" panose="020B0604020202020204" charset="-122"/>
                        </a:rPr>
                        <a:t>1</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1">
                  <a:txBody>
                    <a:bodyPr/>
                    <a:lstStyle/>
                    <a:p>
                      <a:pPr>
                        <a:lnSpc>
                          <a:spcPct val="100000"/>
                        </a:lnSpc>
                      </a:pPr>
                      <a:endParaRPr sz="1400">
                        <a:latin typeface="Times New Roman" panose="02020603050405020304"/>
                        <a:cs typeface="Times New Roman" panose="02020603050405020304"/>
                      </a:endParaRPr>
                    </a:p>
                    <a:p>
                      <a:pPr>
                        <a:lnSpc>
                          <a:spcPct val="100000"/>
                        </a:lnSpc>
                      </a:pPr>
                      <a:endParaRPr sz="1400">
                        <a:latin typeface="Times New Roman" panose="02020603050405020304"/>
                        <a:cs typeface="Times New Roman" panose="02020603050405020304"/>
                      </a:endParaRPr>
                    </a:p>
                    <a:p>
                      <a:pPr>
                        <a:lnSpc>
                          <a:spcPct val="100000"/>
                        </a:lnSpc>
                      </a:pPr>
                      <a:endParaRPr sz="1400">
                        <a:latin typeface="Times New Roman" panose="02020603050405020304"/>
                        <a:cs typeface="Times New Roman" panose="02020603050405020304"/>
                      </a:endParaRPr>
                    </a:p>
                    <a:p>
                      <a:pPr>
                        <a:lnSpc>
                          <a:spcPct val="100000"/>
                        </a:lnSpc>
                      </a:pPr>
                      <a:endParaRPr sz="1400">
                        <a:latin typeface="Times New Roman" panose="02020603050405020304"/>
                        <a:cs typeface="Times New Roman" panose="02020603050405020304"/>
                      </a:endParaRPr>
                    </a:p>
                    <a:p>
                      <a:pPr>
                        <a:lnSpc>
                          <a:spcPct val="100000"/>
                        </a:lnSpc>
                      </a:pPr>
                      <a:endParaRPr sz="1400">
                        <a:latin typeface="Times New Roman" panose="02020603050405020304"/>
                        <a:cs typeface="Times New Roman" panose="02020603050405020304"/>
                      </a:endParaRPr>
                    </a:p>
                    <a:p>
                      <a:pPr>
                        <a:lnSpc>
                          <a:spcPct val="100000"/>
                        </a:lnSpc>
                      </a:pPr>
                      <a:endParaRPr sz="1400">
                        <a:latin typeface="Times New Roman" panose="02020603050405020304"/>
                        <a:cs typeface="Times New Roman" panose="02020603050405020304"/>
                      </a:endParaRPr>
                    </a:p>
                    <a:p>
                      <a:pPr>
                        <a:lnSpc>
                          <a:spcPct val="100000"/>
                        </a:lnSpc>
                        <a:spcBef>
                          <a:spcPts val="20"/>
                        </a:spcBef>
                      </a:pPr>
                      <a:endParaRPr sz="2050">
                        <a:latin typeface="Times New Roman" panose="02020603050405020304"/>
                        <a:cs typeface="Times New Roman" panose="02020603050405020304"/>
                      </a:endParaRPr>
                    </a:p>
                    <a:p>
                      <a:pPr marL="48895" algn="just">
                        <a:lnSpc>
                          <a:spcPct val="101000"/>
                        </a:lnSpc>
                      </a:pPr>
                      <a:r>
                        <a:rPr sz="1400" spc="5" dirty="0">
                          <a:latin typeface="Arial Unicode MS" panose="020B0604020202020204" charset="-122"/>
                          <a:cs typeface="Arial Unicode MS" panose="020B0604020202020204" charset="-122"/>
                        </a:rPr>
                        <a:t>利 润 </a:t>
                      </a:r>
                      <a:r>
                        <a:rPr sz="1400" spc="-254" dirty="0">
                          <a:latin typeface="Arial Unicode MS" panose="020B0604020202020204" charset="-122"/>
                          <a:cs typeface="Arial Unicode MS" panose="020B0604020202020204" charset="-122"/>
                        </a:rPr>
                        <a:t> </a:t>
                      </a:r>
                      <a:r>
                        <a:rPr sz="1400" spc="5" dirty="0">
                          <a:latin typeface="Arial Unicode MS" panose="020B0604020202020204" charset="-122"/>
                          <a:cs typeface="Arial Unicode MS" panose="020B0604020202020204" charset="-122"/>
                        </a:rPr>
                        <a:t>总 额 </a:t>
                      </a:r>
                      <a:r>
                        <a:rPr sz="1400" spc="-254"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计算</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spcBef>
                          <a:spcPts val="75"/>
                        </a:spcBef>
                      </a:pPr>
                      <a:r>
                        <a:rPr sz="1350" spc="-85" dirty="0">
                          <a:latin typeface="Arial Unicode MS" panose="020B0604020202020204" charset="-122"/>
                          <a:cs typeface="Arial Unicode MS" panose="020B0604020202020204" charset="-122"/>
                        </a:rPr>
                        <a:t>一、营业收入</a:t>
                      </a:r>
                      <a:r>
                        <a:rPr sz="2025" spc="-127" baseline="2000" dirty="0">
                          <a:latin typeface="Arial Unicode MS" panose="020B0604020202020204" charset="-122"/>
                          <a:cs typeface="Arial Unicode MS" panose="020B0604020202020204" charset="-122"/>
                        </a:rPr>
                        <a:t>(</a:t>
                      </a:r>
                      <a:r>
                        <a:rPr sz="1350" spc="-85" dirty="0">
                          <a:latin typeface="Arial Unicode MS" panose="020B0604020202020204" charset="-122"/>
                          <a:cs typeface="Arial Unicode MS" panose="020B0604020202020204" charset="-122"/>
                        </a:rPr>
                        <a:t>填写</a:t>
                      </a:r>
                      <a:r>
                        <a:rPr sz="2025" spc="-127" baseline="2000" dirty="0">
                          <a:latin typeface="Arial Unicode MS" panose="020B0604020202020204" charset="-122"/>
                          <a:cs typeface="Arial Unicode MS" panose="020B0604020202020204" charset="-122"/>
                        </a:rPr>
                        <a:t>A101010\101020\103000)</a:t>
                      </a:r>
                      <a:endParaRPr sz="2025" baseline="20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B w="9525">
                      <a:solidFill>
                        <a:srgbClr val="7C7C7C"/>
                      </a:solidFill>
                      <a:prstDash val="solid"/>
                    </a:lnB>
                  </a:tcPr>
                </a:tc>
                <a:tc>
                  <a:txBody>
                    <a:bodyPr/>
                    <a:lstStyle/>
                    <a:p>
                      <a:pPr algn="ctr">
                        <a:lnSpc>
                          <a:spcPts val="1670"/>
                        </a:lnSpc>
                      </a:pPr>
                      <a:r>
                        <a:rPr sz="1400" spc="-85" dirty="0">
                          <a:latin typeface="Arial Unicode MS" panose="020B0604020202020204" charset="-122"/>
                          <a:cs typeface="Arial Unicode MS" panose="020B0604020202020204" charset="-122"/>
                        </a:rPr>
                        <a:t>25</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spcBef>
                          <a:spcPts val="340"/>
                        </a:spcBef>
                      </a:pPr>
                      <a:r>
                        <a:rPr sz="1350" spc="-10" dirty="0">
                          <a:latin typeface="Arial Unicode MS" panose="020B0604020202020204" charset="-122"/>
                          <a:cs typeface="Arial Unicode MS" panose="020B0604020202020204" charset="-122"/>
                        </a:rPr>
                        <a:t>六、应纳所得税额（</a:t>
                      </a:r>
                      <a:r>
                        <a:rPr sz="2025" spc="-15" baseline="2000" dirty="0">
                          <a:latin typeface="Arial Unicode MS" panose="020B0604020202020204" charset="-122"/>
                          <a:cs typeface="Arial Unicode MS" panose="020B0604020202020204" charset="-122"/>
                        </a:rPr>
                        <a:t>23</a:t>
                      </a:r>
                      <a:r>
                        <a:rPr sz="1350" spc="-10" dirty="0">
                          <a:latin typeface="Courier New" panose="02070309020205020404"/>
                          <a:cs typeface="Courier New" panose="02070309020205020404"/>
                        </a:rPr>
                        <a:t>×</a:t>
                      </a:r>
                      <a:r>
                        <a:rPr sz="2025" spc="-15" baseline="2000" dirty="0">
                          <a:latin typeface="Arial Unicode MS" panose="020B0604020202020204" charset="-122"/>
                          <a:cs typeface="Arial Unicode MS" panose="020B0604020202020204" charset="-122"/>
                        </a:rPr>
                        <a:t>24</a:t>
                      </a:r>
                      <a:r>
                        <a:rPr sz="1350" spc="-10" dirty="0">
                          <a:latin typeface="Arial Unicode MS" panose="020B0604020202020204" charset="-122"/>
                          <a:cs typeface="Arial Unicode MS" panose="020B0604020202020204" charset="-122"/>
                        </a:rPr>
                        <a:t>）</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48920">
                <a:tc>
                  <a:txBody>
                    <a:bodyPr/>
                    <a:lstStyle/>
                    <a:p>
                      <a:pPr algn="ctr">
                        <a:lnSpc>
                          <a:spcPts val="1580"/>
                        </a:lnSpc>
                      </a:pPr>
                      <a:r>
                        <a:rPr sz="1400" dirty="0">
                          <a:latin typeface="Arial Unicode MS" panose="020B0604020202020204" charset="-122"/>
                          <a:cs typeface="Arial Unicode MS" panose="020B0604020202020204" charset="-122"/>
                        </a:rPr>
                        <a:t>2</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87985">
                        <a:lnSpc>
                          <a:spcPct val="100000"/>
                        </a:lnSpc>
                        <a:spcBef>
                          <a:spcPts val="80"/>
                        </a:spcBef>
                      </a:pPr>
                      <a:r>
                        <a:rPr sz="1350" spc="-85" dirty="0">
                          <a:latin typeface="Arial Unicode MS" panose="020B0604020202020204" charset="-122"/>
                          <a:cs typeface="Arial Unicode MS" panose="020B0604020202020204" charset="-122"/>
                        </a:rPr>
                        <a:t>减：营业成本</a:t>
                      </a:r>
                      <a:r>
                        <a:rPr sz="2025" spc="-127" baseline="2000" dirty="0">
                          <a:latin typeface="Arial Unicode MS" panose="020B0604020202020204" charset="-122"/>
                          <a:cs typeface="Arial Unicode MS" panose="020B0604020202020204" charset="-122"/>
                        </a:rPr>
                        <a:t>(</a:t>
                      </a:r>
                      <a:r>
                        <a:rPr sz="1350" spc="-85" dirty="0">
                          <a:latin typeface="Arial Unicode MS" panose="020B0604020202020204" charset="-122"/>
                          <a:cs typeface="Arial Unicode MS" panose="020B0604020202020204" charset="-122"/>
                        </a:rPr>
                        <a:t>填写</a:t>
                      </a:r>
                      <a:r>
                        <a:rPr sz="2025" spc="-127" baseline="2000" dirty="0">
                          <a:latin typeface="Arial Unicode MS" panose="020B0604020202020204" charset="-122"/>
                          <a:cs typeface="Arial Unicode MS" panose="020B0604020202020204" charset="-122"/>
                        </a:rPr>
                        <a:t>A102010\102020\103000)</a:t>
                      </a:r>
                      <a:endParaRPr sz="2025" baseline="20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B w="9525">
                      <a:solidFill>
                        <a:srgbClr val="7C7C7C"/>
                      </a:solidFill>
                      <a:prstDash val="solid"/>
                    </a:lnB>
                  </a:tcPr>
                </a:tc>
                <a:tc>
                  <a:txBody>
                    <a:bodyPr/>
                    <a:lstStyle/>
                    <a:p>
                      <a:pPr algn="ctr">
                        <a:lnSpc>
                          <a:spcPts val="1665"/>
                        </a:lnSpc>
                      </a:pPr>
                      <a:r>
                        <a:rPr sz="1400" spc="-85" dirty="0">
                          <a:latin typeface="Arial Unicode MS" panose="020B0604020202020204" charset="-122"/>
                          <a:cs typeface="Arial Unicode MS" panose="020B0604020202020204" charset="-122"/>
                        </a:rPr>
                        <a:t>26</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09270">
                        <a:lnSpc>
                          <a:spcPct val="100000"/>
                        </a:lnSpc>
                        <a:spcBef>
                          <a:spcPts val="165"/>
                        </a:spcBef>
                      </a:pPr>
                      <a:r>
                        <a:rPr sz="1350" spc="-5" dirty="0">
                          <a:latin typeface="Arial Unicode MS" panose="020B0604020202020204" charset="-122"/>
                          <a:cs typeface="Arial Unicode MS" panose="020B0604020202020204" charset="-122"/>
                        </a:rPr>
                        <a:t>减：减免所得税额（填写</a:t>
                      </a:r>
                      <a:r>
                        <a:rPr sz="2025" spc="-7" baseline="2000" dirty="0">
                          <a:latin typeface="Arial Unicode MS" panose="020B0604020202020204" charset="-122"/>
                          <a:cs typeface="Arial Unicode MS" panose="020B0604020202020204" charset="-122"/>
                        </a:rPr>
                        <a:t>A107040</a:t>
                      </a:r>
                      <a:r>
                        <a:rPr sz="1350" spc="-5" dirty="0">
                          <a:latin typeface="Arial Unicode MS" panose="020B0604020202020204" charset="-122"/>
                          <a:cs typeface="Arial Unicode MS" panose="020B0604020202020204" charset="-122"/>
                        </a:rPr>
                        <a:t>）</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48285">
                <a:tc>
                  <a:txBody>
                    <a:bodyPr/>
                    <a:lstStyle/>
                    <a:p>
                      <a:pPr algn="ctr">
                        <a:lnSpc>
                          <a:spcPts val="1580"/>
                        </a:lnSpc>
                      </a:pPr>
                      <a:r>
                        <a:rPr sz="1400" dirty="0">
                          <a:latin typeface="Arial Unicode MS" panose="020B0604020202020204" charset="-122"/>
                          <a:cs typeface="Arial Unicode MS" panose="020B0604020202020204" charset="-122"/>
                        </a:rPr>
                        <a:t>3</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87985">
                        <a:lnSpc>
                          <a:spcPts val="1455"/>
                        </a:lnSpc>
                      </a:pPr>
                      <a:r>
                        <a:rPr sz="1400" dirty="0">
                          <a:latin typeface="Arial Unicode MS" panose="020B0604020202020204" charset="-122"/>
                          <a:cs typeface="Arial Unicode MS" panose="020B0604020202020204" charset="-122"/>
                        </a:rPr>
                        <a:t>减：税金及附加</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1">
                  <a:txBody>
                    <a:bodyPr/>
                    <a:lstStyle/>
                    <a:p>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7C7C7C"/>
                      </a:solidFill>
                      <a:prstDash val="solid"/>
                    </a:lnT>
                  </a:tcPr>
                </a:tc>
                <a:tc rowSpan="2">
                  <a:txBody>
                    <a:bodyPr/>
                    <a:lstStyle/>
                    <a:p>
                      <a:pPr algn="ctr">
                        <a:lnSpc>
                          <a:spcPct val="100000"/>
                        </a:lnSpc>
                        <a:spcBef>
                          <a:spcPts val="165"/>
                        </a:spcBef>
                      </a:pPr>
                      <a:r>
                        <a:rPr sz="1400" spc="-85" dirty="0">
                          <a:latin typeface="Arial Unicode MS" panose="020B0604020202020204" charset="-122"/>
                          <a:cs typeface="Arial Unicode MS" panose="020B0604020202020204" charset="-122"/>
                        </a:rPr>
                        <a:t>27</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marL="509270">
                        <a:lnSpc>
                          <a:spcPct val="100000"/>
                        </a:lnSpc>
                        <a:spcBef>
                          <a:spcPts val="345"/>
                        </a:spcBef>
                      </a:pPr>
                      <a:r>
                        <a:rPr sz="1350" spc="-5" dirty="0">
                          <a:latin typeface="Arial Unicode MS" panose="020B0604020202020204" charset="-122"/>
                          <a:cs typeface="Arial Unicode MS" panose="020B0604020202020204" charset="-122"/>
                        </a:rPr>
                        <a:t>减：抵免所得税额（填写</a:t>
                      </a:r>
                      <a:r>
                        <a:rPr sz="2025" spc="-7" baseline="2000" dirty="0">
                          <a:latin typeface="Arial Unicode MS" panose="020B0604020202020204" charset="-122"/>
                          <a:cs typeface="Arial Unicode MS" panose="020B0604020202020204" charset="-122"/>
                        </a:rPr>
                        <a:t>A107050</a:t>
                      </a:r>
                      <a:r>
                        <a:rPr sz="1350" spc="-5" dirty="0">
                          <a:latin typeface="Arial Unicode MS" panose="020B0604020202020204" charset="-122"/>
                          <a:cs typeface="Arial Unicode MS" panose="020B0604020202020204" charset="-122"/>
                        </a:rPr>
                        <a:t>）</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0">
                <a:tc rowSpan="2">
                  <a:txBody>
                    <a:bodyPr/>
                    <a:lstStyle/>
                    <a:p>
                      <a:pPr algn="ctr">
                        <a:lnSpc>
                          <a:spcPts val="1575"/>
                        </a:lnSpc>
                      </a:pPr>
                      <a:r>
                        <a:rPr sz="1400" dirty="0">
                          <a:latin typeface="Arial Unicode MS" panose="020B0604020202020204" charset="-122"/>
                          <a:cs typeface="Arial Unicode MS" panose="020B0604020202020204" charset="-122"/>
                        </a:rPr>
                        <a:t>4</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marL="387985">
                        <a:lnSpc>
                          <a:spcPct val="100000"/>
                        </a:lnSpc>
                        <a:spcBef>
                          <a:spcPts val="75"/>
                        </a:spcBef>
                      </a:pPr>
                      <a:r>
                        <a:rPr sz="1350" spc="-60" dirty="0">
                          <a:latin typeface="Arial Unicode MS" panose="020B0604020202020204" charset="-122"/>
                          <a:cs typeface="Arial Unicode MS" panose="020B0604020202020204" charset="-122"/>
                        </a:rPr>
                        <a:t>减：销售费用</a:t>
                      </a:r>
                      <a:r>
                        <a:rPr sz="2025" spc="-89" baseline="2000" dirty="0">
                          <a:latin typeface="Arial Unicode MS" panose="020B0604020202020204" charset="-122"/>
                          <a:cs typeface="Arial Unicode MS" panose="020B0604020202020204" charset="-122"/>
                        </a:rPr>
                        <a:t>(</a:t>
                      </a:r>
                      <a:r>
                        <a:rPr sz="1350" spc="-60" dirty="0">
                          <a:latin typeface="Arial Unicode MS" panose="020B0604020202020204" charset="-122"/>
                          <a:cs typeface="Arial Unicode MS" panose="020B0604020202020204" charset="-122"/>
                        </a:rPr>
                        <a:t>填写</a:t>
                      </a:r>
                      <a:r>
                        <a:rPr sz="2025" spc="-89" baseline="2000" dirty="0">
                          <a:latin typeface="Arial Unicode MS" panose="020B0604020202020204" charset="-122"/>
                          <a:cs typeface="Arial Unicode MS" panose="020B0604020202020204" charset="-122"/>
                        </a:rPr>
                        <a:t>A104000)</a:t>
                      </a:r>
                      <a:endParaRPr sz="2025" baseline="20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01294">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rowSpan="2">
                  <a:txBody>
                    <a:bodyPr/>
                    <a:lstStyle/>
                    <a:p>
                      <a:pPr algn="ctr">
                        <a:lnSpc>
                          <a:spcPts val="1675"/>
                        </a:lnSpc>
                      </a:pPr>
                      <a:r>
                        <a:rPr sz="1400" spc="-85" dirty="0">
                          <a:latin typeface="Arial Unicode MS" panose="020B0604020202020204" charset="-122"/>
                          <a:cs typeface="Arial Unicode MS" panose="020B0604020202020204" charset="-122"/>
                        </a:rPr>
                        <a:t>28</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a:lnSpc>
                          <a:spcPct val="100000"/>
                        </a:lnSpc>
                        <a:spcBef>
                          <a:spcPts val="165"/>
                        </a:spcBef>
                      </a:pPr>
                      <a:r>
                        <a:rPr sz="1350" spc="20" dirty="0">
                          <a:latin typeface="Arial Unicode MS" panose="020B0604020202020204" charset="-122"/>
                          <a:cs typeface="Arial Unicode MS" panose="020B0604020202020204" charset="-122"/>
                        </a:rPr>
                        <a:t>七、应纳税额（</a:t>
                      </a:r>
                      <a:r>
                        <a:rPr sz="2025" spc="30" baseline="2000" dirty="0">
                          <a:latin typeface="Arial Unicode MS" panose="020B0604020202020204" charset="-122"/>
                          <a:cs typeface="Arial Unicode MS" panose="020B0604020202020204" charset="-122"/>
                        </a:rPr>
                        <a:t>25-26-27</a:t>
                      </a:r>
                      <a:r>
                        <a:rPr sz="1350" spc="20" dirty="0">
                          <a:latin typeface="Arial Unicode MS" panose="020B0604020202020204" charset="-122"/>
                          <a:cs typeface="Arial Unicode MS" panose="020B0604020202020204" charset="-122"/>
                        </a:rPr>
                        <a:t>）</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0">
                <a:tc rowSpan="2">
                  <a:txBody>
                    <a:bodyPr/>
                    <a:lstStyle/>
                    <a:p>
                      <a:pPr algn="ctr">
                        <a:lnSpc>
                          <a:spcPts val="1580"/>
                        </a:lnSpc>
                      </a:pPr>
                      <a:r>
                        <a:rPr sz="1400" dirty="0">
                          <a:latin typeface="Arial Unicode MS" panose="020B0604020202020204" charset="-122"/>
                          <a:cs typeface="Arial Unicode MS" panose="020B0604020202020204" charset="-122"/>
                        </a:rPr>
                        <a:t>5</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marL="387985">
                        <a:lnSpc>
                          <a:spcPct val="100000"/>
                        </a:lnSpc>
                        <a:spcBef>
                          <a:spcPts val="80"/>
                        </a:spcBef>
                      </a:pPr>
                      <a:r>
                        <a:rPr sz="1350" spc="-60" dirty="0">
                          <a:latin typeface="Arial Unicode MS" panose="020B0604020202020204" charset="-122"/>
                          <a:cs typeface="Arial Unicode MS" panose="020B0604020202020204" charset="-122"/>
                        </a:rPr>
                        <a:t>减：管理费用</a:t>
                      </a:r>
                      <a:r>
                        <a:rPr sz="2025" spc="-89" baseline="2000" dirty="0">
                          <a:latin typeface="Arial Unicode MS" panose="020B0604020202020204" charset="-122"/>
                          <a:cs typeface="Arial Unicode MS" panose="020B0604020202020204" charset="-122"/>
                        </a:rPr>
                        <a:t>(</a:t>
                      </a:r>
                      <a:r>
                        <a:rPr sz="1350" spc="-60" dirty="0">
                          <a:latin typeface="Arial Unicode MS" panose="020B0604020202020204" charset="-122"/>
                          <a:cs typeface="Arial Unicode MS" panose="020B0604020202020204" charset="-122"/>
                        </a:rPr>
                        <a:t>填写</a:t>
                      </a:r>
                      <a:r>
                        <a:rPr sz="2025" spc="-89" baseline="2000" dirty="0">
                          <a:latin typeface="Arial Unicode MS" panose="020B0604020202020204" charset="-122"/>
                          <a:cs typeface="Arial Unicode MS" panose="020B0604020202020204" charset="-122"/>
                        </a:rPr>
                        <a:t>A104000)</a:t>
                      </a:r>
                      <a:endParaRPr sz="2025" baseline="20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177800">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rowSpan="2">
                  <a:txBody>
                    <a:bodyPr/>
                    <a:lstStyle/>
                    <a:p>
                      <a:pPr algn="ctr">
                        <a:lnSpc>
                          <a:spcPts val="1675"/>
                        </a:lnSpc>
                      </a:pPr>
                      <a:r>
                        <a:rPr sz="1400" spc="-85" dirty="0">
                          <a:latin typeface="Arial Unicode MS" panose="020B0604020202020204" charset="-122"/>
                          <a:cs typeface="Arial Unicode MS" panose="020B0604020202020204" charset="-122"/>
                        </a:rPr>
                        <a:t>29</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marL="509270">
                        <a:lnSpc>
                          <a:spcPct val="100000"/>
                        </a:lnSpc>
                        <a:spcBef>
                          <a:spcPts val="165"/>
                        </a:spcBef>
                      </a:pPr>
                      <a:r>
                        <a:rPr sz="1350" spc="-5" dirty="0">
                          <a:latin typeface="Arial Unicode MS" panose="020B0604020202020204" charset="-122"/>
                          <a:cs typeface="Arial Unicode MS" panose="020B0604020202020204" charset="-122"/>
                        </a:rPr>
                        <a:t>加：境外所得应纳所得税额（填写</a:t>
                      </a:r>
                      <a:r>
                        <a:rPr sz="2025" spc="-7" baseline="2000" dirty="0">
                          <a:latin typeface="Arial Unicode MS" panose="020B0604020202020204" charset="-122"/>
                          <a:cs typeface="Arial Unicode MS" panose="020B0604020202020204" charset="-122"/>
                        </a:rPr>
                        <a:t>A108000</a:t>
                      </a:r>
                      <a:r>
                        <a:rPr sz="1350" spc="-5" dirty="0">
                          <a:latin typeface="Arial Unicode MS" panose="020B0604020202020204" charset="-122"/>
                          <a:cs typeface="Arial Unicode MS" panose="020B0604020202020204" charset="-122"/>
                        </a:rPr>
                        <a:t>）</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117475">
                <a:tc rowSpan="2">
                  <a:txBody>
                    <a:bodyPr/>
                    <a:lstStyle/>
                    <a:p>
                      <a:pPr algn="ctr">
                        <a:lnSpc>
                          <a:spcPts val="1575"/>
                        </a:lnSpc>
                      </a:pPr>
                      <a:r>
                        <a:rPr sz="1400" dirty="0">
                          <a:latin typeface="Arial Unicode MS" panose="020B0604020202020204" charset="-122"/>
                          <a:cs typeface="Arial Unicode MS" panose="020B0604020202020204" charset="-122"/>
                        </a:rPr>
                        <a:t>6</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marL="387985">
                        <a:lnSpc>
                          <a:spcPct val="100000"/>
                        </a:lnSpc>
                        <a:spcBef>
                          <a:spcPts val="80"/>
                        </a:spcBef>
                      </a:pPr>
                      <a:r>
                        <a:rPr sz="1350" spc="-60" dirty="0">
                          <a:latin typeface="Arial Unicode MS" panose="020B0604020202020204" charset="-122"/>
                          <a:cs typeface="Arial Unicode MS" panose="020B0604020202020204" charset="-122"/>
                        </a:rPr>
                        <a:t>减：财务费用</a:t>
                      </a:r>
                      <a:r>
                        <a:rPr sz="2025" spc="-89" baseline="2000" dirty="0">
                          <a:latin typeface="Arial Unicode MS" panose="020B0604020202020204" charset="-122"/>
                          <a:cs typeface="Arial Unicode MS" panose="020B0604020202020204" charset="-122"/>
                        </a:rPr>
                        <a:t>(</a:t>
                      </a:r>
                      <a:r>
                        <a:rPr sz="1350" spc="-60" dirty="0">
                          <a:latin typeface="Arial Unicode MS" panose="020B0604020202020204" charset="-122"/>
                          <a:cs typeface="Arial Unicode MS" panose="020B0604020202020204" charset="-122"/>
                        </a:rPr>
                        <a:t>填写</a:t>
                      </a:r>
                      <a:r>
                        <a:rPr sz="2025" spc="-89" baseline="2000" dirty="0">
                          <a:latin typeface="Arial Unicode MS" panose="020B0604020202020204" charset="-122"/>
                          <a:cs typeface="Arial Unicode MS" panose="020B0604020202020204" charset="-122"/>
                        </a:rPr>
                        <a:t>A104000)</a:t>
                      </a:r>
                      <a:endParaRPr sz="2025" baseline="20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153669">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rowSpan="2">
                  <a:txBody>
                    <a:bodyPr/>
                    <a:lstStyle/>
                    <a:p>
                      <a:pPr algn="ctr">
                        <a:lnSpc>
                          <a:spcPts val="1675"/>
                        </a:lnSpc>
                      </a:pPr>
                      <a:r>
                        <a:rPr sz="1400" spc="-85" dirty="0">
                          <a:latin typeface="Arial Unicode MS" panose="020B0604020202020204" charset="-122"/>
                          <a:cs typeface="Arial Unicode MS" panose="020B0604020202020204" charset="-122"/>
                        </a:rPr>
                        <a:t>30</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marL="509270">
                        <a:lnSpc>
                          <a:spcPct val="100000"/>
                        </a:lnSpc>
                        <a:spcBef>
                          <a:spcPts val="165"/>
                        </a:spcBef>
                      </a:pPr>
                      <a:r>
                        <a:rPr sz="1350" spc="-5" dirty="0">
                          <a:latin typeface="Arial Unicode MS" panose="020B0604020202020204" charset="-122"/>
                          <a:cs typeface="Arial Unicode MS" panose="020B0604020202020204" charset="-122"/>
                        </a:rPr>
                        <a:t>减：境外所得抵免所得税额（填写</a:t>
                      </a:r>
                      <a:r>
                        <a:rPr sz="2025" spc="-7" baseline="2000" dirty="0">
                          <a:latin typeface="Arial Unicode MS" panose="020B0604020202020204" charset="-122"/>
                          <a:cs typeface="Arial Unicode MS" panose="020B0604020202020204" charset="-122"/>
                        </a:rPr>
                        <a:t>A108000</a:t>
                      </a:r>
                      <a:r>
                        <a:rPr sz="1350" spc="-5" dirty="0">
                          <a:latin typeface="Arial Unicode MS" panose="020B0604020202020204" charset="-122"/>
                          <a:cs typeface="Arial Unicode MS" panose="020B0604020202020204" charset="-122"/>
                        </a:rPr>
                        <a:t>）</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141605">
                <a:tc rowSpan="2">
                  <a:txBody>
                    <a:bodyPr/>
                    <a:lstStyle/>
                    <a:p>
                      <a:pPr algn="ctr">
                        <a:lnSpc>
                          <a:spcPts val="1580"/>
                        </a:lnSpc>
                      </a:pPr>
                      <a:r>
                        <a:rPr sz="1400" dirty="0">
                          <a:latin typeface="Arial Unicode MS" panose="020B0604020202020204" charset="-122"/>
                          <a:cs typeface="Arial Unicode MS" panose="020B0604020202020204" charset="-122"/>
                        </a:rPr>
                        <a:t>7</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marL="387985">
                        <a:lnSpc>
                          <a:spcPts val="1630"/>
                        </a:lnSpc>
                      </a:pPr>
                      <a:r>
                        <a:rPr sz="1400" dirty="0">
                          <a:latin typeface="Arial Unicode MS" panose="020B0604020202020204" charset="-122"/>
                          <a:cs typeface="Arial Unicode MS" panose="020B0604020202020204" charset="-122"/>
                        </a:rPr>
                        <a:t>减：资产减值损失</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131444">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rowSpan="2">
                  <a:txBody>
                    <a:bodyPr/>
                    <a:lstStyle/>
                    <a:p>
                      <a:pPr algn="ctr">
                        <a:lnSpc>
                          <a:spcPts val="1675"/>
                        </a:lnSpc>
                      </a:pPr>
                      <a:r>
                        <a:rPr sz="1400" spc="-85" dirty="0">
                          <a:latin typeface="Arial Unicode MS" panose="020B0604020202020204" charset="-122"/>
                          <a:cs typeface="Arial Unicode MS" panose="020B0604020202020204" charset="-122"/>
                        </a:rPr>
                        <a:t>31</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a:lnSpc>
                          <a:spcPct val="100000"/>
                        </a:lnSpc>
                        <a:spcBef>
                          <a:spcPts val="170"/>
                        </a:spcBef>
                      </a:pPr>
                      <a:r>
                        <a:rPr sz="1350" dirty="0">
                          <a:latin typeface="Arial Unicode MS" panose="020B0604020202020204" charset="-122"/>
                          <a:cs typeface="Arial Unicode MS" panose="020B0604020202020204" charset="-122"/>
                        </a:rPr>
                        <a:t>八、实际应纳所得税额（</a:t>
                      </a:r>
                      <a:r>
                        <a:rPr sz="2025" baseline="2000" dirty="0">
                          <a:latin typeface="Arial Unicode MS" panose="020B0604020202020204" charset="-122"/>
                          <a:cs typeface="Arial Unicode MS" panose="020B0604020202020204" charset="-122"/>
                        </a:rPr>
                        <a:t>28+29-30</a:t>
                      </a:r>
                      <a:r>
                        <a:rPr sz="1350" dirty="0">
                          <a:latin typeface="Arial Unicode MS" panose="020B0604020202020204" charset="-122"/>
                          <a:cs typeface="Arial Unicode MS" panose="020B0604020202020204" charset="-122"/>
                        </a:rPr>
                        <a:t>）</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163830">
                <a:tc rowSpan="2">
                  <a:txBody>
                    <a:bodyPr/>
                    <a:lstStyle/>
                    <a:p>
                      <a:pPr algn="ctr">
                        <a:lnSpc>
                          <a:spcPts val="1580"/>
                        </a:lnSpc>
                      </a:pPr>
                      <a:r>
                        <a:rPr sz="1400" dirty="0">
                          <a:latin typeface="Arial Unicode MS" panose="020B0604020202020204" charset="-122"/>
                          <a:cs typeface="Arial Unicode MS" panose="020B0604020202020204" charset="-122"/>
                        </a:rPr>
                        <a:t>8</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marL="387985">
                        <a:lnSpc>
                          <a:spcPts val="1630"/>
                        </a:lnSpc>
                      </a:pPr>
                      <a:r>
                        <a:rPr sz="1400" dirty="0">
                          <a:latin typeface="Arial Unicode MS" panose="020B0604020202020204" charset="-122"/>
                          <a:cs typeface="Arial Unicode MS" panose="020B0604020202020204" charset="-122"/>
                        </a:rPr>
                        <a:t>加：公允价值变动收益</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0">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rowSpan="2">
                  <a:txBody>
                    <a:bodyPr/>
                    <a:lstStyle/>
                    <a:p>
                      <a:pPr algn="ctr">
                        <a:lnSpc>
                          <a:spcPts val="1675"/>
                        </a:lnSpc>
                      </a:pPr>
                      <a:r>
                        <a:rPr sz="1400" spc="-85" dirty="0">
                          <a:latin typeface="Arial Unicode MS" panose="020B0604020202020204" charset="-122"/>
                          <a:cs typeface="Arial Unicode MS" panose="020B0604020202020204" charset="-122"/>
                        </a:rPr>
                        <a:t>32</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marL="509270">
                        <a:lnSpc>
                          <a:spcPct val="100000"/>
                        </a:lnSpc>
                        <a:spcBef>
                          <a:spcPts val="40"/>
                        </a:spcBef>
                      </a:pPr>
                      <a:r>
                        <a:rPr sz="1400" spc="-5" dirty="0">
                          <a:latin typeface="Arial Unicode MS" panose="020B0604020202020204" charset="-122"/>
                          <a:cs typeface="Arial Unicode MS" panose="020B0604020202020204" charset="-122"/>
                        </a:rPr>
                        <a:t>减：本年累计实际已缴纳的所得税额</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186689">
                <a:tc rowSpan="2">
                  <a:txBody>
                    <a:bodyPr/>
                    <a:lstStyle/>
                    <a:p>
                      <a:pPr algn="ctr">
                        <a:lnSpc>
                          <a:spcPts val="1575"/>
                        </a:lnSpc>
                      </a:pPr>
                      <a:r>
                        <a:rPr sz="1400" dirty="0">
                          <a:latin typeface="Arial Unicode MS" panose="020B0604020202020204" charset="-122"/>
                          <a:cs typeface="Arial Unicode MS" panose="020B0604020202020204" charset="-122"/>
                        </a:rPr>
                        <a:t>9</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marL="387985">
                        <a:lnSpc>
                          <a:spcPts val="1625"/>
                        </a:lnSpc>
                      </a:pPr>
                      <a:r>
                        <a:rPr sz="1400" dirty="0">
                          <a:latin typeface="Arial Unicode MS" panose="020B0604020202020204" charset="-122"/>
                          <a:cs typeface="Arial Unicode MS" panose="020B0604020202020204" charset="-122"/>
                        </a:rPr>
                        <a:t>加：投资收益</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0">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rowSpan="2">
                  <a:txBody>
                    <a:bodyPr/>
                    <a:lstStyle/>
                    <a:p>
                      <a:pPr algn="ctr">
                        <a:lnSpc>
                          <a:spcPts val="1670"/>
                        </a:lnSpc>
                      </a:pPr>
                      <a:r>
                        <a:rPr sz="1400" spc="-85" dirty="0">
                          <a:latin typeface="Arial Unicode MS" panose="020B0604020202020204" charset="-122"/>
                          <a:cs typeface="Arial Unicode MS" panose="020B0604020202020204" charset="-122"/>
                        </a:rPr>
                        <a:t>33</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a:lnSpc>
                          <a:spcPct val="100000"/>
                        </a:lnSpc>
                        <a:spcBef>
                          <a:spcPts val="175"/>
                        </a:spcBef>
                      </a:pPr>
                      <a:r>
                        <a:rPr sz="1350" spc="10" dirty="0">
                          <a:latin typeface="Arial Unicode MS" panose="020B0604020202020204" charset="-122"/>
                          <a:cs typeface="Arial Unicode MS" panose="020B0604020202020204" charset="-122"/>
                        </a:rPr>
                        <a:t>九、本年应补（退）所得税额（</a:t>
                      </a:r>
                      <a:r>
                        <a:rPr sz="2025" spc="15" baseline="2000" dirty="0">
                          <a:latin typeface="Arial Unicode MS" panose="020B0604020202020204" charset="-122"/>
                          <a:cs typeface="Arial Unicode MS" panose="020B0604020202020204" charset="-122"/>
                        </a:rPr>
                        <a:t>31-32</a:t>
                      </a:r>
                      <a:r>
                        <a:rPr sz="1350" spc="10" dirty="0">
                          <a:latin typeface="Arial Unicode MS" panose="020B0604020202020204" charset="-122"/>
                          <a:cs typeface="Arial Unicode MS" panose="020B0604020202020204" charset="-122"/>
                        </a:rPr>
                        <a:t>）</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10820">
                <a:tc rowSpan="2">
                  <a:txBody>
                    <a:bodyPr/>
                    <a:lstStyle/>
                    <a:p>
                      <a:pPr algn="ctr">
                        <a:lnSpc>
                          <a:spcPts val="1570"/>
                        </a:lnSpc>
                      </a:pPr>
                      <a:r>
                        <a:rPr sz="1400" spc="-85" dirty="0">
                          <a:latin typeface="Arial Unicode MS" panose="020B0604020202020204" charset="-122"/>
                          <a:cs typeface="Arial Unicode MS" panose="020B0604020202020204" charset="-122"/>
                        </a:rPr>
                        <a:t>10</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a:lnSpc>
                          <a:spcPct val="100000"/>
                        </a:lnSpc>
                        <a:spcBef>
                          <a:spcPts val="70"/>
                        </a:spcBef>
                      </a:pPr>
                      <a:r>
                        <a:rPr sz="1350" spc="25" dirty="0">
                          <a:latin typeface="Arial Unicode MS" panose="020B0604020202020204" charset="-122"/>
                          <a:cs typeface="Arial Unicode MS" panose="020B0604020202020204" charset="-122"/>
                        </a:rPr>
                        <a:t>二、营业利润</a:t>
                      </a:r>
                      <a:r>
                        <a:rPr sz="2025" spc="37" baseline="2000" dirty="0">
                          <a:latin typeface="Arial Unicode MS" panose="020B0604020202020204" charset="-122"/>
                          <a:cs typeface="Arial Unicode MS" panose="020B0604020202020204" charset="-122"/>
                        </a:rPr>
                        <a:t>(1-2-3-4-5-6-7+8+9)</a:t>
                      </a:r>
                      <a:endParaRPr sz="2025" baseline="20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0">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rowSpan="3">
                  <a:txBody>
                    <a:bodyPr/>
                    <a:lstStyle/>
                    <a:p>
                      <a:pPr algn="ctr">
                        <a:lnSpc>
                          <a:spcPct val="100000"/>
                        </a:lnSpc>
                        <a:spcBef>
                          <a:spcPts val="510"/>
                        </a:spcBef>
                      </a:pPr>
                      <a:r>
                        <a:rPr sz="1400" spc="-85" dirty="0">
                          <a:latin typeface="Arial Unicode MS" panose="020B0604020202020204" charset="-122"/>
                          <a:cs typeface="Arial Unicode MS" panose="020B0604020202020204" charset="-122"/>
                        </a:rPr>
                        <a:t>34</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3">
                  <a:txBody>
                    <a:bodyPr/>
                    <a:lstStyle/>
                    <a:p>
                      <a:pPr marL="509270">
                        <a:lnSpc>
                          <a:spcPts val="1455"/>
                        </a:lnSpc>
                      </a:pPr>
                      <a:r>
                        <a:rPr sz="1350" dirty="0">
                          <a:latin typeface="Arial Unicode MS" panose="020B0604020202020204" charset="-122"/>
                          <a:cs typeface="Arial Unicode MS" panose="020B0604020202020204" charset="-122"/>
                        </a:rPr>
                        <a:t>其中：总机构分摊本年应补（退）所得税额</a:t>
                      </a:r>
                      <a:r>
                        <a:rPr sz="2025" baseline="2000" dirty="0">
                          <a:latin typeface="Arial Unicode MS" panose="020B0604020202020204" charset="-122"/>
                          <a:cs typeface="Arial Unicode MS" panose="020B0604020202020204" charset="-122"/>
                        </a:rPr>
                        <a:t>(</a:t>
                      </a:r>
                      <a:r>
                        <a:rPr sz="1350" dirty="0">
                          <a:latin typeface="Arial Unicode MS" panose="020B0604020202020204" charset="-122"/>
                          <a:cs typeface="Arial Unicode MS" panose="020B0604020202020204" charset="-122"/>
                        </a:rPr>
                        <a:t>填写</a:t>
                      </a:r>
                      <a:endParaRPr sz="1350">
                        <a:latin typeface="Arial Unicode MS" panose="020B0604020202020204" charset="-122"/>
                        <a:cs typeface="Arial Unicode MS" panose="020B0604020202020204" charset="-122"/>
                      </a:endParaRPr>
                    </a:p>
                    <a:p>
                      <a:pPr marL="509270">
                        <a:lnSpc>
                          <a:spcPts val="1590"/>
                        </a:lnSpc>
                      </a:pPr>
                      <a:r>
                        <a:rPr sz="1400" spc="-95" dirty="0">
                          <a:latin typeface="Arial Unicode MS" panose="020B0604020202020204" charset="-122"/>
                          <a:cs typeface="Arial Unicode MS" panose="020B0604020202020204" charset="-122"/>
                        </a:rPr>
                        <a:t>A109000)</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73050">
                <a:tc>
                  <a:txBody>
                    <a:bodyPr/>
                    <a:lstStyle/>
                    <a:p>
                      <a:pPr algn="ctr">
                        <a:lnSpc>
                          <a:spcPts val="1590"/>
                        </a:lnSpc>
                      </a:pPr>
                      <a:r>
                        <a:rPr sz="1400" spc="-85" dirty="0">
                          <a:latin typeface="Arial Unicode MS" panose="020B0604020202020204" charset="-122"/>
                          <a:cs typeface="Arial Unicode MS" panose="020B0604020202020204" charset="-122"/>
                        </a:rPr>
                        <a:t>11</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87985">
                        <a:lnSpc>
                          <a:spcPct val="100000"/>
                        </a:lnSpc>
                        <a:spcBef>
                          <a:spcPts val="80"/>
                        </a:spcBef>
                      </a:pPr>
                      <a:r>
                        <a:rPr sz="1350" spc="-80" dirty="0">
                          <a:latin typeface="Arial Unicode MS" panose="020B0604020202020204" charset="-122"/>
                          <a:cs typeface="Arial Unicode MS" panose="020B0604020202020204" charset="-122"/>
                        </a:rPr>
                        <a:t>加：营业外收入</a:t>
                      </a:r>
                      <a:r>
                        <a:rPr sz="2025" spc="-120" baseline="2000" dirty="0">
                          <a:latin typeface="Arial Unicode MS" panose="020B0604020202020204" charset="-122"/>
                          <a:cs typeface="Arial Unicode MS" panose="020B0604020202020204" charset="-122"/>
                        </a:rPr>
                        <a:t>(</a:t>
                      </a:r>
                      <a:r>
                        <a:rPr sz="1350" spc="-80" dirty="0">
                          <a:latin typeface="Arial Unicode MS" panose="020B0604020202020204" charset="-122"/>
                          <a:cs typeface="Arial Unicode MS" panose="020B0604020202020204" charset="-122"/>
                        </a:rPr>
                        <a:t>填写</a:t>
                      </a:r>
                      <a:r>
                        <a:rPr sz="2025" spc="-120" baseline="2000" dirty="0">
                          <a:latin typeface="Arial Unicode MS" panose="020B0604020202020204" charset="-122"/>
                          <a:cs typeface="Arial Unicode MS" panose="020B0604020202020204" charset="-122"/>
                        </a:rPr>
                        <a:t>A101010\101020\103000)</a:t>
                      </a:r>
                      <a:endParaRPr sz="2025" baseline="20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0">
                <a:tc rowSpan="2">
                  <a:txBody>
                    <a:bodyPr/>
                    <a:lstStyle/>
                    <a:p>
                      <a:pPr algn="ctr">
                        <a:lnSpc>
                          <a:spcPts val="1585"/>
                        </a:lnSpc>
                      </a:pPr>
                      <a:r>
                        <a:rPr sz="1400" spc="-85" dirty="0">
                          <a:latin typeface="Arial Unicode MS" panose="020B0604020202020204" charset="-122"/>
                          <a:cs typeface="Arial Unicode MS" panose="020B0604020202020204" charset="-122"/>
                        </a:rPr>
                        <a:t>12</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marL="387985">
                        <a:lnSpc>
                          <a:spcPct val="100000"/>
                        </a:lnSpc>
                        <a:spcBef>
                          <a:spcPts val="80"/>
                        </a:spcBef>
                      </a:pPr>
                      <a:r>
                        <a:rPr sz="1350" spc="-80" dirty="0">
                          <a:latin typeface="Arial Unicode MS" panose="020B0604020202020204" charset="-122"/>
                          <a:cs typeface="Arial Unicode MS" panose="020B0604020202020204" charset="-122"/>
                        </a:rPr>
                        <a:t>减：营业外支出</a:t>
                      </a:r>
                      <a:r>
                        <a:rPr sz="2025" spc="-120" baseline="2000" dirty="0">
                          <a:latin typeface="Arial Unicode MS" panose="020B0604020202020204" charset="-122"/>
                          <a:cs typeface="Arial Unicode MS" panose="020B0604020202020204" charset="-122"/>
                        </a:rPr>
                        <a:t>(</a:t>
                      </a:r>
                      <a:r>
                        <a:rPr sz="1350" spc="-80" dirty="0">
                          <a:latin typeface="Arial Unicode MS" panose="020B0604020202020204" charset="-122"/>
                          <a:cs typeface="Arial Unicode MS" panose="020B0604020202020204" charset="-122"/>
                        </a:rPr>
                        <a:t>填写</a:t>
                      </a:r>
                      <a:r>
                        <a:rPr sz="2025" spc="-120" baseline="2000" dirty="0">
                          <a:latin typeface="Arial Unicode MS" panose="020B0604020202020204" charset="-122"/>
                          <a:cs typeface="Arial Unicode MS" panose="020B0604020202020204" charset="-122"/>
                        </a:rPr>
                        <a:t>A102010\102020\103000)</a:t>
                      </a:r>
                      <a:endParaRPr sz="2025" baseline="20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177800">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rowSpan="2">
                  <a:txBody>
                    <a:bodyPr/>
                    <a:lstStyle/>
                    <a:p>
                      <a:pPr algn="ctr">
                        <a:lnSpc>
                          <a:spcPct val="100000"/>
                        </a:lnSpc>
                        <a:spcBef>
                          <a:spcPts val="515"/>
                        </a:spcBef>
                      </a:pPr>
                      <a:r>
                        <a:rPr sz="1400" spc="-85" dirty="0">
                          <a:latin typeface="Arial Unicode MS" panose="020B0604020202020204" charset="-122"/>
                          <a:cs typeface="Arial Unicode MS" panose="020B0604020202020204" charset="-122"/>
                        </a:rPr>
                        <a:t>35</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marL="1280795">
                        <a:lnSpc>
                          <a:spcPts val="1485"/>
                        </a:lnSpc>
                      </a:pPr>
                      <a:r>
                        <a:rPr sz="1350" spc="-10" dirty="0">
                          <a:latin typeface="Arial Unicode MS" panose="020B0604020202020204" charset="-122"/>
                          <a:cs typeface="Arial Unicode MS" panose="020B0604020202020204" charset="-122"/>
                        </a:rPr>
                        <a:t>财政集中分配本年应补（退）所得税额</a:t>
                      </a:r>
                      <a:r>
                        <a:rPr sz="2025" spc="-15" baseline="2000" dirty="0">
                          <a:latin typeface="Arial Unicode MS" panose="020B0604020202020204" charset="-122"/>
                          <a:cs typeface="Arial Unicode MS" panose="020B0604020202020204" charset="-122"/>
                        </a:rPr>
                        <a:t>(</a:t>
                      </a:r>
                      <a:r>
                        <a:rPr sz="1350" spc="-10" dirty="0">
                          <a:latin typeface="Arial Unicode MS" panose="020B0604020202020204" charset="-122"/>
                          <a:cs typeface="Arial Unicode MS" panose="020B0604020202020204" charset="-122"/>
                        </a:rPr>
                        <a:t>填写</a:t>
                      </a:r>
                      <a:endParaRPr sz="1350">
                        <a:latin typeface="Arial Unicode MS" panose="020B0604020202020204" charset="-122"/>
                        <a:cs typeface="Arial Unicode MS" panose="020B0604020202020204" charset="-122"/>
                      </a:endParaRPr>
                    </a:p>
                    <a:p>
                      <a:pPr marL="1280795">
                        <a:lnSpc>
                          <a:spcPts val="1610"/>
                        </a:lnSpc>
                      </a:pPr>
                      <a:r>
                        <a:rPr sz="1350" spc="-85" dirty="0">
                          <a:latin typeface="Arial Unicode MS" panose="020B0604020202020204" charset="-122"/>
                          <a:cs typeface="Arial Unicode MS" panose="020B0604020202020204" charset="-122"/>
                        </a:rPr>
                        <a:t>A109000)</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49555">
                <a:tc>
                  <a:txBody>
                    <a:bodyPr/>
                    <a:lstStyle/>
                    <a:p>
                      <a:pPr algn="ctr">
                        <a:lnSpc>
                          <a:spcPts val="1580"/>
                        </a:lnSpc>
                      </a:pPr>
                      <a:r>
                        <a:rPr sz="1400" spc="-85" dirty="0">
                          <a:latin typeface="Arial Unicode MS" panose="020B0604020202020204" charset="-122"/>
                          <a:cs typeface="Arial Unicode MS" panose="020B0604020202020204" charset="-122"/>
                        </a:rPr>
                        <a:t>13</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spcBef>
                          <a:spcPts val="75"/>
                        </a:spcBef>
                      </a:pPr>
                      <a:r>
                        <a:rPr sz="1350" dirty="0">
                          <a:latin typeface="Arial Unicode MS" panose="020B0604020202020204" charset="-122"/>
                          <a:cs typeface="Arial Unicode MS" panose="020B0604020202020204" charset="-122"/>
                        </a:rPr>
                        <a:t>三、利润总额（</a:t>
                      </a:r>
                      <a:r>
                        <a:rPr sz="2025" baseline="2000" dirty="0">
                          <a:latin typeface="Arial Unicode MS" panose="020B0604020202020204" charset="-122"/>
                          <a:cs typeface="Arial Unicode MS" panose="020B0604020202020204" charset="-122"/>
                        </a:rPr>
                        <a:t>10+11-12</a:t>
                      </a:r>
                      <a:r>
                        <a:rPr sz="1350" dirty="0">
                          <a:latin typeface="Arial Unicode MS" panose="020B0604020202020204" charset="-122"/>
                          <a:cs typeface="Arial Unicode MS" panose="020B0604020202020204" charset="-122"/>
                        </a:rPr>
                        <a:t>）</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81304">
                <a:tc>
                  <a:txBody>
                    <a:bodyPr/>
                    <a:lstStyle/>
                    <a:p>
                      <a:pPr algn="ctr">
                        <a:lnSpc>
                          <a:spcPts val="1665"/>
                        </a:lnSpc>
                      </a:pPr>
                      <a:r>
                        <a:rPr sz="1400" spc="-85" dirty="0">
                          <a:latin typeface="Arial Unicode MS" panose="020B0604020202020204" charset="-122"/>
                          <a:cs typeface="Arial Unicode MS" panose="020B0604020202020204" charset="-122"/>
                        </a:rPr>
                        <a:t>14</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11">
                  <a:txBody>
                    <a:bodyPr/>
                    <a:lstStyle/>
                    <a:p>
                      <a:pPr>
                        <a:lnSpc>
                          <a:spcPct val="100000"/>
                        </a:lnSpc>
                      </a:pPr>
                      <a:endParaRPr sz="1400">
                        <a:latin typeface="Times New Roman" panose="02020603050405020304"/>
                        <a:cs typeface="Times New Roman" panose="02020603050405020304"/>
                      </a:endParaRPr>
                    </a:p>
                    <a:p>
                      <a:pPr>
                        <a:lnSpc>
                          <a:spcPct val="100000"/>
                        </a:lnSpc>
                      </a:pPr>
                      <a:endParaRPr sz="1400">
                        <a:latin typeface="Times New Roman" panose="02020603050405020304"/>
                        <a:cs typeface="Times New Roman" panose="02020603050405020304"/>
                      </a:endParaRPr>
                    </a:p>
                    <a:p>
                      <a:pPr>
                        <a:lnSpc>
                          <a:spcPct val="100000"/>
                        </a:lnSpc>
                      </a:pPr>
                      <a:endParaRPr sz="1400">
                        <a:latin typeface="Times New Roman" panose="02020603050405020304"/>
                        <a:cs typeface="Times New Roman" panose="02020603050405020304"/>
                      </a:endParaRPr>
                    </a:p>
                    <a:p>
                      <a:pPr>
                        <a:lnSpc>
                          <a:spcPct val="100000"/>
                        </a:lnSpc>
                      </a:pPr>
                      <a:endParaRPr sz="1400">
                        <a:latin typeface="Times New Roman" panose="02020603050405020304"/>
                        <a:cs typeface="Times New Roman" panose="02020603050405020304"/>
                      </a:endParaRPr>
                    </a:p>
                    <a:p>
                      <a:pPr marL="48895" algn="just">
                        <a:lnSpc>
                          <a:spcPct val="101000"/>
                        </a:lnSpc>
                        <a:spcBef>
                          <a:spcPts val="1190"/>
                        </a:spcBef>
                      </a:pPr>
                      <a:r>
                        <a:rPr sz="1400" spc="5" dirty="0">
                          <a:latin typeface="Arial Unicode MS" panose="020B0604020202020204" charset="-122"/>
                          <a:cs typeface="Arial Unicode MS" panose="020B0604020202020204" charset="-122"/>
                        </a:rPr>
                        <a:t>应 纳 </a:t>
                      </a:r>
                      <a:r>
                        <a:rPr sz="1400" spc="-254" dirty="0">
                          <a:latin typeface="Arial Unicode MS" panose="020B0604020202020204" charset="-122"/>
                          <a:cs typeface="Arial Unicode MS" panose="020B0604020202020204" charset="-122"/>
                        </a:rPr>
                        <a:t> </a:t>
                      </a:r>
                      <a:r>
                        <a:rPr sz="1400" spc="5" dirty="0">
                          <a:latin typeface="Arial Unicode MS" panose="020B0604020202020204" charset="-122"/>
                          <a:cs typeface="Arial Unicode MS" panose="020B0604020202020204" charset="-122"/>
                        </a:rPr>
                        <a:t>税 所 </a:t>
                      </a:r>
                      <a:r>
                        <a:rPr sz="1400" spc="-254" dirty="0">
                          <a:latin typeface="Arial Unicode MS" panose="020B0604020202020204" charset="-122"/>
                          <a:cs typeface="Arial Unicode MS" panose="020B0604020202020204" charset="-122"/>
                        </a:rPr>
                        <a:t> </a:t>
                      </a:r>
                      <a:r>
                        <a:rPr sz="1400" spc="5" dirty="0">
                          <a:latin typeface="Arial Unicode MS" panose="020B0604020202020204" charset="-122"/>
                          <a:cs typeface="Arial Unicode MS" panose="020B0604020202020204" charset="-122"/>
                        </a:rPr>
                        <a:t>得 额 </a:t>
                      </a:r>
                      <a:r>
                        <a:rPr sz="1400" spc="-254"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计算</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87985">
                        <a:lnSpc>
                          <a:spcPct val="100000"/>
                        </a:lnSpc>
                        <a:spcBef>
                          <a:spcPts val="155"/>
                        </a:spcBef>
                      </a:pPr>
                      <a:r>
                        <a:rPr sz="1350" spc="-10" dirty="0">
                          <a:latin typeface="Arial Unicode MS" panose="020B0604020202020204" charset="-122"/>
                          <a:cs typeface="Arial Unicode MS" panose="020B0604020202020204" charset="-122"/>
                        </a:rPr>
                        <a:t>减：境外所得（填写</a:t>
                      </a:r>
                      <a:r>
                        <a:rPr sz="2025" spc="-15" baseline="2000" dirty="0">
                          <a:latin typeface="Arial Unicode MS" panose="020B0604020202020204" charset="-122"/>
                          <a:cs typeface="Arial Unicode MS" panose="020B0604020202020204" charset="-122"/>
                        </a:rPr>
                        <a:t>A108010</a:t>
                      </a:r>
                      <a:r>
                        <a:rPr sz="1350" spc="-10" dirty="0">
                          <a:latin typeface="Arial Unicode MS" panose="020B0604020202020204" charset="-122"/>
                          <a:cs typeface="Arial Unicode MS" panose="020B0604020202020204" charset="-122"/>
                        </a:rPr>
                        <a:t>）</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rowSpan="2">
                  <a:txBody>
                    <a:bodyPr/>
                    <a:lstStyle/>
                    <a:p>
                      <a:pPr algn="ctr">
                        <a:lnSpc>
                          <a:spcPct val="100000"/>
                        </a:lnSpc>
                        <a:spcBef>
                          <a:spcPts val="510"/>
                        </a:spcBef>
                      </a:pPr>
                      <a:r>
                        <a:rPr sz="1400" spc="-85" dirty="0">
                          <a:latin typeface="Arial Unicode MS" panose="020B0604020202020204" charset="-122"/>
                          <a:cs typeface="Arial Unicode MS" panose="020B0604020202020204" charset="-122"/>
                        </a:rPr>
                        <a:t>36</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marL="1280795">
                        <a:lnSpc>
                          <a:spcPts val="1350"/>
                        </a:lnSpc>
                      </a:pPr>
                      <a:r>
                        <a:rPr sz="1400" spc="-10" dirty="0">
                          <a:latin typeface="Arial Unicode MS" panose="020B0604020202020204" charset="-122"/>
                          <a:cs typeface="Arial Unicode MS" panose="020B0604020202020204" charset="-122"/>
                        </a:rPr>
                        <a:t>总机构主体生产经营部门分摊本年应补（退）</a:t>
                      </a:r>
                      <a:endParaRPr sz="1400">
                        <a:latin typeface="Arial Unicode MS" panose="020B0604020202020204" charset="-122"/>
                        <a:cs typeface="Arial Unicode MS" panose="020B0604020202020204" charset="-122"/>
                      </a:endParaRPr>
                    </a:p>
                    <a:p>
                      <a:pPr marL="1280795">
                        <a:lnSpc>
                          <a:spcPct val="100000"/>
                        </a:lnSpc>
                        <a:spcBef>
                          <a:spcPts val="55"/>
                        </a:spcBef>
                      </a:pPr>
                      <a:r>
                        <a:rPr sz="1350" spc="-70" dirty="0">
                          <a:latin typeface="Arial Unicode MS" panose="020B0604020202020204" charset="-122"/>
                          <a:cs typeface="Arial Unicode MS" panose="020B0604020202020204" charset="-122"/>
                        </a:rPr>
                        <a:t>所得税额</a:t>
                      </a:r>
                      <a:r>
                        <a:rPr sz="2025" spc="-104" baseline="2000" dirty="0">
                          <a:latin typeface="Arial Unicode MS" panose="020B0604020202020204" charset="-122"/>
                          <a:cs typeface="Arial Unicode MS" panose="020B0604020202020204" charset="-122"/>
                        </a:rPr>
                        <a:t>(</a:t>
                      </a:r>
                      <a:r>
                        <a:rPr sz="1350" spc="-70" dirty="0">
                          <a:latin typeface="Arial Unicode MS" panose="020B0604020202020204" charset="-122"/>
                          <a:cs typeface="Arial Unicode MS" panose="020B0604020202020204" charset="-122"/>
                        </a:rPr>
                        <a:t>填写</a:t>
                      </a:r>
                      <a:r>
                        <a:rPr sz="2025" spc="-104" baseline="2000" dirty="0">
                          <a:latin typeface="Arial Unicode MS" panose="020B0604020202020204" charset="-122"/>
                          <a:cs typeface="Arial Unicode MS" panose="020B0604020202020204" charset="-122"/>
                        </a:rPr>
                        <a:t>A109000)</a:t>
                      </a:r>
                      <a:endParaRPr sz="2025" baseline="20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135255">
                <a:tc rowSpan="2">
                  <a:txBody>
                    <a:bodyPr/>
                    <a:lstStyle/>
                    <a:p>
                      <a:pPr algn="ctr">
                        <a:lnSpc>
                          <a:spcPts val="1580"/>
                        </a:lnSpc>
                      </a:pPr>
                      <a:r>
                        <a:rPr sz="1400" spc="-85" dirty="0">
                          <a:latin typeface="Arial Unicode MS" panose="020B0604020202020204" charset="-122"/>
                          <a:cs typeface="Arial Unicode MS" panose="020B0604020202020204" charset="-122"/>
                        </a:rPr>
                        <a:t>15</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2">
                  <a:txBody>
                    <a:bodyPr/>
                    <a:lstStyle/>
                    <a:p>
                      <a:pPr marL="387985">
                        <a:lnSpc>
                          <a:spcPct val="100000"/>
                        </a:lnSpc>
                        <a:spcBef>
                          <a:spcPts val="80"/>
                        </a:spcBef>
                      </a:pPr>
                      <a:r>
                        <a:rPr sz="1350" spc="-5" dirty="0">
                          <a:latin typeface="Arial Unicode MS" panose="020B0604020202020204" charset="-122"/>
                          <a:cs typeface="Arial Unicode MS" panose="020B0604020202020204" charset="-122"/>
                        </a:rPr>
                        <a:t>加：纳税调整增加额（填写</a:t>
                      </a:r>
                      <a:r>
                        <a:rPr sz="2025" spc="-7" baseline="2000" dirty="0">
                          <a:latin typeface="Arial Unicode MS" panose="020B0604020202020204" charset="-122"/>
                          <a:cs typeface="Arial Unicode MS" panose="020B0604020202020204" charset="-122"/>
                        </a:rPr>
                        <a:t>A105000</a:t>
                      </a:r>
                      <a:r>
                        <a:rPr sz="1350" spc="-5" dirty="0">
                          <a:latin typeface="Arial Unicode MS" panose="020B0604020202020204" charset="-122"/>
                          <a:cs typeface="Arial Unicode MS" panose="020B0604020202020204" charset="-122"/>
                        </a:rPr>
                        <a:t>）</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7C7C7C"/>
                      </a:solidFill>
                      <a:prstDash val="solid"/>
                    </a:lnT>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136525">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rowSpan="9" gridSpan="4">
                  <a:txBody>
                    <a:bodyPr/>
                    <a:lstStyle/>
                    <a:p>
                      <a:pPr>
                        <a:lnSpc>
                          <a:spcPct val="100000"/>
                        </a:lnSpc>
                      </a:pPr>
                      <a:endParaRPr sz="1800">
                        <a:latin typeface="Times New Roman" panose="02020603050405020304"/>
                        <a:cs typeface="Times New Roman" panose="02020603050405020304"/>
                      </a:endParaRPr>
                    </a:p>
                    <a:p>
                      <a:pPr>
                        <a:lnSpc>
                          <a:spcPct val="100000"/>
                        </a:lnSpc>
                        <a:spcBef>
                          <a:spcPts val="15"/>
                        </a:spcBef>
                      </a:pPr>
                      <a:endParaRPr sz="2650">
                        <a:latin typeface="Times New Roman" panose="02020603050405020304"/>
                        <a:cs typeface="Times New Roman" panose="02020603050405020304"/>
                      </a:endParaRPr>
                    </a:p>
                    <a:p>
                      <a:pPr marL="335280">
                        <a:lnSpc>
                          <a:spcPct val="100000"/>
                        </a:lnSpc>
                      </a:pPr>
                      <a:r>
                        <a:rPr sz="1800" b="1" spc="5" dirty="0">
                          <a:solidFill>
                            <a:srgbClr val="FFFFFF"/>
                          </a:solidFill>
                          <a:latin typeface="Microsoft JhengHei" panose="020B0604030504040204" charset="-120"/>
                          <a:cs typeface="Microsoft JhengHei" panose="020B0604030504040204" charset="-120"/>
                        </a:rPr>
                        <a:t>主表：按照企业所得税的计算过程设计；</a:t>
                      </a:r>
                      <a:endParaRPr sz="1800">
                        <a:latin typeface="Microsoft JhengHei" panose="020B0604030504040204" charset="-120"/>
                        <a:cs typeface="Microsoft JhengHei" panose="020B0604030504040204" charset="-120"/>
                      </a:endParaRPr>
                    </a:p>
                    <a:p>
                      <a:pPr>
                        <a:lnSpc>
                          <a:spcPct val="100000"/>
                        </a:lnSpc>
                        <a:spcBef>
                          <a:spcPts val="35"/>
                        </a:spcBef>
                      </a:pPr>
                      <a:endParaRPr sz="2300">
                        <a:latin typeface="Times New Roman" panose="02020603050405020304"/>
                        <a:cs typeface="Times New Roman" panose="02020603050405020304"/>
                      </a:endParaRPr>
                    </a:p>
                    <a:p>
                      <a:pPr marL="335280" marR="44450">
                        <a:lnSpc>
                          <a:spcPts val="2110"/>
                        </a:lnSpc>
                      </a:pPr>
                      <a:r>
                        <a:rPr sz="1800" b="1" spc="5" dirty="0">
                          <a:solidFill>
                            <a:srgbClr val="FFFFFF"/>
                          </a:solidFill>
                          <a:latin typeface="Microsoft JhengHei" panose="020B0604030504040204" charset="-120"/>
                          <a:cs typeface="Microsoft JhengHei" panose="020B0604030504040204" charset="-120"/>
                        </a:rPr>
                        <a:t>划分利润总额、应纳税所得额、应纳税额三个部分，其 </a:t>
                      </a:r>
                      <a:r>
                        <a:rPr sz="1800" b="1" dirty="0">
                          <a:solidFill>
                            <a:srgbClr val="FFFFFF"/>
                          </a:solidFill>
                          <a:latin typeface="Microsoft JhengHei" panose="020B0604030504040204" charset="-120"/>
                          <a:cs typeface="Microsoft JhengHei" panose="020B0604030504040204" charset="-120"/>
                        </a:rPr>
                        <a:t>中 </a:t>
                      </a:r>
                      <a:r>
                        <a:rPr sz="1800" b="1" spc="-390" dirty="0">
                          <a:solidFill>
                            <a:srgbClr val="FFFFFF"/>
                          </a:solidFill>
                          <a:latin typeface="Microsoft JhengHei" panose="020B0604030504040204" charset="-120"/>
                          <a:cs typeface="Microsoft JhengHei" panose="020B0604030504040204" charset="-120"/>
                        </a:rPr>
                        <a:t> </a:t>
                      </a:r>
                      <a:r>
                        <a:rPr sz="1800" b="1" spc="5" dirty="0">
                          <a:solidFill>
                            <a:srgbClr val="FFFFFF"/>
                          </a:solidFill>
                          <a:latin typeface="Microsoft JhengHei" panose="020B0604030504040204" charset="-120"/>
                          <a:cs typeface="Microsoft JhengHei" panose="020B0604030504040204" charset="-120"/>
                        </a:rPr>
                        <a:t>利润总额参照利润表填报。</a:t>
                      </a:r>
                      <a:endParaRPr sz="1800">
                        <a:latin typeface="Microsoft JhengHei" panose="020B0604030504040204" charset="-120"/>
                        <a:cs typeface="Microsoft JhengHei" panose="020B0604030504040204" charset="-120"/>
                      </a:endParaRPr>
                    </a:p>
                    <a:p>
                      <a:pPr algn="r">
                        <a:lnSpc>
                          <a:spcPct val="100000"/>
                        </a:lnSpc>
                        <a:spcBef>
                          <a:spcPts val="470"/>
                        </a:spcBef>
                      </a:pPr>
                      <a:r>
                        <a:rPr sz="1000" spc="-5" dirty="0">
                          <a:solidFill>
                            <a:srgbClr val="7C7C7C"/>
                          </a:solidFill>
                          <a:latin typeface="Arial" panose="020B0604020202020204"/>
                          <a:cs typeface="Arial" panose="020B0604020202020204"/>
                        </a:rPr>
                        <a:t>3</a:t>
                      </a:r>
                      <a:r>
                        <a:rPr sz="1000" dirty="0">
                          <a:solidFill>
                            <a:srgbClr val="7C7C7C"/>
                          </a:solidFill>
                          <a:latin typeface="Arial" panose="020B0604020202020204"/>
                          <a:cs typeface="Arial" panose="020B0604020202020204"/>
                        </a:rPr>
                        <a:t>3</a:t>
                      </a:r>
                      <a:endParaRPr sz="1000">
                        <a:latin typeface="Arial" panose="020B0604020202020204"/>
                        <a:cs typeface="Arial" panose="020B0604020202020204"/>
                      </a:endParaRPr>
                    </a:p>
                  </a:txBody>
                  <a:tcPr marL="0" marR="0" marT="0" marB="0">
                    <a:lnL w="9525">
                      <a:solidFill>
                        <a:srgbClr val="000000"/>
                      </a:solidFill>
                      <a:prstDash val="solid"/>
                    </a:lnL>
                    <a:solidFill>
                      <a:srgbClr val="4276AA"/>
                    </a:solidFill>
                  </a:tcPr>
                </a:tc>
                <a:tc rowSpan="9" hMerge="1">
                  <a:tcPr marL="0" marR="0" marT="0" marB="0"/>
                </a:tc>
                <a:tc rowSpan="9" hMerge="1">
                  <a:tcPr marL="0" marR="0" marT="0" marB="0"/>
                </a:tc>
                <a:tc rowSpan="9" hMerge="1">
                  <a:tcPr marL="0" marR="0" marT="0" marB="0"/>
                </a:tc>
              </a:tr>
              <a:tr h="271144">
                <a:tc>
                  <a:txBody>
                    <a:bodyPr/>
                    <a:lstStyle/>
                    <a:p>
                      <a:pPr algn="ctr">
                        <a:lnSpc>
                          <a:spcPts val="1585"/>
                        </a:lnSpc>
                      </a:pPr>
                      <a:r>
                        <a:rPr sz="1400" spc="-85" dirty="0">
                          <a:latin typeface="Arial Unicode MS" panose="020B0604020202020204" charset="-122"/>
                          <a:cs typeface="Arial Unicode MS" panose="020B0604020202020204" charset="-122"/>
                        </a:rPr>
                        <a:t>16</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87985">
                        <a:lnSpc>
                          <a:spcPct val="100000"/>
                        </a:lnSpc>
                        <a:spcBef>
                          <a:spcPts val="80"/>
                        </a:spcBef>
                      </a:pPr>
                      <a:r>
                        <a:rPr sz="1350" spc="-5" dirty="0">
                          <a:latin typeface="Arial Unicode MS" panose="020B0604020202020204" charset="-122"/>
                          <a:cs typeface="Arial Unicode MS" panose="020B0604020202020204" charset="-122"/>
                        </a:rPr>
                        <a:t>减：纳税调整减少额（填写</a:t>
                      </a:r>
                      <a:r>
                        <a:rPr sz="2025" spc="-7" baseline="2000" dirty="0">
                          <a:latin typeface="Arial Unicode MS" panose="020B0604020202020204" charset="-122"/>
                          <a:cs typeface="Arial Unicode MS" panose="020B0604020202020204" charset="-122"/>
                        </a:rPr>
                        <a:t>A105000</a:t>
                      </a:r>
                      <a:r>
                        <a:rPr sz="1350" spc="-5" dirty="0">
                          <a:latin typeface="Arial Unicode MS" panose="020B0604020202020204" charset="-122"/>
                          <a:cs typeface="Arial Unicode MS" panose="020B0604020202020204" charset="-122"/>
                        </a:rPr>
                        <a:t>）</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gridSpan="4">
                  <a:tcPr marL="0" marR="0" marT="0" marB="0">
                    <a:lnL w="9525">
                      <a:solidFill>
                        <a:srgbClr val="000000"/>
                      </a:solidFill>
                      <a:prstDash val="solid"/>
                    </a:lnL>
                    <a:solidFill>
                      <a:srgbClr val="4276AA"/>
                    </a:solidFill>
                  </a:tcPr>
                </a:tc>
                <a:tc vMerge="1" hMerge="1">
                  <a:tcPr marL="0" marR="0" marT="0" marB="0"/>
                </a:tc>
                <a:tc vMerge="1" hMerge="1">
                  <a:tcPr marL="0" marR="0" marT="0" marB="0"/>
                </a:tc>
                <a:tc vMerge="1" hMerge="1">
                  <a:tcPr marL="0" marR="0" marT="0" marB="0"/>
                </a:tc>
              </a:tr>
              <a:tr h="273050">
                <a:tc>
                  <a:txBody>
                    <a:bodyPr/>
                    <a:lstStyle/>
                    <a:p>
                      <a:pPr algn="ctr">
                        <a:lnSpc>
                          <a:spcPts val="1595"/>
                        </a:lnSpc>
                      </a:pPr>
                      <a:r>
                        <a:rPr sz="1400" spc="-85" dirty="0">
                          <a:latin typeface="Arial Unicode MS" panose="020B0604020202020204" charset="-122"/>
                          <a:cs typeface="Arial Unicode MS" panose="020B0604020202020204" charset="-122"/>
                        </a:rPr>
                        <a:t>17</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r">
                        <a:lnSpc>
                          <a:spcPct val="100000"/>
                        </a:lnSpc>
                        <a:spcBef>
                          <a:spcPts val="90"/>
                        </a:spcBef>
                      </a:pPr>
                      <a:r>
                        <a:rPr sz="1350" spc="-10" dirty="0">
                          <a:latin typeface="Arial Unicode MS" panose="020B0604020202020204" charset="-122"/>
                          <a:cs typeface="Arial Unicode MS" panose="020B0604020202020204" charset="-122"/>
                        </a:rPr>
                        <a:t>减：免税、减计收入及</a:t>
                      </a:r>
                      <a:r>
                        <a:rPr sz="1350" spc="-35" dirty="0">
                          <a:latin typeface="Arial Unicode MS" panose="020B0604020202020204" charset="-122"/>
                          <a:cs typeface="Arial Unicode MS" panose="020B0604020202020204" charset="-122"/>
                        </a:rPr>
                        <a:t>加</a:t>
                      </a:r>
                      <a:r>
                        <a:rPr sz="1350" spc="-10" dirty="0">
                          <a:latin typeface="Arial Unicode MS" panose="020B0604020202020204" charset="-122"/>
                          <a:cs typeface="Arial Unicode MS" panose="020B0604020202020204" charset="-122"/>
                        </a:rPr>
                        <a:t>计扣</a:t>
                      </a:r>
                      <a:r>
                        <a:rPr sz="1350" spc="-35" dirty="0">
                          <a:latin typeface="Arial Unicode MS" panose="020B0604020202020204" charset="-122"/>
                          <a:cs typeface="Arial Unicode MS" panose="020B0604020202020204" charset="-122"/>
                        </a:rPr>
                        <a:t>除</a:t>
                      </a:r>
                      <a:r>
                        <a:rPr sz="1350" spc="-10" dirty="0">
                          <a:latin typeface="Arial Unicode MS" panose="020B0604020202020204" charset="-122"/>
                          <a:cs typeface="Arial Unicode MS" panose="020B0604020202020204" charset="-122"/>
                        </a:rPr>
                        <a:t>（填</a:t>
                      </a:r>
                      <a:r>
                        <a:rPr sz="1350" spc="-25" dirty="0">
                          <a:latin typeface="Arial Unicode MS" panose="020B0604020202020204" charset="-122"/>
                          <a:cs typeface="Arial Unicode MS" panose="020B0604020202020204" charset="-122"/>
                        </a:rPr>
                        <a:t>写</a:t>
                      </a:r>
                      <a:r>
                        <a:rPr sz="2025" spc="-15" baseline="2000" dirty="0">
                          <a:latin typeface="Arial Unicode MS" panose="020B0604020202020204" charset="-122"/>
                          <a:cs typeface="Arial Unicode MS" panose="020B0604020202020204" charset="-122"/>
                        </a:rPr>
                        <a:t>A</a:t>
                      </a:r>
                      <a:r>
                        <a:rPr sz="2025" spc="-30" baseline="2000" dirty="0">
                          <a:latin typeface="Arial Unicode MS" panose="020B0604020202020204" charset="-122"/>
                          <a:cs typeface="Arial Unicode MS" panose="020B0604020202020204" charset="-122"/>
                        </a:rPr>
                        <a:t>10</a:t>
                      </a:r>
                      <a:r>
                        <a:rPr sz="2025" spc="-7" baseline="2000" dirty="0">
                          <a:latin typeface="Arial Unicode MS" panose="020B0604020202020204" charset="-122"/>
                          <a:cs typeface="Arial Unicode MS" panose="020B0604020202020204" charset="-122"/>
                        </a:rPr>
                        <a:t>7</a:t>
                      </a:r>
                      <a:r>
                        <a:rPr sz="2025" spc="-30" baseline="2000" dirty="0">
                          <a:latin typeface="Arial Unicode MS" panose="020B0604020202020204" charset="-122"/>
                          <a:cs typeface="Arial Unicode MS" panose="020B0604020202020204" charset="-122"/>
                        </a:rPr>
                        <a:t>01</a:t>
                      </a:r>
                      <a:r>
                        <a:rPr sz="2025" baseline="2000" dirty="0">
                          <a:latin typeface="Arial Unicode MS" panose="020B0604020202020204" charset="-122"/>
                          <a:cs typeface="Arial Unicode MS" panose="020B0604020202020204" charset="-122"/>
                        </a:rPr>
                        <a:t>0</a:t>
                      </a:r>
                      <a:r>
                        <a:rPr sz="1350" dirty="0">
                          <a:latin typeface="Arial Unicode MS" panose="020B0604020202020204" charset="-122"/>
                          <a:cs typeface="Arial Unicode MS" panose="020B0604020202020204" charset="-122"/>
                        </a:rPr>
                        <a:t>）</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gridSpan="4">
                  <a:tcPr marL="0" marR="0" marT="0" marB="0">
                    <a:lnL w="9525">
                      <a:solidFill>
                        <a:srgbClr val="000000"/>
                      </a:solidFill>
                      <a:prstDash val="solid"/>
                    </a:lnL>
                    <a:solidFill>
                      <a:srgbClr val="4276AA"/>
                    </a:solidFill>
                  </a:tcPr>
                </a:tc>
                <a:tc vMerge="1" hMerge="1">
                  <a:tcPr marL="0" marR="0" marT="0" marB="0"/>
                </a:tc>
                <a:tc vMerge="1" hMerge="1">
                  <a:tcPr marL="0" marR="0" marT="0" marB="0"/>
                </a:tc>
                <a:tc vMerge="1" hMerge="1">
                  <a:tcPr marL="0" marR="0" marT="0" marB="0"/>
                </a:tc>
              </a:tr>
              <a:tr h="271780">
                <a:tc>
                  <a:txBody>
                    <a:bodyPr/>
                    <a:lstStyle/>
                    <a:p>
                      <a:pPr algn="ctr">
                        <a:lnSpc>
                          <a:spcPts val="1585"/>
                        </a:lnSpc>
                      </a:pPr>
                      <a:r>
                        <a:rPr sz="1400" spc="-85" dirty="0">
                          <a:latin typeface="Arial Unicode MS" panose="020B0604020202020204" charset="-122"/>
                          <a:cs typeface="Arial Unicode MS" panose="020B0604020202020204" charset="-122"/>
                        </a:rPr>
                        <a:t>18</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r">
                        <a:lnSpc>
                          <a:spcPct val="100000"/>
                        </a:lnSpc>
                        <a:spcBef>
                          <a:spcPts val="80"/>
                        </a:spcBef>
                      </a:pPr>
                      <a:r>
                        <a:rPr sz="1350" spc="-10" dirty="0">
                          <a:latin typeface="Arial Unicode MS" panose="020B0604020202020204" charset="-122"/>
                          <a:cs typeface="Arial Unicode MS" panose="020B0604020202020204" charset="-122"/>
                        </a:rPr>
                        <a:t>加：境外应税所得抵减</a:t>
                      </a:r>
                      <a:r>
                        <a:rPr sz="1350" spc="-35" dirty="0">
                          <a:latin typeface="Arial Unicode MS" panose="020B0604020202020204" charset="-122"/>
                          <a:cs typeface="Arial Unicode MS" panose="020B0604020202020204" charset="-122"/>
                        </a:rPr>
                        <a:t>境</a:t>
                      </a:r>
                      <a:r>
                        <a:rPr sz="1350" spc="-10" dirty="0">
                          <a:latin typeface="Arial Unicode MS" panose="020B0604020202020204" charset="-122"/>
                          <a:cs typeface="Arial Unicode MS" panose="020B0604020202020204" charset="-122"/>
                        </a:rPr>
                        <a:t>内亏</a:t>
                      </a:r>
                      <a:r>
                        <a:rPr sz="1350" spc="-35" dirty="0">
                          <a:latin typeface="Arial Unicode MS" panose="020B0604020202020204" charset="-122"/>
                          <a:cs typeface="Arial Unicode MS" panose="020B0604020202020204" charset="-122"/>
                        </a:rPr>
                        <a:t>损</a:t>
                      </a:r>
                      <a:r>
                        <a:rPr sz="1350" spc="-10" dirty="0">
                          <a:latin typeface="Arial Unicode MS" panose="020B0604020202020204" charset="-122"/>
                          <a:cs typeface="Arial Unicode MS" panose="020B0604020202020204" charset="-122"/>
                        </a:rPr>
                        <a:t>（填</a:t>
                      </a:r>
                      <a:r>
                        <a:rPr sz="1350" spc="-25" dirty="0">
                          <a:latin typeface="Arial Unicode MS" panose="020B0604020202020204" charset="-122"/>
                          <a:cs typeface="Arial Unicode MS" panose="020B0604020202020204" charset="-122"/>
                        </a:rPr>
                        <a:t>写</a:t>
                      </a:r>
                      <a:r>
                        <a:rPr sz="2025" spc="-15" baseline="2000" dirty="0">
                          <a:latin typeface="Arial Unicode MS" panose="020B0604020202020204" charset="-122"/>
                          <a:cs typeface="Arial Unicode MS" panose="020B0604020202020204" charset="-122"/>
                        </a:rPr>
                        <a:t>A</a:t>
                      </a:r>
                      <a:r>
                        <a:rPr sz="2025" spc="-30" baseline="2000" dirty="0">
                          <a:latin typeface="Arial Unicode MS" panose="020B0604020202020204" charset="-122"/>
                          <a:cs typeface="Arial Unicode MS" panose="020B0604020202020204" charset="-122"/>
                        </a:rPr>
                        <a:t>10</a:t>
                      </a:r>
                      <a:r>
                        <a:rPr sz="2025" spc="-7" baseline="2000" dirty="0">
                          <a:latin typeface="Arial Unicode MS" panose="020B0604020202020204" charset="-122"/>
                          <a:cs typeface="Arial Unicode MS" panose="020B0604020202020204" charset="-122"/>
                        </a:rPr>
                        <a:t>8</a:t>
                      </a:r>
                      <a:r>
                        <a:rPr sz="2025" spc="-30" baseline="2000" dirty="0">
                          <a:latin typeface="Arial Unicode MS" panose="020B0604020202020204" charset="-122"/>
                          <a:cs typeface="Arial Unicode MS" panose="020B0604020202020204" charset="-122"/>
                        </a:rPr>
                        <a:t>00</a:t>
                      </a:r>
                      <a:r>
                        <a:rPr sz="2025" baseline="2000" dirty="0">
                          <a:latin typeface="Arial Unicode MS" panose="020B0604020202020204" charset="-122"/>
                          <a:cs typeface="Arial Unicode MS" panose="020B0604020202020204" charset="-122"/>
                        </a:rPr>
                        <a:t>0</a:t>
                      </a:r>
                      <a:r>
                        <a:rPr sz="1350" dirty="0">
                          <a:latin typeface="Arial Unicode MS" panose="020B0604020202020204" charset="-122"/>
                          <a:cs typeface="Arial Unicode MS" panose="020B0604020202020204" charset="-122"/>
                        </a:rPr>
                        <a:t>）</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gridSpan="4">
                  <a:tcPr marL="0" marR="0" marT="0" marB="0">
                    <a:lnL w="9525">
                      <a:solidFill>
                        <a:srgbClr val="000000"/>
                      </a:solidFill>
                      <a:prstDash val="solid"/>
                    </a:lnL>
                    <a:solidFill>
                      <a:srgbClr val="4276AA"/>
                    </a:solidFill>
                  </a:tcPr>
                </a:tc>
                <a:tc vMerge="1" hMerge="1">
                  <a:tcPr marL="0" marR="0" marT="0" marB="0"/>
                </a:tc>
                <a:tc vMerge="1" hMerge="1">
                  <a:tcPr marL="0" marR="0" marT="0" marB="0"/>
                </a:tc>
                <a:tc vMerge="1" hMerge="1">
                  <a:tcPr marL="0" marR="0" marT="0" marB="0"/>
                </a:tc>
              </a:tr>
              <a:tr h="271144">
                <a:tc>
                  <a:txBody>
                    <a:bodyPr/>
                    <a:lstStyle/>
                    <a:p>
                      <a:pPr algn="ctr">
                        <a:lnSpc>
                          <a:spcPts val="1580"/>
                        </a:lnSpc>
                      </a:pPr>
                      <a:r>
                        <a:rPr sz="1400" spc="-85" dirty="0">
                          <a:latin typeface="Arial Unicode MS" panose="020B0604020202020204" charset="-122"/>
                          <a:cs typeface="Arial Unicode MS" panose="020B0604020202020204" charset="-122"/>
                        </a:rPr>
                        <a:t>19</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spcBef>
                          <a:spcPts val="80"/>
                        </a:spcBef>
                      </a:pPr>
                      <a:r>
                        <a:rPr sz="1350" spc="10" dirty="0">
                          <a:latin typeface="Arial Unicode MS" panose="020B0604020202020204" charset="-122"/>
                          <a:cs typeface="Arial Unicode MS" panose="020B0604020202020204" charset="-122"/>
                        </a:rPr>
                        <a:t>四、纳税调整后所得（</a:t>
                      </a:r>
                      <a:r>
                        <a:rPr sz="2025" spc="15" baseline="2000" dirty="0">
                          <a:latin typeface="Arial Unicode MS" panose="020B0604020202020204" charset="-122"/>
                          <a:cs typeface="Arial Unicode MS" panose="020B0604020202020204" charset="-122"/>
                        </a:rPr>
                        <a:t>13-14+15-16-17+18</a:t>
                      </a:r>
                      <a:r>
                        <a:rPr sz="1350" spc="10" dirty="0">
                          <a:latin typeface="Arial Unicode MS" panose="020B0604020202020204" charset="-122"/>
                          <a:cs typeface="Arial Unicode MS" panose="020B0604020202020204" charset="-122"/>
                        </a:rPr>
                        <a:t>）</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gridSpan="4">
                  <a:tcPr marL="0" marR="0" marT="0" marB="0">
                    <a:lnL w="9525">
                      <a:solidFill>
                        <a:srgbClr val="000000"/>
                      </a:solidFill>
                      <a:prstDash val="solid"/>
                    </a:lnL>
                    <a:solidFill>
                      <a:srgbClr val="4276AA"/>
                    </a:solidFill>
                  </a:tcPr>
                </a:tc>
                <a:tc vMerge="1" hMerge="1">
                  <a:tcPr marL="0" marR="0" marT="0" marB="0"/>
                </a:tc>
                <a:tc vMerge="1" hMerge="1">
                  <a:tcPr marL="0" marR="0" marT="0" marB="0"/>
                </a:tc>
                <a:tc vMerge="1" hMerge="1">
                  <a:tcPr marL="0" marR="0" marT="0" marB="0"/>
                </a:tc>
              </a:tr>
              <a:tr h="271780">
                <a:tc>
                  <a:txBody>
                    <a:bodyPr/>
                    <a:lstStyle/>
                    <a:p>
                      <a:pPr algn="ctr">
                        <a:lnSpc>
                          <a:spcPts val="1585"/>
                        </a:lnSpc>
                      </a:pPr>
                      <a:r>
                        <a:rPr sz="1400" spc="-85" dirty="0">
                          <a:latin typeface="Arial Unicode MS" panose="020B0604020202020204" charset="-122"/>
                          <a:cs typeface="Arial Unicode MS" panose="020B0604020202020204" charset="-122"/>
                        </a:rPr>
                        <a:t>20</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87985">
                        <a:lnSpc>
                          <a:spcPct val="100000"/>
                        </a:lnSpc>
                        <a:spcBef>
                          <a:spcPts val="40"/>
                        </a:spcBef>
                      </a:pPr>
                      <a:r>
                        <a:rPr sz="1350" b="1" spc="-10" dirty="0">
                          <a:latin typeface="Microsoft JhengHei" panose="020B0604030504040204" charset="-120"/>
                          <a:cs typeface="Microsoft JhengHei" panose="020B0604030504040204" charset="-120"/>
                        </a:rPr>
                        <a:t>减：所得减免（填写</a:t>
                      </a:r>
                      <a:r>
                        <a:rPr sz="2025" b="1" spc="-15" baseline="2000" dirty="0">
                          <a:latin typeface="Arial" panose="020B0604020202020204"/>
                          <a:cs typeface="Arial" panose="020B0604020202020204"/>
                        </a:rPr>
                        <a:t>A107020</a:t>
                      </a:r>
                      <a:r>
                        <a:rPr sz="1350" b="1" spc="-10" dirty="0">
                          <a:latin typeface="Microsoft JhengHei" panose="020B0604030504040204" charset="-120"/>
                          <a:cs typeface="Microsoft JhengHei" panose="020B0604030504040204" charset="-120"/>
                        </a:rPr>
                        <a:t>）</a:t>
                      </a:r>
                      <a:endParaRPr sz="1350">
                        <a:latin typeface="Microsoft JhengHei" panose="020B0604030504040204" charset="-120"/>
                        <a:cs typeface="Microsoft JhengHei" panose="020B0604030504040204" charset="-12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gridSpan="4">
                  <a:tcPr marL="0" marR="0" marT="0" marB="0">
                    <a:lnL w="9525">
                      <a:solidFill>
                        <a:srgbClr val="000000"/>
                      </a:solidFill>
                      <a:prstDash val="solid"/>
                    </a:lnL>
                    <a:solidFill>
                      <a:srgbClr val="4276AA"/>
                    </a:solidFill>
                  </a:tcPr>
                </a:tc>
                <a:tc vMerge="1" hMerge="1">
                  <a:tcPr marL="0" marR="0" marT="0" marB="0"/>
                </a:tc>
                <a:tc vMerge="1" hMerge="1">
                  <a:tcPr marL="0" marR="0" marT="0" marB="0"/>
                </a:tc>
                <a:tc vMerge="1" hMerge="1">
                  <a:tcPr marL="0" marR="0" marT="0" marB="0"/>
                </a:tc>
              </a:tr>
              <a:tr h="271144">
                <a:tc>
                  <a:txBody>
                    <a:bodyPr/>
                    <a:lstStyle/>
                    <a:p>
                      <a:pPr algn="ctr">
                        <a:lnSpc>
                          <a:spcPts val="1590"/>
                        </a:lnSpc>
                      </a:pPr>
                      <a:r>
                        <a:rPr sz="1400" spc="-85" dirty="0">
                          <a:latin typeface="Arial Unicode MS" panose="020B0604020202020204" charset="-122"/>
                          <a:cs typeface="Arial Unicode MS" panose="020B0604020202020204" charset="-122"/>
                        </a:rPr>
                        <a:t>21</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87985">
                        <a:lnSpc>
                          <a:spcPct val="100000"/>
                        </a:lnSpc>
                        <a:spcBef>
                          <a:spcPts val="40"/>
                        </a:spcBef>
                      </a:pPr>
                      <a:r>
                        <a:rPr sz="1350" b="1" spc="-5" dirty="0">
                          <a:latin typeface="Microsoft JhengHei" panose="020B0604030504040204" charset="-120"/>
                          <a:cs typeface="Microsoft JhengHei" panose="020B0604030504040204" charset="-120"/>
                        </a:rPr>
                        <a:t>减：弥补以前年度亏损（填写</a:t>
                      </a:r>
                      <a:r>
                        <a:rPr sz="2025" b="1" spc="-7" baseline="2000" dirty="0">
                          <a:latin typeface="Arial" panose="020B0604020202020204"/>
                          <a:cs typeface="Arial" panose="020B0604020202020204"/>
                        </a:rPr>
                        <a:t>A106000</a:t>
                      </a:r>
                      <a:r>
                        <a:rPr sz="1350" b="1" spc="-5" dirty="0">
                          <a:latin typeface="Microsoft JhengHei" panose="020B0604030504040204" charset="-120"/>
                          <a:cs typeface="Microsoft JhengHei" panose="020B0604030504040204" charset="-120"/>
                        </a:rPr>
                        <a:t>）</a:t>
                      </a:r>
                      <a:endParaRPr sz="1350">
                        <a:latin typeface="Microsoft JhengHei" panose="020B0604030504040204" charset="-120"/>
                        <a:cs typeface="Microsoft JhengHei" panose="020B0604030504040204" charset="-12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gridSpan="4">
                  <a:tcPr marL="0" marR="0" marT="0" marB="0">
                    <a:lnL w="9525">
                      <a:solidFill>
                        <a:srgbClr val="000000"/>
                      </a:solidFill>
                      <a:prstDash val="solid"/>
                    </a:lnL>
                    <a:solidFill>
                      <a:srgbClr val="4276AA"/>
                    </a:solidFill>
                  </a:tcPr>
                </a:tc>
                <a:tc vMerge="1" hMerge="1">
                  <a:tcPr marL="0" marR="0" marT="0" marB="0"/>
                </a:tc>
                <a:tc vMerge="1" hMerge="1">
                  <a:tcPr marL="0" marR="0" marT="0" marB="0"/>
                </a:tc>
                <a:tc vMerge="1" hMerge="1">
                  <a:tcPr marL="0" marR="0" marT="0" marB="0"/>
                </a:tc>
              </a:tr>
              <a:tr h="273050">
                <a:tc>
                  <a:txBody>
                    <a:bodyPr/>
                    <a:lstStyle/>
                    <a:p>
                      <a:pPr algn="ctr">
                        <a:lnSpc>
                          <a:spcPts val="1595"/>
                        </a:lnSpc>
                      </a:pPr>
                      <a:r>
                        <a:rPr sz="1400" spc="-85" dirty="0">
                          <a:latin typeface="Arial Unicode MS" panose="020B0604020202020204" charset="-122"/>
                          <a:cs typeface="Arial Unicode MS" panose="020B0604020202020204" charset="-122"/>
                        </a:rPr>
                        <a:t>22</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87985">
                        <a:lnSpc>
                          <a:spcPct val="100000"/>
                        </a:lnSpc>
                        <a:spcBef>
                          <a:spcPts val="55"/>
                        </a:spcBef>
                      </a:pPr>
                      <a:r>
                        <a:rPr sz="1350" b="1" spc="-5" dirty="0">
                          <a:latin typeface="Microsoft JhengHei" panose="020B0604030504040204" charset="-120"/>
                          <a:cs typeface="Microsoft JhengHei" panose="020B0604030504040204" charset="-120"/>
                        </a:rPr>
                        <a:t>减：抵扣应纳税所得额（填写</a:t>
                      </a:r>
                      <a:r>
                        <a:rPr sz="2025" b="1" spc="-7" baseline="2000" dirty="0">
                          <a:latin typeface="Arial" panose="020B0604020202020204"/>
                          <a:cs typeface="Arial" panose="020B0604020202020204"/>
                        </a:rPr>
                        <a:t>A107030</a:t>
                      </a:r>
                      <a:r>
                        <a:rPr sz="1350" b="1" spc="-5" dirty="0">
                          <a:latin typeface="Microsoft JhengHei" panose="020B0604030504040204" charset="-120"/>
                          <a:cs typeface="Microsoft JhengHei" panose="020B0604030504040204" charset="-120"/>
                        </a:rPr>
                        <a:t>）</a:t>
                      </a:r>
                      <a:endParaRPr sz="1350">
                        <a:latin typeface="Microsoft JhengHei" panose="020B0604030504040204" charset="-120"/>
                        <a:cs typeface="Microsoft JhengHei" panose="020B0604030504040204" charset="-12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gridSpan="4">
                  <a:tcPr marL="0" marR="0" marT="0" marB="0">
                    <a:lnL w="9525">
                      <a:solidFill>
                        <a:srgbClr val="000000"/>
                      </a:solidFill>
                      <a:prstDash val="solid"/>
                    </a:lnL>
                    <a:solidFill>
                      <a:srgbClr val="4276AA"/>
                    </a:solidFill>
                  </a:tcPr>
                </a:tc>
                <a:tc vMerge="1" hMerge="1">
                  <a:tcPr marL="0" marR="0" marT="0" marB="0"/>
                </a:tc>
                <a:tc vMerge="1" hMerge="1">
                  <a:tcPr marL="0" marR="0" marT="0" marB="0"/>
                </a:tc>
                <a:tc vMerge="1" hMerge="1">
                  <a:tcPr marL="0" marR="0" marT="0" marB="0"/>
                </a:tc>
              </a:tr>
              <a:tr h="271780">
                <a:tc>
                  <a:txBody>
                    <a:bodyPr/>
                    <a:lstStyle/>
                    <a:p>
                      <a:pPr algn="ctr">
                        <a:lnSpc>
                          <a:spcPts val="1590"/>
                        </a:lnSpc>
                      </a:pPr>
                      <a:r>
                        <a:rPr sz="1400" spc="-85" dirty="0">
                          <a:latin typeface="Arial Unicode MS" panose="020B0604020202020204" charset="-122"/>
                          <a:cs typeface="Arial Unicode MS" panose="020B0604020202020204" charset="-122"/>
                        </a:rPr>
                        <a:t>23</a:t>
                      </a:r>
                      <a:endParaRPr sz="140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spcBef>
                          <a:spcPts val="80"/>
                        </a:spcBef>
                      </a:pPr>
                      <a:r>
                        <a:rPr sz="1350" spc="25" dirty="0">
                          <a:latin typeface="Arial Unicode MS" panose="020B0604020202020204" charset="-122"/>
                          <a:cs typeface="Arial Unicode MS" panose="020B0604020202020204" charset="-122"/>
                        </a:rPr>
                        <a:t>五、应纳税所得额（</a:t>
                      </a:r>
                      <a:r>
                        <a:rPr sz="2025" spc="37" baseline="2000" dirty="0">
                          <a:latin typeface="Arial Unicode MS" panose="020B0604020202020204" charset="-122"/>
                          <a:cs typeface="Arial Unicode MS" panose="020B0604020202020204" charset="-122"/>
                        </a:rPr>
                        <a:t>19-20-21-22</a:t>
                      </a:r>
                      <a:r>
                        <a:rPr sz="1350" spc="25" dirty="0">
                          <a:latin typeface="Arial Unicode MS" panose="020B0604020202020204" charset="-122"/>
                          <a:cs typeface="Arial Unicode MS" panose="020B0604020202020204" charset="-122"/>
                        </a:rPr>
                        <a:t>）</a:t>
                      </a:r>
                      <a:endParaRPr sz="1350">
                        <a:latin typeface="Arial Unicode MS" panose="020B0604020202020204" charset="-122"/>
                        <a:cs typeface="Arial Unicode MS" panose="020B0604020202020204" charset="-122"/>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gridSpan="4">
                  <a:tcPr marL="0" marR="0" marT="0" marB="0">
                    <a:lnL w="9525">
                      <a:solidFill>
                        <a:srgbClr val="000000"/>
                      </a:solidFill>
                      <a:prstDash val="solid"/>
                    </a:lnL>
                    <a:solidFill>
                      <a:srgbClr val="4276AA"/>
                    </a:solidFill>
                  </a:tcPr>
                </a:tc>
                <a:tc vMerge="1" hMerge="1">
                  <a:tcPr marL="0" marR="0" marT="0" marB="0"/>
                </a:tc>
                <a:tc vMerge="1" hMerge="1">
                  <a:tcPr marL="0" marR="0" marT="0" marB="0"/>
                </a:tc>
                <a:tc vMerge="1" hMerge="1">
                  <a:tcPr marL="0" marR="0" marT="0" marB="0"/>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338328"/>
            <a:ext cx="2311400" cy="285115"/>
          </a:xfrm>
          <a:prstGeom prst="rect">
            <a:avLst/>
          </a:prstGeom>
        </p:spPr>
        <p:txBody>
          <a:bodyPr vert="horz" wrap="square" lIns="0" tIns="0" rIns="0" bIns="0" rtlCol="0">
            <a:spAutoFit/>
          </a:bodyPr>
          <a:lstStyle/>
          <a:p>
            <a:pPr marL="12700">
              <a:lnSpc>
                <a:spcPct val="100000"/>
              </a:lnSpc>
              <a:tabLst>
                <a:tab pos="240665" algn="l"/>
              </a:tabLst>
            </a:pPr>
            <a:r>
              <a:rPr sz="1800" spc="-5" dirty="0">
                <a:latin typeface="Arial" panose="020B0604020202020204"/>
                <a:cs typeface="Arial" panose="020B0604020202020204"/>
              </a:rPr>
              <a:t>•</a:t>
            </a:r>
            <a:r>
              <a:rPr sz="1800" spc="-5" dirty="0">
                <a:latin typeface="Arial" panose="020B0604020202020204"/>
                <a:cs typeface="Arial" panose="020B0604020202020204"/>
              </a:rPr>
              <a:t>	</a:t>
            </a:r>
            <a:r>
              <a:rPr sz="1800" spc="-5" dirty="0">
                <a:latin typeface="Arial Unicode MS" panose="020B0604020202020204" charset="-122"/>
                <a:cs typeface="Arial Unicode MS" panose="020B0604020202020204" charset="-122"/>
              </a:rPr>
              <a:t>调整及填报情况详解</a:t>
            </a:r>
            <a:endParaRPr sz="1800">
              <a:latin typeface="Arial Unicode MS" panose="020B0604020202020204" charset="-122"/>
              <a:cs typeface="Arial Unicode MS" panose="020B0604020202020204" charset="-122"/>
            </a:endParaRPr>
          </a:p>
        </p:txBody>
      </p:sp>
      <p:sp>
        <p:nvSpPr>
          <p:cNvPr id="3" name="object 3"/>
          <p:cNvSpPr/>
          <p:nvPr/>
        </p:nvSpPr>
        <p:spPr>
          <a:xfrm>
            <a:off x="586740" y="1016508"/>
            <a:ext cx="1054735" cy="988060"/>
          </a:xfrm>
          <a:custGeom>
            <a:avLst/>
            <a:gdLst/>
            <a:ahLst/>
            <a:cxnLst/>
            <a:rect l="l" t="t" r="r" b="b"/>
            <a:pathLst>
              <a:path w="1054735" h="988060">
                <a:moveTo>
                  <a:pt x="0" y="0"/>
                </a:moveTo>
                <a:lnTo>
                  <a:pt x="1054608" y="0"/>
                </a:lnTo>
                <a:lnTo>
                  <a:pt x="1054608" y="987551"/>
                </a:lnTo>
                <a:lnTo>
                  <a:pt x="0" y="987551"/>
                </a:lnTo>
                <a:lnTo>
                  <a:pt x="0" y="0"/>
                </a:lnTo>
                <a:close/>
              </a:path>
            </a:pathLst>
          </a:custGeom>
          <a:solidFill>
            <a:srgbClr val="005D9F"/>
          </a:solidFill>
        </p:spPr>
        <p:txBody>
          <a:bodyPr wrap="square" lIns="0" tIns="0" rIns="0" bIns="0" rtlCol="0"/>
          <a:lstStyle/>
          <a:p/>
        </p:txBody>
      </p:sp>
      <p:sp>
        <p:nvSpPr>
          <p:cNvPr id="4" name="object 4"/>
          <p:cNvSpPr/>
          <p:nvPr/>
        </p:nvSpPr>
        <p:spPr>
          <a:xfrm>
            <a:off x="1606296" y="981455"/>
            <a:ext cx="9493250" cy="822960"/>
          </a:xfrm>
          <a:custGeom>
            <a:avLst/>
            <a:gdLst/>
            <a:ahLst/>
            <a:cxnLst/>
            <a:rect l="l" t="t" r="r" b="b"/>
            <a:pathLst>
              <a:path w="9493250" h="822960">
                <a:moveTo>
                  <a:pt x="0" y="0"/>
                </a:moveTo>
                <a:lnTo>
                  <a:pt x="9492996" y="0"/>
                </a:lnTo>
                <a:lnTo>
                  <a:pt x="9492996" y="822960"/>
                </a:lnTo>
                <a:lnTo>
                  <a:pt x="0" y="822960"/>
                </a:lnTo>
                <a:lnTo>
                  <a:pt x="0" y="0"/>
                </a:lnTo>
                <a:close/>
              </a:path>
            </a:pathLst>
          </a:custGeom>
          <a:solidFill>
            <a:srgbClr val="FFFFFF"/>
          </a:solidFill>
        </p:spPr>
        <p:txBody>
          <a:bodyPr wrap="square" lIns="0" tIns="0" rIns="0" bIns="0" rtlCol="0"/>
          <a:lstStyle/>
          <a:p/>
        </p:txBody>
      </p:sp>
      <p:sp>
        <p:nvSpPr>
          <p:cNvPr id="5" name="object 5"/>
          <p:cNvSpPr/>
          <p:nvPr/>
        </p:nvSpPr>
        <p:spPr>
          <a:xfrm>
            <a:off x="1599946" y="975105"/>
            <a:ext cx="9505950" cy="835660"/>
          </a:xfrm>
          <a:custGeom>
            <a:avLst/>
            <a:gdLst/>
            <a:ahLst/>
            <a:cxnLst/>
            <a:rect l="l" t="t" r="r" b="b"/>
            <a:pathLst>
              <a:path w="9505950" h="835660">
                <a:moveTo>
                  <a:pt x="9499346" y="835660"/>
                </a:moveTo>
                <a:lnTo>
                  <a:pt x="6350" y="835660"/>
                </a:lnTo>
                <a:lnTo>
                  <a:pt x="4394" y="835342"/>
                </a:lnTo>
                <a:lnTo>
                  <a:pt x="2616" y="834440"/>
                </a:lnTo>
                <a:lnTo>
                  <a:pt x="1219" y="833043"/>
                </a:lnTo>
                <a:lnTo>
                  <a:pt x="317" y="831265"/>
                </a:lnTo>
                <a:lnTo>
                  <a:pt x="0" y="829310"/>
                </a:lnTo>
                <a:lnTo>
                  <a:pt x="0" y="6350"/>
                </a:lnTo>
                <a:lnTo>
                  <a:pt x="6350" y="0"/>
                </a:lnTo>
                <a:lnTo>
                  <a:pt x="9499346" y="0"/>
                </a:lnTo>
                <a:lnTo>
                  <a:pt x="9505696" y="6350"/>
                </a:lnTo>
                <a:lnTo>
                  <a:pt x="12700" y="6350"/>
                </a:lnTo>
                <a:lnTo>
                  <a:pt x="6350" y="12700"/>
                </a:lnTo>
                <a:lnTo>
                  <a:pt x="12700" y="12700"/>
                </a:lnTo>
                <a:lnTo>
                  <a:pt x="12700" y="822960"/>
                </a:lnTo>
                <a:lnTo>
                  <a:pt x="6350" y="822960"/>
                </a:lnTo>
                <a:lnTo>
                  <a:pt x="12700" y="829310"/>
                </a:lnTo>
                <a:lnTo>
                  <a:pt x="9505696" y="829310"/>
                </a:lnTo>
                <a:lnTo>
                  <a:pt x="9505378" y="831265"/>
                </a:lnTo>
                <a:lnTo>
                  <a:pt x="9504476" y="833043"/>
                </a:lnTo>
                <a:lnTo>
                  <a:pt x="9503079" y="834440"/>
                </a:lnTo>
                <a:lnTo>
                  <a:pt x="9501301" y="835342"/>
                </a:lnTo>
                <a:lnTo>
                  <a:pt x="9499346" y="835660"/>
                </a:lnTo>
                <a:close/>
              </a:path>
            </a:pathLst>
          </a:custGeom>
          <a:solidFill>
            <a:srgbClr val="005D9F"/>
          </a:solidFill>
        </p:spPr>
        <p:txBody>
          <a:bodyPr wrap="square" lIns="0" tIns="0" rIns="0" bIns="0" rtlCol="0"/>
          <a:lstStyle/>
          <a:p/>
        </p:txBody>
      </p:sp>
      <p:sp>
        <p:nvSpPr>
          <p:cNvPr id="6" name="object 6"/>
          <p:cNvSpPr/>
          <p:nvPr/>
        </p:nvSpPr>
        <p:spPr>
          <a:xfrm>
            <a:off x="1612646" y="984630"/>
            <a:ext cx="8703310" cy="0"/>
          </a:xfrm>
          <a:custGeom>
            <a:avLst/>
            <a:gdLst/>
            <a:ahLst/>
            <a:cxnLst/>
            <a:rect l="l" t="t" r="r" b="b"/>
            <a:pathLst>
              <a:path w="8703310">
                <a:moveTo>
                  <a:pt x="0" y="0"/>
                </a:moveTo>
                <a:lnTo>
                  <a:pt x="8703310" y="0"/>
                </a:lnTo>
              </a:path>
            </a:pathLst>
          </a:custGeom>
          <a:ln w="6350">
            <a:solidFill>
              <a:srgbClr val="005D9F"/>
            </a:solidFill>
          </a:ln>
        </p:spPr>
        <p:txBody>
          <a:bodyPr wrap="square" lIns="0" tIns="0" rIns="0" bIns="0" rtlCol="0"/>
          <a:lstStyle/>
          <a:p/>
        </p:txBody>
      </p:sp>
      <p:sp>
        <p:nvSpPr>
          <p:cNvPr id="7" name="object 7"/>
          <p:cNvSpPr/>
          <p:nvPr/>
        </p:nvSpPr>
        <p:spPr>
          <a:xfrm>
            <a:off x="11099292" y="1068324"/>
            <a:ext cx="0" cy="736600"/>
          </a:xfrm>
          <a:custGeom>
            <a:avLst/>
            <a:gdLst/>
            <a:ahLst/>
            <a:cxnLst/>
            <a:rect l="l" t="t" r="r" b="b"/>
            <a:pathLst>
              <a:path h="736600">
                <a:moveTo>
                  <a:pt x="0" y="0"/>
                </a:moveTo>
                <a:lnTo>
                  <a:pt x="0" y="736092"/>
                </a:lnTo>
              </a:path>
            </a:pathLst>
          </a:custGeom>
          <a:ln w="12700">
            <a:solidFill>
              <a:srgbClr val="005D9F"/>
            </a:solidFill>
          </a:ln>
        </p:spPr>
        <p:txBody>
          <a:bodyPr wrap="square" lIns="0" tIns="0" rIns="0" bIns="0" rtlCol="0"/>
          <a:lstStyle/>
          <a:p/>
        </p:txBody>
      </p:sp>
      <p:sp>
        <p:nvSpPr>
          <p:cNvPr id="8" name="object 8"/>
          <p:cNvSpPr/>
          <p:nvPr/>
        </p:nvSpPr>
        <p:spPr>
          <a:xfrm>
            <a:off x="1612646" y="1801241"/>
            <a:ext cx="9480550" cy="0"/>
          </a:xfrm>
          <a:custGeom>
            <a:avLst/>
            <a:gdLst/>
            <a:ahLst/>
            <a:cxnLst/>
            <a:rect l="l" t="t" r="r" b="b"/>
            <a:pathLst>
              <a:path w="9480550">
                <a:moveTo>
                  <a:pt x="0" y="0"/>
                </a:moveTo>
                <a:lnTo>
                  <a:pt x="9480296" y="0"/>
                </a:lnTo>
              </a:path>
            </a:pathLst>
          </a:custGeom>
          <a:ln w="6350">
            <a:solidFill>
              <a:srgbClr val="005D9F"/>
            </a:solidFill>
          </a:ln>
        </p:spPr>
        <p:txBody>
          <a:bodyPr wrap="square" lIns="0" tIns="0" rIns="0" bIns="0" rtlCol="0"/>
          <a:lstStyle/>
          <a:p/>
        </p:txBody>
      </p:sp>
      <p:sp>
        <p:nvSpPr>
          <p:cNvPr id="9" name="object 9"/>
          <p:cNvSpPr txBox="1"/>
          <p:nvPr/>
        </p:nvSpPr>
        <p:spPr>
          <a:xfrm>
            <a:off x="1708150" y="1120140"/>
            <a:ext cx="4184015" cy="436245"/>
          </a:xfrm>
          <a:prstGeom prst="rect">
            <a:avLst/>
          </a:prstGeom>
        </p:spPr>
        <p:txBody>
          <a:bodyPr vert="horz" wrap="square" lIns="0" tIns="0" rIns="0" bIns="0" rtlCol="0">
            <a:spAutoFit/>
          </a:bodyPr>
          <a:lstStyle/>
          <a:p>
            <a:pPr marL="12700">
              <a:lnSpc>
                <a:spcPct val="100000"/>
              </a:lnSpc>
            </a:pPr>
            <a:r>
              <a:rPr sz="2400" dirty="0">
                <a:latin typeface="Arial Unicode MS" panose="020B0604020202020204" charset="-122"/>
                <a:cs typeface="Arial Unicode MS" panose="020B0604020202020204" charset="-122"/>
              </a:rPr>
              <a:t>一般企业收入明细表</a:t>
            </a:r>
            <a:r>
              <a:rPr sz="2800" spc="-10" dirty="0">
                <a:latin typeface="Arial" panose="020B0604020202020204"/>
                <a:cs typeface="Arial" panose="020B0604020202020204"/>
              </a:rPr>
              <a:t>A</a:t>
            </a:r>
            <a:r>
              <a:rPr sz="2800" spc="-15" dirty="0">
                <a:latin typeface="Arial" panose="020B0604020202020204"/>
                <a:cs typeface="Arial" panose="020B0604020202020204"/>
              </a:rPr>
              <a:t>10101</a:t>
            </a:r>
            <a:r>
              <a:rPr sz="2800" spc="-5" dirty="0">
                <a:latin typeface="Arial" panose="020B0604020202020204"/>
                <a:cs typeface="Arial" panose="020B0604020202020204"/>
              </a:rPr>
              <a:t>0</a:t>
            </a:r>
            <a:endParaRPr sz="2800">
              <a:latin typeface="Arial" panose="020B0604020202020204"/>
              <a:cs typeface="Arial" panose="020B0604020202020204"/>
            </a:endParaRPr>
          </a:p>
        </p:txBody>
      </p:sp>
      <p:sp>
        <p:nvSpPr>
          <p:cNvPr id="10" name="object 10"/>
          <p:cNvSpPr/>
          <p:nvPr/>
        </p:nvSpPr>
        <p:spPr>
          <a:xfrm>
            <a:off x="685800" y="1013460"/>
            <a:ext cx="914400" cy="914400"/>
          </a:xfrm>
          <a:prstGeom prst="rect">
            <a:avLst/>
          </a:prstGeom>
          <a:blipFill>
            <a:blip r:embed="rId1" cstate="print"/>
            <a:stretch>
              <a:fillRect/>
            </a:stretch>
          </a:blipFill>
        </p:spPr>
        <p:txBody>
          <a:bodyPr wrap="square" lIns="0" tIns="0" rIns="0" bIns="0" rtlCol="0"/>
          <a:lstStyle/>
          <a:p/>
        </p:txBody>
      </p:sp>
      <p:sp>
        <p:nvSpPr>
          <p:cNvPr id="11" name="object 11"/>
          <p:cNvSpPr txBox="1"/>
          <p:nvPr/>
        </p:nvSpPr>
        <p:spPr>
          <a:xfrm>
            <a:off x="5224068" y="2204504"/>
            <a:ext cx="330200" cy="191770"/>
          </a:xfrm>
          <a:prstGeom prst="rect">
            <a:avLst/>
          </a:prstGeom>
        </p:spPr>
        <p:txBody>
          <a:bodyPr vert="horz" wrap="square" lIns="0" tIns="0" rIns="0" bIns="0" rtlCol="0">
            <a:spAutoFit/>
          </a:bodyPr>
          <a:lstStyle/>
          <a:p>
            <a:pPr marL="12700">
              <a:lnSpc>
                <a:spcPct val="100000"/>
              </a:lnSpc>
            </a:pPr>
            <a:r>
              <a:rPr sz="1200" dirty="0">
                <a:latin typeface="Arial Unicode MS" panose="020B0604020202020204" charset="-122"/>
                <a:cs typeface="Arial Unicode MS" panose="020B0604020202020204" charset="-122"/>
              </a:rPr>
              <a:t>金额</a:t>
            </a:r>
            <a:endParaRPr sz="1200">
              <a:latin typeface="Arial Unicode MS" panose="020B0604020202020204" charset="-122"/>
              <a:cs typeface="Arial Unicode MS" panose="020B0604020202020204" charset="-122"/>
            </a:endParaRPr>
          </a:p>
        </p:txBody>
      </p:sp>
      <p:sp>
        <p:nvSpPr>
          <p:cNvPr id="12" name="object 12"/>
          <p:cNvSpPr txBox="1">
            <a:spLocks noGrp="1"/>
          </p:cNvSpPr>
          <p:nvPr>
            <p:ph sz="half" idx="2"/>
          </p:nvPr>
        </p:nvSpPr>
        <p:spPr>
          <a:prstGeom prst="rect">
            <a:avLst/>
          </a:prstGeom>
        </p:spPr>
        <p:txBody>
          <a:bodyPr vert="horz" wrap="square" lIns="0" tIns="0" rIns="0" bIns="0" rtlCol="0">
            <a:spAutoFit/>
          </a:bodyPr>
          <a:lstStyle/>
          <a:p>
            <a:pPr marL="12700">
              <a:lnSpc>
                <a:spcPct val="100000"/>
              </a:lnSpc>
              <a:tabLst>
                <a:tab pos="461645" algn="l"/>
              </a:tabLst>
            </a:pPr>
            <a:r>
              <a:rPr dirty="0"/>
              <a:t>行次	项目</a:t>
            </a:r>
            <a:endParaRPr dirty="0"/>
          </a:p>
          <a:p>
            <a:pPr marL="12700">
              <a:lnSpc>
                <a:spcPct val="100000"/>
              </a:lnSpc>
              <a:spcBef>
                <a:spcPts val="535"/>
              </a:spcBef>
              <a:tabLst>
                <a:tab pos="461645" algn="l"/>
              </a:tabLst>
            </a:pPr>
            <a:r>
              <a:rPr spc="-5" dirty="0">
                <a:latin typeface="Arial" panose="020B0604020202020204"/>
                <a:cs typeface="Arial" panose="020B0604020202020204"/>
              </a:rPr>
              <a:t>1	</a:t>
            </a:r>
            <a:r>
              <a:rPr spc="-5" dirty="0"/>
              <a:t>一、营业收入（</a:t>
            </a:r>
            <a:r>
              <a:rPr spc="-5" dirty="0">
                <a:latin typeface="Arial" panose="020B0604020202020204"/>
                <a:cs typeface="Arial" panose="020B0604020202020204"/>
              </a:rPr>
              <a:t>2+9</a:t>
            </a:r>
            <a:r>
              <a:rPr spc="-5" dirty="0"/>
              <a:t>）</a:t>
            </a:r>
            <a:endParaRPr spc="-5" dirty="0"/>
          </a:p>
          <a:p>
            <a:pPr marL="12700">
              <a:lnSpc>
                <a:spcPct val="100000"/>
              </a:lnSpc>
              <a:spcBef>
                <a:spcPts val="440"/>
              </a:spcBef>
              <a:tabLst>
                <a:tab pos="461645" algn="l"/>
              </a:tabLst>
            </a:pPr>
            <a:r>
              <a:rPr spc="-5" dirty="0">
                <a:latin typeface="Arial" panose="020B0604020202020204"/>
                <a:cs typeface="Arial" panose="020B0604020202020204"/>
              </a:rPr>
              <a:t>2	</a:t>
            </a:r>
            <a:r>
              <a:rPr spc="-10" dirty="0"/>
              <a:t>（一）主营业务收入（</a:t>
            </a:r>
            <a:r>
              <a:rPr spc="-10" dirty="0">
                <a:latin typeface="Arial" panose="020B0604020202020204"/>
                <a:cs typeface="Arial" panose="020B0604020202020204"/>
              </a:rPr>
              <a:t>3+5+6+7+8</a:t>
            </a:r>
            <a:r>
              <a:rPr spc="-10" dirty="0"/>
              <a:t>）</a:t>
            </a:r>
            <a:endParaRPr spc="-10" dirty="0"/>
          </a:p>
          <a:p>
            <a:pPr marL="12700">
              <a:lnSpc>
                <a:spcPts val="1355"/>
              </a:lnSpc>
              <a:spcBef>
                <a:spcPts val="445"/>
              </a:spcBef>
              <a:tabLst>
                <a:tab pos="462280" algn="l"/>
              </a:tabLst>
            </a:pPr>
            <a:r>
              <a:rPr spc="-5" dirty="0">
                <a:latin typeface="Arial" panose="020B0604020202020204"/>
                <a:cs typeface="Arial" panose="020B0604020202020204"/>
              </a:rPr>
              <a:t>3	1.</a:t>
            </a:r>
            <a:r>
              <a:rPr spc="-5" dirty="0"/>
              <a:t>销售商品收入</a:t>
            </a:r>
            <a:endParaRPr spc="-5" dirty="0"/>
          </a:p>
          <a:p>
            <a:pPr marL="12700">
              <a:lnSpc>
                <a:spcPts val="2075"/>
              </a:lnSpc>
              <a:tabLst>
                <a:tab pos="462280" algn="l"/>
              </a:tabLst>
            </a:pPr>
            <a:r>
              <a:rPr sz="2700" spc="-157" baseline="2000" dirty="0"/>
              <a:t>4	</a:t>
            </a:r>
            <a:r>
              <a:rPr sz="1150" spc="20" dirty="0"/>
              <a:t>其中：非货币性资产交换收入</a:t>
            </a:r>
            <a:endParaRPr sz="1150"/>
          </a:p>
          <a:p>
            <a:pPr marL="12700">
              <a:lnSpc>
                <a:spcPct val="100000"/>
              </a:lnSpc>
              <a:spcBef>
                <a:spcPts val="305"/>
              </a:spcBef>
              <a:tabLst>
                <a:tab pos="462280" algn="l"/>
              </a:tabLst>
            </a:pPr>
            <a:r>
              <a:rPr spc="-5" dirty="0">
                <a:latin typeface="Arial" panose="020B0604020202020204"/>
                <a:cs typeface="Arial" panose="020B0604020202020204"/>
              </a:rPr>
              <a:t>5	2.</a:t>
            </a:r>
            <a:r>
              <a:rPr spc="-5" dirty="0"/>
              <a:t>提供劳务收入</a:t>
            </a:r>
            <a:endParaRPr spc="-5" dirty="0"/>
          </a:p>
          <a:p>
            <a:pPr marL="12700">
              <a:lnSpc>
                <a:spcPct val="100000"/>
              </a:lnSpc>
              <a:spcBef>
                <a:spcPts val="450"/>
              </a:spcBef>
              <a:tabLst>
                <a:tab pos="462280" algn="l"/>
              </a:tabLst>
            </a:pPr>
            <a:r>
              <a:rPr spc="-5" dirty="0">
                <a:latin typeface="Arial" panose="020B0604020202020204"/>
                <a:cs typeface="Arial" panose="020B0604020202020204"/>
              </a:rPr>
              <a:t>6	3.</a:t>
            </a:r>
            <a:r>
              <a:rPr spc="-5" dirty="0"/>
              <a:t>建造合同收入</a:t>
            </a:r>
            <a:endParaRPr spc="-5" dirty="0"/>
          </a:p>
          <a:p>
            <a:pPr marL="12700">
              <a:lnSpc>
                <a:spcPct val="100000"/>
              </a:lnSpc>
              <a:spcBef>
                <a:spcPts val="370"/>
              </a:spcBef>
            </a:pPr>
            <a:r>
              <a:rPr spc="-5" dirty="0">
                <a:latin typeface="Arial" panose="020B0604020202020204"/>
                <a:cs typeface="Arial" panose="020B0604020202020204"/>
              </a:rPr>
              <a:t>74.</a:t>
            </a:r>
            <a:r>
              <a:rPr spc="-5" dirty="0"/>
              <a:t>让渡资产使用权收入  </a:t>
            </a:r>
            <a:r>
              <a:rPr spc="-5" dirty="0">
                <a:latin typeface="Arial" panose="020B0604020202020204"/>
                <a:cs typeface="Arial" panose="020B0604020202020204"/>
              </a:rPr>
              <a:t>8</a:t>
            </a:r>
            <a:r>
              <a:rPr spc="130" dirty="0">
                <a:latin typeface="Arial" panose="020B0604020202020204"/>
                <a:cs typeface="Arial" panose="020B0604020202020204"/>
              </a:rPr>
              <a:t> </a:t>
            </a:r>
            <a:r>
              <a:rPr spc="-5" dirty="0">
                <a:latin typeface="Arial" panose="020B0604020202020204"/>
                <a:cs typeface="Arial" panose="020B0604020202020204"/>
              </a:rPr>
              <a:t>5.</a:t>
            </a:r>
            <a:r>
              <a:rPr spc="-5" dirty="0"/>
              <a:t>其他</a:t>
            </a:r>
            <a:endParaRPr spc="-5" dirty="0"/>
          </a:p>
          <a:p>
            <a:pPr marL="12700">
              <a:lnSpc>
                <a:spcPct val="100000"/>
              </a:lnSpc>
              <a:spcBef>
                <a:spcPts val="525"/>
              </a:spcBef>
              <a:tabLst>
                <a:tab pos="461645" algn="l"/>
              </a:tabLst>
            </a:pPr>
            <a:r>
              <a:rPr spc="-5" dirty="0">
                <a:latin typeface="Arial" panose="020B0604020202020204"/>
                <a:cs typeface="Arial" panose="020B0604020202020204"/>
              </a:rPr>
              <a:t>9	</a:t>
            </a:r>
            <a:r>
              <a:rPr spc="-10" dirty="0"/>
              <a:t>（二）其他业务收入（</a:t>
            </a:r>
            <a:r>
              <a:rPr spc="-10" dirty="0">
                <a:latin typeface="Arial" panose="020B0604020202020204"/>
                <a:cs typeface="Arial" panose="020B0604020202020204"/>
              </a:rPr>
              <a:t>10+12+13+14+15</a:t>
            </a:r>
            <a:r>
              <a:rPr spc="-10" dirty="0"/>
              <a:t>）</a:t>
            </a:r>
            <a:endParaRPr spc="-10" dirty="0"/>
          </a:p>
          <a:p>
            <a:pPr marL="12700">
              <a:lnSpc>
                <a:spcPts val="1355"/>
              </a:lnSpc>
              <a:spcBef>
                <a:spcPts val="450"/>
              </a:spcBef>
              <a:tabLst>
                <a:tab pos="462280" algn="l"/>
              </a:tabLst>
            </a:pPr>
            <a:r>
              <a:rPr spc="-10" dirty="0">
                <a:latin typeface="Arial" panose="020B0604020202020204"/>
                <a:cs typeface="Arial" panose="020B0604020202020204"/>
              </a:rPr>
              <a:t>10	</a:t>
            </a:r>
            <a:r>
              <a:rPr spc="-5" dirty="0">
                <a:latin typeface="Arial" panose="020B0604020202020204"/>
                <a:cs typeface="Arial" panose="020B0604020202020204"/>
              </a:rPr>
              <a:t>1.</a:t>
            </a:r>
            <a:r>
              <a:rPr spc="-5" dirty="0"/>
              <a:t>销售材料收入</a:t>
            </a:r>
            <a:endParaRPr spc="-5" dirty="0"/>
          </a:p>
          <a:p>
            <a:pPr marL="12700">
              <a:lnSpc>
                <a:spcPts val="2075"/>
              </a:lnSpc>
              <a:tabLst>
                <a:tab pos="462280" algn="l"/>
              </a:tabLst>
            </a:pPr>
            <a:r>
              <a:rPr sz="2700" spc="-157" baseline="2000" dirty="0"/>
              <a:t>11	</a:t>
            </a:r>
            <a:r>
              <a:rPr sz="1150" spc="20" dirty="0"/>
              <a:t>其中：非货币性资产交换收入</a:t>
            </a:r>
            <a:endParaRPr sz="1150"/>
          </a:p>
          <a:p>
            <a:pPr marL="12700">
              <a:lnSpc>
                <a:spcPct val="100000"/>
              </a:lnSpc>
              <a:spcBef>
                <a:spcPts val="300"/>
              </a:spcBef>
              <a:tabLst>
                <a:tab pos="462280" algn="l"/>
              </a:tabLst>
            </a:pPr>
            <a:r>
              <a:rPr spc="-10" dirty="0">
                <a:latin typeface="Arial" panose="020B0604020202020204"/>
                <a:cs typeface="Arial" panose="020B0604020202020204"/>
              </a:rPr>
              <a:t>12	</a:t>
            </a:r>
            <a:r>
              <a:rPr spc="-5" dirty="0">
                <a:latin typeface="Arial" panose="020B0604020202020204"/>
                <a:cs typeface="Arial" panose="020B0604020202020204"/>
              </a:rPr>
              <a:t>2.</a:t>
            </a:r>
            <a:r>
              <a:rPr spc="-5" dirty="0"/>
              <a:t>出租固定资产收入</a:t>
            </a:r>
            <a:endParaRPr spc="-5" dirty="0"/>
          </a:p>
          <a:p>
            <a:pPr marL="12700">
              <a:lnSpc>
                <a:spcPct val="100000"/>
              </a:lnSpc>
              <a:spcBef>
                <a:spcPts val="440"/>
              </a:spcBef>
              <a:tabLst>
                <a:tab pos="462280" algn="l"/>
              </a:tabLst>
            </a:pPr>
            <a:r>
              <a:rPr spc="-10" dirty="0">
                <a:latin typeface="Arial" panose="020B0604020202020204"/>
                <a:cs typeface="Arial" panose="020B0604020202020204"/>
              </a:rPr>
              <a:t>13	</a:t>
            </a:r>
            <a:r>
              <a:rPr spc="-5" dirty="0">
                <a:latin typeface="Arial" panose="020B0604020202020204"/>
                <a:cs typeface="Arial" panose="020B0604020202020204"/>
              </a:rPr>
              <a:t>3.</a:t>
            </a:r>
            <a:r>
              <a:rPr spc="-5" dirty="0"/>
              <a:t>出租无形资产收入</a:t>
            </a:r>
            <a:endParaRPr spc="-5" dirty="0"/>
          </a:p>
          <a:p>
            <a:pPr marL="12700">
              <a:lnSpc>
                <a:spcPct val="100000"/>
              </a:lnSpc>
              <a:spcBef>
                <a:spcPts val="450"/>
              </a:spcBef>
              <a:tabLst>
                <a:tab pos="462280" algn="l"/>
              </a:tabLst>
            </a:pPr>
            <a:r>
              <a:rPr spc="-10" dirty="0">
                <a:latin typeface="Arial" panose="020B0604020202020204"/>
                <a:cs typeface="Arial" panose="020B0604020202020204"/>
              </a:rPr>
              <a:t>14	</a:t>
            </a:r>
            <a:r>
              <a:rPr spc="-5" dirty="0">
                <a:latin typeface="Arial" panose="020B0604020202020204"/>
                <a:cs typeface="Arial" panose="020B0604020202020204"/>
              </a:rPr>
              <a:t>4.</a:t>
            </a:r>
            <a:r>
              <a:rPr spc="-5" dirty="0"/>
              <a:t>出租包装物和商品收入</a:t>
            </a:r>
            <a:endParaRPr spc="-5" dirty="0"/>
          </a:p>
          <a:p>
            <a:pPr marL="12700">
              <a:lnSpc>
                <a:spcPct val="100000"/>
              </a:lnSpc>
              <a:spcBef>
                <a:spcPts val="430"/>
              </a:spcBef>
              <a:tabLst>
                <a:tab pos="462280" algn="l"/>
              </a:tabLst>
            </a:pPr>
            <a:r>
              <a:rPr spc="-10" dirty="0">
                <a:latin typeface="Arial" panose="020B0604020202020204"/>
                <a:cs typeface="Arial" panose="020B0604020202020204"/>
              </a:rPr>
              <a:t>15	</a:t>
            </a:r>
            <a:r>
              <a:rPr spc="-5" dirty="0">
                <a:latin typeface="Arial" panose="020B0604020202020204"/>
                <a:cs typeface="Arial" panose="020B0604020202020204"/>
              </a:rPr>
              <a:t>5.</a:t>
            </a:r>
            <a:r>
              <a:rPr spc="-5" dirty="0"/>
              <a:t>其他</a:t>
            </a:r>
            <a:endParaRPr spc="-5" dirty="0"/>
          </a:p>
        </p:txBody>
      </p:sp>
      <p:sp>
        <p:nvSpPr>
          <p:cNvPr id="13" name="object 13"/>
          <p:cNvSpPr txBox="1"/>
          <p:nvPr/>
        </p:nvSpPr>
        <p:spPr>
          <a:xfrm>
            <a:off x="6598539" y="3342805"/>
            <a:ext cx="1363345" cy="184785"/>
          </a:xfrm>
          <a:prstGeom prst="rect">
            <a:avLst/>
          </a:prstGeom>
        </p:spPr>
        <p:txBody>
          <a:bodyPr vert="horz" wrap="square" lIns="0" tIns="0" rIns="0" bIns="0" rtlCol="0">
            <a:spAutoFit/>
          </a:bodyPr>
          <a:lstStyle/>
          <a:p>
            <a:pPr marL="12700">
              <a:lnSpc>
                <a:spcPct val="100000"/>
              </a:lnSpc>
            </a:pPr>
            <a:r>
              <a:rPr sz="1150" spc="20" dirty="0">
                <a:latin typeface="Arial Unicode MS" panose="020B0604020202020204" charset="-122"/>
                <a:cs typeface="Arial Unicode MS" panose="020B0604020202020204" charset="-122"/>
              </a:rPr>
              <a:t>（四）政府补助利</a:t>
            </a:r>
            <a:r>
              <a:rPr sz="1150" spc="25" dirty="0">
                <a:latin typeface="Arial Unicode MS" panose="020B0604020202020204" charset="-122"/>
                <a:cs typeface="Arial Unicode MS" panose="020B0604020202020204" charset="-122"/>
              </a:rPr>
              <a:t>得</a:t>
            </a:r>
            <a:endParaRPr sz="1150">
              <a:latin typeface="Arial Unicode MS" panose="020B0604020202020204" charset="-122"/>
              <a:cs typeface="Arial Unicode MS" panose="020B0604020202020204" charset="-122"/>
            </a:endParaRPr>
          </a:p>
        </p:txBody>
      </p:sp>
      <p:sp>
        <p:nvSpPr>
          <p:cNvPr id="14" name="object 14"/>
          <p:cNvSpPr txBox="1"/>
          <p:nvPr/>
        </p:nvSpPr>
        <p:spPr>
          <a:xfrm>
            <a:off x="6153403" y="2258860"/>
            <a:ext cx="4292600" cy="2863850"/>
          </a:xfrm>
          <a:prstGeom prst="rect">
            <a:avLst/>
          </a:prstGeom>
        </p:spPr>
        <p:txBody>
          <a:bodyPr vert="horz" wrap="square" lIns="0" tIns="0" rIns="0" bIns="0" rtlCol="0">
            <a:spAutoFit/>
          </a:bodyPr>
          <a:lstStyle/>
          <a:p>
            <a:pPr marL="12700">
              <a:lnSpc>
                <a:spcPct val="100000"/>
              </a:lnSpc>
              <a:tabLst>
                <a:tab pos="456565" algn="l"/>
              </a:tabLst>
            </a:pPr>
            <a:r>
              <a:rPr sz="1200" spc="-10" dirty="0">
                <a:latin typeface="Arial" panose="020B0604020202020204"/>
                <a:cs typeface="Arial" panose="020B0604020202020204"/>
              </a:rPr>
              <a:t>16	</a:t>
            </a:r>
            <a:r>
              <a:rPr sz="1200" spc="-15" dirty="0">
                <a:latin typeface="Arial Unicode MS" panose="020B0604020202020204" charset="-122"/>
                <a:cs typeface="Arial Unicode MS" panose="020B0604020202020204" charset="-122"/>
              </a:rPr>
              <a:t>二、营业外收入（</a:t>
            </a:r>
            <a:r>
              <a:rPr sz="1200" spc="-15" dirty="0">
                <a:latin typeface="Arial" panose="020B0604020202020204"/>
                <a:cs typeface="Arial" panose="020B0604020202020204"/>
              </a:rPr>
              <a:t>17+18+19+20+21+22+23+24+25+26</a:t>
            </a:r>
            <a:r>
              <a:rPr sz="1200" spc="-15" dirty="0">
                <a:latin typeface="Arial Unicode MS" panose="020B0604020202020204" charset="-122"/>
                <a:cs typeface="Arial Unicode MS" panose="020B0604020202020204" charset="-122"/>
              </a:rPr>
              <a:t>）</a:t>
            </a:r>
            <a:endParaRPr sz="1200">
              <a:latin typeface="Arial Unicode MS" panose="020B0604020202020204" charset="-122"/>
              <a:cs typeface="Arial Unicode MS" panose="020B0604020202020204" charset="-122"/>
            </a:endParaRPr>
          </a:p>
          <a:p>
            <a:pPr marL="12700">
              <a:lnSpc>
                <a:spcPts val="2090"/>
              </a:lnSpc>
              <a:tabLst>
                <a:tab pos="457200" algn="l"/>
              </a:tabLst>
            </a:pPr>
            <a:r>
              <a:rPr sz="2700" spc="-157" baseline="2000" dirty="0">
                <a:latin typeface="Arial Unicode MS" panose="020B0604020202020204" charset="-122"/>
                <a:cs typeface="Arial Unicode MS" panose="020B0604020202020204" charset="-122"/>
              </a:rPr>
              <a:t>17	</a:t>
            </a:r>
            <a:r>
              <a:rPr sz="1150" spc="20" dirty="0">
                <a:latin typeface="Arial Unicode MS" panose="020B0604020202020204" charset="-122"/>
                <a:cs typeface="Arial Unicode MS" panose="020B0604020202020204" charset="-122"/>
              </a:rPr>
              <a:t>（一）非流动资产处置利得</a:t>
            </a:r>
            <a:endParaRPr sz="1150">
              <a:latin typeface="Arial Unicode MS" panose="020B0604020202020204" charset="-122"/>
              <a:cs typeface="Arial Unicode MS" panose="020B0604020202020204" charset="-122"/>
            </a:endParaRPr>
          </a:p>
          <a:p>
            <a:pPr marL="12700">
              <a:lnSpc>
                <a:spcPts val="2020"/>
              </a:lnSpc>
              <a:tabLst>
                <a:tab pos="457200" algn="l"/>
              </a:tabLst>
            </a:pPr>
            <a:r>
              <a:rPr sz="2700" spc="-157" baseline="2000" dirty="0">
                <a:latin typeface="Arial Unicode MS" panose="020B0604020202020204" charset="-122"/>
                <a:cs typeface="Arial Unicode MS" panose="020B0604020202020204" charset="-122"/>
              </a:rPr>
              <a:t>18	</a:t>
            </a:r>
            <a:r>
              <a:rPr sz="1150" spc="20" dirty="0">
                <a:latin typeface="Arial Unicode MS" panose="020B0604020202020204" charset="-122"/>
                <a:cs typeface="Arial Unicode MS" panose="020B0604020202020204" charset="-122"/>
              </a:rPr>
              <a:t>（二）非货币性资产交换利得</a:t>
            </a:r>
            <a:endParaRPr sz="1150">
              <a:latin typeface="Arial Unicode MS" panose="020B0604020202020204" charset="-122"/>
              <a:cs typeface="Arial Unicode MS" panose="020B0604020202020204" charset="-122"/>
            </a:endParaRPr>
          </a:p>
          <a:p>
            <a:pPr marL="12700">
              <a:lnSpc>
                <a:spcPts val="2085"/>
              </a:lnSpc>
              <a:tabLst>
                <a:tab pos="457200" algn="l"/>
              </a:tabLst>
            </a:pPr>
            <a:r>
              <a:rPr sz="2700" spc="-157" baseline="2000" dirty="0">
                <a:latin typeface="Arial Unicode MS" panose="020B0604020202020204" charset="-122"/>
                <a:cs typeface="Arial Unicode MS" panose="020B0604020202020204" charset="-122"/>
              </a:rPr>
              <a:t>19	</a:t>
            </a:r>
            <a:r>
              <a:rPr sz="1150" spc="20" dirty="0">
                <a:latin typeface="Arial Unicode MS" panose="020B0604020202020204" charset="-122"/>
                <a:cs typeface="Arial Unicode MS" panose="020B0604020202020204" charset="-122"/>
              </a:rPr>
              <a:t>（三）债务重组利得</a:t>
            </a:r>
            <a:endParaRPr sz="1150">
              <a:latin typeface="Arial Unicode MS" panose="020B0604020202020204" charset="-122"/>
              <a:cs typeface="Arial Unicode MS" panose="020B0604020202020204" charset="-122"/>
            </a:endParaRPr>
          </a:p>
          <a:p>
            <a:pPr marL="12700">
              <a:lnSpc>
                <a:spcPct val="100000"/>
              </a:lnSpc>
              <a:spcBef>
                <a:spcPts val="200"/>
              </a:spcBef>
            </a:pPr>
            <a:r>
              <a:rPr sz="1800" spc="-105" dirty="0">
                <a:latin typeface="Arial Unicode MS" panose="020B0604020202020204" charset="-122"/>
                <a:cs typeface="Arial Unicode MS" panose="020B0604020202020204" charset="-122"/>
              </a:rPr>
              <a:t>20</a:t>
            </a:r>
            <a:endParaRPr sz="1800">
              <a:latin typeface="Arial Unicode MS" panose="020B0604020202020204" charset="-122"/>
              <a:cs typeface="Arial Unicode MS" panose="020B0604020202020204" charset="-122"/>
            </a:endParaRPr>
          </a:p>
          <a:p>
            <a:pPr marL="12700">
              <a:lnSpc>
                <a:spcPts val="2090"/>
              </a:lnSpc>
              <a:spcBef>
                <a:spcPts val="245"/>
              </a:spcBef>
            </a:pPr>
            <a:r>
              <a:rPr sz="1800" spc="-105" dirty="0">
                <a:latin typeface="Arial Unicode MS" panose="020B0604020202020204" charset="-122"/>
                <a:cs typeface="Arial Unicode MS" panose="020B0604020202020204" charset="-122"/>
              </a:rPr>
              <a:t>21</a:t>
            </a:r>
            <a:endParaRPr sz="1800">
              <a:latin typeface="Arial Unicode MS" panose="020B0604020202020204" charset="-122"/>
              <a:cs typeface="Arial Unicode MS" panose="020B0604020202020204" charset="-122"/>
            </a:endParaRPr>
          </a:p>
          <a:p>
            <a:pPr marL="12700">
              <a:lnSpc>
                <a:spcPts val="2020"/>
              </a:lnSpc>
            </a:pPr>
            <a:r>
              <a:rPr sz="1800" spc="-105" dirty="0">
                <a:latin typeface="Arial Unicode MS" panose="020B0604020202020204" charset="-122"/>
                <a:cs typeface="Arial Unicode MS" panose="020B0604020202020204" charset="-122"/>
              </a:rPr>
              <a:t>22</a:t>
            </a:r>
            <a:endParaRPr sz="1800">
              <a:latin typeface="Arial Unicode MS" panose="020B0604020202020204" charset="-122"/>
              <a:cs typeface="Arial Unicode MS" panose="020B0604020202020204" charset="-122"/>
            </a:endParaRPr>
          </a:p>
          <a:p>
            <a:pPr marL="12700">
              <a:lnSpc>
                <a:spcPts val="2020"/>
              </a:lnSpc>
            </a:pPr>
            <a:r>
              <a:rPr sz="1800" spc="-105" dirty="0">
                <a:latin typeface="Arial Unicode MS" panose="020B0604020202020204" charset="-122"/>
                <a:cs typeface="Arial Unicode MS" panose="020B0604020202020204" charset="-122"/>
              </a:rPr>
              <a:t>23</a:t>
            </a:r>
            <a:endParaRPr sz="1800">
              <a:latin typeface="Arial Unicode MS" panose="020B0604020202020204" charset="-122"/>
              <a:cs typeface="Arial Unicode MS" panose="020B0604020202020204" charset="-122"/>
            </a:endParaRPr>
          </a:p>
          <a:p>
            <a:pPr marL="12700">
              <a:lnSpc>
                <a:spcPts val="2025"/>
              </a:lnSpc>
            </a:pPr>
            <a:r>
              <a:rPr sz="1800" spc="-105" dirty="0">
                <a:latin typeface="Arial Unicode MS" panose="020B0604020202020204" charset="-122"/>
                <a:cs typeface="Arial Unicode MS" panose="020B0604020202020204" charset="-122"/>
              </a:rPr>
              <a:t>24</a:t>
            </a:r>
            <a:endParaRPr sz="1800">
              <a:latin typeface="Arial Unicode MS" panose="020B0604020202020204" charset="-122"/>
              <a:cs typeface="Arial Unicode MS" panose="020B0604020202020204" charset="-122"/>
            </a:endParaRPr>
          </a:p>
          <a:p>
            <a:pPr marL="12700">
              <a:lnSpc>
                <a:spcPts val="2015"/>
              </a:lnSpc>
            </a:pPr>
            <a:r>
              <a:rPr sz="1800" spc="-105" dirty="0">
                <a:latin typeface="Arial Unicode MS" panose="020B0604020202020204" charset="-122"/>
                <a:cs typeface="Arial Unicode MS" panose="020B0604020202020204" charset="-122"/>
              </a:rPr>
              <a:t>25</a:t>
            </a:r>
            <a:endParaRPr sz="1800">
              <a:latin typeface="Arial Unicode MS" panose="020B0604020202020204" charset="-122"/>
              <a:cs typeface="Arial Unicode MS" panose="020B0604020202020204" charset="-122"/>
            </a:endParaRPr>
          </a:p>
          <a:p>
            <a:pPr marL="12700">
              <a:lnSpc>
                <a:spcPts val="2080"/>
              </a:lnSpc>
            </a:pPr>
            <a:r>
              <a:rPr sz="1800" spc="-105" dirty="0">
                <a:latin typeface="Arial Unicode MS" panose="020B0604020202020204" charset="-122"/>
                <a:cs typeface="Arial Unicode MS" panose="020B0604020202020204" charset="-122"/>
              </a:rPr>
              <a:t>26</a:t>
            </a:r>
            <a:endParaRPr sz="1800">
              <a:latin typeface="Arial Unicode MS" panose="020B0604020202020204" charset="-122"/>
              <a:cs typeface="Arial Unicode MS" panose="020B0604020202020204" charset="-122"/>
            </a:endParaRPr>
          </a:p>
        </p:txBody>
      </p:sp>
      <p:sp>
        <p:nvSpPr>
          <p:cNvPr id="15" name="object 15"/>
          <p:cNvSpPr txBox="1"/>
          <p:nvPr/>
        </p:nvSpPr>
        <p:spPr>
          <a:xfrm>
            <a:off x="6598539" y="3648240"/>
            <a:ext cx="2106295" cy="1466850"/>
          </a:xfrm>
          <a:prstGeom prst="rect">
            <a:avLst/>
          </a:prstGeom>
        </p:spPr>
        <p:txBody>
          <a:bodyPr vert="horz" wrap="square" lIns="0" tIns="0" rIns="0" bIns="0" rtlCol="0">
            <a:spAutoFit/>
          </a:bodyPr>
          <a:lstStyle/>
          <a:p>
            <a:pPr marL="12700">
              <a:lnSpc>
                <a:spcPct val="100000"/>
              </a:lnSpc>
            </a:pPr>
            <a:r>
              <a:rPr sz="1150" spc="20" dirty="0">
                <a:latin typeface="Arial Unicode MS" panose="020B0604020202020204" charset="-122"/>
                <a:cs typeface="Arial Unicode MS" panose="020B0604020202020204" charset="-122"/>
              </a:rPr>
              <a:t>（五）盘盈利得</a:t>
            </a:r>
            <a:endParaRPr sz="1150">
              <a:latin typeface="Arial Unicode MS" panose="020B0604020202020204" charset="-122"/>
              <a:cs typeface="Arial Unicode MS" panose="020B0604020202020204" charset="-122"/>
            </a:endParaRPr>
          </a:p>
          <a:p>
            <a:pPr marL="12700">
              <a:lnSpc>
                <a:spcPct val="100000"/>
              </a:lnSpc>
              <a:spcBef>
                <a:spcPts val="640"/>
              </a:spcBef>
            </a:pPr>
            <a:r>
              <a:rPr sz="1150" spc="20" dirty="0">
                <a:latin typeface="Arial Unicode MS" panose="020B0604020202020204" charset="-122"/>
                <a:cs typeface="Arial Unicode MS" panose="020B0604020202020204" charset="-122"/>
              </a:rPr>
              <a:t>（六）捐赠利得</a:t>
            </a:r>
            <a:endParaRPr sz="1150">
              <a:latin typeface="Arial Unicode MS" panose="020B0604020202020204" charset="-122"/>
              <a:cs typeface="Arial Unicode MS" panose="020B0604020202020204" charset="-122"/>
            </a:endParaRPr>
          </a:p>
          <a:p>
            <a:pPr marL="12700">
              <a:lnSpc>
                <a:spcPct val="100000"/>
              </a:lnSpc>
              <a:spcBef>
                <a:spcPts val="645"/>
              </a:spcBef>
            </a:pPr>
            <a:r>
              <a:rPr sz="1150" spc="20" dirty="0">
                <a:latin typeface="Arial Unicode MS" panose="020B0604020202020204" charset="-122"/>
                <a:cs typeface="Arial Unicode MS" panose="020B0604020202020204" charset="-122"/>
              </a:rPr>
              <a:t>（七）罚没利得</a:t>
            </a:r>
            <a:endParaRPr sz="1150">
              <a:latin typeface="Arial Unicode MS" panose="020B0604020202020204" charset="-122"/>
              <a:cs typeface="Arial Unicode MS" panose="020B0604020202020204" charset="-122"/>
            </a:endParaRPr>
          </a:p>
          <a:p>
            <a:pPr marL="12700">
              <a:lnSpc>
                <a:spcPct val="100000"/>
              </a:lnSpc>
              <a:spcBef>
                <a:spcPts val="640"/>
              </a:spcBef>
            </a:pPr>
            <a:r>
              <a:rPr sz="1150" spc="20" dirty="0">
                <a:latin typeface="Arial Unicode MS" panose="020B0604020202020204" charset="-122"/>
                <a:cs typeface="Arial Unicode MS" panose="020B0604020202020204" charset="-122"/>
              </a:rPr>
              <a:t>（八）确实无法偿付的应付款</a:t>
            </a:r>
            <a:r>
              <a:rPr sz="1150" spc="25" dirty="0">
                <a:latin typeface="Arial Unicode MS" panose="020B0604020202020204" charset="-122"/>
                <a:cs typeface="Arial Unicode MS" panose="020B0604020202020204" charset="-122"/>
              </a:rPr>
              <a:t>项</a:t>
            </a:r>
            <a:endParaRPr sz="1150">
              <a:latin typeface="Arial Unicode MS" panose="020B0604020202020204" charset="-122"/>
              <a:cs typeface="Arial Unicode MS" panose="020B0604020202020204" charset="-122"/>
            </a:endParaRPr>
          </a:p>
          <a:p>
            <a:pPr marL="12700">
              <a:lnSpc>
                <a:spcPct val="100000"/>
              </a:lnSpc>
              <a:spcBef>
                <a:spcPts val="650"/>
              </a:spcBef>
            </a:pPr>
            <a:r>
              <a:rPr sz="1150" spc="20" dirty="0">
                <a:latin typeface="Arial Unicode MS" panose="020B0604020202020204" charset="-122"/>
                <a:cs typeface="Arial Unicode MS" panose="020B0604020202020204" charset="-122"/>
              </a:rPr>
              <a:t>（九）汇兑收益</a:t>
            </a:r>
            <a:endParaRPr sz="1150">
              <a:latin typeface="Arial Unicode MS" panose="020B0604020202020204" charset="-122"/>
              <a:cs typeface="Arial Unicode MS" panose="020B0604020202020204" charset="-122"/>
            </a:endParaRPr>
          </a:p>
          <a:p>
            <a:pPr marL="12700">
              <a:lnSpc>
                <a:spcPct val="100000"/>
              </a:lnSpc>
              <a:spcBef>
                <a:spcPts val="620"/>
              </a:spcBef>
            </a:pPr>
            <a:r>
              <a:rPr sz="1150" spc="20" dirty="0">
                <a:latin typeface="Arial Unicode MS" panose="020B0604020202020204" charset="-122"/>
                <a:cs typeface="Arial Unicode MS" panose="020B0604020202020204" charset="-122"/>
              </a:rPr>
              <a:t>（十）其他</a:t>
            </a:r>
            <a:endParaRPr sz="1150">
              <a:latin typeface="Arial Unicode MS" panose="020B0604020202020204" charset="-122"/>
              <a:cs typeface="Arial Unicode MS" panose="020B0604020202020204" charset="-122"/>
            </a:endParaRPr>
          </a:p>
        </p:txBody>
      </p:sp>
      <p:sp>
        <p:nvSpPr>
          <p:cNvPr id="16" name="object 16"/>
          <p:cNvSpPr/>
          <p:nvPr/>
        </p:nvSpPr>
        <p:spPr>
          <a:xfrm>
            <a:off x="10315956" y="483108"/>
            <a:ext cx="1826260" cy="585470"/>
          </a:xfrm>
          <a:custGeom>
            <a:avLst/>
            <a:gdLst/>
            <a:ahLst/>
            <a:cxnLst/>
            <a:rect l="l" t="t" r="r" b="b"/>
            <a:pathLst>
              <a:path w="1826259" h="585469">
                <a:moveTo>
                  <a:pt x="0" y="0"/>
                </a:moveTo>
                <a:lnTo>
                  <a:pt x="1825752" y="0"/>
                </a:lnTo>
                <a:lnTo>
                  <a:pt x="1825752" y="585215"/>
                </a:lnTo>
                <a:lnTo>
                  <a:pt x="0" y="585215"/>
                </a:lnTo>
                <a:lnTo>
                  <a:pt x="0" y="0"/>
                </a:lnTo>
                <a:close/>
              </a:path>
            </a:pathLst>
          </a:custGeom>
          <a:solidFill>
            <a:srgbClr val="FFFF00"/>
          </a:solidFill>
        </p:spPr>
        <p:txBody>
          <a:bodyPr wrap="square" lIns="0" tIns="0" rIns="0" bIns="0" rtlCol="0"/>
          <a:lstStyle/>
          <a:p/>
        </p:txBody>
      </p:sp>
      <p:sp>
        <p:nvSpPr>
          <p:cNvPr id="17" name="object 17"/>
          <p:cNvSpPr txBox="1">
            <a:spLocks noGrp="1"/>
          </p:cNvSpPr>
          <p:nvPr>
            <p:ph type="title"/>
          </p:nvPr>
        </p:nvSpPr>
        <p:spPr>
          <a:xfrm>
            <a:off x="10402316" y="441578"/>
            <a:ext cx="1655445" cy="489584"/>
          </a:xfrm>
          <a:prstGeom prst="rect">
            <a:avLst/>
          </a:prstGeom>
        </p:spPr>
        <p:txBody>
          <a:bodyPr vert="horz" wrap="square" lIns="0" tIns="0" rIns="0" bIns="0" rtlCol="0">
            <a:spAutoFit/>
          </a:bodyPr>
          <a:lstStyle/>
          <a:p>
            <a:pPr marL="12700">
              <a:lnSpc>
                <a:spcPct val="100000"/>
              </a:lnSpc>
            </a:pPr>
            <a:r>
              <a:rPr b="1" spc="10" dirty="0">
                <a:solidFill>
                  <a:srgbClr val="000000"/>
                </a:solidFill>
                <a:latin typeface="Microsoft JhengHei" panose="020B0604030504040204" charset="-120"/>
                <a:cs typeface="Microsoft JhengHei" panose="020B0604030504040204" charset="-120"/>
              </a:rPr>
              <a:t>填报解</a:t>
            </a:r>
            <a:r>
              <a:rPr b="1" spc="5" dirty="0">
                <a:solidFill>
                  <a:srgbClr val="000000"/>
                </a:solidFill>
                <a:latin typeface="Microsoft JhengHei" panose="020B0604030504040204" charset="-120"/>
                <a:cs typeface="Microsoft JhengHei" panose="020B0604030504040204" charset="-120"/>
              </a:rPr>
              <a:t>析</a:t>
            </a:r>
            <a:endParaRPr b="1" spc="5" dirty="0">
              <a:solidFill>
                <a:srgbClr val="000000"/>
              </a:solidFill>
              <a:latin typeface="Microsoft JhengHei" panose="020B0604030504040204" charset="-120"/>
              <a:cs typeface="Microsoft JhengHei" panose="020B0604030504040204" charset="-120"/>
            </a:endParaRPr>
          </a:p>
        </p:txBody>
      </p:sp>
      <p:sp>
        <p:nvSpPr>
          <p:cNvPr id="18" name="object 18"/>
          <p:cNvSpPr txBox="1"/>
          <p:nvPr/>
        </p:nvSpPr>
        <p:spPr>
          <a:xfrm>
            <a:off x="6432550" y="5602478"/>
            <a:ext cx="5054600" cy="281305"/>
          </a:xfrm>
          <a:prstGeom prst="rect">
            <a:avLst/>
          </a:prstGeom>
        </p:spPr>
        <p:txBody>
          <a:bodyPr vert="horz" wrap="square" lIns="0" tIns="0" rIns="0" bIns="0" rtlCol="0">
            <a:spAutoFit/>
          </a:bodyPr>
          <a:lstStyle/>
          <a:p>
            <a:pPr marL="12700">
              <a:lnSpc>
                <a:spcPct val="100000"/>
              </a:lnSpc>
            </a:pPr>
            <a:r>
              <a:rPr sz="1800" dirty="0">
                <a:latin typeface="Arial Unicode MS" panose="020B0604020202020204" charset="-122"/>
                <a:cs typeface="Arial Unicode MS" panose="020B0604020202020204" charset="-122"/>
              </a:rPr>
              <a:t>填报要点：按照利润表对应科目明细项目金额填写</a:t>
            </a:r>
            <a:endParaRPr sz="1800">
              <a:latin typeface="Arial Unicode MS" panose="020B0604020202020204" charset="-122"/>
              <a:cs typeface="Arial Unicode MS" panose="020B060402020202020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41348" y="1028700"/>
            <a:ext cx="8674735" cy="0"/>
          </a:xfrm>
          <a:custGeom>
            <a:avLst/>
            <a:gdLst/>
            <a:ahLst/>
            <a:cxnLst/>
            <a:rect l="l" t="t" r="r" b="b"/>
            <a:pathLst>
              <a:path w="8674735">
                <a:moveTo>
                  <a:pt x="0" y="0"/>
                </a:moveTo>
                <a:lnTo>
                  <a:pt x="8674608" y="0"/>
                </a:lnTo>
              </a:path>
            </a:pathLst>
          </a:custGeom>
          <a:ln w="7620">
            <a:solidFill>
              <a:srgbClr val="7C7C7C"/>
            </a:solidFill>
          </a:ln>
        </p:spPr>
        <p:txBody>
          <a:bodyPr wrap="square" lIns="0" tIns="0" rIns="0" bIns="0" rtlCol="0"/>
          <a:lstStyle/>
          <a:p/>
        </p:txBody>
      </p:sp>
      <p:sp>
        <p:nvSpPr>
          <p:cNvPr id="3" name="object 3"/>
          <p:cNvSpPr txBox="1"/>
          <p:nvPr/>
        </p:nvSpPr>
        <p:spPr>
          <a:xfrm>
            <a:off x="78739" y="338328"/>
            <a:ext cx="2311400" cy="285115"/>
          </a:xfrm>
          <a:prstGeom prst="rect">
            <a:avLst/>
          </a:prstGeom>
        </p:spPr>
        <p:txBody>
          <a:bodyPr vert="horz" wrap="square" lIns="0" tIns="0" rIns="0" bIns="0" rtlCol="0">
            <a:spAutoFit/>
          </a:bodyPr>
          <a:lstStyle/>
          <a:p>
            <a:pPr marL="12700">
              <a:lnSpc>
                <a:spcPct val="100000"/>
              </a:lnSpc>
              <a:tabLst>
                <a:tab pos="240665" algn="l"/>
              </a:tabLst>
            </a:pPr>
            <a:r>
              <a:rPr sz="1800" spc="-5" dirty="0">
                <a:latin typeface="Arial" panose="020B0604020202020204"/>
                <a:cs typeface="Arial" panose="020B0604020202020204"/>
              </a:rPr>
              <a:t>•</a:t>
            </a:r>
            <a:r>
              <a:rPr sz="1800" spc="-5" dirty="0">
                <a:latin typeface="Arial" panose="020B0604020202020204"/>
                <a:cs typeface="Arial" panose="020B0604020202020204"/>
              </a:rPr>
              <a:t>	</a:t>
            </a:r>
            <a:r>
              <a:rPr sz="1800" spc="-5" dirty="0">
                <a:latin typeface="Arial Unicode MS" panose="020B0604020202020204" charset="-122"/>
                <a:cs typeface="Arial Unicode MS" panose="020B0604020202020204" charset="-122"/>
              </a:rPr>
              <a:t>调整及填报情况详解</a:t>
            </a:r>
            <a:endParaRPr sz="1800">
              <a:latin typeface="Arial Unicode MS" panose="020B0604020202020204" charset="-122"/>
              <a:cs typeface="Arial Unicode MS" panose="020B0604020202020204" charset="-122"/>
            </a:endParaRPr>
          </a:p>
        </p:txBody>
      </p:sp>
      <p:sp>
        <p:nvSpPr>
          <p:cNvPr id="4" name="object 4"/>
          <p:cNvSpPr/>
          <p:nvPr/>
        </p:nvSpPr>
        <p:spPr>
          <a:xfrm>
            <a:off x="586740" y="1016508"/>
            <a:ext cx="1054735" cy="988060"/>
          </a:xfrm>
          <a:custGeom>
            <a:avLst/>
            <a:gdLst/>
            <a:ahLst/>
            <a:cxnLst/>
            <a:rect l="l" t="t" r="r" b="b"/>
            <a:pathLst>
              <a:path w="1054735" h="988060">
                <a:moveTo>
                  <a:pt x="0" y="0"/>
                </a:moveTo>
                <a:lnTo>
                  <a:pt x="1054608" y="0"/>
                </a:lnTo>
                <a:lnTo>
                  <a:pt x="1054608" y="987551"/>
                </a:lnTo>
                <a:lnTo>
                  <a:pt x="0" y="987551"/>
                </a:lnTo>
                <a:lnTo>
                  <a:pt x="0" y="0"/>
                </a:lnTo>
                <a:close/>
              </a:path>
            </a:pathLst>
          </a:custGeom>
          <a:solidFill>
            <a:srgbClr val="005D9F"/>
          </a:solidFill>
        </p:spPr>
        <p:txBody>
          <a:bodyPr wrap="square" lIns="0" tIns="0" rIns="0" bIns="0" rtlCol="0"/>
          <a:lstStyle/>
          <a:p/>
        </p:txBody>
      </p:sp>
      <p:sp>
        <p:nvSpPr>
          <p:cNvPr id="5" name="object 5"/>
          <p:cNvSpPr/>
          <p:nvPr/>
        </p:nvSpPr>
        <p:spPr>
          <a:xfrm>
            <a:off x="1606296" y="1092708"/>
            <a:ext cx="9493250" cy="711835"/>
          </a:xfrm>
          <a:custGeom>
            <a:avLst/>
            <a:gdLst/>
            <a:ahLst/>
            <a:cxnLst/>
            <a:rect l="l" t="t" r="r" b="b"/>
            <a:pathLst>
              <a:path w="9493250" h="711835">
                <a:moveTo>
                  <a:pt x="0" y="0"/>
                </a:moveTo>
                <a:lnTo>
                  <a:pt x="9492996" y="0"/>
                </a:lnTo>
                <a:lnTo>
                  <a:pt x="9492996" y="711707"/>
                </a:lnTo>
                <a:lnTo>
                  <a:pt x="0" y="711707"/>
                </a:lnTo>
                <a:lnTo>
                  <a:pt x="0" y="0"/>
                </a:lnTo>
                <a:close/>
              </a:path>
            </a:pathLst>
          </a:custGeom>
          <a:solidFill>
            <a:srgbClr val="FFFFFF"/>
          </a:solidFill>
        </p:spPr>
        <p:txBody>
          <a:bodyPr wrap="square" lIns="0" tIns="0" rIns="0" bIns="0" rtlCol="0"/>
          <a:lstStyle/>
          <a:p/>
        </p:txBody>
      </p:sp>
      <p:sp>
        <p:nvSpPr>
          <p:cNvPr id="6" name="object 6"/>
          <p:cNvSpPr/>
          <p:nvPr/>
        </p:nvSpPr>
        <p:spPr>
          <a:xfrm>
            <a:off x="1599946" y="1086358"/>
            <a:ext cx="9505950" cy="724535"/>
          </a:xfrm>
          <a:custGeom>
            <a:avLst/>
            <a:gdLst/>
            <a:ahLst/>
            <a:cxnLst/>
            <a:rect l="l" t="t" r="r" b="b"/>
            <a:pathLst>
              <a:path w="9505950" h="724535">
                <a:moveTo>
                  <a:pt x="9499346" y="724407"/>
                </a:moveTo>
                <a:lnTo>
                  <a:pt x="6350" y="724407"/>
                </a:lnTo>
                <a:lnTo>
                  <a:pt x="4381" y="724103"/>
                </a:lnTo>
                <a:lnTo>
                  <a:pt x="2616" y="723188"/>
                </a:lnTo>
                <a:lnTo>
                  <a:pt x="1206" y="721791"/>
                </a:lnTo>
                <a:lnTo>
                  <a:pt x="304" y="720013"/>
                </a:lnTo>
                <a:lnTo>
                  <a:pt x="0" y="718057"/>
                </a:lnTo>
                <a:lnTo>
                  <a:pt x="0" y="6349"/>
                </a:lnTo>
                <a:lnTo>
                  <a:pt x="6350" y="0"/>
                </a:lnTo>
                <a:lnTo>
                  <a:pt x="9499346" y="0"/>
                </a:lnTo>
                <a:lnTo>
                  <a:pt x="9505696" y="6349"/>
                </a:lnTo>
                <a:lnTo>
                  <a:pt x="12700" y="6349"/>
                </a:lnTo>
                <a:lnTo>
                  <a:pt x="6350" y="12699"/>
                </a:lnTo>
                <a:lnTo>
                  <a:pt x="12700" y="12699"/>
                </a:lnTo>
                <a:lnTo>
                  <a:pt x="12700" y="711707"/>
                </a:lnTo>
                <a:lnTo>
                  <a:pt x="6350" y="711707"/>
                </a:lnTo>
                <a:lnTo>
                  <a:pt x="12700" y="718057"/>
                </a:lnTo>
                <a:lnTo>
                  <a:pt x="9505696" y="718057"/>
                </a:lnTo>
                <a:lnTo>
                  <a:pt x="9505378" y="720013"/>
                </a:lnTo>
                <a:lnTo>
                  <a:pt x="9504476" y="721791"/>
                </a:lnTo>
                <a:lnTo>
                  <a:pt x="9503079" y="723188"/>
                </a:lnTo>
                <a:lnTo>
                  <a:pt x="9501301" y="724103"/>
                </a:lnTo>
                <a:lnTo>
                  <a:pt x="9499346" y="724407"/>
                </a:lnTo>
                <a:close/>
              </a:path>
            </a:pathLst>
          </a:custGeom>
          <a:solidFill>
            <a:srgbClr val="005D9F"/>
          </a:solidFill>
        </p:spPr>
        <p:txBody>
          <a:bodyPr wrap="square" lIns="0" tIns="0" rIns="0" bIns="0" rtlCol="0"/>
          <a:lstStyle/>
          <a:p/>
        </p:txBody>
      </p:sp>
      <p:sp>
        <p:nvSpPr>
          <p:cNvPr id="7" name="object 7"/>
          <p:cNvSpPr/>
          <p:nvPr/>
        </p:nvSpPr>
        <p:spPr>
          <a:xfrm>
            <a:off x="1612646" y="1095883"/>
            <a:ext cx="9480550" cy="0"/>
          </a:xfrm>
          <a:custGeom>
            <a:avLst/>
            <a:gdLst/>
            <a:ahLst/>
            <a:cxnLst/>
            <a:rect l="l" t="t" r="r" b="b"/>
            <a:pathLst>
              <a:path w="9480550">
                <a:moveTo>
                  <a:pt x="0" y="0"/>
                </a:moveTo>
                <a:lnTo>
                  <a:pt x="9480296" y="0"/>
                </a:lnTo>
              </a:path>
            </a:pathLst>
          </a:custGeom>
          <a:ln w="6350">
            <a:solidFill>
              <a:srgbClr val="005D9F"/>
            </a:solidFill>
          </a:ln>
        </p:spPr>
        <p:txBody>
          <a:bodyPr wrap="square" lIns="0" tIns="0" rIns="0" bIns="0" rtlCol="0"/>
          <a:lstStyle/>
          <a:p/>
        </p:txBody>
      </p:sp>
      <p:sp>
        <p:nvSpPr>
          <p:cNvPr id="8" name="object 8"/>
          <p:cNvSpPr/>
          <p:nvPr/>
        </p:nvSpPr>
        <p:spPr>
          <a:xfrm>
            <a:off x="11099292" y="1092708"/>
            <a:ext cx="0" cy="711835"/>
          </a:xfrm>
          <a:custGeom>
            <a:avLst/>
            <a:gdLst/>
            <a:ahLst/>
            <a:cxnLst/>
            <a:rect l="l" t="t" r="r" b="b"/>
            <a:pathLst>
              <a:path h="711835">
                <a:moveTo>
                  <a:pt x="0" y="0"/>
                </a:moveTo>
                <a:lnTo>
                  <a:pt x="0" y="711708"/>
                </a:lnTo>
              </a:path>
            </a:pathLst>
          </a:custGeom>
          <a:ln w="12700">
            <a:solidFill>
              <a:srgbClr val="005D9F"/>
            </a:solidFill>
          </a:ln>
        </p:spPr>
        <p:txBody>
          <a:bodyPr wrap="square" lIns="0" tIns="0" rIns="0" bIns="0" rtlCol="0"/>
          <a:lstStyle/>
          <a:p/>
        </p:txBody>
      </p:sp>
      <p:sp>
        <p:nvSpPr>
          <p:cNvPr id="9" name="object 9"/>
          <p:cNvSpPr/>
          <p:nvPr/>
        </p:nvSpPr>
        <p:spPr>
          <a:xfrm>
            <a:off x="1612646" y="1801241"/>
            <a:ext cx="9480550" cy="0"/>
          </a:xfrm>
          <a:custGeom>
            <a:avLst/>
            <a:gdLst/>
            <a:ahLst/>
            <a:cxnLst/>
            <a:rect l="l" t="t" r="r" b="b"/>
            <a:pathLst>
              <a:path w="9480550">
                <a:moveTo>
                  <a:pt x="0" y="0"/>
                </a:moveTo>
                <a:lnTo>
                  <a:pt x="9480296" y="0"/>
                </a:lnTo>
              </a:path>
            </a:pathLst>
          </a:custGeom>
          <a:ln w="6350">
            <a:solidFill>
              <a:srgbClr val="005D9F"/>
            </a:solidFill>
          </a:ln>
        </p:spPr>
        <p:txBody>
          <a:bodyPr wrap="square" lIns="0" tIns="0" rIns="0" bIns="0" rtlCol="0"/>
          <a:lstStyle/>
          <a:p/>
        </p:txBody>
      </p:sp>
      <p:sp>
        <p:nvSpPr>
          <p:cNvPr id="10" name="object 10"/>
          <p:cNvSpPr txBox="1"/>
          <p:nvPr/>
        </p:nvSpPr>
        <p:spPr>
          <a:xfrm>
            <a:off x="1708023" y="1163828"/>
            <a:ext cx="4594225" cy="375920"/>
          </a:xfrm>
          <a:prstGeom prst="rect">
            <a:avLst/>
          </a:prstGeom>
        </p:spPr>
        <p:txBody>
          <a:bodyPr vert="horz" wrap="square" lIns="0" tIns="0" rIns="0" bIns="0" rtlCol="0">
            <a:spAutoFit/>
          </a:bodyPr>
          <a:lstStyle/>
          <a:p>
            <a:pPr marL="12700">
              <a:lnSpc>
                <a:spcPct val="100000"/>
              </a:lnSpc>
            </a:pPr>
            <a:r>
              <a:rPr sz="2400" spc="-5" dirty="0">
                <a:latin typeface="Arial Unicode MS" panose="020B0604020202020204" charset="-122"/>
                <a:cs typeface="Arial Unicode MS" panose="020B0604020202020204" charset="-122"/>
              </a:rPr>
              <a:t>一般企业成本支出明细表</a:t>
            </a:r>
            <a:r>
              <a:rPr sz="2400" spc="-5" dirty="0">
                <a:latin typeface="Arial" panose="020B0604020202020204"/>
                <a:cs typeface="Arial" panose="020B0604020202020204"/>
              </a:rPr>
              <a:t>A102010</a:t>
            </a:r>
            <a:endParaRPr sz="2400">
              <a:latin typeface="Arial" panose="020B0604020202020204"/>
              <a:cs typeface="Arial" panose="020B0604020202020204"/>
            </a:endParaRPr>
          </a:p>
        </p:txBody>
      </p:sp>
      <p:sp>
        <p:nvSpPr>
          <p:cNvPr id="11" name="object 11"/>
          <p:cNvSpPr/>
          <p:nvPr/>
        </p:nvSpPr>
        <p:spPr>
          <a:xfrm>
            <a:off x="685800" y="1013460"/>
            <a:ext cx="914400" cy="914400"/>
          </a:xfrm>
          <a:prstGeom prst="rect">
            <a:avLst/>
          </a:prstGeom>
          <a:blipFill>
            <a:blip r:embed="rId1" cstate="print"/>
            <a:stretch>
              <a:fillRect/>
            </a:stretch>
          </a:blipFill>
        </p:spPr>
        <p:txBody>
          <a:bodyPr wrap="square" lIns="0" tIns="0" rIns="0" bIns="0" rtlCol="0"/>
          <a:lstStyle/>
          <a:p/>
        </p:txBody>
      </p:sp>
      <p:sp>
        <p:nvSpPr>
          <p:cNvPr id="12" name="object 12"/>
          <p:cNvSpPr txBox="1"/>
          <p:nvPr/>
        </p:nvSpPr>
        <p:spPr>
          <a:xfrm>
            <a:off x="4335322" y="2465565"/>
            <a:ext cx="330200" cy="191770"/>
          </a:xfrm>
          <a:prstGeom prst="rect">
            <a:avLst/>
          </a:prstGeom>
        </p:spPr>
        <p:txBody>
          <a:bodyPr vert="horz" wrap="square" lIns="0" tIns="0" rIns="0" bIns="0" rtlCol="0">
            <a:spAutoFit/>
          </a:bodyPr>
          <a:lstStyle/>
          <a:p>
            <a:pPr marL="12700">
              <a:lnSpc>
                <a:spcPct val="100000"/>
              </a:lnSpc>
            </a:pPr>
            <a:r>
              <a:rPr sz="1200" dirty="0">
                <a:latin typeface="Arial Unicode MS" panose="020B0604020202020204" charset="-122"/>
                <a:cs typeface="Arial Unicode MS" panose="020B0604020202020204" charset="-122"/>
              </a:rPr>
              <a:t>金额</a:t>
            </a:r>
            <a:endParaRPr sz="1200">
              <a:latin typeface="Arial Unicode MS" panose="020B0604020202020204" charset="-122"/>
              <a:cs typeface="Arial Unicode MS" panose="020B0604020202020204" charset="-122"/>
            </a:endParaRPr>
          </a:p>
        </p:txBody>
      </p:sp>
      <p:sp>
        <p:nvSpPr>
          <p:cNvPr id="13" name="object 13"/>
          <p:cNvSpPr txBox="1"/>
          <p:nvPr/>
        </p:nvSpPr>
        <p:spPr>
          <a:xfrm>
            <a:off x="318312" y="2550604"/>
            <a:ext cx="3221355" cy="2077720"/>
          </a:xfrm>
          <a:prstGeom prst="rect">
            <a:avLst/>
          </a:prstGeom>
        </p:spPr>
        <p:txBody>
          <a:bodyPr vert="horz" wrap="square" lIns="0" tIns="0" rIns="0" bIns="0" rtlCol="0">
            <a:spAutoFit/>
          </a:bodyPr>
          <a:lstStyle/>
          <a:p>
            <a:pPr marL="12700" marR="2557145">
              <a:lnSpc>
                <a:spcPct val="54000"/>
              </a:lnSpc>
              <a:tabLst>
                <a:tab pos="351155" algn="l"/>
              </a:tabLst>
            </a:pPr>
            <a:r>
              <a:rPr sz="1800" baseline="30000" dirty="0">
                <a:latin typeface="Arial Unicode MS" panose="020B0604020202020204" charset="-122"/>
                <a:cs typeface="Arial Unicode MS" panose="020B0604020202020204" charset="-122"/>
              </a:rPr>
              <a:t>行	</a:t>
            </a:r>
            <a:r>
              <a:rPr sz="1200" dirty="0">
                <a:latin typeface="Arial Unicode MS" panose="020B0604020202020204" charset="-122"/>
                <a:cs typeface="Arial Unicode MS" panose="020B0604020202020204" charset="-122"/>
              </a:rPr>
              <a:t>项目 </a:t>
            </a:r>
            <a:r>
              <a:rPr sz="1200" dirty="0">
                <a:latin typeface="Arial Unicode MS" panose="020B0604020202020204" charset="-122"/>
                <a:cs typeface="Arial Unicode MS" panose="020B0604020202020204" charset="-122"/>
              </a:rPr>
              <a:t> 次</a:t>
            </a:r>
            <a:endParaRPr sz="1200">
              <a:latin typeface="Arial Unicode MS" panose="020B0604020202020204" charset="-122"/>
              <a:cs typeface="Arial Unicode MS" panose="020B0604020202020204" charset="-122"/>
            </a:endParaRPr>
          </a:p>
          <a:p>
            <a:pPr marL="12700">
              <a:lnSpc>
                <a:spcPct val="100000"/>
              </a:lnSpc>
              <a:spcBef>
                <a:spcPts val="10"/>
              </a:spcBef>
              <a:tabLst>
                <a:tab pos="351155" algn="l"/>
              </a:tabLst>
            </a:pPr>
            <a:r>
              <a:rPr sz="1200" spc="-5" dirty="0">
                <a:latin typeface="Arial" panose="020B0604020202020204"/>
                <a:cs typeface="Arial" panose="020B0604020202020204"/>
              </a:rPr>
              <a:t>1	</a:t>
            </a:r>
            <a:r>
              <a:rPr sz="1200" spc="-10" dirty="0">
                <a:latin typeface="Arial Unicode MS" panose="020B0604020202020204" charset="-122"/>
                <a:cs typeface="Arial Unicode MS" panose="020B0604020202020204" charset="-122"/>
              </a:rPr>
              <a:t>一、营业成本（</a:t>
            </a:r>
            <a:r>
              <a:rPr sz="1200" spc="-10" dirty="0">
                <a:latin typeface="Arial" panose="020B0604020202020204"/>
                <a:cs typeface="Arial" panose="020B0604020202020204"/>
              </a:rPr>
              <a:t>2+9</a:t>
            </a:r>
            <a:r>
              <a:rPr sz="1200" spc="-10" dirty="0">
                <a:latin typeface="Arial Unicode MS" panose="020B0604020202020204" charset="-122"/>
                <a:cs typeface="Arial Unicode MS" panose="020B0604020202020204" charset="-122"/>
              </a:rPr>
              <a:t>）</a:t>
            </a:r>
            <a:endParaRPr sz="1200">
              <a:latin typeface="Arial Unicode MS" panose="020B0604020202020204" charset="-122"/>
              <a:cs typeface="Arial Unicode MS" panose="020B0604020202020204" charset="-122"/>
            </a:endParaRPr>
          </a:p>
          <a:p>
            <a:pPr marL="12700">
              <a:lnSpc>
                <a:spcPct val="100000"/>
              </a:lnSpc>
              <a:spcBef>
                <a:spcPts val="315"/>
              </a:spcBef>
              <a:tabLst>
                <a:tab pos="351155" algn="l"/>
              </a:tabLst>
            </a:pPr>
            <a:r>
              <a:rPr sz="1200" spc="-5" dirty="0">
                <a:latin typeface="Arial" panose="020B0604020202020204"/>
                <a:cs typeface="Arial" panose="020B0604020202020204"/>
              </a:rPr>
              <a:t>2	</a:t>
            </a:r>
            <a:r>
              <a:rPr sz="1200" spc="-10" dirty="0">
                <a:latin typeface="Arial Unicode MS" panose="020B0604020202020204" charset="-122"/>
                <a:cs typeface="Arial Unicode MS" panose="020B0604020202020204" charset="-122"/>
              </a:rPr>
              <a:t>（一）主营业务成本（</a:t>
            </a:r>
            <a:r>
              <a:rPr sz="1200" spc="-10" dirty="0">
                <a:latin typeface="Arial" panose="020B0604020202020204"/>
                <a:cs typeface="Arial" panose="020B0604020202020204"/>
              </a:rPr>
              <a:t>3+5+6+7+8</a:t>
            </a:r>
            <a:r>
              <a:rPr sz="1200" spc="-10" dirty="0">
                <a:latin typeface="Arial Unicode MS" panose="020B0604020202020204" charset="-122"/>
                <a:cs typeface="Arial Unicode MS" panose="020B0604020202020204" charset="-122"/>
              </a:rPr>
              <a:t>）</a:t>
            </a:r>
            <a:endParaRPr sz="1200">
              <a:latin typeface="Arial Unicode MS" panose="020B0604020202020204" charset="-122"/>
              <a:cs typeface="Arial Unicode MS" panose="020B0604020202020204" charset="-122"/>
            </a:endParaRPr>
          </a:p>
          <a:p>
            <a:pPr marL="12700">
              <a:lnSpc>
                <a:spcPct val="100000"/>
              </a:lnSpc>
              <a:spcBef>
                <a:spcPts val="300"/>
              </a:spcBef>
              <a:tabLst>
                <a:tab pos="652145" algn="l"/>
              </a:tabLst>
            </a:pPr>
            <a:r>
              <a:rPr sz="1200" spc="-5" dirty="0">
                <a:latin typeface="Arial" panose="020B0604020202020204"/>
                <a:cs typeface="Arial" panose="020B0604020202020204"/>
              </a:rPr>
              <a:t>3	1.</a:t>
            </a:r>
            <a:r>
              <a:rPr sz="1200" spc="-5" dirty="0">
                <a:latin typeface="Arial Unicode MS" panose="020B0604020202020204" charset="-122"/>
                <a:cs typeface="Arial Unicode MS" panose="020B0604020202020204" charset="-122"/>
              </a:rPr>
              <a:t>销售商品成本</a:t>
            </a:r>
            <a:endParaRPr sz="1200">
              <a:latin typeface="Arial Unicode MS" panose="020B0604020202020204" charset="-122"/>
              <a:cs typeface="Arial Unicode MS" panose="020B0604020202020204" charset="-122"/>
            </a:endParaRPr>
          </a:p>
          <a:p>
            <a:pPr marL="12700">
              <a:lnSpc>
                <a:spcPct val="100000"/>
              </a:lnSpc>
              <a:spcBef>
                <a:spcPts val="235"/>
              </a:spcBef>
              <a:tabLst>
                <a:tab pos="351155" algn="l"/>
              </a:tabLst>
            </a:pPr>
            <a:r>
              <a:rPr sz="1200" spc="-5" dirty="0">
                <a:latin typeface="Arial" panose="020B0604020202020204"/>
                <a:cs typeface="Arial" panose="020B0604020202020204"/>
              </a:rPr>
              <a:t>4	</a:t>
            </a:r>
            <a:r>
              <a:rPr sz="1200" dirty="0">
                <a:latin typeface="Arial Unicode MS" panose="020B0604020202020204" charset="-122"/>
                <a:cs typeface="Arial Unicode MS" panose="020B0604020202020204" charset="-122"/>
              </a:rPr>
              <a:t>其中</a:t>
            </a:r>
            <a:r>
              <a:rPr sz="1200" dirty="0">
                <a:latin typeface="Arial" panose="020B0604020202020204"/>
                <a:cs typeface="Arial" panose="020B0604020202020204"/>
              </a:rPr>
              <a:t>:</a:t>
            </a:r>
            <a:r>
              <a:rPr sz="1200" dirty="0">
                <a:latin typeface="Arial Unicode MS" panose="020B0604020202020204" charset="-122"/>
                <a:cs typeface="Arial Unicode MS" panose="020B0604020202020204" charset="-122"/>
              </a:rPr>
              <a:t>非货币性资产交换成本</a:t>
            </a:r>
            <a:endParaRPr sz="1200">
              <a:latin typeface="Arial Unicode MS" panose="020B0604020202020204" charset="-122"/>
              <a:cs typeface="Arial Unicode MS" panose="020B0604020202020204" charset="-122"/>
            </a:endParaRPr>
          </a:p>
          <a:p>
            <a:pPr marL="12700">
              <a:lnSpc>
                <a:spcPct val="100000"/>
              </a:lnSpc>
              <a:spcBef>
                <a:spcPts val="230"/>
              </a:spcBef>
              <a:tabLst>
                <a:tab pos="652145" algn="l"/>
              </a:tabLst>
            </a:pPr>
            <a:r>
              <a:rPr sz="1200" spc="-5" dirty="0">
                <a:latin typeface="Arial" panose="020B0604020202020204"/>
                <a:cs typeface="Arial" panose="020B0604020202020204"/>
              </a:rPr>
              <a:t>5	2.</a:t>
            </a:r>
            <a:r>
              <a:rPr sz="1200" spc="-5" dirty="0">
                <a:latin typeface="Arial Unicode MS" panose="020B0604020202020204" charset="-122"/>
                <a:cs typeface="Arial Unicode MS" panose="020B0604020202020204" charset="-122"/>
              </a:rPr>
              <a:t>提供劳务成本</a:t>
            </a:r>
            <a:endParaRPr sz="1200">
              <a:latin typeface="Arial Unicode MS" panose="020B0604020202020204" charset="-122"/>
              <a:cs typeface="Arial Unicode MS" panose="020B0604020202020204" charset="-122"/>
            </a:endParaRPr>
          </a:p>
          <a:p>
            <a:pPr marL="12700">
              <a:lnSpc>
                <a:spcPct val="100000"/>
              </a:lnSpc>
              <a:spcBef>
                <a:spcPts val="225"/>
              </a:spcBef>
              <a:tabLst>
                <a:tab pos="652145" algn="l"/>
              </a:tabLst>
            </a:pPr>
            <a:r>
              <a:rPr sz="1200" spc="-5" dirty="0">
                <a:latin typeface="Arial" panose="020B0604020202020204"/>
                <a:cs typeface="Arial" panose="020B0604020202020204"/>
              </a:rPr>
              <a:t>6	3.</a:t>
            </a:r>
            <a:r>
              <a:rPr sz="1200" spc="-5" dirty="0">
                <a:latin typeface="Arial Unicode MS" panose="020B0604020202020204" charset="-122"/>
                <a:cs typeface="Arial Unicode MS" panose="020B0604020202020204" charset="-122"/>
              </a:rPr>
              <a:t>建造合同成本</a:t>
            </a:r>
            <a:endParaRPr sz="1200">
              <a:latin typeface="Arial Unicode MS" panose="020B0604020202020204" charset="-122"/>
              <a:cs typeface="Arial Unicode MS" panose="020B0604020202020204" charset="-122"/>
            </a:endParaRPr>
          </a:p>
          <a:p>
            <a:pPr marL="12700">
              <a:lnSpc>
                <a:spcPts val="1430"/>
              </a:lnSpc>
              <a:spcBef>
                <a:spcPts val="215"/>
              </a:spcBef>
              <a:tabLst>
                <a:tab pos="651510" algn="l"/>
              </a:tabLst>
            </a:pPr>
            <a:r>
              <a:rPr sz="1200" spc="-5" dirty="0">
                <a:latin typeface="Arial" panose="020B0604020202020204"/>
                <a:cs typeface="Arial" panose="020B0604020202020204"/>
              </a:rPr>
              <a:t>7	</a:t>
            </a:r>
            <a:r>
              <a:rPr sz="1650" spc="-75" baseline="3000" dirty="0">
                <a:latin typeface="Arial Unicode MS" panose="020B0604020202020204" charset="-122"/>
                <a:cs typeface="Arial Unicode MS" panose="020B0604020202020204" charset="-122"/>
              </a:rPr>
              <a:t>4.</a:t>
            </a:r>
            <a:r>
              <a:rPr sz="1650" spc="-337" baseline="3000" dirty="0">
                <a:latin typeface="Arial Unicode MS" panose="020B0604020202020204" charset="-122"/>
                <a:cs typeface="Arial Unicode MS" panose="020B0604020202020204" charset="-122"/>
              </a:rPr>
              <a:t> </a:t>
            </a:r>
            <a:r>
              <a:rPr sz="1800" baseline="2000" dirty="0">
                <a:latin typeface="Arial Unicode MS" panose="020B0604020202020204" charset="-122"/>
                <a:cs typeface="Arial Unicode MS" panose="020B0604020202020204" charset="-122"/>
              </a:rPr>
              <a:t>让渡资产使用权成本</a:t>
            </a:r>
            <a:endParaRPr sz="1800" baseline="2000">
              <a:latin typeface="Arial Unicode MS" panose="020B0604020202020204" charset="-122"/>
              <a:cs typeface="Arial Unicode MS" panose="020B0604020202020204" charset="-122"/>
            </a:endParaRPr>
          </a:p>
          <a:p>
            <a:pPr marL="12700">
              <a:lnSpc>
                <a:spcPts val="1435"/>
              </a:lnSpc>
              <a:tabLst>
                <a:tab pos="651510" algn="l"/>
              </a:tabLst>
            </a:pPr>
            <a:r>
              <a:rPr sz="1200" spc="-5" dirty="0">
                <a:latin typeface="Arial" panose="020B0604020202020204"/>
                <a:cs typeface="Arial" panose="020B0604020202020204"/>
              </a:rPr>
              <a:t>8	</a:t>
            </a:r>
            <a:r>
              <a:rPr sz="1650" spc="-75" baseline="3000" dirty="0">
                <a:latin typeface="Arial Unicode MS" panose="020B0604020202020204" charset="-122"/>
                <a:cs typeface="Arial Unicode MS" panose="020B0604020202020204" charset="-122"/>
              </a:rPr>
              <a:t>5.</a:t>
            </a:r>
            <a:r>
              <a:rPr sz="1650" spc="-337" baseline="3000" dirty="0">
                <a:latin typeface="Arial Unicode MS" panose="020B0604020202020204" charset="-122"/>
                <a:cs typeface="Arial Unicode MS" panose="020B0604020202020204" charset="-122"/>
              </a:rPr>
              <a:t> </a:t>
            </a:r>
            <a:r>
              <a:rPr sz="1800" baseline="2000" dirty="0">
                <a:latin typeface="Arial Unicode MS" panose="020B0604020202020204" charset="-122"/>
                <a:cs typeface="Arial Unicode MS" panose="020B0604020202020204" charset="-122"/>
              </a:rPr>
              <a:t>其他</a:t>
            </a:r>
            <a:endParaRPr sz="1800" baseline="2000">
              <a:latin typeface="Arial Unicode MS" panose="020B0604020202020204" charset="-122"/>
              <a:cs typeface="Arial Unicode MS" panose="020B0604020202020204" charset="-122"/>
            </a:endParaRPr>
          </a:p>
          <a:p>
            <a:pPr marL="12700">
              <a:lnSpc>
                <a:spcPct val="100000"/>
              </a:lnSpc>
              <a:spcBef>
                <a:spcPts val="255"/>
              </a:spcBef>
              <a:tabLst>
                <a:tab pos="351155" algn="l"/>
              </a:tabLst>
            </a:pPr>
            <a:r>
              <a:rPr sz="1200" spc="-5" dirty="0">
                <a:latin typeface="Arial" panose="020B0604020202020204"/>
                <a:cs typeface="Arial" panose="020B0604020202020204"/>
              </a:rPr>
              <a:t>9	</a:t>
            </a:r>
            <a:r>
              <a:rPr sz="1200" spc="-10" dirty="0">
                <a:latin typeface="Arial Unicode MS" panose="020B0604020202020204" charset="-122"/>
                <a:cs typeface="Arial Unicode MS" panose="020B0604020202020204" charset="-122"/>
              </a:rPr>
              <a:t>（二）其他业务成本（</a:t>
            </a:r>
            <a:r>
              <a:rPr sz="1200" spc="-10" dirty="0">
                <a:latin typeface="Arial" panose="020B0604020202020204"/>
                <a:cs typeface="Arial" panose="020B0604020202020204"/>
              </a:rPr>
              <a:t>10+12+13+14+15</a:t>
            </a:r>
            <a:r>
              <a:rPr sz="1200" spc="-10" dirty="0">
                <a:latin typeface="Arial Unicode MS" panose="020B0604020202020204" charset="-122"/>
                <a:cs typeface="Arial Unicode MS" panose="020B0604020202020204" charset="-122"/>
              </a:rPr>
              <a:t>）</a:t>
            </a:r>
            <a:endParaRPr sz="1200">
              <a:latin typeface="Arial Unicode MS" panose="020B0604020202020204" charset="-122"/>
              <a:cs typeface="Arial Unicode MS" panose="020B0604020202020204" charset="-122"/>
            </a:endParaRPr>
          </a:p>
        </p:txBody>
      </p:sp>
      <p:sp>
        <p:nvSpPr>
          <p:cNvPr id="14" name="object 14"/>
          <p:cNvSpPr txBox="1"/>
          <p:nvPr/>
        </p:nvSpPr>
        <p:spPr>
          <a:xfrm>
            <a:off x="5908852" y="2443340"/>
            <a:ext cx="4065270" cy="2143125"/>
          </a:xfrm>
          <a:prstGeom prst="rect">
            <a:avLst/>
          </a:prstGeom>
        </p:spPr>
        <p:txBody>
          <a:bodyPr vert="horz" wrap="square" lIns="0" tIns="0" rIns="0" bIns="0" rtlCol="0">
            <a:spAutoFit/>
          </a:bodyPr>
          <a:lstStyle/>
          <a:p>
            <a:pPr marL="12700">
              <a:lnSpc>
                <a:spcPct val="100000"/>
              </a:lnSpc>
            </a:pPr>
            <a:r>
              <a:rPr sz="1200" spc="-10" dirty="0">
                <a:latin typeface="Arial" panose="020B0604020202020204"/>
                <a:cs typeface="Arial" panose="020B0604020202020204"/>
              </a:rPr>
              <a:t>16</a:t>
            </a:r>
            <a:r>
              <a:rPr sz="1200" spc="110" dirty="0">
                <a:latin typeface="Arial" panose="020B0604020202020204"/>
                <a:cs typeface="Arial" panose="020B0604020202020204"/>
              </a:rPr>
              <a:t> </a:t>
            </a:r>
            <a:r>
              <a:rPr sz="1200" spc="-15" dirty="0">
                <a:latin typeface="Arial Unicode MS" panose="020B0604020202020204" charset="-122"/>
                <a:cs typeface="Arial Unicode MS" panose="020B0604020202020204" charset="-122"/>
              </a:rPr>
              <a:t>二、营业外支出（</a:t>
            </a:r>
            <a:r>
              <a:rPr sz="1200" spc="-15" dirty="0">
                <a:latin typeface="Arial" panose="020B0604020202020204"/>
                <a:cs typeface="Arial" panose="020B0604020202020204"/>
              </a:rPr>
              <a:t>17+18+19+20+21+22+23+24+25+26</a:t>
            </a:r>
            <a:r>
              <a:rPr sz="1200" spc="-15" dirty="0">
                <a:latin typeface="Arial Unicode MS" panose="020B0604020202020204" charset="-122"/>
                <a:cs typeface="Arial Unicode MS" panose="020B0604020202020204" charset="-122"/>
              </a:rPr>
              <a:t>）</a:t>
            </a:r>
            <a:endParaRPr sz="1200">
              <a:latin typeface="Arial Unicode MS" panose="020B0604020202020204" charset="-122"/>
              <a:cs typeface="Arial Unicode MS" panose="020B0604020202020204" charset="-122"/>
            </a:endParaRPr>
          </a:p>
          <a:p>
            <a:pPr marL="12700">
              <a:lnSpc>
                <a:spcPct val="100000"/>
              </a:lnSpc>
              <a:spcBef>
                <a:spcPts val="410"/>
              </a:spcBef>
            </a:pPr>
            <a:r>
              <a:rPr sz="1200" spc="-10" dirty="0">
                <a:latin typeface="Arial" panose="020B0604020202020204"/>
                <a:cs typeface="Arial" panose="020B0604020202020204"/>
              </a:rPr>
              <a:t>17</a:t>
            </a:r>
            <a:r>
              <a:rPr sz="1200" spc="-50" dirty="0">
                <a:latin typeface="Arial" panose="020B0604020202020204"/>
                <a:cs typeface="Arial" panose="020B0604020202020204"/>
              </a:rPr>
              <a:t> </a:t>
            </a:r>
            <a:r>
              <a:rPr sz="1800" baseline="5000" dirty="0">
                <a:latin typeface="Arial Unicode MS" panose="020B0604020202020204" charset="-122"/>
                <a:cs typeface="Arial Unicode MS" panose="020B0604020202020204" charset="-122"/>
              </a:rPr>
              <a:t>（一）非流动资产处置损失</a:t>
            </a:r>
            <a:endParaRPr sz="1800" baseline="5000">
              <a:latin typeface="Arial Unicode MS" panose="020B0604020202020204" charset="-122"/>
              <a:cs typeface="Arial Unicode MS" panose="020B0604020202020204" charset="-122"/>
            </a:endParaRPr>
          </a:p>
          <a:p>
            <a:pPr marL="12700">
              <a:lnSpc>
                <a:spcPct val="100000"/>
              </a:lnSpc>
              <a:spcBef>
                <a:spcPts val="455"/>
              </a:spcBef>
            </a:pPr>
            <a:r>
              <a:rPr sz="1200" spc="-10" dirty="0">
                <a:latin typeface="Arial" panose="020B0604020202020204"/>
                <a:cs typeface="Arial" panose="020B0604020202020204"/>
              </a:rPr>
              <a:t>18</a:t>
            </a:r>
            <a:r>
              <a:rPr sz="1200" spc="-50" dirty="0">
                <a:latin typeface="Arial" panose="020B0604020202020204"/>
                <a:cs typeface="Arial" panose="020B0604020202020204"/>
              </a:rPr>
              <a:t> </a:t>
            </a:r>
            <a:r>
              <a:rPr sz="1800" baseline="5000" dirty="0">
                <a:latin typeface="Arial Unicode MS" panose="020B0604020202020204" charset="-122"/>
                <a:cs typeface="Arial Unicode MS" panose="020B0604020202020204" charset="-122"/>
              </a:rPr>
              <a:t>（二）非货币性资产交换损失</a:t>
            </a:r>
            <a:endParaRPr sz="1800" baseline="5000">
              <a:latin typeface="Arial Unicode MS" panose="020B0604020202020204" charset="-122"/>
              <a:cs typeface="Arial Unicode MS" panose="020B0604020202020204" charset="-122"/>
            </a:endParaRPr>
          </a:p>
          <a:p>
            <a:pPr marL="12700">
              <a:lnSpc>
                <a:spcPct val="100000"/>
              </a:lnSpc>
              <a:spcBef>
                <a:spcPts val="400"/>
              </a:spcBef>
            </a:pPr>
            <a:r>
              <a:rPr sz="1200" spc="-10" dirty="0">
                <a:latin typeface="Arial" panose="020B0604020202020204"/>
                <a:cs typeface="Arial" panose="020B0604020202020204"/>
              </a:rPr>
              <a:t>19</a:t>
            </a:r>
            <a:r>
              <a:rPr sz="1200" spc="-50" dirty="0">
                <a:latin typeface="Arial" panose="020B0604020202020204"/>
                <a:cs typeface="Arial" panose="020B0604020202020204"/>
              </a:rPr>
              <a:t> </a:t>
            </a:r>
            <a:r>
              <a:rPr sz="1800" baseline="5000" dirty="0">
                <a:latin typeface="Arial Unicode MS" panose="020B0604020202020204" charset="-122"/>
                <a:cs typeface="Arial Unicode MS" panose="020B0604020202020204" charset="-122"/>
              </a:rPr>
              <a:t>（三）债务重组损失</a:t>
            </a:r>
            <a:endParaRPr sz="1800" baseline="5000">
              <a:latin typeface="Arial Unicode MS" panose="020B0604020202020204" charset="-122"/>
              <a:cs typeface="Arial Unicode MS" panose="020B0604020202020204" charset="-122"/>
            </a:endParaRPr>
          </a:p>
          <a:p>
            <a:pPr marL="12700">
              <a:lnSpc>
                <a:spcPct val="100000"/>
              </a:lnSpc>
              <a:spcBef>
                <a:spcPts val="400"/>
              </a:spcBef>
            </a:pPr>
            <a:r>
              <a:rPr sz="1200" spc="-10" dirty="0">
                <a:latin typeface="Arial" panose="020B0604020202020204"/>
                <a:cs typeface="Arial" panose="020B0604020202020204"/>
              </a:rPr>
              <a:t>20</a:t>
            </a:r>
            <a:r>
              <a:rPr sz="1200" spc="-50" dirty="0">
                <a:latin typeface="Arial" panose="020B0604020202020204"/>
                <a:cs typeface="Arial" panose="020B0604020202020204"/>
              </a:rPr>
              <a:t> </a:t>
            </a:r>
            <a:r>
              <a:rPr sz="1800" baseline="5000" dirty="0">
                <a:latin typeface="Arial Unicode MS" panose="020B0604020202020204" charset="-122"/>
                <a:cs typeface="Arial Unicode MS" panose="020B0604020202020204" charset="-122"/>
              </a:rPr>
              <a:t>（四）非常损失</a:t>
            </a:r>
            <a:endParaRPr sz="1800" baseline="5000">
              <a:latin typeface="Arial Unicode MS" panose="020B0604020202020204" charset="-122"/>
              <a:cs typeface="Arial Unicode MS" panose="020B0604020202020204" charset="-122"/>
            </a:endParaRPr>
          </a:p>
          <a:p>
            <a:pPr marL="12700">
              <a:lnSpc>
                <a:spcPct val="100000"/>
              </a:lnSpc>
              <a:spcBef>
                <a:spcPts val="410"/>
              </a:spcBef>
            </a:pPr>
            <a:r>
              <a:rPr sz="1200" spc="-10" dirty="0">
                <a:latin typeface="Arial" panose="020B0604020202020204"/>
                <a:cs typeface="Arial" panose="020B0604020202020204"/>
              </a:rPr>
              <a:t>21</a:t>
            </a:r>
            <a:r>
              <a:rPr sz="1200" spc="-50" dirty="0">
                <a:latin typeface="Arial" panose="020B0604020202020204"/>
                <a:cs typeface="Arial" panose="020B0604020202020204"/>
              </a:rPr>
              <a:t> </a:t>
            </a:r>
            <a:r>
              <a:rPr sz="1800" baseline="5000" dirty="0">
                <a:latin typeface="Arial Unicode MS" panose="020B0604020202020204" charset="-122"/>
                <a:cs typeface="Arial Unicode MS" panose="020B0604020202020204" charset="-122"/>
              </a:rPr>
              <a:t>（五）捐赠支出</a:t>
            </a:r>
            <a:endParaRPr sz="1800" baseline="5000">
              <a:latin typeface="Arial Unicode MS" panose="020B0604020202020204" charset="-122"/>
              <a:cs typeface="Arial Unicode MS" panose="020B0604020202020204" charset="-122"/>
            </a:endParaRPr>
          </a:p>
          <a:p>
            <a:pPr marL="12700">
              <a:lnSpc>
                <a:spcPct val="100000"/>
              </a:lnSpc>
              <a:spcBef>
                <a:spcPts val="380"/>
              </a:spcBef>
            </a:pPr>
            <a:r>
              <a:rPr sz="1200" spc="-10" dirty="0">
                <a:latin typeface="Arial" panose="020B0604020202020204"/>
                <a:cs typeface="Arial" panose="020B0604020202020204"/>
              </a:rPr>
              <a:t>22</a:t>
            </a:r>
            <a:r>
              <a:rPr sz="1200" spc="-50" dirty="0">
                <a:latin typeface="Arial" panose="020B0604020202020204"/>
                <a:cs typeface="Arial" panose="020B0604020202020204"/>
              </a:rPr>
              <a:t> </a:t>
            </a:r>
            <a:r>
              <a:rPr sz="1800" baseline="2000" dirty="0">
                <a:latin typeface="Arial Unicode MS" panose="020B0604020202020204" charset="-122"/>
                <a:cs typeface="Arial Unicode MS" panose="020B0604020202020204" charset="-122"/>
              </a:rPr>
              <a:t>（六）赞助支出</a:t>
            </a:r>
            <a:endParaRPr sz="1800" baseline="2000">
              <a:latin typeface="Arial Unicode MS" panose="020B0604020202020204" charset="-122"/>
              <a:cs typeface="Arial Unicode MS" panose="020B0604020202020204" charset="-122"/>
            </a:endParaRPr>
          </a:p>
          <a:p>
            <a:pPr marL="12700">
              <a:lnSpc>
                <a:spcPct val="100000"/>
              </a:lnSpc>
              <a:spcBef>
                <a:spcPts val="705"/>
              </a:spcBef>
            </a:pPr>
            <a:r>
              <a:rPr sz="1200" spc="-10" dirty="0">
                <a:latin typeface="Arial" panose="020B0604020202020204"/>
                <a:cs typeface="Arial" panose="020B0604020202020204"/>
              </a:rPr>
              <a:t>23</a:t>
            </a:r>
            <a:r>
              <a:rPr sz="1200" spc="-50" dirty="0">
                <a:latin typeface="Arial" panose="020B0604020202020204"/>
                <a:cs typeface="Arial" panose="020B0604020202020204"/>
              </a:rPr>
              <a:t> </a:t>
            </a:r>
            <a:r>
              <a:rPr sz="1800" baseline="5000" dirty="0">
                <a:latin typeface="Arial Unicode MS" panose="020B0604020202020204" charset="-122"/>
                <a:cs typeface="Arial Unicode MS" panose="020B0604020202020204" charset="-122"/>
              </a:rPr>
              <a:t>（七）罚没支出</a:t>
            </a:r>
            <a:endParaRPr sz="1800" baseline="5000">
              <a:latin typeface="Arial Unicode MS" panose="020B0604020202020204" charset="-122"/>
              <a:cs typeface="Arial Unicode MS" panose="020B0604020202020204" charset="-122"/>
            </a:endParaRPr>
          </a:p>
          <a:p>
            <a:pPr marL="12700">
              <a:lnSpc>
                <a:spcPct val="100000"/>
              </a:lnSpc>
              <a:spcBef>
                <a:spcPts val="665"/>
              </a:spcBef>
            </a:pPr>
            <a:r>
              <a:rPr sz="1200" spc="-10" dirty="0">
                <a:latin typeface="Arial" panose="020B0604020202020204"/>
                <a:cs typeface="Arial" panose="020B0604020202020204"/>
              </a:rPr>
              <a:t>24</a:t>
            </a:r>
            <a:r>
              <a:rPr sz="1200" spc="-50" dirty="0">
                <a:latin typeface="Arial" panose="020B0604020202020204"/>
                <a:cs typeface="Arial" panose="020B0604020202020204"/>
              </a:rPr>
              <a:t> </a:t>
            </a:r>
            <a:r>
              <a:rPr sz="1800" baseline="5000" dirty="0">
                <a:latin typeface="Arial Unicode MS" panose="020B0604020202020204" charset="-122"/>
                <a:cs typeface="Arial Unicode MS" panose="020B0604020202020204" charset="-122"/>
              </a:rPr>
              <a:t>（八）坏账损失</a:t>
            </a:r>
            <a:endParaRPr sz="1800" baseline="5000">
              <a:latin typeface="Arial Unicode MS" panose="020B0604020202020204" charset="-122"/>
              <a:cs typeface="Arial Unicode MS" panose="020B0604020202020204" charset="-122"/>
            </a:endParaRPr>
          </a:p>
        </p:txBody>
      </p:sp>
      <p:sp>
        <p:nvSpPr>
          <p:cNvPr id="16" name="object 16"/>
          <p:cNvSpPr txBox="1"/>
          <p:nvPr/>
        </p:nvSpPr>
        <p:spPr>
          <a:xfrm>
            <a:off x="318312" y="5496420"/>
            <a:ext cx="194310" cy="402590"/>
          </a:xfrm>
          <a:prstGeom prst="rect">
            <a:avLst/>
          </a:prstGeom>
        </p:spPr>
        <p:txBody>
          <a:bodyPr vert="horz" wrap="square" lIns="0" tIns="0" rIns="0" bIns="0" rtlCol="0">
            <a:spAutoFit/>
          </a:bodyPr>
          <a:lstStyle/>
          <a:p>
            <a:pPr marL="12700">
              <a:lnSpc>
                <a:spcPct val="100000"/>
              </a:lnSpc>
            </a:pPr>
            <a:r>
              <a:rPr sz="1200" spc="-15" dirty="0">
                <a:latin typeface="Arial" panose="020B0604020202020204"/>
                <a:cs typeface="Arial" panose="020B0604020202020204"/>
              </a:rPr>
              <a:t>1</a:t>
            </a:r>
            <a:r>
              <a:rPr sz="1200" spc="-5" dirty="0">
                <a:latin typeface="Arial" panose="020B0604020202020204"/>
                <a:cs typeface="Arial" panose="020B0604020202020204"/>
              </a:rPr>
              <a:t>4</a:t>
            </a:r>
            <a:endParaRPr sz="1200">
              <a:latin typeface="Arial" panose="020B0604020202020204"/>
              <a:cs typeface="Arial" panose="020B0604020202020204"/>
            </a:endParaRPr>
          </a:p>
          <a:p>
            <a:pPr marL="12700">
              <a:lnSpc>
                <a:spcPct val="100000"/>
              </a:lnSpc>
              <a:spcBef>
                <a:spcPts val="200"/>
              </a:spcBef>
            </a:pPr>
            <a:r>
              <a:rPr sz="1200" spc="-15" dirty="0">
                <a:latin typeface="Arial" panose="020B0604020202020204"/>
                <a:cs typeface="Arial" panose="020B0604020202020204"/>
              </a:rPr>
              <a:t>1</a:t>
            </a:r>
            <a:r>
              <a:rPr sz="1200" spc="-5" dirty="0">
                <a:latin typeface="Arial" panose="020B0604020202020204"/>
                <a:cs typeface="Arial" panose="020B0604020202020204"/>
              </a:rPr>
              <a:t>5</a:t>
            </a:r>
            <a:endParaRPr sz="1200">
              <a:latin typeface="Arial" panose="020B0604020202020204"/>
              <a:cs typeface="Arial" panose="020B0604020202020204"/>
            </a:endParaRPr>
          </a:p>
        </p:txBody>
      </p:sp>
      <p:sp>
        <p:nvSpPr>
          <p:cNvPr id="17" name="object 17"/>
          <p:cNvSpPr txBox="1"/>
          <p:nvPr/>
        </p:nvSpPr>
        <p:spPr>
          <a:xfrm>
            <a:off x="957757" y="5490705"/>
            <a:ext cx="1219835" cy="400050"/>
          </a:xfrm>
          <a:prstGeom prst="rect">
            <a:avLst/>
          </a:prstGeom>
        </p:spPr>
        <p:txBody>
          <a:bodyPr vert="horz" wrap="square" lIns="0" tIns="0" rIns="0" bIns="0" rtlCol="0">
            <a:spAutoFit/>
          </a:bodyPr>
          <a:lstStyle/>
          <a:p>
            <a:pPr marL="12700">
              <a:lnSpc>
                <a:spcPct val="100000"/>
              </a:lnSpc>
            </a:pPr>
            <a:r>
              <a:rPr sz="1100" spc="-50" dirty="0">
                <a:latin typeface="Arial Unicode MS" panose="020B0604020202020204" charset="-122"/>
                <a:cs typeface="Arial Unicode MS" panose="020B0604020202020204" charset="-122"/>
              </a:rPr>
              <a:t>4.</a:t>
            </a:r>
            <a:r>
              <a:rPr sz="1100" spc="-225" dirty="0">
                <a:latin typeface="Arial Unicode MS" panose="020B0604020202020204" charset="-122"/>
                <a:cs typeface="Arial Unicode MS" panose="020B0604020202020204" charset="-122"/>
              </a:rPr>
              <a:t> </a:t>
            </a:r>
            <a:r>
              <a:rPr sz="1200" dirty="0">
                <a:latin typeface="Arial Unicode MS" panose="020B0604020202020204" charset="-122"/>
                <a:cs typeface="Arial Unicode MS" panose="020B0604020202020204" charset="-122"/>
              </a:rPr>
              <a:t>包装物出租成本</a:t>
            </a:r>
            <a:endParaRPr sz="1200">
              <a:latin typeface="Arial Unicode MS" panose="020B0604020202020204" charset="-122"/>
              <a:cs typeface="Arial Unicode MS" panose="020B0604020202020204" charset="-122"/>
            </a:endParaRPr>
          </a:p>
          <a:p>
            <a:pPr marL="12700">
              <a:lnSpc>
                <a:spcPct val="100000"/>
              </a:lnSpc>
              <a:spcBef>
                <a:spcPts val="200"/>
              </a:spcBef>
            </a:pPr>
            <a:r>
              <a:rPr sz="1100" spc="-50" dirty="0">
                <a:latin typeface="Arial Unicode MS" panose="020B0604020202020204" charset="-122"/>
                <a:cs typeface="Arial Unicode MS" panose="020B0604020202020204" charset="-122"/>
              </a:rPr>
              <a:t>5.</a:t>
            </a:r>
            <a:r>
              <a:rPr sz="1100" spc="-225" dirty="0">
                <a:latin typeface="Arial Unicode MS" panose="020B0604020202020204" charset="-122"/>
                <a:cs typeface="Arial Unicode MS" panose="020B0604020202020204" charset="-122"/>
              </a:rPr>
              <a:t> </a:t>
            </a:r>
            <a:r>
              <a:rPr sz="1200" dirty="0">
                <a:latin typeface="Arial Unicode MS" panose="020B0604020202020204" charset="-122"/>
                <a:cs typeface="Arial Unicode MS" panose="020B0604020202020204" charset="-122"/>
              </a:rPr>
              <a:t>其他</a:t>
            </a:r>
            <a:endParaRPr sz="1200">
              <a:latin typeface="Arial Unicode MS" panose="020B0604020202020204" charset="-122"/>
              <a:cs typeface="Arial Unicode MS" panose="020B0604020202020204" charset="-122"/>
            </a:endParaRPr>
          </a:p>
        </p:txBody>
      </p:sp>
      <p:sp>
        <p:nvSpPr>
          <p:cNvPr id="18" name="object 18"/>
          <p:cNvSpPr txBox="1"/>
          <p:nvPr/>
        </p:nvSpPr>
        <p:spPr>
          <a:xfrm>
            <a:off x="6129832" y="5523466"/>
            <a:ext cx="5269230" cy="824865"/>
          </a:xfrm>
          <a:prstGeom prst="rect">
            <a:avLst/>
          </a:prstGeom>
        </p:spPr>
        <p:txBody>
          <a:bodyPr vert="horz" wrap="square" lIns="0" tIns="0" rIns="0" bIns="0" rtlCol="0">
            <a:spAutoFit/>
          </a:bodyPr>
          <a:lstStyle/>
          <a:p>
            <a:pPr marL="12700">
              <a:lnSpc>
                <a:spcPts val="2145"/>
              </a:lnSpc>
            </a:pPr>
            <a:r>
              <a:rPr sz="1800" spc="-5" dirty="0">
                <a:latin typeface="Arial Unicode MS" panose="020B0604020202020204" charset="-122"/>
                <a:cs typeface="Arial Unicode MS" panose="020B0604020202020204" charset="-122"/>
              </a:rPr>
              <a:t>填报要点：按照利润表对应科目明细项目金额填写</a:t>
            </a:r>
            <a:r>
              <a:rPr sz="1800" dirty="0">
                <a:latin typeface="Arial Unicode MS" panose="020B0604020202020204" charset="-122"/>
                <a:cs typeface="Arial Unicode MS" panose="020B0604020202020204" charset="-122"/>
              </a:rPr>
              <a:t>，</a:t>
            </a:r>
            <a:endParaRPr sz="1800">
              <a:latin typeface="Arial Unicode MS" panose="020B0604020202020204" charset="-122"/>
              <a:cs typeface="Arial Unicode MS" panose="020B0604020202020204" charset="-122"/>
            </a:endParaRPr>
          </a:p>
          <a:p>
            <a:pPr marL="12700" marR="265430">
              <a:lnSpc>
                <a:spcPts val="1980"/>
              </a:lnSpc>
              <a:spcBef>
                <a:spcPts val="365"/>
              </a:spcBef>
            </a:pPr>
            <a:r>
              <a:rPr sz="1800" spc="-5" dirty="0">
                <a:latin typeface="Arial Unicode MS" panose="020B0604020202020204" charset="-122"/>
                <a:cs typeface="Arial Unicode MS" panose="020B0604020202020204" charset="-122"/>
              </a:rPr>
              <a:t>注意行次与</a:t>
            </a:r>
            <a:r>
              <a:rPr sz="1800" spc="-5" dirty="0">
                <a:latin typeface="Tahoma" panose="020B0604030504040204"/>
                <a:cs typeface="Tahoma" panose="020B0604030504040204"/>
              </a:rPr>
              <a:t>“</a:t>
            </a:r>
            <a:r>
              <a:rPr sz="1800" spc="-5" dirty="0">
                <a:latin typeface="Arial Unicode MS" panose="020B0604020202020204" charset="-122"/>
                <a:cs typeface="Arial Unicode MS" panose="020B0604020202020204" charset="-122"/>
              </a:rPr>
              <a:t>一般企业收入明细表</a:t>
            </a:r>
            <a:r>
              <a:rPr sz="1800" spc="-5" dirty="0">
                <a:latin typeface="Tahoma" panose="020B0604030504040204"/>
                <a:cs typeface="Tahoma" panose="020B0604030504040204"/>
              </a:rPr>
              <a:t>”</a:t>
            </a:r>
            <a:r>
              <a:rPr sz="1800" spc="-5" dirty="0">
                <a:latin typeface="Arial Unicode MS" panose="020B0604020202020204" charset="-122"/>
                <a:cs typeface="Arial Unicode MS" panose="020B0604020202020204" charset="-122"/>
              </a:rPr>
              <a:t>关联行次的对应 </a:t>
            </a:r>
            <a:r>
              <a:rPr sz="1800" spc="-400" dirty="0">
                <a:latin typeface="Arial Unicode MS" panose="020B0604020202020204" charset="-122"/>
                <a:cs typeface="Arial Unicode MS" panose="020B0604020202020204" charset="-122"/>
              </a:rPr>
              <a:t> </a:t>
            </a:r>
            <a:r>
              <a:rPr sz="1800" dirty="0">
                <a:latin typeface="Arial Unicode MS" panose="020B0604020202020204" charset="-122"/>
                <a:cs typeface="Arial Unicode MS" panose="020B0604020202020204" charset="-122"/>
              </a:rPr>
              <a:t>关系。</a:t>
            </a:r>
            <a:endParaRPr sz="1800">
              <a:latin typeface="Arial Unicode MS" panose="020B0604020202020204" charset="-122"/>
              <a:cs typeface="Arial Unicode MS" panose="020B0604020202020204" charset="-122"/>
            </a:endParaRPr>
          </a:p>
        </p:txBody>
      </p:sp>
      <p:sp>
        <p:nvSpPr>
          <p:cNvPr id="19" name="object 19"/>
          <p:cNvSpPr/>
          <p:nvPr/>
        </p:nvSpPr>
        <p:spPr>
          <a:xfrm>
            <a:off x="10315956" y="483108"/>
            <a:ext cx="1826260" cy="609600"/>
          </a:xfrm>
          <a:custGeom>
            <a:avLst/>
            <a:gdLst/>
            <a:ahLst/>
            <a:cxnLst/>
            <a:rect l="l" t="t" r="r" b="b"/>
            <a:pathLst>
              <a:path w="1826259" h="609600">
                <a:moveTo>
                  <a:pt x="0" y="0"/>
                </a:moveTo>
                <a:lnTo>
                  <a:pt x="1825752" y="0"/>
                </a:lnTo>
                <a:lnTo>
                  <a:pt x="1825752" y="609599"/>
                </a:lnTo>
                <a:lnTo>
                  <a:pt x="0" y="609599"/>
                </a:lnTo>
                <a:lnTo>
                  <a:pt x="0" y="0"/>
                </a:lnTo>
                <a:close/>
              </a:path>
            </a:pathLst>
          </a:custGeom>
          <a:solidFill>
            <a:srgbClr val="FFFF00"/>
          </a:solidFill>
        </p:spPr>
        <p:txBody>
          <a:bodyPr wrap="square" lIns="0" tIns="0" rIns="0" bIns="0" rtlCol="0"/>
          <a:lstStyle/>
          <a:p/>
        </p:txBody>
      </p:sp>
      <p:sp>
        <p:nvSpPr>
          <p:cNvPr id="20" name="object 20"/>
          <p:cNvSpPr txBox="1">
            <a:spLocks noGrp="1"/>
          </p:cNvSpPr>
          <p:nvPr>
            <p:ph type="title"/>
          </p:nvPr>
        </p:nvSpPr>
        <p:spPr>
          <a:xfrm>
            <a:off x="10402316" y="442467"/>
            <a:ext cx="1655445" cy="489584"/>
          </a:xfrm>
          <a:prstGeom prst="rect">
            <a:avLst/>
          </a:prstGeom>
        </p:spPr>
        <p:txBody>
          <a:bodyPr vert="horz" wrap="square" lIns="0" tIns="0" rIns="0" bIns="0" rtlCol="0">
            <a:spAutoFit/>
          </a:bodyPr>
          <a:lstStyle/>
          <a:p>
            <a:pPr marL="12700">
              <a:lnSpc>
                <a:spcPct val="100000"/>
              </a:lnSpc>
            </a:pPr>
            <a:r>
              <a:rPr b="1" spc="10" dirty="0">
                <a:solidFill>
                  <a:srgbClr val="000000"/>
                </a:solidFill>
                <a:latin typeface="Microsoft JhengHei" panose="020B0604030504040204" charset="-120"/>
                <a:cs typeface="Microsoft JhengHei" panose="020B0604030504040204" charset="-120"/>
              </a:rPr>
              <a:t>填报解</a:t>
            </a:r>
            <a:r>
              <a:rPr b="1" spc="5" dirty="0">
                <a:solidFill>
                  <a:srgbClr val="000000"/>
                </a:solidFill>
                <a:latin typeface="Microsoft JhengHei" panose="020B0604030504040204" charset="-120"/>
                <a:cs typeface="Microsoft JhengHei" panose="020B0604030504040204" charset="-120"/>
              </a:rPr>
              <a:t>析</a:t>
            </a:r>
            <a:endParaRPr b="1" spc="5" dirty="0">
              <a:solidFill>
                <a:srgbClr val="000000"/>
              </a:solidFill>
              <a:latin typeface="Microsoft JhengHei" panose="020B0604030504040204" charset="-120"/>
              <a:cs typeface="Microsoft JhengHei" panose="020B0604030504040204" charset="-120"/>
            </a:endParaRPr>
          </a:p>
        </p:txBody>
      </p:sp>
      <p:graphicFrame>
        <p:nvGraphicFramePr>
          <p:cNvPr id="15" name="object 15"/>
          <p:cNvGraphicFramePr>
            <a:graphicFrameLocks noGrp="1"/>
          </p:cNvGraphicFramePr>
          <p:nvPr/>
        </p:nvGraphicFramePr>
        <p:xfrm>
          <a:off x="308787" y="4640135"/>
          <a:ext cx="8290559" cy="851535"/>
        </p:xfrm>
        <a:graphic>
          <a:graphicData uri="http://schemas.openxmlformats.org/drawingml/2006/table">
            <a:tbl>
              <a:tblPr firstRow="1" bandRow="1">
                <a:tableStyleId>{2D5ABB26-0587-4C30-8999-92F81FD0307C}</a:tableStyleId>
              </a:tblPr>
              <a:tblGrid>
                <a:gridCol w="276047"/>
                <a:gridCol w="3646665"/>
                <a:gridCol w="4367847"/>
              </a:tblGrid>
              <a:tr h="210186">
                <a:tc>
                  <a:txBody>
                    <a:bodyPr/>
                    <a:lstStyle/>
                    <a:p>
                      <a:pPr marL="22225">
                        <a:lnSpc>
                          <a:spcPct val="100000"/>
                        </a:lnSpc>
                        <a:spcBef>
                          <a:spcPts val="50"/>
                        </a:spcBef>
                      </a:pPr>
                      <a:r>
                        <a:rPr sz="1200" spc="-10" dirty="0">
                          <a:latin typeface="Arial" panose="020B0604020202020204"/>
                          <a:cs typeface="Arial" panose="020B0604020202020204"/>
                        </a:rPr>
                        <a:t>10</a:t>
                      </a:r>
                      <a:endParaRPr sz="1200">
                        <a:latin typeface="Arial" panose="020B0604020202020204"/>
                        <a:cs typeface="Arial" panose="020B0604020202020204"/>
                      </a:endParaRPr>
                    </a:p>
                  </a:txBody>
                  <a:tcPr marL="0" marR="0" marT="0" marB="0"/>
                </a:tc>
                <a:tc>
                  <a:txBody>
                    <a:bodyPr/>
                    <a:lstStyle/>
                    <a:p>
                      <a:pPr marL="386080">
                        <a:lnSpc>
                          <a:spcPct val="100000"/>
                        </a:lnSpc>
                        <a:spcBef>
                          <a:spcPts val="50"/>
                        </a:spcBef>
                      </a:pPr>
                      <a:r>
                        <a:rPr sz="1200" spc="-10" dirty="0">
                          <a:latin typeface="Arial" panose="020B0604020202020204"/>
                          <a:cs typeface="Arial" panose="020B0604020202020204"/>
                        </a:rPr>
                        <a:t>1.</a:t>
                      </a:r>
                      <a:r>
                        <a:rPr sz="1200" spc="-125" dirty="0">
                          <a:latin typeface="Arial" panose="020B0604020202020204"/>
                          <a:cs typeface="Arial" panose="020B0604020202020204"/>
                        </a:rPr>
                        <a:t> </a:t>
                      </a:r>
                      <a:r>
                        <a:rPr sz="1200" dirty="0">
                          <a:latin typeface="Arial Unicode MS" panose="020B0604020202020204" charset="-122"/>
                          <a:cs typeface="Arial Unicode MS" panose="020B0604020202020204" charset="-122"/>
                        </a:rPr>
                        <a:t>销售材料成本</a:t>
                      </a:r>
                      <a:endParaRPr sz="1200">
                        <a:latin typeface="Arial Unicode MS" panose="020B0604020202020204" charset="-122"/>
                        <a:cs typeface="Arial Unicode MS" panose="020B0604020202020204" charset="-122"/>
                      </a:endParaRPr>
                    </a:p>
                  </a:txBody>
                  <a:tcPr marL="0" marR="0" marT="0" marB="0"/>
                </a:tc>
                <a:tc>
                  <a:txBody>
                    <a:bodyPr/>
                    <a:lstStyle/>
                    <a:p>
                      <a:pPr marL="1689735">
                        <a:lnSpc>
                          <a:spcPts val="1315"/>
                        </a:lnSpc>
                      </a:pPr>
                      <a:r>
                        <a:rPr sz="1200" spc="-10" dirty="0">
                          <a:latin typeface="Arial" panose="020B0604020202020204"/>
                          <a:cs typeface="Arial" panose="020B0604020202020204"/>
                        </a:rPr>
                        <a:t>25</a:t>
                      </a:r>
                      <a:r>
                        <a:rPr sz="1200" spc="-50" dirty="0">
                          <a:latin typeface="Arial" panose="020B0604020202020204"/>
                          <a:cs typeface="Arial" panose="020B0604020202020204"/>
                        </a:rPr>
                        <a:t> </a:t>
                      </a:r>
                      <a:r>
                        <a:rPr sz="1800" baseline="5000" dirty="0">
                          <a:latin typeface="Arial Unicode MS" panose="020B0604020202020204" charset="-122"/>
                          <a:cs typeface="Arial Unicode MS" panose="020B0604020202020204" charset="-122"/>
                        </a:rPr>
                        <a:t>（九）无法收回的债券股权投资损失</a:t>
                      </a:r>
                      <a:endParaRPr sz="1800" baseline="5000">
                        <a:latin typeface="Arial Unicode MS" panose="020B0604020202020204" charset="-122"/>
                        <a:cs typeface="Arial Unicode MS" panose="020B0604020202020204" charset="-122"/>
                      </a:endParaRPr>
                    </a:p>
                  </a:txBody>
                  <a:tcPr marL="0" marR="0" marT="0" marB="0"/>
                </a:tc>
              </a:tr>
              <a:tr h="218757">
                <a:tc>
                  <a:txBody>
                    <a:bodyPr/>
                    <a:lstStyle/>
                    <a:p>
                      <a:pPr marL="22225">
                        <a:lnSpc>
                          <a:spcPct val="100000"/>
                        </a:lnSpc>
                        <a:spcBef>
                          <a:spcPts val="65"/>
                        </a:spcBef>
                      </a:pPr>
                      <a:r>
                        <a:rPr sz="1200" spc="-30" dirty="0">
                          <a:latin typeface="Arial" panose="020B0604020202020204"/>
                          <a:cs typeface="Arial" panose="020B0604020202020204"/>
                        </a:rPr>
                        <a:t>11</a:t>
                      </a:r>
                      <a:endParaRPr sz="1200">
                        <a:latin typeface="Arial" panose="020B0604020202020204"/>
                        <a:cs typeface="Arial" panose="020B0604020202020204"/>
                      </a:endParaRPr>
                    </a:p>
                  </a:txBody>
                  <a:tcPr marL="0" marR="0" marT="0" marB="0"/>
                </a:tc>
                <a:tc>
                  <a:txBody>
                    <a:bodyPr/>
                    <a:lstStyle/>
                    <a:p>
                      <a:pPr marL="85090">
                        <a:lnSpc>
                          <a:spcPct val="100000"/>
                        </a:lnSpc>
                        <a:spcBef>
                          <a:spcPts val="65"/>
                        </a:spcBef>
                      </a:pPr>
                      <a:r>
                        <a:rPr sz="1200" dirty="0">
                          <a:latin typeface="Arial Unicode MS" panose="020B0604020202020204" charset="-122"/>
                          <a:cs typeface="Arial Unicode MS" panose="020B0604020202020204" charset="-122"/>
                        </a:rPr>
                        <a:t>其中</a:t>
                      </a:r>
                      <a:r>
                        <a:rPr sz="1200" dirty="0">
                          <a:latin typeface="Arial" panose="020B0604020202020204"/>
                          <a:cs typeface="Arial" panose="020B0604020202020204"/>
                        </a:rPr>
                        <a:t>:</a:t>
                      </a:r>
                      <a:r>
                        <a:rPr sz="1200" dirty="0">
                          <a:latin typeface="Arial Unicode MS" panose="020B0604020202020204" charset="-122"/>
                          <a:cs typeface="Arial Unicode MS" panose="020B0604020202020204" charset="-122"/>
                        </a:rPr>
                        <a:t>非货币性资产交换成本</a:t>
                      </a:r>
                      <a:endParaRPr sz="1200">
                        <a:latin typeface="Arial Unicode MS" panose="020B0604020202020204" charset="-122"/>
                        <a:cs typeface="Arial Unicode MS" panose="020B0604020202020204" charset="-122"/>
                      </a:endParaRPr>
                    </a:p>
                  </a:txBody>
                  <a:tcPr marL="0" marR="0" marT="0" marB="0"/>
                </a:tc>
                <a:tc>
                  <a:txBody>
                    <a:bodyPr/>
                    <a:lstStyle/>
                    <a:p>
                      <a:pPr marL="1689735">
                        <a:lnSpc>
                          <a:spcPct val="100000"/>
                        </a:lnSpc>
                        <a:spcBef>
                          <a:spcPts val="55"/>
                        </a:spcBef>
                      </a:pPr>
                      <a:r>
                        <a:rPr sz="1200" spc="-10" dirty="0">
                          <a:latin typeface="Arial" panose="020B0604020202020204"/>
                          <a:cs typeface="Arial" panose="020B0604020202020204"/>
                        </a:rPr>
                        <a:t>26</a:t>
                      </a:r>
                      <a:r>
                        <a:rPr sz="1200" spc="-50" dirty="0">
                          <a:latin typeface="Arial" panose="020B0604020202020204"/>
                          <a:cs typeface="Arial" panose="020B0604020202020204"/>
                        </a:rPr>
                        <a:t> </a:t>
                      </a:r>
                      <a:r>
                        <a:rPr sz="1800" baseline="5000" dirty="0">
                          <a:latin typeface="Arial Unicode MS" panose="020B0604020202020204" charset="-122"/>
                          <a:cs typeface="Arial Unicode MS" panose="020B0604020202020204" charset="-122"/>
                        </a:rPr>
                        <a:t>（十）其他</a:t>
                      </a:r>
                      <a:endParaRPr sz="1800" baseline="5000">
                        <a:latin typeface="Arial Unicode MS" panose="020B0604020202020204" charset="-122"/>
                        <a:cs typeface="Arial Unicode MS" panose="020B0604020202020204" charset="-122"/>
                      </a:endParaRPr>
                    </a:p>
                  </a:txBody>
                  <a:tcPr marL="0" marR="0" marT="0" marB="0"/>
                </a:tc>
              </a:tr>
              <a:tr h="212725">
                <a:tc>
                  <a:txBody>
                    <a:bodyPr/>
                    <a:lstStyle/>
                    <a:p>
                      <a:pPr marL="22225">
                        <a:lnSpc>
                          <a:spcPct val="100000"/>
                        </a:lnSpc>
                        <a:spcBef>
                          <a:spcPts val="20"/>
                        </a:spcBef>
                      </a:pPr>
                      <a:r>
                        <a:rPr sz="1200" spc="-10" dirty="0">
                          <a:latin typeface="Arial" panose="020B0604020202020204"/>
                          <a:cs typeface="Arial" panose="020B0604020202020204"/>
                        </a:rPr>
                        <a:t>12</a:t>
                      </a:r>
                      <a:endParaRPr sz="1200">
                        <a:latin typeface="Arial" panose="020B0604020202020204"/>
                        <a:cs typeface="Arial" panose="020B0604020202020204"/>
                      </a:endParaRPr>
                    </a:p>
                  </a:txBody>
                  <a:tcPr marL="0" marR="0" marT="0" marB="0"/>
                </a:tc>
                <a:tc>
                  <a:txBody>
                    <a:bodyPr/>
                    <a:lstStyle/>
                    <a:p>
                      <a:pPr marL="386080">
                        <a:lnSpc>
                          <a:spcPct val="100000"/>
                        </a:lnSpc>
                        <a:spcBef>
                          <a:spcPts val="20"/>
                        </a:spcBef>
                      </a:pPr>
                      <a:r>
                        <a:rPr sz="1200" spc="-5" dirty="0">
                          <a:latin typeface="Arial" panose="020B0604020202020204"/>
                          <a:cs typeface="Arial" panose="020B0604020202020204"/>
                        </a:rPr>
                        <a:t>2.</a:t>
                      </a:r>
                      <a:r>
                        <a:rPr sz="1200" spc="-5" dirty="0">
                          <a:latin typeface="Arial Unicode MS" panose="020B0604020202020204" charset="-122"/>
                          <a:cs typeface="Arial Unicode MS" panose="020B0604020202020204" charset="-122"/>
                        </a:rPr>
                        <a:t>出租固定资产成本</a:t>
                      </a:r>
                      <a:endParaRPr sz="1200">
                        <a:latin typeface="Arial Unicode MS" panose="020B0604020202020204" charset="-122"/>
                        <a:cs typeface="Arial Unicode MS" panose="020B0604020202020204" charset="-122"/>
                      </a:endParaRPr>
                    </a:p>
                  </a:txBody>
                  <a:tcPr marL="0" marR="0" marT="0" marB="0"/>
                </a:tc>
                <a:tc>
                  <a:txBody>
                    <a:bodyPr/>
                    <a:lstStyle/>
                    <a:p>
                      <a:endParaRPr sz="1200">
                        <a:latin typeface="Arial Unicode MS" panose="020B0604020202020204" charset="-122"/>
                        <a:cs typeface="Arial Unicode MS" panose="020B0604020202020204" charset="-122"/>
                      </a:endParaRPr>
                    </a:p>
                  </a:txBody>
                  <a:tcPr marL="0" marR="0" marT="0" marB="0"/>
                </a:tc>
              </a:tr>
              <a:tr h="209866">
                <a:tc>
                  <a:txBody>
                    <a:bodyPr/>
                    <a:lstStyle/>
                    <a:p>
                      <a:pPr marL="22225">
                        <a:lnSpc>
                          <a:spcPct val="100000"/>
                        </a:lnSpc>
                        <a:spcBef>
                          <a:spcPts val="20"/>
                        </a:spcBef>
                      </a:pPr>
                      <a:r>
                        <a:rPr sz="1200" spc="-10" dirty="0">
                          <a:latin typeface="Arial" panose="020B0604020202020204"/>
                          <a:cs typeface="Arial" panose="020B0604020202020204"/>
                        </a:rPr>
                        <a:t>13</a:t>
                      </a:r>
                      <a:endParaRPr sz="1200">
                        <a:latin typeface="Arial" panose="020B0604020202020204"/>
                        <a:cs typeface="Arial" panose="020B0604020202020204"/>
                      </a:endParaRPr>
                    </a:p>
                  </a:txBody>
                  <a:tcPr marL="0" marR="0" marT="0" marB="0"/>
                </a:tc>
                <a:tc>
                  <a:txBody>
                    <a:bodyPr/>
                    <a:lstStyle/>
                    <a:p>
                      <a:pPr marL="386080">
                        <a:lnSpc>
                          <a:spcPct val="100000"/>
                        </a:lnSpc>
                        <a:spcBef>
                          <a:spcPts val="20"/>
                        </a:spcBef>
                      </a:pPr>
                      <a:r>
                        <a:rPr sz="1200" spc="-5" dirty="0">
                          <a:latin typeface="Arial" panose="020B0604020202020204"/>
                          <a:cs typeface="Arial" panose="020B0604020202020204"/>
                        </a:rPr>
                        <a:t>3.</a:t>
                      </a:r>
                      <a:r>
                        <a:rPr sz="1200" spc="-5" dirty="0">
                          <a:latin typeface="Arial Unicode MS" panose="020B0604020202020204" charset="-122"/>
                          <a:cs typeface="Arial Unicode MS" panose="020B0604020202020204" charset="-122"/>
                        </a:rPr>
                        <a:t>出租无形资产成本</a:t>
                      </a:r>
                      <a:endParaRPr sz="1200">
                        <a:latin typeface="Arial Unicode MS" panose="020B0604020202020204" charset="-122"/>
                        <a:cs typeface="Arial Unicode MS" panose="020B0604020202020204" charset="-122"/>
                      </a:endParaRPr>
                    </a:p>
                  </a:txBody>
                  <a:tcPr marL="0" marR="0" marT="0" marB="0"/>
                </a:tc>
                <a:tc>
                  <a:txBody>
                    <a:bodyPr/>
                    <a:lstStyle/>
                    <a:p>
                      <a:endParaRPr sz="1200">
                        <a:latin typeface="Arial Unicode MS" panose="020B0604020202020204" charset="-122"/>
                        <a:cs typeface="Arial Unicode MS" panose="020B0604020202020204" charset="-122"/>
                      </a:endParaRPr>
                    </a:p>
                  </a:txBody>
                  <a:tcPr marL="0" marR="0" marT="0" marB="0"/>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41348" y="1028700"/>
            <a:ext cx="8674735" cy="0"/>
          </a:xfrm>
          <a:custGeom>
            <a:avLst/>
            <a:gdLst/>
            <a:ahLst/>
            <a:cxnLst/>
            <a:rect l="l" t="t" r="r" b="b"/>
            <a:pathLst>
              <a:path w="8674735">
                <a:moveTo>
                  <a:pt x="0" y="0"/>
                </a:moveTo>
                <a:lnTo>
                  <a:pt x="8674608" y="0"/>
                </a:lnTo>
              </a:path>
            </a:pathLst>
          </a:custGeom>
          <a:ln w="7620">
            <a:solidFill>
              <a:srgbClr val="7C7C7C"/>
            </a:solidFill>
          </a:ln>
        </p:spPr>
        <p:txBody>
          <a:bodyPr wrap="square" lIns="0" tIns="0" rIns="0" bIns="0" rtlCol="0"/>
          <a:lstStyle/>
          <a:p/>
        </p:txBody>
      </p:sp>
      <p:sp>
        <p:nvSpPr>
          <p:cNvPr id="3" name="object 3"/>
          <p:cNvSpPr txBox="1"/>
          <p:nvPr/>
        </p:nvSpPr>
        <p:spPr>
          <a:xfrm>
            <a:off x="78739" y="338328"/>
            <a:ext cx="2311400" cy="285115"/>
          </a:xfrm>
          <a:prstGeom prst="rect">
            <a:avLst/>
          </a:prstGeom>
        </p:spPr>
        <p:txBody>
          <a:bodyPr vert="horz" wrap="square" lIns="0" tIns="0" rIns="0" bIns="0" rtlCol="0">
            <a:spAutoFit/>
          </a:bodyPr>
          <a:lstStyle/>
          <a:p>
            <a:pPr marL="12700">
              <a:lnSpc>
                <a:spcPct val="100000"/>
              </a:lnSpc>
              <a:tabLst>
                <a:tab pos="240665" algn="l"/>
              </a:tabLst>
            </a:pPr>
            <a:r>
              <a:rPr sz="1800" spc="-5" dirty="0">
                <a:latin typeface="Arial" panose="020B0604020202020204"/>
                <a:cs typeface="Arial" panose="020B0604020202020204"/>
              </a:rPr>
              <a:t>•</a:t>
            </a:r>
            <a:r>
              <a:rPr sz="1800" spc="-5" dirty="0">
                <a:latin typeface="Arial" panose="020B0604020202020204"/>
                <a:cs typeface="Arial" panose="020B0604020202020204"/>
              </a:rPr>
              <a:t>	</a:t>
            </a:r>
            <a:r>
              <a:rPr sz="1800" spc="-5" dirty="0">
                <a:latin typeface="Arial Unicode MS" panose="020B0604020202020204" charset="-122"/>
                <a:cs typeface="Arial Unicode MS" panose="020B0604020202020204" charset="-122"/>
              </a:rPr>
              <a:t>调整及填报情况详解</a:t>
            </a:r>
            <a:endParaRPr sz="1800">
              <a:latin typeface="Arial Unicode MS" panose="020B0604020202020204" charset="-122"/>
              <a:cs typeface="Arial Unicode MS" panose="020B0604020202020204" charset="-122"/>
            </a:endParaRPr>
          </a:p>
        </p:txBody>
      </p:sp>
      <p:sp>
        <p:nvSpPr>
          <p:cNvPr id="4" name="object 4"/>
          <p:cNvSpPr/>
          <p:nvPr/>
        </p:nvSpPr>
        <p:spPr>
          <a:xfrm>
            <a:off x="586740" y="1016508"/>
            <a:ext cx="1054735" cy="988060"/>
          </a:xfrm>
          <a:custGeom>
            <a:avLst/>
            <a:gdLst/>
            <a:ahLst/>
            <a:cxnLst/>
            <a:rect l="l" t="t" r="r" b="b"/>
            <a:pathLst>
              <a:path w="1054735" h="988060">
                <a:moveTo>
                  <a:pt x="0" y="0"/>
                </a:moveTo>
                <a:lnTo>
                  <a:pt x="1054608" y="0"/>
                </a:lnTo>
                <a:lnTo>
                  <a:pt x="1054608" y="987551"/>
                </a:lnTo>
                <a:lnTo>
                  <a:pt x="0" y="987551"/>
                </a:lnTo>
                <a:lnTo>
                  <a:pt x="0" y="0"/>
                </a:lnTo>
                <a:close/>
              </a:path>
            </a:pathLst>
          </a:custGeom>
          <a:solidFill>
            <a:srgbClr val="005D9F"/>
          </a:solidFill>
        </p:spPr>
        <p:txBody>
          <a:bodyPr wrap="square" lIns="0" tIns="0" rIns="0" bIns="0" rtlCol="0"/>
          <a:lstStyle/>
          <a:p/>
        </p:txBody>
      </p:sp>
      <p:sp>
        <p:nvSpPr>
          <p:cNvPr id="5" name="object 5"/>
          <p:cNvSpPr/>
          <p:nvPr/>
        </p:nvSpPr>
        <p:spPr>
          <a:xfrm>
            <a:off x="1606296" y="1092708"/>
            <a:ext cx="9493250" cy="711835"/>
          </a:xfrm>
          <a:custGeom>
            <a:avLst/>
            <a:gdLst/>
            <a:ahLst/>
            <a:cxnLst/>
            <a:rect l="l" t="t" r="r" b="b"/>
            <a:pathLst>
              <a:path w="9493250" h="711835">
                <a:moveTo>
                  <a:pt x="0" y="0"/>
                </a:moveTo>
                <a:lnTo>
                  <a:pt x="9492996" y="0"/>
                </a:lnTo>
                <a:lnTo>
                  <a:pt x="9492996" y="711707"/>
                </a:lnTo>
                <a:lnTo>
                  <a:pt x="0" y="711707"/>
                </a:lnTo>
                <a:lnTo>
                  <a:pt x="0" y="0"/>
                </a:lnTo>
                <a:close/>
              </a:path>
            </a:pathLst>
          </a:custGeom>
          <a:solidFill>
            <a:srgbClr val="FFFFFF"/>
          </a:solidFill>
        </p:spPr>
        <p:txBody>
          <a:bodyPr wrap="square" lIns="0" tIns="0" rIns="0" bIns="0" rtlCol="0"/>
          <a:lstStyle/>
          <a:p/>
        </p:txBody>
      </p:sp>
      <p:sp>
        <p:nvSpPr>
          <p:cNvPr id="6" name="object 6"/>
          <p:cNvSpPr/>
          <p:nvPr/>
        </p:nvSpPr>
        <p:spPr>
          <a:xfrm>
            <a:off x="1599946" y="1086358"/>
            <a:ext cx="9505950" cy="724535"/>
          </a:xfrm>
          <a:custGeom>
            <a:avLst/>
            <a:gdLst/>
            <a:ahLst/>
            <a:cxnLst/>
            <a:rect l="l" t="t" r="r" b="b"/>
            <a:pathLst>
              <a:path w="9505950" h="724535">
                <a:moveTo>
                  <a:pt x="9499346" y="724407"/>
                </a:moveTo>
                <a:lnTo>
                  <a:pt x="6350" y="724407"/>
                </a:lnTo>
                <a:lnTo>
                  <a:pt x="4381" y="724103"/>
                </a:lnTo>
                <a:lnTo>
                  <a:pt x="2616" y="723188"/>
                </a:lnTo>
                <a:lnTo>
                  <a:pt x="1206" y="721791"/>
                </a:lnTo>
                <a:lnTo>
                  <a:pt x="304" y="720013"/>
                </a:lnTo>
                <a:lnTo>
                  <a:pt x="0" y="718057"/>
                </a:lnTo>
                <a:lnTo>
                  <a:pt x="0" y="6349"/>
                </a:lnTo>
                <a:lnTo>
                  <a:pt x="6350" y="0"/>
                </a:lnTo>
                <a:lnTo>
                  <a:pt x="9499346" y="0"/>
                </a:lnTo>
                <a:lnTo>
                  <a:pt x="9505696" y="6349"/>
                </a:lnTo>
                <a:lnTo>
                  <a:pt x="12700" y="6349"/>
                </a:lnTo>
                <a:lnTo>
                  <a:pt x="6350" y="12699"/>
                </a:lnTo>
                <a:lnTo>
                  <a:pt x="12700" y="12699"/>
                </a:lnTo>
                <a:lnTo>
                  <a:pt x="12700" y="711707"/>
                </a:lnTo>
                <a:lnTo>
                  <a:pt x="6350" y="711707"/>
                </a:lnTo>
                <a:lnTo>
                  <a:pt x="12700" y="718057"/>
                </a:lnTo>
                <a:lnTo>
                  <a:pt x="9505696" y="718057"/>
                </a:lnTo>
                <a:lnTo>
                  <a:pt x="9505378" y="720013"/>
                </a:lnTo>
                <a:lnTo>
                  <a:pt x="9504476" y="721791"/>
                </a:lnTo>
                <a:lnTo>
                  <a:pt x="9503079" y="723188"/>
                </a:lnTo>
                <a:lnTo>
                  <a:pt x="9501301" y="724103"/>
                </a:lnTo>
                <a:lnTo>
                  <a:pt x="9499346" y="724407"/>
                </a:lnTo>
                <a:close/>
              </a:path>
            </a:pathLst>
          </a:custGeom>
          <a:solidFill>
            <a:srgbClr val="005D9F"/>
          </a:solidFill>
        </p:spPr>
        <p:txBody>
          <a:bodyPr wrap="square" lIns="0" tIns="0" rIns="0" bIns="0" rtlCol="0"/>
          <a:lstStyle/>
          <a:p/>
        </p:txBody>
      </p:sp>
      <p:sp>
        <p:nvSpPr>
          <p:cNvPr id="7" name="object 7"/>
          <p:cNvSpPr/>
          <p:nvPr/>
        </p:nvSpPr>
        <p:spPr>
          <a:xfrm>
            <a:off x="1612646" y="1095883"/>
            <a:ext cx="9480550" cy="0"/>
          </a:xfrm>
          <a:custGeom>
            <a:avLst/>
            <a:gdLst/>
            <a:ahLst/>
            <a:cxnLst/>
            <a:rect l="l" t="t" r="r" b="b"/>
            <a:pathLst>
              <a:path w="9480550">
                <a:moveTo>
                  <a:pt x="0" y="0"/>
                </a:moveTo>
                <a:lnTo>
                  <a:pt x="9480296" y="0"/>
                </a:lnTo>
              </a:path>
            </a:pathLst>
          </a:custGeom>
          <a:ln w="6350">
            <a:solidFill>
              <a:srgbClr val="005D9F"/>
            </a:solidFill>
          </a:ln>
        </p:spPr>
        <p:txBody>
          <a:bodyPr wrap="square" lIns="0" tIns="0" rIns="0" bIns="0" rtlCol="0"/>
          <a:lstStyle/>
          <a:p/>
        </p:txBody>
      </p:sp>
      <p:sp>
        <p:nvSpPr>
          <p:cNvPr id="8" name="object 8"/>
          <p:cNvSpPr/>
          <p:nvPr/>
        </p:nvSpPr>
        <p:spPr>
          <a:xfrm>
            <a:off x="11099292" y="1092708"/>
            <a:ext cx="0" cy="711835"/>
          </a:xfrm>
          <a:custGeom>
            <a:avLst/>
            <a:gdLst/>
            <a:ahLst/>
            <a:cxnLst/>
            <a:rect l="l" t="t" r="r" b="b"/>
            <a:pathLst>
              <a:path h="711835">
                <a:moveTo>
                  <a:pt x="0" y="0"/>
                </a:moveTo>
                <a:lnTo>
                  <a:pt x="0" y="711708"/>
                </a:lnTo>
              </a:path>
            </a:pathLst>
          </a:custGeom>
          <a:ln w="12700">
            <a:solidFill>
              <a:srgbClr val="005D9F"/>
            </a:solidFill>
          </a:ln>
        </p:spPr>
        <p:txBody>
          <a:bodyPr wrap="square" lIns="0" tIns="0" rIns="0" bIns="0" rtlCol="0"/>
          <a:lstStyle/>
          <a:p/>
        </p:txBody>
      </p:sp>
      <p:sp>
        <p:nvSpPr>
          <p:cNvPr id="9" name="object 9"/>
          <p:cNvSpPr/>
          <p:nvPr/>
        </p:nvSpPr>
        <p:spPr>
          <a:xfrm>
            <a:off x="1612646" y="1801241"/>
            <a:ext cx="9480550" cy="0"/>
          </a:xfrm>
          <a:custGeom>
            <a:avLst/>
            <a:gdLst/>
            <a:ahLst/>
            <a:cxnLst/>
            <a:rect l="l" t="t" r="r" b="b"/>
            <a:pathLst>
              <a:path w="9480550">
                <a:moveTo>
                  <a:pt x="0" y="0"/>
                </a:moveTo>
                <a:lnTo>
                  <a:pt x="9480296" y="0"/>
                </a:lnTo>
              </a:path>
            </a:pathLst>
          </a:custGeom>
          <a:ln w="6350">
            <a:solidFill>
              <a:srgbClr val="005D9F"/>
            </a:solidFill>
          </a:ln>
        </p:spPr>
        <p:txBody>
          <a:bodyPr wrap="square" lIns="0" tIns="0" rIns="0" bIns="0" rtlCol="0"/>
          <a:lstStyle/>
          <a:p/>
        </p:txBody>
      </p:sp>
      <p:sp>
        <p:nvSpPr>
          <p:cNvPr id="10" name="object 10"/>
          <p:cNvSpPr txBox="1"/>
          <p:nvPr/>
        </p:nvSpPr>
        <p:spPr>
          <a:xfrm>
            <a:off x="1708023" y="1163828"/>
            <a:ext cx="3375025" cy="375920"/>
          </a:xfrm>
          <a:prstGeom prst="rect">
            <a:avLst/>
          </a:prstGeom>
        </p:spPr>
        <p:txBody>
          <a:bodyPr vert="horz" wrap="square" lIns="0" tIns="0" rIns="0" bIns="0" rtlCol="0">
            <a:spAutoFit/>
          </a:bodyPr>
          <a:lstStyle/>
          <a:p>
            <a:pPr marL="12700">
              <a:lnSpc>
                <a:spcPct val="100000"/>
              </a:lnSpc>
            </a:pPr>
            <a:r>
              <a:rPr sz="2400" spc="-5" dirty="0">
                <a:latin typeface="Arial Unicode MS" panose="020B0604020202020204" charset="-122"/>
                <a:cs typeface="Arial Unicode MS" panose="020B0604020202020204" charset="-122"/>
              </a:rPr>
              <a:t>期间费用明细表</a:t>
            </a:r>
            <a:r>
              <a:rPr sz="2400" spc="-5" dirty="0">
                <a:latin typeface="Arial" panose="020B0604020202020204"/>
                <a:cs typeface="Arial" panose="020B0604020202020204"/>
              </a:rPr>
              <a:t>A104000</a:t>
            </a:r>
            <a:endParaRPr sz="2400">
              <a:latin typeface="Arial" panose="020B0604020202020204"/>
              <a:cs typeface="Arial" panose="020B0604020202020204"/>
            </a:endParaRPr>
          </a:p>
        </p:txBody>
      </p:sp>
      <p:sp>
        <p:nvSpPr>
          <p:cNvPr id="11" name="object 11"/>
          <p:cNvSpPr/>
          <p:nvPr/>
        </p:nvSpPr>
        <p:spPr>
          <a:xfrm>
            <a:off x="685800" y="1013460"/>
            <a:ext cx="914400" cy="914400"/>
          </a:xfrm>
          <a:prstGeom prst="rect">
            <a:avLst/>
          </a:prstGeom>
          <a:blipFill>
            <a:blip r:embed="rId1" cstate="print"/>
            <a:stretch>
              <a:fillRect/>
            </a:stretch>
          </a:blipFill>
        </p:spPr>
        <p:txBody>
          <a:bodyPr wrap="square" lIns="0" tIns="0" rIns="0" bIns="0" rtlCol="0"/>
          <a:lstStyle/>
          <a:p/>
        </p:txBody>
      </p:sp>
      <p:sp>
        <p:nvSpPr>
          <p:cNvPr id="12" name="object 12"/>
          <p:cNvSpPr txBox="1"/>
          <p:nvPr/>
        </p:nvSpPr>
        <p:spPr>
          <a:xfrm>
            <a:off x="178409" y="2468498"/>
            <a:ext cx="305435" cy="177165"/>
          </a:xfrm>
          <a:prstGeom prst="rect">
            <a:avLst/>
          </a:prstGeom>
        </p:spPr>
        <p:txBody>
          <a:bodyPr vert="horz" wrap="square" lIns="0" tIns="0" rIns="0" bIns="0" rtlCol="0">
            <a:spAutoFit/>
          </a:bodyPr>
          <a:lstStyle/>
          <a:p>
            <a:pPr marL="12700">
              <a:lnSpc>
                <a:spcPct val="100000"/>
              </a:lnSpc>
            </a:pPr>
            <a:r>
              <a:rPr sz="1100" dirty="0">
                <a:latin typeface="Arial Unicode MS" panose="020B0604020202020204" charset="-122"/>
                <a:cs typeface="Arial Unicode MS" panose="020B0604020202020204" charset="-122"/>
              </a:rPr>
              <a:t>行</a:t>
            </a:r>
            <a:r>
              <a:rPr sz="1100" spc="5" dirty="0">
                <a:latin typeface="Arial Unicode MS" panose="020B0604020202020204" charset="-122"/>
                <a:cs typeface="Arial Unicode MS" panose="020B0604020202020204" charset="-122"/>
              </a:rPr>
              <a:t>次</a:t>
            </a:r>
            <a:endParaRPr sz="1100">
              <a:latin typeface="Arial Unicode MS" panose="020B0604020202020204" charset="-122"/>
              <a:cs typeface="Arial Unicode MS" panose="020B0604020202020204" charset="-122"/>
            </a:endParaRPr>
          </a:p>
        </p:txBody>
      </p:sp>
      <p:sp>
        <p:nvSpPr>
          <p:cNvPr id="13" name="object 13"/>
          <p:cNvSpPr txBox="1"/>
          <p:nvPr/>
        </p:nvSpPr>
        <p:spPr>
          <a:xfrm>
            <a:off x="792886" y="2468498"/>
            <a:ext cx="305435" cy="177165"/>
          </a:xfrm>
          <a:prstGeom prst="rect">
            <a:avLst/>
          </a:prstGeom>
        </p:spPr>
        <p:txBody>
          <a:bodyPr vert="horz" wrap="square" lIns="0" tIns="0" rIns="0" bIns="0" rtlCol="0">
            <a:spAutoFit/>
          </a:bodyPr>
          <a:lstStyle/>
          <a:p>
            <a:pPr marL="12700">
              <a:lnSpc>
                <a:spcPct val="100000"/>
              </a:lnSpc>
            </a:pPr>
            <a:r>
              <a:rPr sz="1100" dirty="0">
                <a:latin typeface="Arial Unicode MS" panose="020B0604020202020204" charset="-122"/>
                <a:cs typeface="Arial Unicode MS" panose="020B0604020202020204" charset="-122"/>
              </a:rPr>
              <a:t>项</a:t>
            </a:r>
            <a:r>
              <a:rPr sz="1100" spc="5" dirty="0">
                <a:latin typeface="Arial Unicode MS" panose="020B0604020202020204" charset="-122"/>
                <a:cs typeface="Arial Unicode MS" panose="020B0604020202020204" charset="-122"/>
              </a:rPr>
              <a:t>目</a:t>
            </a:r>
            <a:endParaRPr sz="1100">
              <a:latin typeface="Arial Unicode MS" panose="020B0604020202020204" charset="-122"/>
              <a:cs typeface="Arial Unicode MS" panose="020B0604020202020204" charset="-122"/>
            </a:endParaRPr>
          </a:p>
        </p:txBody>
      </p:sp>
      <p:sp>
        <p:nvSpPr>
          <p:cNvPr id="14" name="object 14"/>
          <p:cNvSpPr txBox="1"/>
          <p:nvPr/>
        </p:nvSpPr>
        <p:spPr>
          <a:xfrm>
            <a:off x="2494914" y="2227453"/>
            <a:ext cx="1341120" cy="501650"/>
          </a:xfrm>
          <a:prstGeom prst="rect">
            <a:avLst/>
          </a:prstGeom>
        </p:spPr>
        <p:txBody>
          <a:bodyPr vert="horz" wrap="square" lIns="0" tIns="0" rIns="0" bIns="0" rtlCol="0">
            <a:spAutoFit/>
          </a:bodyPr>
          <a:lstStyle/>
          <a:p>
            <a:pPr marL="12700" marR="5080" indent="731520">
              <a:lnSpc>
                <a:spcPts val="1300"/>
              </a:lnSpc>
              <a:tabLst>
                <a:tab pos="743585" algn="l"/>
              </a:tabLst>
            </a:pPr>
            <a:r>
              <a:rPr sz="1100" dirty="0">
                <a:latin typeface="Arial Unicode MS" panose="020B0604020202020204" charset="-122"/>
                <a:cs typeface="Arial Unicode MS" panose="020B0604020202020204" charset="-122"/>
              </a:rPr>
              <a:t>其中： </a:t>
            </a:r>
            <a:r>
              <a:rPr sz="1100" dirty="0">
                <a:latin typeface="Arial Unicode MS" panose="020B0604020202020204" charset="-122"/>
                <a:cs typeface="Arial Unicode MS" panose="020B0604020202020204" charset="-122"/>
              </a:rPr>
              <a:t> </a:t>
            </a:r>
            <a:r>
              <a:rPr sz="1100" dirty="0">
                <a:latin typeface="Arial Unicode MS" panose="020B0604020202020204" charset="-122"/>
                <a:cs typeface="Arial Unicode MS" panose="020B0604020202020204" charset="-122"/>
              </a:rPr>
              <a:t>销售费用	</a:t>
            </a:r>
            <a:r>
              <a:rPr sz="1100" spc="35" dirty="0">
                <a:latin typeface="Arial Unicode MS" panose="020B0604020202020204" charset="-122"/>
                <a:cs typeface="Arial Unicode MS" panose="020B0604020202020204" charset="-122"/>
              </a:rPr>
              <a:t>境外支</a:t>
            </a:r>
            <a:r>
              <a:rPr sz="1100" spc="-235" dirty="0">
                <a:latin typeface="Arial Unicode MS" panose="020B0604020202020204" charset="-122"/>
                <a:cs typeface="Arial Unicode MS" panose="020B0604020202020204" charset="-122"/>
              </a:rPr>
              <a:t> </a:t>
            </a:r>
            <a:r>
              <a:rPr sz="1500" spc="30" baseline="-17000" dirty="0">
                <a:latin typeface="Arial Unicode MS" panose="020B0604020202020204" charset="-122"/>
                <a:cs typeface="Arial Unicode MS" panose="020B0604020202020204" charset="-122"/>
              </a:rPr>
              <a:t>用</a:t>
            </a:r>
            <a:endParaRPr sz="1500" baseline="-17000">
              <a:latin typeface="Arial Unicode MS" panose="020B0604020202020204" charset="-122"/>
              <a:cs typeface="Arial Unicode MS" panose="020B0604020202020204" charset="-122"/>
            </a:endParaRPr>
          </a:p>
          <a:p>
            <a:pPr marL="287655" algn="ctr">
              <a:lnSpc>
                <a:spcPts val="1280"/>
              </a:lnSpc>
            </a:pPr>
            <a:r>
              <a:rPr sz="1100" spc="5" dirty="0">
                <a:latin typeface="Arial Unicode MS" panose="020B0604020202020204" charset="-122"/>
                <a:cs typeface="Arial Unicode MS" panose="020B0604020202020204" charset="-122"/>
              </a:rPr>
              <a:t>付</a:t>
            </a:r>
            <a:endParaRPr sz="1100">
              <a:latin typeface="Arial Unicode MS" panose="020B0604020202020204" charset="-122"/>
              <a:cs typeface="Arial Unicode MS" panose="020B0604020202020204" charset="-122"/>
            </a:endParaRPr>
          </a:p>
        </p:txBody>
      </p:sp>
      <p:sp>
        <p:nvSpPr>
          <p:cNvPr id="15" name="object 15"/>
          <p:cNvSpPr txBox="1"/>
          <p:nvPr/>
        </p:nvSpPr>
        <p:spPr>
          <a:xfrm>
            <a:off x="3836670" y="2299842"/>
            <a:ext cx="1132840" cy="341630"/>
          </a:xfrm>
          <a:prstGeom prst="rect">
            <a:avLst/>
          </a:prstGeom>
        </p:spPr>
        <p:txBody>
          <a:bodyPr vert="horz" wrap="square" lIns="0" tIns="0" rIns="0" bIns="0" rtlCol="0">
            <a:spAutoFit/>
          </a:bodyPr>
          <a:lstStyle/>
          <a:p>
            <a:pPr marL="12700">
              <a:lnSpc>
                <a:spcPts val="1310"/>
              </a:lnSpc>
            </a:pPr>
            <a:r>
              <a:rPr sz="1100" spc="40" dirty="0">
                <a:latin typeface="Arial Unicode MS" panose="020B0604020202020204" charset="-122"/>
                <a:cs typeface="Arial Unicode MS" panose="020B0604020202020204" charset="-122"/>
              </a:rPr>
              <a:t>管理费其中：</a:t>
            </a:r>
            <a:endParaRPr sz="1100">
              <a:latin typeface="Arial Unicode MS" panose="020B0604020202020204" charset="-122"/>
              <a:cs typeface="Arial Unicode MS" panose="020B0604020202020204" charset="-122"/>
            </a:endParaRPr>
          </a:p>
          <a:p>
            <a:pPr marL="560070">
              <a:lnSpc>
                <a:spcPts val="1310"/>
              </a:lnSpc>
            </a:pPr>
            <a:r>
              <a:rPr sz="1100" dirty="0">
                <a:latin typeface="Arial Unicode MS" panose="020B0604020202020204" charset="-122"/>
                <a:cs typeface="Arial Unicode MS" panose="020B0604020202020204" charset="-122"/>
              </a:rPr>
              <a:t>境外支</a:t>
            </a:r>
            <a:r>
              <a:rPr sz="1100" spc="5" dirty="0">
                <a:latin typeface="Arial Unicode MS" panose="020B0604020202020204" charset="-122"/>
                <a:cs typeface="Arial Unicode MS" panose="020B0604020202020204" charset="-122"/>
              </a:rPr>
              <a:t>付</a:t>
            </a:r>
            <a:endParaRPr sz="1100">
              <a:latin typeface="Arial Unicode MS" panose="020B0604020202020204" charset="-122"/>
              <a:cs typeface="Arial Unicode MS" panose="020B0604020202020204" charset="-122"/>
            </a:endParaRPr>
          </a:p>
        </p:txBody>
      </p:sp>
      <p:sp>
        <p:nvSpPr>
          <p:cNvPr id="16" name="object 16"/>
          <p:cNvSpPr txBox="1"/>
          <p:nvPr/>
        </p:nvSpPr>
        <p:spPr>
          <a:xfrm>
            <a:off x="5237734" y="2464434"/>
            <a:ext cx="305435" cy="177165"/>
          </a:xfrm>
          <a:prstGeom prst="rect">
            <a:avLst/>
          </a:prstGeom>
        </p:spPr>
        <p:txBody>
          <a:bodyPr vert="horz" wrap="square" lIns="0" tIns="0" rIns="0" bIns="0" rtlCol="0">
            <a:spAutoFit/>
          </a:bodyPr>
          <a:lstStyle/>
          <a:p>
            <a:pPr marL="12700">
              <a:lnSpc>
                <a:spcPct val="100000"/>
              </a:lnSpc>
            </a:pPr>
            <a:r>
              <a:rPr sz="1100" dirty="0">
                <a:latin typeface="Arial Unicode MS" panose="020B0604020202020204" charset="-122"/>
                <a:cs typeface="Arial Unicode MS" panose="020B0604020202020204" charset="-122"/>
              </a:rPr>
              <a:t>费</a:t>
            </a:r>
            <a:r>
              <a:rPr sz="1100" spc="5" dirty="0">
                <a:latin typeface="Arial Unicode MS" panose="020B0604020202020204" charset="-122"/>
                <a:cs typeface="Arial Unicode MS" panose="020B0604020202020204" charset="-122"/>
              </a:rPr>
              <a:t>用</a:t>
            </a:r>
            <a:endParaRPr sz="1100">
              <a:latin typeface="Arial Unicode MS" panose="020B0604020202020204" charset="-122"/>
              <a:cs typeface="Arial Unicode MS" panose="020B0604020202020204" charset="-122"/>
            </a:endParaRPr>
          </a:p>
        </p:txBody>
      </p:sp>
      <p:sp>
        <p:nvSpPr>
          <p:cNvPr id="20" name="object 20"/>
          <p:cNvSpPr txBox="1"/>
          <p:nvPr/>
        </p:nvSpPr>
        <p:spPr>
          <a:xfrm>
            <a:off x="5238369" y="2231771"/>
            <a:ext cx="897255" cy="322580"/>
          </a:xfrm>
          <a:prstGeom prst="rect">
            <a:avLst/>
          </a:prstGeom>
        </p:spPr>
        <p:txBody>
          <a:bodyPr vert="horz" wrap="square" lIns="0" tIns="0" rIns="0" bIns="0" rtlCol="0">
            <a:spAutoFit/>
          </a:bodyPr>
          <a:lstStyle/>
          <a:p>
            <a:pPr marL="12700">
              <a:lnSpc>
                <a:spcPts val="1265"/>
              </a:lnSpc>
            </a:pPr>
            <a:r>
              <a:rPr sz="1575" spc="30" baseline="-16000" dirty="0">
                <a:latin typeface="Arial Unicode MS" panose="020B0604020202020204" charset="-122"/>
                <a:cs typeface="Arial Unicode MS" panose="020B0604020202020204" charset="-122"/>
              </a:rPr>
              <a:t>财 </a:t>
            </a:r>
            <a:r>
              <a:rPr sz="1575" spc="15" baseline="-16000" dirty="0">
                <a:latin typeface="Arial Unicode MS" panose="020B0604020202020204" charset="-122"/>
                <a:cs typeface="Arial Unicode MS" panose="020B0604020202020204" charset="-122"/>
              </a:rPr>
              <a:t>务</a:t>
            </a:r>
            <a:r>
              <a:rPr sz="1050" spc="10" dirty="0">
                <a:latin typeface="Arial Unicode MS" panose="020B0604020202020204" charset="-122"/>
                <a:cs typeface="Arial Unicode MS" panose="020B0604020202020204" charset="-122"/>
              </a:rPr>
              <a:t>其 </a:t>
            </a:r>
            <a:r>
              <a:rPr sz="1050" spc="5" dirty="0">
                <a:latin typeface="Arial Unicode MS" panose="020B0604020202020204" charset="-122"/>
                <a:cs typeface="Arial Unicode MS" panose="020B0604020202020204" charset="-122"/>
              </a:rPr>
              <a:t>中</a:t>
            </a:r>
            <a:r>
              <a:rPr sz="1050" spc="-130" dirty="0">
                <a:latin typeface="Arial Unicode MS" panose="020B0604020202020204" charset="-122"/>
                <a:cs typeface="Arial Unicode MS" panose="020B0604020202020204" charset="-122"/>
              </a:rPr>
              <a:t> </a:t>
            </a:r>
            <a:r>
              <a:rPr sz="1050" spc="20" dirty="0">
                <a:latin typeface="Arial Unicode MS" panose="020B0604020202020204" charset="-122"/>
                <a:cs typeface="Arial Unicode MS" panose="020B0604020202020204" charset="-122"/>
              </a:rPr>
              <a:t>：</a:t>
            </a:r>
            <a:r>
              <a:rPr sz="1725" spc="30" baseline="-14000" dirty="0">
                <a:latin typeface="Arial" panose="020B0604020202020204"/>
                <a:cs typeface="Arial" panose="020B0604020202020204"/>
              </a:rPr>
              <a:t>1</a:t>
            </a:r>
            <a:endParaRPr sz="1725" baseline="-14000">
              <a:latin typeface="Arial" panose="020B0604020202020204"/>
              <a:cs typeface="Arial" panose="020B0604020202020204"/>
            </a:endParaRPr>
          </a:p>
          <a:p>
            <a:pPr marL="499110">
              <a:lnSpc>
                <a:spcPts val="1205"/>
              </a:lnSpc>
            </a:pPr>
            <a:r>
              <a:rPr sz="1100" spc="65" dirty="0">
                <a:latin typeface="Arial Unicode MS" panose="020B0604020202020204" charset="-122"/>
                <a:cs typeface="Arial Unicode MS" panose="020B0604020202020204" charset="-122"/>
              </a:rPr>
              <a:t>境外</a:t>
            </a:r>
            <a:endParaRPr sz="1100">
              <a:latin typeface="Arial Unicode MS" panose="020B0604020202020204" charset="-122"/>
              <a:cs typeface="Arial Unicode MS" panose="020B0604020202020204" charset="-122"/>
            </a:endParaRPr>
          </a:p>
        </p:txBody>
      </p:sp>
      <p:sp>
        <p:nvSpPr>
          <p:cNvPr id="21" name="object 21"/>
          <p:cNvSpPr txBox="1"/>
          <p:nvPr/>
        </p:nvSpPr>
        <p:spPr>
          <a:xfrm>
            <a:off x="5741670" y="2544953"/>
            <a:ext cx="305435" cy="177165"/>
          </a:xfrm>
          <a:prstGeom prst="rect">
            <a:avLst/>
          </a:prstGeom>
        </p:spPr>
        <p:txBody>
          <a:bodyPr vert="horz" wrap="square" lIns="0" tIns="0" rIns="0" bIns="0" rtlCol="0">
            <a:spAutoFit/>
          </a:bodyPr>
          <a:lstStyle/>
          <a:p>
            <a:pPr marL="12700">
              <a:lnSpc>
                <a:spcPct val="100000"/>
              </a:lnSpc>
            </a:pPr>
            <a:r>
              <a:rPr sz="1100" dirty="0">
                <a:latin typeface="Arial Unicode MS" panose="020B0604020202020204" charset="-122"/>
                <a:cs typeface="Arial Unicode MS" panose="020B0604020202020204" charset="-122"/>
              </a:rPr>
              <a:t>支</a:t>
            </a:r>
            <a:r>
              <a:rPr sz="1100" spc="5" dirty="0">
                <a:latin typeface="Arial Unicode MS" panose="020B0604020202020204" charset="-122"/>
                <a:cs typeface="Arial Unicode MS" panose="020B0604020202020204" charset="-122"/>
              </a:rPr>
              <a:t>付</a:t>
            </a:r>
            <a:endParaRPr sz="1100">
              <a:latin typeface="Arial Unicode MS" panose="020B0604020202020204" charset="-122"/>
              <a:cs typeface="Arial Unicode MS" panose="020B0604020202020204" charset="-122"/>
            </a:endParaRPr>
          </a:p>
        </p:txBody>
      </p:sp>
      <p:sp>
        <p:nvSpPr>
          <p:cNvPr id="22" name="object 22"/>
          <p:cNvSpPr/>
          <p:nvPr/>
        </p:nvSpPr>
        <p:spPr>
          <a:xfrm>
            <a:off x="10315956" y="483108"/>
            <a:ext cx="1826260" cy="609600"/>
          </a:xfrm>
          <a:custGeom>
            <a:avLst/>
            <a:gdLst/>
            <a:ahLst/>
            <a:cxnLst/>
            <a:rect l="l" t="t" r="r" b="b"/>
            <a:pathLst>
              <a:path w="1826259" h="609600">
                <a:moveTo>
                  <a:pt x="0" y="0"/>
                </a:moveTo>
                <a:lnTo>
                  <a:pt x="1825752" y="0"/>
                </a:lnTo>
                <a:lnTo>
                  <a:pt x="1825752" y="609599"/>
                </a:lnTo>
                <a:lnTo>
                  <a:pt x="0" y="609599"/>
                </a:lnTo>
                <a:lnTo>
                  <a:pt x="0" y="0"/>
                </a:lnTo>
                <a:close/>
              </a:path>
            </a:pathLst>
          </a:custGeom>
          <a:solidFill>
            <a:srgbClr val="FFFF00"/>
          </a:solidFill>
        </p:spPr>
        <p:txBody>
          <a:bodyPr wrap="square" lIns="0" tIns="0" rIns="0" bIns="0" rtlCol="0"/>
          <a:lstStyle/>
          <a:p/>
        </p:txBody>
      </p:sp>
      <p:sp>
        <p:nvSpPr>
          <p:cNvPr id="23" name="object 23"/>
          <p:cNvSpPr txBox="1">
            <a:spLocks noGrp="1"/>
          </p:cNvSpPr>
          <p:nvPr>
            <p:ph type="title"/>
          </p:nvPr>
        </p:nvSpPr>
        <p:spPr>
          <a:xfrm>
            <a:off x="10402316" y="442467"/>
            <a:ext cx="1655445" cy="489584"/>
          </a:xfrm>
          <a:prstGeom prst="rect">
            <a:avLst/>
          </a:prstGeom>
        </p:spPr>
        <p:txBody>
          <a:bodyPr vert="horz" wrap="square" lIns="0" tIns="0" rIns="0" bIns="0" rtlCol="0">
            <a:spAutoFit/>
          </a:bodyPr>
          <a:lstStyle/>
          <a:p>
            <a:pPr marL="12700">
              <a:lnSpc>
                <a:spcPct val="100000"/>
              </a:lnSpc>
            </a:pPr>
            <a:r>
              <a:rPr b="1" spc="10" dirty="0">
                <a:solidFill>
                  <a:srgbClr val="000000"/>
                </a:solidFill>
                <a:latin typeface="Microsoft JhengHei" panose="020B0604030504040204" charset="-120"/>
                <a:cs typeface="Microsoft JhengHei" panose="020B0604030504040204" charset="-120"/>
              </a:rPr>
              <a:t>填报解</a:t>
            </a:r>
            <a:r>
              <a:rPr b="1" spc="5" dirty="0">
                <a:solidFill>
                  <a:srgbClr val="000000"/>
                </a:solidFill>
                <a:latin typeface="Microsoft JhengHei" panose="020B0604030504040204" charset="-120"/>
                <a:cs typeface="Microsoft JhengHei" panose="020B0604030504040204" charset="-120"/>
              </a:rPr>
              <a:t>析</a:t>
            </a:r>
            <a:endParaRPr b="1" spc="5" dirty="0">
              <a:solidFill>
                <a:srgbClr val="000000"/>
              </a:solidFill>
              <a:latin typeface="Microsoft JhengHei" panose="020B0604030504040204" charset="-120"/>
              <a:cs typeface="Microsoft JhengHei" panose="020B0604030504040204" charset="-120"/>
            </a:endParaRPr>
          </a:p>
        </p:txBody>
      </p:sp>
      <p:sp>
        <p:nvSpPr>
          <p:cNvPr id="24" name="object 24"/>
          <p:cNvSpPr txBox="1"/>
          <p:nvPr/>
        </p:nvSpPr>
        <p:spPr>
          <a:xfrm>
            <a:off x="6432550" y="5703976"/>
            <a:ext cx="5511800" cy="281305"/>
          </a:xfrm>
          <a:prstGeom prst="rect">
            <a:avLst/>
          </a:prstGeom>
        </p:spPr>
        <p:txBody>
          <a:bodyPr vert="horz" wrap="square" lIns="0" tIns="0" rIns="0" bIns="0" rtlCol="0">
            <a:spAutoFit/>
          </a:bodyPr>
          <a:lstStyle/>
          <a:p>
            <a:pPr marL="12700">
              <a:lnSpc>
                <a:spcPct val="100000"/>
              </a:lnSpc>
            </a:pPr>
            <a:r>
              <a:rPr sz="1800" dirty="0">
                <a:latin typeface="Arial Unicode MS" panose="020B0604020202020204" charset="-122"/>
                <a:cs typeface="Arial Unicode MS" panose="020B0604020202020204" charset="-122"/>
              </a:rPr>
              <a:t>填报要点：按照利润表及相关费用明细金额分析填写；</a:t>
            </a:r>
            <a:endParaRPr sz="1800">
              <a:latin typeface="Arial Unicode MS" panose="020B0604020202020204" charset="-122"/>
              <a:cs typeface="Arial Unicode MS" panose="020B0604020202020204" charset="-122"/>
            </a:endParaRPr>
          </a:p>
        </p:txBody>
      </p:sp>
      <p:graphicFrame>
        <p:nvGraphicFramePr>
          <p:cNvPr id="17" name="object 17"/>
          <p:cNvGraphicFramePr>
            <a:graphicFrameLocks noGrp="1"/>
          </p:cNvGraphicFramePr>
          <p:nvPr/>
        </p:nvGraphicFramePr>
        <p:xfrm>
          <a:off x="168884" y="2988475"/>
          <a:ext cx="5665470" cy="365760"/>
        </p:xfrm>
        <a:graphic>
          <a:graphicData uri="http://schemas.openxmlformats.org/drawingml/2006/table">
            <a:tbl>
              <a:tblPr firstRow="1" bandRow="1">
                <a:tableStyleId>{2D5ABB26-0587-4C30-8999-92F81FD0307C}</a:tableStyleId>
              </a:tblPr>
              <a:tblGrid>
                <a:gridCol w="368260"/>
                <a:gridCol w="1889799"/>
                <a:gridCol w="484465"/>
                <a:gridCol w="670242"/>
                <a:gridCol w="578167"/>
                <a:gridCol w="699770"/>
                <a:gridCol w="670242"/>
                <a:gridCol w="304443"/>
              </a:tblGrid>
              <a:tr h="155039">
                <a:tc gridSpan="2">
                  <a:txBody>
                    <a:bodyPr/>
                    <a:lstStyle/>
                    <a:p>
                      <a:endParaRPr sz="1100">
                        <a:latin typeface="Arial Unicode MS" panose="020B0604020202020204" charset="-122"/>
                        <a:cs typeface="Arial Unicode MS" panose="020B0604020202020204" charset="-122"/>
                      </a:endParaRPr>
                    </a:p>
                  </a:txBody>
                  <a:tcPr marL="0" marR="0" marT="0" marB="0"/>
                </a:tc>
                <a:tc hMerge="1">
                  <a:tcPr marL="0" marR="0" marT="0" marB="0"/>
                </a:tc>
                <a:tc>
                  <a:txBody>
                    <a:bodyPr/>
                    <a:lstStyle/>
                    <a:p>
                      <a:pPr marL="79375">
                        <a:lnSpc>
                          <a:spcPts val="1115"/>
                        </a:lnSpc>
                      </a:pPr>
                      <a:r>
                        <a:rPr sz="1100" dirty="0">
                          <a:latin typeface="Arial" panose="020B0604020202020204"/>
                          <a:cs typeface="Arial" panose="020B0604020202020204"/>
                        </a:rPr>
                        <a:t>1</a:t>
                      </a:r>
                      <a:endParaRPr sz="1100">
                        <a:latin typeface="Arial" panose="020B0604020202020204"/>
                        <a:cs typeface="Arial" panose="020B0604020202020204"/>
                      </a:endParaRPr>
                    </a:p>
                  </a:txBody>
                  <a:tcPr marL="0" marR="0" marT="0" marB="0"/>
                </a:tc>
                <a:tc>
                  <a:txBody>
                    <a:bodyPr/>
                    <a:lstStyle/>
                    <a:p>
                      <a:pPr marR="257810" algn="r">
                        <a:lnSpc>
                          <a:spcPts val="1115"/>
                        </a:lnSpc>
                      </a:pPr>
                      <a:r>
                        <a:rPr sz="1100" dirty="0">
                          <a:latin typeface="Arial" panose="020B0604020202020204"/>
                          <a:cs typeface="Arial" panose="020B0604020202020204"/>
                        </a:rPr>
                        <a:t>2</a:t>
                      </a:r>
                      <a:endParaRPr sz="1100">
                        <a:latin typeface="Arial" panose="020B0604020202020204"/>
                        <a:cs typeface="Arial" panose="020B0604020202020204"/>
                      </a:endParaRPr>
                    </a:p>
                  </a:txBody>
                  <a:tcPr marL="0" marR="0" marT="0" marB="0"/>
                </a:tc>
                <a:tc>
                  <a:txBody>
                    <a:bodyPr/>
                    <a:lstStyle/>
                    <a:p>
                      <a:pPr marL="31115" algn="ctr">
                        <a:lnSpc>
                          <a:spcPts val="1115"/>
                        </a:lnSpc>
                      </a:pPr>
                      <a:r>
                        <a:rPr sz="1100" dirty="0">
                          <a:latin typeface="Arial" panose="020B0604020202020204"/>
                          <a:cs typeface="Arial" panose="020B0604020202020204"/>
                        </a:rPr>
                        <a:t>3</a:t>
                      </a:r>
                      <a:endParaRPr sz="1100">
                        <a:latin typeface="Arial" panose="020B0604020202020204"/>
                        <a:cs typeface="Arial" panose="020B0604020202020204"/>
                      </a:endParaRPr>
                    </a:p>
                  </a:txBody>
                  <a:tcPr marL="0" marR="0" marT="0" marB="0"/>
                </a:tc>
                <a:tc>
                  <a:txBody>
                    <a:bodyPr/>
                    <a:lstStyle/>
                    <a:p>
                      <a:pPr marL="234315">
                        <a:lnSpc>
                          <a:spcPts val="1115"/>
                        </a:lnSpc>
                      </a:pPr>
                      <a:r>
                        <a:rPr sz="1100" dirty="0">
                          <a:latin typeface="Arial" panose="020B0604020202020204"/>
                          <a:cs typeface="Arial" panose="020B0604020202020204"/>
                        </a:rPr>
                        <a:t>4</a:t>
                      </a:r>
                      <a:endParaRPr sz="1100">
                        <a:latin typeface="Arial" panose="020B0604020202020204"/>
                        <a:cs typeface="Arial" panose="020B0604020202020204"/>
                      </a:endParaRPr>
                    </a:p>
                  </a:txBody>
                  <a:tcPr marL="0" marR="0" marT="0" marB="0"/>
                </a:tc>
                <a:tc>
                  <a:txBody>
                    <a:bodyPr/>
                    <a:lstStyle/>
                    <a:p>
                      <a:pPr marR="196215" algn="r">
                        <a:lnSpc>
                          <a:spcPts val="1115"/>
                        </a:lnSpc>
                      </a:pPr>
                      <a:r>
                        <a:rPr sz="1100" dirty="0">
                          <a:latin typeface="Arial" panose="020B0604020202020204"/>
                          <a:cs typeface="Arial" panose="020B0604020202020204"/>
                        </a:rPr>
                        <a:t>5</a:t>
                      </a:r>
                      <a:endParaRPr sz="1100">
                        <a:latin typeface="Arial" panose="020B0604020202020204"/>
                        <a:cs typeface="Arial" panose="020B0604020202020204"/>
                      </a:endParaRPr>
                    </a:p>
                  </a:txBody>
                  <a:tcPr marL="0" marR="0" marT="0" marB="0"/>
                </a:tc>
                <a:tc>
                  <a:txBody>
                    <a:bodyPr/>
                    <a:lstStyle/>
                    <a:p>
                      <a:pPr marR="14605" algn="r">
                        <a:lnSpc>
                          <a:spcPts val="1115"/>
                        </a:lnSpc>
                      </a:pPr>
                      <a:r>
                        <a:rPr sz="1100" dirty="0">
                          <a:latin typeface="Arial" panose="020B0604020202020204"/>
                          <a:cs typeface="Arial" panose="020B0604020202020204"/>
                        </a:rPr>
                        <a:t>6</a:t>
                      </a:r>
                      <a:endParaRPr sz="1100">
                        <a:latin typeface="Arial" panose="020B0604020202020204"/>
                        <a:cs typeface="Arial" panose="020B0604020202020204"/>
                      </a:endParaRPr>
                    </a:p>
                  </a:txBody>
                  <a:tcPr marL="0" marR="0" marT="0" marB="0"/>
                </a:tc>
              </a:tr>
              <a:tr h="210284">
                <a:tc>
                  <a:txBody>
                    <a:bodyPr/>
                    <a:lstStyle/>
                    <a:p>
                      <a:pPr marL="22225">
                        <a:lnSpc>
                          <a:spcPct val="100000"/>
                        </a:lnSpc>
                        <a:spcBef>
                          <a:spcPts val="105"/>
                        </a:spcBef>
                      </a:pPr>
                      <a:r>
                        <a:rPr sz="1100" dirty="0">
                          <a:latin typeface="Arial" panose="020B0604020202020204"/>
                          <a:cs typeface="Arial" panose="020B0604020202020204"/>
                        </a:rPr>
                        <a:t>1</a:t>
                      </a:r>
                      <a:endParaRPr sz="1100">
                        <a:latin typeface="Arial" panose="020B0604020202020204"/>
                        <a:cs typeface="Arial" panose="020B0604020202020204"/>
                      </a:endParaRPr>
                    </a:p>
                  </a:txBody>
                  <a:tcPr marL="0" marR="0" marT="0" marB="0"/>
                </a:tc>
                <a:tc>
                  <a:txBody>
                    <a:bodyPr/>
                    <a:lstStyle/>
                    <a:p>
                      <a:pPr marL="267970">
                        <a:lnSpc>
                          <a:spcPts val="1250"/>
                        </a:lnSpc>
                      </a:pPr>
                      <a:r>
                        <a:rPr sz="1100" dirty="0">
                          <a:latin typeface="Arial Unicode MS" panose="020B0604020202020204" charset="-122"/>
                          <a:cs typeface="Arial Unicode MS" panose="020B0604020202020204" charset="-122"/>
                        </a:rPr>
                        <a:t>一、职工薪酬二、劳务费</a:t>
                      </a:r>
                      <a:endParaRPr sz="1100">
                        <a:latin typeface="Arial Unicode MS" panose="020B0604020202020204" charset="-122"/>
                        <a:cs typeface="Arial Unicode MS" panose="020B0604020202020204" charset="-122"/>
                      </a:endParaRPr>
                    </a:p>
                  </a:txBody>
                  <a:tcPr marL="0" marR="0" marT="0" marB="0"/>
                </a:tc>
                <a:tc>
                  <a:txBody>
                    <a:bodyPr/>
                    <a:lstStyle/>
                    <a:p>
                      <a:endParaRPr sz="1100">
                        <a:latin typeface="Arial Unicode MS" panose="020B0604020202020204" charset="-122"/>
                        <a:cs typeface="Arial Unicode MS" panose="020B0604020202020204" charset="-122"/>
                      </a:endParaRPr>
                    </a:p>
                  </a:txBody>
                  <a:tcPr marL="0" marR="0" marT="0" marB="0"/>
                </a:tc>
                <a:tc>
                  <a:txBody>
                    <a:bodyPr/>
                    <a:lstStyle/>
                    <a:p>
                      <a:pPr marR="281305" algn="r">
                        <a:lnSpc>
                          <a:spcPct val="100000"/>
                        </a:lnSpc>
                        <a:spcBef>
                          <a:spcPts val="55"/>
                        </a:spcBef>
                      </a:pPr>
                      <a:r>
                        <a:rPr sz="1100" dirty="0">
                          <a:latin typeface="Arial" panose="020B0604020202020204"/>
                          <a:cs typeface="Arial" panose="020B0604020202020204"/>
                        </a:rPr>
                        <a:t>*</a:t>
                      </a:r>
                      <a:endParaRPr sz="1100">
                        <a:latin typeface="Arial" panose="020B0604020202020204"/>
                        <a:cs typeface="Arial" panose="020B0604020202020204"/>
                      </a:endParaRPr>
                    </a:p>
                  </a:txBody>
                  <a:tcPr marL="0" marR="0" marT="0" marB="0"/>
                </a:tc>
                <a:tc>
                  <a:txBody>
                    <a:bodyPr/>
                    <a:lstStyle/>
                    <a:p>
                      <a:endParaRPr sz="1100">
                        <a:latin typeface="Arial" panose="020B0604020202020204"/>
                        <a:cs typeface="Arial" panose="020B0604020202020204"/>
                      </a:endParaRPr>
                    </a:p>
                  </a:txBody>
                  <a:tcPr marL="0" marR="0" marT="0" marB="0"/>
                </a:tc>
                <a:tc>
                  <a:txBody>
                    <a:bodyPr/>
                    <a:lstStyle/>
                    <a:p>
                      <a:pPr marL="234315">
                        <a:lnSpc>
                          <a:spcPct val="100000"/>
                        </a:lnSpc>
                        <a:spcBef>
                          <a:spcPts val="55"/>
                        </a:spcBef>
                      </a:pPr>
                      <a:r>
                        <a:rPr sz="1100" dirty="0">
                          <a:latin typeface="Arial" panose="020B0604020202020204"/>
                          <a:cs typeface="Arial" panose="020B0604020202020204"/>
                        </a:rPr>
                        <a:t>*</a:t>
                      </a:r>
                      <a:endParaRPr sz="1100">
                        <a:latin typeface="Arial" panose="020B0604020202020204"/>
                        <a:cs typeface="Arial" panose="020B0604020202020204"/>
                      </a:endParaRPr>
                    </a:p>
                  </a:txBody>
                  <a:tcPr marL="0" marR="0" marT="0" marB="0"/>
                </a:tc>
                <a:tc>
                  <a:txBody>
                    <a:bodyPr/>
                    <a:lstStyle/>
                    <a:p>
                      <a:pPr marR="220345" algn="r">
                        <a:lnSpc>
                          <a:spcPct val="100000"/>
                        </a:lnSpc>
                        <a:spcBef>
                          <a:spcPts val="45"/>
                        </a:spcBef>
                      </a:pPr>
                      <a:r>
                        <a:rPr sz="1100" dirty="0">
                          <a:latin typeface="Arial" panose="020B0604020202020204"/>
                          <a:cs typeface="Arial" panose="020B0604020202020204"/>
                        </a:rPr>
                        <a:t>*</a:t>
                      </a:r>
                      <a:endParaRPr sz="1100">
                        <a:latin typeface="Arial" panose="020B0604020202020204"/>
                        <a:cs typeface="Arial" panose="020B0604020202020204"/>
                      </a:endParaRPr>
                    </a:p>
                  </a:txBody>
                  <a:tcPr marL="0" marR="0" marT="0" marB="0"/>
                </a:tc>
                <a:tc>
                  <a:txBody>
                    <a:bodyPr/>
                    <a:lstStyle/>
                    <a:p>
                      <a:pPr marR="37465" algn="r">
                        <a:lnSpc>
                          <a:spcPct val="100000"/>
                        </a:lnSpc>
                        <a:spcBef>
                          <a:spcPts val="45"/>
                        </a:spcBef>
                      </a:pPr>
                      <a:r>
                        <a:rPr sz="1100" dirty="0">
                          <a:latin typeface="Arial" panose="020B0604020202020204"/>
                          <a:cs typeface="Arial" panose="020B0604020202020204"/>
                        </a:rPr>
                        <a:t>*</a:t>
                      </a:r>
                      <a:endParaRPr sz="1100">
                        <a:latin typeface="Arial" panose="020B0604020202020204"/>
                        <a:cs typeface="Arial" panose="020B0604020202020204"/>
                      </a:endParaRPr>
                    </a:p>
                  </a:txBody>
                  <a:tcPr marL="0" marR="0" marT="0" marB="0"/>
                </a:tc>
              </a:tr>
            </a:tbl>
          </a:graphicData>
        </a:graphic>
      </p:graphicFrame>
      <p:graphicFrame>
        <p:nvGraphicFramePr>
          <p:cNvPr id="18" name="object 18"/>
          <p:cNvGraphicFramePr>
            <a:graphicFrameLocks noGrp="1"/>
          </p:cNvGraphicFramePr>
          <p:nvPr/>
        </p:nvGraphicFramePr>
        <p:xfrm>
          <a:off x="168884" y="3379198"/>
          <a:ext cx="5708015" cy="2673350"/>
        </p:xfrm>
        <a:graphic>
          <a:graphicData uri="http://schemas.openxmlformats.org/drawingml/2006/table">
            <a:tbl>
              <a:tblPr firstRow="1" bandRow="1">
                <a:tableStyleId>{2D5ABB26-0587-4C30-8999-92F81FD0307C}</a:tableStyleId>
              </a:tblPr>
              <a:tblGrid>
                <a:gridCol w="406360"/>
                <a:gridCol w="2273974"/>
                <a:gridCol w="3027660"/>
              </a:tblGrid>
              <a:tr h="183415">
                <a:tc>
                  <a:txBody>
                    <a:bodyPr/>
                    <a:lstStyle/>
                    <a:p>
                      <a:pPr marL="22225">
                        <a:lnSpc>
                          <a:spcPts val="1195"/>
                        </a:lnSpc>
                      </a:pPr>
                      <a:r>
                        <a:rPr sz="1100" dirty="0">
                          <a:latin typeface="Arial" panose="020B0604020202020204"/>
                          <a:cs typeface="Arial" panose="020B0604020202020204"/>
                        </a:rPr>
                        <a:t>2</a:t>
                      </a:r>
                      <a:endParaRPr sz="1100">
                        <a:latin typeface="Arial" panose="020B0604020202020204"/>
                        <a:cs typeface="Arial" panose="020B0604020202020204"/>
                      </a:endParaRPr>
                    </a:p>
                  </a:txBody>
                  <a:tcPr marL="0" marR="0" marT="0" marB="0"/>
                </a:tc>
                <a:tc>
                  <a:txBody>
                    <a:bodyPr/>
                    <a:lstStyle/>
                    <a:p>
                      <a:pPr marL="229870">
                        <a:lnSpc>
                          <a:spcPts val="1135"/>
                        </a:lnSpc>
                      </a:pPr>
                      <a:r>
                        <a:rPr sz="1100" dirty="0">
                          <a:latin typeface="Arial Unicode MS" panose="020B0604020202020204" charset="-122"/>
                          <a:cs typeface="Arial Unicode MS" panose="020B0604020202020204" charset="-122"/>
                        </a:rPr>
                        <a:t>三、咨询顾问费四、业务</a:t>
                      </a:r>
                      <a:endParaRPr sz="1100">
                        <a:latin typeface="Arial Unicode MS" panose="020B0604020202020204" charset="-122"/>
                        <a:cs typeface="Arial Unicode MS" panose="020B0604020202020204" charset="-122"/>
                      </a:endParaRPr>
                    </a:p>
                  </a:txBody>
                  <a:tcPr marL="0" marR="0" marT="0" marB="0"/>
                </a:tc>
                <a:tc>
                  <a:txBody>
                    <a:bodyPr/>
                    <a:lstStyle/>
                    <a:p>
                      <a:pPr marR="19050" algn="r">
                        <a:lnSpc>
                          <a:spcPts val="1195"/>
                        </a:lnSpc>
                        <a:tabLst>
                          <a:tab pos="548005" algn="l"/>
                        </a:tabLst>
                      </a:pP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endParaRPr sz="1100">
                        <a:latin typeface="Arial" panose="020B0604020202020204"/>
                        <a:cs typeface="Arial" panose="020B0604020202020204"/>
                      </a:endParaRPr>
                    </a:p>
                  </a:txBody>
                  <a:tcPr marL="0" marR="0" marT="0" marB="0"/>
                </a:tc>
              </a:tr>
              <a:tr h="211772">
                <a:tc>
                  <a:txBody>
                    <a:bodyPr/>
                    <a:lstStyle/>
                    <a:p>
                      <a:pPr marL="22225">
                        <a:lnSpc>
                          <a:spcPct val="100000"/>
                        </a:lnSpc>
                        <a:spcBef>
                          <a:spcPts val="105"/>
                        </a:spcBef>
                      </a:pPr>
                      <a:r>
                        <a:rPr sz="1100" dirty="0">
                          <a:latin typeface="Arial" panose="020B0604020202020204"/>
                          <a:cs typeface="Arial" panose="020B0604020202020204"/>
                        </a:rPr>
                        <a:t>3</a:t>
                      </a:r>
                      <a:endParaRPr sz="1100">
                        <a:latin typeface="Arial" panose="020B0604020202020204"/>
                        <a:cs typeface="Arial" panose="020B0604020202020204"/>
                      </a:endParaRPr>
                    </a:p>
                  </a:txBody>
                  <a:tcPr marL="0" marR="0" marT="0" marB="0"/>
                </a:tc>
                <a:tc>
                  <a:txBody>
                    <a:bodyPr/>
                    <a:lstStyle/>
                    <a:p>
                      <a:pPr marL="229870">
                        <a:lnSpc>
                          <a:spcPct val="100000"/>
                        </a:lnSpc>
                        <a:spcBef>
                          <a:spcPts val="75"/>
                        </a:spcBef>
                      </a:pPr>
                      <a:r>
                        <a:rPr sz="1100" dirty="0">
                          <a:latin typeface="Arial Unicode MS" panose="020B0604020202020204" charset="-122"/>
                          <a:cs typeface="Arial Unicode MS" panose="020B0604020202020204" charset="-122"/>
                        </a:rPr>
                        <a:t>招待费</a:t>
                      </a:r>
                      <a:endParaRPr sz="1100">
                        <a:latin typeface="Arial Unicode MS" panose="020B0604020202020204" charset="-122"/>
                        <a:cs typeface="Arial Unicode MS" panose="020B0604020202020204" charset="-122"/>
                      </a:endParaRPr>
                    </a:p>
                  </a:txBody>
                  <a:tcPr marL="0" marR="0" marT="0" marB="0"/>
                </a:tc>
                <a:tc>
                  <a:txBody>
                    <a:bodyPr/>
                    <a:lstStyle/>
                    <a:p>
                      <a:pPr marR="19050" algn="r">
                        <a:lnSpc>
                          <a:spcPct val="100000"/>
                        </a:lnSpc>
                        <a:spcBef>
                          <a:spcPts val="105"/>
                        </a:spcBef>
                        <a:tabLst>
                          <a:tab pos="548005" algn="l"/>
                        </a:tabLst>
                      </a:pP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endParaRPr sz="1100">
                        <a:latin typeface="Arial" panose="020B0604020202020204"/>
                        <a:cs typeface="Arial" panose="020B0604020202020204"/>
                      </a:endParaRPr>
                    </a:p>
                  </a:txBody>
                  <a:tcPr marL="0" marR="0" marT="0" marB="0"/>
                </a:tc>
              </a:tr>
              <a:tr h="215582">
                <a:tc>
                  <a:txBody>
                    <a:bodyPr/>
                    <a:lstStyle/>
                    <a:p>
                      <a:pPr marL="22225">
                        <a:lnSpc>
                          <a:spcPct val="100000"/>
                        </a:lnSpc>
                        <a:spcBef>
                          <a:spcPts val="125"/>
                        </a:spcBef>
                      </a:pPr>
                      <a:r>
                        <a:rPr sz="1100" dirty="0">
                          <a:latin typeface="Arial" panose="020B0604020202020204"/>
                          <a:cs typeface="Arial" panose="020B0604020202020204"/>
                        </a:rPr>
                        <a:t>4</a:t>
                      </a:r>
                      <a:endParaRPr sz="1100">
                        <a:latin typeface="Arial" panose="020B0604020202020204"/>
                        <a:cs typeface="Arial" panose="020B0604020202020204"/>
                      </a:endParaRPr>
                    </a:p>
                  </a:txBody>
                  <a:tcPr marL="0" marR="0" marT="0" marB="0"/>
                </a:tc>
                <a:tc>
                  <a:txBody>
                    <a:bodyPr/>
                    <a:lstStyle/>
                    <a:p>
                      <a:pPr marL="229870">
                        <a:lnSpc>
                          <a:spcPct val="100000"/>
                        </a:lnSpc>
                        <a:spcBef>
                          <a:spcPts val="65"/>
                        </a:spcBef>
                      </a:pPr>
                      <a:r>
                        <a:rPr sz="1100" dirty="0">
                          <a:latin typeface="Arial Unicode MS" panose="020B0604020202020204" charset="-122"/>
                          <a:cs typeface="Arial Unicode MS" panose="020B0604020202020204" charset="-122"/>
                        </a:rPr>
                        <a:t>五、广告费和业务宣传费</a:t>
                      </a:r>
                      <a:endParaRPr sz="1100">
                        <a:latin typeface="Arial Unicode MS" panose="020B0604020202020204" charset="-122"/>
                        <a:cs typeface="Arial Unicode MS" panose="020B0604020202020204" charset="-122"/>
                      </a:endParaRPr>
                    </a:p>
                  </a:txBody>
                  <a:tcPr marL="0" marR="0" marT="0" marB="0"/>
                </a:tc>
                <a:tc>
                  <a:txBody>
                    <a:bodyPr/>
                    <a:lstStyle/>
                    <a:p>
                      <a:pPr marR="19050" algn="r">
                        <a:lnSpc>
                          <a:spcPct val="100000"/>
                        </a:lnSpc>
                        <a:spcBef>
                          <a:spcPts val="125"/>
                        </a:spcBef>
                        <a:tabLst>
                          <a:tab pos="862330" algn="l"/>
                          <a:tab pos="1715770" algn="l"/>
                          <a:tab pos="2264410" algn="l"/>
                        </a:tabLst>
                      </a:pP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endParaRPr sz="1100">
                        <a:latin typeface="Arial" panose="020B0604020202020204"/>
                        <a:cs typeface="Arial" panose="020B0604020202020204"/>
                      </a:endParaRPr>
                    </a:p>
                  </a:txBody>
                  <a:tcPr marL="0" marR="0" marT="0" marB="0"/>
                </a:tc>
              </a:tr>
              <a:tr h="209867">
                <a:tc>
                  <a:txBody>
                    <a:bodyPr/>
                    <a:lstStyle/>
                    <a:p>
                      <a:pPr marL="22225">
                        <a:lnSpc>
                          <a:spcPct val="100000"/>
                        </a:lnSpc>
                        <a:spcBef>
                          <a:spcPts val="105"/>
                        </a:spcBef>
                      </a:pPr>
                      <a:r>
                        <a:rPr sz="1100" dirty="0">
                          <a:latin typeface="Arial" panose="020B0604020202020204"/>
                          <a:cs typeface="Arial" panose="020B0604020202020204"/>
                        </a:rPr>
                        <a:t>5</a:t>
                      </a:r>
                      <a:endParaRPr sz="1100">
                        <a:latin typeface="Arial" panose="020B0604020202020204"/>
                        <a:cs typeface="Arial" panose="020B0604020202020204"/>
                      </a:endParaRPr>
                    </a:p>
                  </a:txBody>
                  <a:tcPr marL="0" marR="0" marT="0" marB="0"/>
                </a:tc>
                <a:tc>
                  <a:txBody>
                    <a:bodyPr/>
                    <a:lstStyle/>
                    <a:p>
                      <a:pPr marL="229870">
                        <a:lnSpc>
                          <a:spcPct val="100000"/>
                        </a:lnSpc>
                        <a:spcBef>
                          <a:spcPts val="75"/>
                        </a:spcBef>
                      </a:pPr>
                      <a:r>
                        <a:rPr sz="1100" dirty="0">
                          <a:latin typeface="Arial Unicode MS" panose="020B0604020202020204" charset="-122"/>
                          <a:cs typeface="Arial Unicode MS" panose="020B0604020202020204" charset="-122"/>
                        </a:rPr>
                        <a:t>六、佣金和手续费</a:t>
                      </a:r>
                      <a:endParaRPr sz="1100">
                        <a:latin typeface="Arial Unicode MS" panose="020B0604020202020204" charset="-122"/>
                        <a:cs typeface="Arial Unicode MS" panose="020B0604020202020204" charset="-122"/>
                      </a:endParaRPr>
                    </a:p>
                  </a:txBody>
                  <a:tcPr marL="0" marR="0" marT="0" marB="0"/>
                </a:tc>
                <a:tc>
                  <a:txBody>
                    <a:bodyPr/>
                    <a:lstStyle/>
                    <a:p>
                      <a:pPr marR="19050" algn="r">
                        <a:lnSpc>
                          <a:spcPct val="100000"/>
                        </a:lnSpc>
                        <a:spcBef>
                          <a:spcPts val="105"/>
                        </a:spcBef>
                        <a:tabLst>
                          <a:tab pos="862330" algn="l"/>
                          <a:tab pos="1715770" algn="l"/>
                          <a:tab pos="2264410" algn="l"/>
                        </a:tabLst>
                      </a:pP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endParaRPr sz="1100">
                        <a:latin typeface="Arial" panose="020B0604020202020204"/>
                        <a:cs typeface="Arial" panose="020B0604020202020204"/>
                      </a:endParaRPr>
                    </a:p>
                  </a:txBody>
                  <a:tcPr marL="0" marR="0" marT="0" marB="0"/>
                </a:tc>
              </a:tr>
              <a:tr h="203517">
                <a:tc>
                  <a:txBody>
                    <a:bodyPr/>
                    <a:lstStyle/>
                    <a:p>
                      <a:pPr marL="22225">
                        <a:lnSpc>
                          <a:spcPct val="100000"/>
                        </a:lnSpc>
                        <a:spcBef>
                          <a:spcPts val="130"/>
                        </a:spcBef>
                      </a:pPr>
                      <a:r>
                        <a:rPr sz="1100" dirty="0">
                          <a:latin typeface="Arial" panose="020B0604020202020204"/>
                          <a:cs typeface="Arial" panose="020B0604020202020204"/>
                        </a:rPr>
                        <a:t>6</a:t>
                      </a:r>
                      <a:endParaRPr sz="1100">
                        <a:latin typeface="Arial" panose="020B0604020202020204"/>
                        <a:cs typeface="Arial" panose="020B0604020202020204"/>
                      </a:endParaRPr>
                    </a:p>
                  </a:txBody>
                  <a:tcPr marL="0" marR="0" marT="0" marB="0"/>
                </a:tc>
                <a:tc>
                  <a:txBody>
                    <a:bodyPr/>
                    <a:lstStyle/>
                    <a:p>
                      <a:pPr marL="229870">
                        <a:lnSpc>
                          <a:spcPct val="100000"/>
                        </a:lnSpc>
                        <a:spcBef>
                          <a:spcPts val="50"/>
                        </a:spcBef>
                      </a:pPr>
                      <a:r>
                        <a:rPr sz="1100" dirty="0">
                          <a:latin typeface="Arial Unicode MS" panose="020B0604020202020204" charset="-122"/>
                          <a:cs typeface="Arial Unicode MS" panose="020B0604020202020204" charset="-122"/>
                        </a:rPr>
                        <a:t>七、资产折旧摊销费</a:t>
                      </a:r>
                      <a:endParaRPr sz="1100">
                        <a:latin typeface="Arial Unicode MS" panose="020B0604020202020204" charset="-122"/>
                        <a:cs typeface="Arial Unicode MS" panose="020B0604020202020204" charset="-122"/>
                      </a:endParaRPr>
                    </a:p>
                  </a:txBody>
                  <a:tcPr marL="0" marR="0" marT="0" marB="0"/>
                </a:tc>
                <a:tc>
                  <a:txBody>
                    <a:bodyPr/>
                    <a:lstStyle/>
                    <a:p>
                      <a:endParaRPr sz="1100">
                        <a:latin typeface="Arial Unicode MS" panose="020B0604020202020204" charset="-122"/>
                        <a:cs typeface="Arial Unicode MS" panose="020B0604020202020204" charset="-122"/>
                      </a:endParaRPr>
                    </a:p>
                  </a:txBody>
                  <a:tcPr marL="0" marR="0" marT="0" marB="0"/>
                </a:tc>
              </a:tr>
              <a:tr h="262473">
                <a:tc>
                  <a:txBody>
                    <a:bodyPr/>
                    <a:lstStyle/>
                    <a:p>
                      <a:pPr marL="22225">
                        <a:lnSpc>
                          <a:spcPct val="100000"/>
                        </a:lnSpc>
                        <a:spcBef>
                          <a:spcPts val="205"/>
                        </a:spcBef>
                      </a:pPr>
                      <a:r>
                        <a:rPr sz="1100" dirty="0">
                          <a:latin typeface="Arial" panose="020B0604020202020204"/>
                          <a:cs typeface="Arial" panose="020B0604020202020204"/>
                        </a:rPr>
                        <a:t>7</a:t>
                      </a:r>
                      <a:endParaRPr sz="1100">
                        <a:latin typeface="Arial" panose="020B0604020202020204"/>
                        <a:cs typeface="Arial" panose="020B0604020202020204"/>
                      </a:endParaRPr>
                    </a:p>
                  </a:txBody>
                  <a:tcPr marL="0" marR="0" marT="0" marB="0"/>
                </a:tc>
                <a:tc>
                  <a:txBody>
                    <a:bodyPr/>
                    <a:lstStyle/>
                    <a:p>
                      <a:pPr marL="229870">
                        <a:lnSpc>
                          <a:spcPts val="1295"/>
                        </a:lnSpc>
                      </a:pPr>
                      <a:r>
                        <a:rPr sz="1100" spc="30" dirty="0">
                          <a:latin typeface="Arial Unicode MS" panose="020B0604020202020204" charset="-122"/>
                          <a:cs typeface="Arial Unicode MS" panose="020B0604020202020204" charset="-122"/>
                        </a:rPr>
                        <a:t>八、财产损耗、盘亏及毁</a:t>
                      </a:r>
                      <a:endParaRPr sz="1100">
                        <a:latin typeface="Arial Unicode MS" panose="020B0604020202020204" charset="-122"/>
                        <a:cs typeface="Arial Unicode MS" panose="020B0604020202020204" charset="-122"/>
                      </a:endParaRPr>
                    </a:p>
                  </a:txBody>
                  <a:tcPr marL="0" marR="0" marT="0" marB="0"/>
                </a:tc>
                <a:tc>
                  <a:txBody>
                    <a:bodyPr/>
                    <a:lstStyle/>
                    <a:p>
                      <a:pPr marR="19050" algn="r">
                        <a:lnSpc>
                          <a:spcPct val="100000"/>
                        </a:lnSpc>
                        <a:spcBef>
                          <a:spcPts val="210"/>
                        </a:spcBef>
                        <a:tabLst>
                          <a:tab pos="862330" algn="l"/>
                          <a:tab pos="1715770" algn="l"/>
                          <a:tab pos="2264410" algn="l"/>
                        </a:tabLst>
                      </a:pP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endParaRPr sz="1100">
                        <a:latin typeface="Arial" panose="020B0604020202020204"/>
                        <a:cs typeface="Arial" panose="020B0604020202020204"/>
                      </a:endParaRPr>
                    </a:p>
                  </a:txBody>
                  <a:tcPr marL="0" marR="0" marT="0" marB="0"/>
                </a:tc>
              </a:tr>
              <a:tr h="273527">
                <a:tc>
                  <a:txBody>
                    <a:bodyPr/>
                    <a:lstStyle/>
                    <a:p>
                      <a:pPr marL="22225">
                        <a:lnSpc>
                          <a:spcPct val="100000"/>
                        </a:lnSpc>
                        <a:spcBef>
                          <a:spcPts val="340"/>
                        </a:spcBef>
                      </a:pPr>
                      <a:r>
                        <a:rPr sz="1100" dirty="0">
                          <a:latin typeface="Arial" panose="020B0604020202020204"/>
                          <a:cs typeface="Arial" panose="020B0604020202020204"/>
                        </a:rPr>
                        <a:t>8</a:t>
                      </a:r>
                      <a:endParaRPr sz="1100">
                        <a:latin typeface="Arial" panose="020B0604020202020204"/>
                        <a:cs typeface="Arial" panose="020B0604020202020204"/>
                      </a:endParaRPr>
                    </a:p>
                  </a:txBody>
                  <a:tcPr marL="0" marR="0" marT="0" marB="0"/>
                </a:tc>
                <a:tc>
                  <a:txBody>
                    <a:bodyPr/>
                    <a:lstStyle/>
                    <a:p>
                      <a:pPr marL="229235">
                        <a:lnSpc>
                          <a:spcPct val="100000"/>
                        </a:lnSpc>
                        <a:spcBef>
                          <a:spcPts val="385"/>
                        </a:spcBef>
                      </a:pPr>
                      <a:r>
                        <a:rPr sz="1100" dirty="0">
                          <a:latin typeface="Arial Unicode MS" panose="020B0604020202020204" charset="-122"/>
                          <a:cs typeface="Arial Unicode MS" panose="020B0604020202020204" charset="-122"/>
                        </a:rPr>
                        <a:t>损损失</a:t>
                      </a:r>
                      <a:endParaRPr sz="1100">
                        <a:latin typeface="Arial Unicode MS" panose="020B0604020202020204" charset="-122"/>
                        <a:cs typeface="Arial Unicode MS" panose="020B0604020202020204" charset="-122"/>
                      </a:endParaRPr>
                    </a:p>
                  </a:txBody>
                  <a:tcPr marL="0" marR="0" marT="0" marB="0"/>
                </a:tc>
                <a:tc>
                  <a:txBody>
                    <a:bodyPr/>
                    <a:lstStyle/>
                    <a:p>
                      <a:pPr marR="19050" algn="r">
                        <a:lnSpc>
                          <a:spcPct val="100000"/>
                        </a:lnSpc>
                        <a:spcBef>
                          <a:spcPts val="340"/>
                        </a:spcBef>
                        <a:tabLst>
                          <a:tab pos="892810" algn="l"/>
                          <a:tab pos="1746250" algn="l"/>
                          <a:tab pos="2264410" algn="l"/>
                        </a:tabLst>
                      </a:pP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endParaRPr sz="1100">
                        <a:latin typeface="Arial" panose="020B0604020202020204"/>
                        <a:cs typeface="Arial" panose="020B0604020202020204"/>
                      </a:endParaRPr>
                    </a:p>
                  </a:txBody>
                  <a:tcPr marL="0" marR="0" marT="0" marB="0"/>
                </a:tc>
              </a:tr>
              <a:tr h="240845">
                <a:tc>
                  <a:txBody>
                    <a:bodyPr/>
                    <a:lstStyle/>
                    <a:p>
                      <a:pPr marL="22225">
                        <a:lnSpc>
                          <a:spcPct val="100000"/>
                        </a:lnSpc>
                        <a:spcBef>
                          <a:spcPts val="370"/>
                        </a:spcBef>
                      </a:pPr>
                      <a:r>
                        <a:rPr sz="1100" dirty="0">
                          <a:latin typeface="Arial" panose="020B0604020202020204"/>
                          <a:cs typeface="Arial" panose="020B0604020202020204"/>
                        </a:rPr>
                        <a:t>9</a:t>
                      </a:r>
                      <a:endParaRPr sz="1100">
                        <a:latin typeface="Arial" panose="020B0604020202020204"/>
                        <a:cs typeface="Arial" panose="020B0604020202020204"/>
                      </a:endParaRPr>
                    </a:p>
                  </a:txBody>
                  <a:tcPr marL="0" marR="0" marT="0" marB="0"/>
                </a:tc>
                <a:tc>
                  <a:txBody>
                    <a:bodyPr/>
                    <a:lstStyle/>
                    <a:p>
                      <a:pPr marL="229235">
                        <a:lnSpc>
                          <a:spcPct val="100000"/>
                        </a:lnSpc>
                        <a:spcBef>
                          <a:spcPts val="285"/>
                        </a:spcBef>
                      </a:pPr>
                      <a:r>
                        <a:rPr sz="1100" dirty="0">
                          <a:latin typeface="Arial Unicode MS" panose="020B0604020202020204" charset="-122"/>
                          <a:cs typeface="Arial Unicode MS" panose="020B0604020202020204" charset="-122"/>
                        </a:rPr>
                        <a:t>九、办公费</a:t>
                      </a:r>
                      <a:endParaRPr sz="1100">
                        <a:latin typeface="Arial Unicode MS" panose="020B0604020202020204" charset="-122"/>
                        <a:cs typeface="Arial Unicode MS" panose="020B0604020202020204" charset="-122"/>
                      </a:endParaRPr>
                    </a:p>
                  </a:txBody>
                  <a:tcPr marL="0" marR="0" marT="0" marB="0"/>
                </a:tc>
                <a:tc>
                  <a:txBody>
                    <a:bodyPr/>
                    <a:lstStyle/>
                    <a:p>
                      <a:pPr marR="14605" algn="r">
                        <a:lnSpc>
                          <a:spcPct val="100000"/>
                        </a:lnSpc>
                        <a:spcBef>
                          <a:spcPts val="370"/>
                        </a:spcBef>
                        <a:tabLst>
                          <a:tab pos="1155700" algn="l"/>
                          <a:tab pos="2009775" algn="l"/>
                          <a:tab pos="2497455" algn="l"/>
                        </a:tabLst>
                      </a:pP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endParaRPr sz="1100">
                        <a:latin typeface="Arial" panose="020B0604020202020204"/>
                        <a:cs typeface="Arial" panose="020B0604020202020204"/>
                      </a:endParaRPr>
                    </a:p>
                  </a:txBody>
                  <a:tcPr marL="0" marR="0" marT="0" marB="0"/>
                </a:tc>
              </a:tr>
              <a:tr h="210819">
                <a:tc>
                  <a:txBody>
                    <a:bodyPr/>
                    <a:lstStyle/>
                    <a:p>
                      <a:pPr marL="22225">
                        <a:lnSpc>
                          <a:spcPct val="100000"/>
                        </a:lnSpc>
                        <a:spcBef>
                          <a:spcPts val="105"/>
                        </a:spcBef>
                      </a:pPr>
                      <a:r>
                        <a:rPr sz="1100" spc="-5" dirty="0">
                          <a:latin typeface="Arial" panose="020B0604020202020204"/>
                          <a:cs typeface="Arial" panose="020B0604020202020204"/>
                        </a:rPr>
                        <a:t>10</a:t>
                      </a:r>
                      <a:endParaRPr sz="1100">
                        <a:latin typeface="Arial" panose="020B0604020202020204"/>
                        <a:cs typeface="Arial" panose="020B0604020202020204"/>
                      </a:endParaRPr>
                    </a:p>
                  </a:txBody>
                  <a:tcPr marL="0" marR="0" marT="0" marB="0"/>
                </a:tc>
                <a:tc>
                  <a:txBody>
                    <a:bodyPr/>
                    <a:lstStyle/>
                    <a:p>
                      <a:pPr marL="229235">
                        <a:lnSpc>
                          <a:spcPct val="100000"/>
                        </a:lnSpc>
                        <a:spcBef>
                          <a:spcPts val="25"/>
                        </a:spcBef>
                      </a:pPr>
                      <a:r>
                        <a:rPr sz="1100" dirty="0">
                          <a:latin typeface="Arial Unicode MS" panose="020B0604020202020204" charset="-122"/>
                          <a:cs typeface="Arial Unicode MS" panose="020B0604020202020204" charset="-122"/>
                        </a:rPr>
                        <a:t>十、董事会费</a:t>
                      </a:r>
                      <a:endParaRPr sz="1100">
                        <a:latin typeface="Arial Unicode MS" panose="020B0604020202020204" charset="-122"/>
                        <a:cs typeface="Arial Unicode MS" panose="020B0604020202020204" charset="-122"/>
                      </a:endParaRPr>
                    </a:p>
                  </a:txBody>
                  <a:tcPr marL="0" marR="0" marT="0" marB="0"/>
                </a:tc>
                <a:tc>
                  <a:txBody>
                    <a:bodyPr/>
                    <a:lstStyle/>
                    <a:p>
                      <a:pPr marR="14605" algn="r">
                        <a:lnSpc>
                          <a:spcPct val="100000"/>
                        </a:lnSpc>
                        <a:spcBef>
                          <a:spcPts val="105"/>
                        </a:spcBef>
                        <a:tabLst>
                          <a:tab pos="1155700" algn="l"/>
                          <a:tab pos="2009775" algn="l"/>
                          <a:tab pos="2497455" algn="l"/>
                        </a:tabLst>
                      </a:pP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endParaRPr sz="1100">
                        <a:latin typeface="Arial" panose="020B0604020202020204"/>
                        <a:cs typeface="Arial" panose="020B0604020202020204"/>
                      </a:endParaRPr>
                    </a:p>
                  </a:txBody>
                  <a:tcPr marL="0" marR="0" marT="0" marB="0"/>
                </a:tc>
              </a:tr>
              <a:tr h="213677">
                <a:tc>
                  <a:txBody>
                    <a:bodyPr/>
                    <a:lstStyle/>
                    <a:p>
                      <a:pPr marL="22225">
                        <a:lnSpc>
                          <a:spcPct val="100000"/>
                        </a:lnSpc>
                        <a:spcBef>
                          <a:spcPts val="135"/>
                        </a:spcBef>
                      </a:pPr>
                      <a:r>
                        <a:rPr sz="1100" spc="-5" dirty="0">
                          <a:latin typeface="Arial" panose="020B0604020202020204"/>
                          <a:cs typeface="Arial" panose="020B0604020202020204"/>
                        </a:rPr>
                        <a:t>11</a:t>
                      </a:r>
                      <a:endParaRPr sz="1100">
                        <a:latin typeface="Arial" panose="020B0604020202020204"/>
                        <a:cs typeface="Arial" panose="020B0604020202020204"/>
                      </a:endParaRPr>
                    </a:p>
                  </a:txBody>
                  <a:tcPr marL="0" marR="0" marT="0" marB="0"/>
                </a:tc>
                <a:tc>
                  <a:txBody>
                    <a:bodyPr/>
                    <a:lstStyle/>
                    <a:p>
                      <a:pPr marL="229235">
                        <a:lnSpc>
                          <a:spcPct val="100000"/>
                        </a:lnSpc>
                        <a:spcBef>
                          <a:spcPts val="55"/>
                        </a:spcBef>
                      </a:pPr>
                      <a:r>
                        <a:rPr sz="1100" dirty="0">
                          <a:latin typeface="Arial Unicode MS" panose="020B0604020202020204" charset="-122"/>
                          <a:cs typeface="Arial Unicode MS" panose="020B0604020202020204" charset="-122"/>
                        </a:rPr>
                        <a:t>十一、租赁费</a:t>
                      </a:r>
                      <a:endParaRPr sz="1100">
                        <a:latin typeface="Arial Unicode MS" panose="020B0604020202020204" charset="-122"/>
                        <a:cs typeface="Arial Unicode MS" panose="020B0604020202020204" charset="-122"/>
                      </a:endParaRPr>
                    </a:p>
                  </a:txBody>
                  <a:tcPr marL="0" marR="0" marT="0" marB="0"/>
                </a:tc>
                <a:tc>
                  <a:txBody>
                    <a:bodyPr/>
                    <a:lstStyle/>
                    <a:p>
                      <a:pPr marR="14605" algn="r">
                        <a:lnSpc>
                          <a:spcPct val="100000"/>
                        </a:lnSpc>
                        <a:spcBef>
                          <a:spcPts val="135"/>
                        </a:spcBef>
                        <a:tabLst>
                          <a:tab pos="485140" algn="l"/>
                        </a:tabLst>
                      </a:pP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endParaRPr sz="1100">
                        <a:latin typeface="Arial" panose="020B0604020202020204"/>
                        <a:cs typeface="Arial" panose="020B0604020202020204"/>
                      </a:endParaRPr>
                    </a:p>
                  </a:txBody>
                  <a:tcPr marL="0" marR="0" marT="0" marB="0"/>
                </a:tc>
              </a:tr>
              <a:tr h="209232">
                <a:tc>
                  <a:txBody>
                    <a:bodyPr/>
                    <a:lstStyle/>
                    <a:p>
                      <a:pPr marL="22225">
                        <a:lnSpc>
                          <a:spcPct val="100000"/>
                        </a:lnSpc>
                        <a:spcBef>
                          <a:spcPts val="130"/>
                        </a:spcBef>
                      </a:pPr>
                      <a:r>
                        <a:rPr sz="1100" spc="-5" dirty="0">
                          <a:latin typeface="Arial" panose="020B0604020202020204"/>
                          <a:cs typeface="Arial" panose="020B0604020202020204"/>
                        </a:rPr>
                        <a:t>12</a:t>
                      </a:r>
                      <a:endParaRPr sz="1100">
                        <a:latin typeface="Arial" panose="020B0604020202020204"/>
                        <a:cs typeface="Arial" panose="020B0604020202020204"/>
                      </a:endParaRPr>
                    </a:p>
                  </a:txBody>
                  <a:tcPr marL="0" marR="0" marT="0" marB="0"/>
                </a:tc>
                <a:tc>
                  <a:txBody>
                    <a:bodyPr/>
                    <a:lstStyle/>
                    <a:p>
                      <a:pPr marL="229235">
                        <a:lnSpc>
                          <a:spcPct val="100000"/>
                        </a:lnSpc>
                        <a:spcBef>
                          <a:spcPts val="50"/>
                        </a:spcBef>
                      </a:pPr>
                      <a:r>
                        <a:rPr sz="1100" dirty="0">
                          <a:latin typeface="Arial Unicode MS" panose="020B0604020202020204" charset="-122"/>
                          <a:cs typeface="Arial Unicode MS" panose="020B0604020202020204" charset="-122"/>
                        </a:rPr>
                        <a:t>十二、诉讼费</a:t>
                      </a:r>
                      <a:endParaRPr sz="1100">
                        <a:latin typeface="Arial Unicode MS" panose="020B0604020202020204" charset="-122"/>
                        <a:cs typeface="Arial Unicode MS" panose="020B0604020202020204" charset="-122"/>
                      </a:endParaRPr>
                    </a:p>
                  </a:txBody>
                  <a:tcPr marL="0" marR="0" marT="0" marB="0"/>
                </a:tc>
                <a:tc>
                  <a:txBody>
                    <a:bodyPr/>
                    <a:lstStyle/>
                    <a:p>
                      <a:pPr marR="14605" algn="r">
                        <a:lnSpc>
                          <a:spcPct val="100000"/>
                        </a:lnSpc>
                        <a:spcBef>
                          <a:spcPts val="130"/>
                        </a:spcBef>
                        <a:tabLst>
                          <a:tab pos="1155700" algn="l"/>
                          <a:tab pos="2009775" algn="l"/>
                          <a:tab pos="2497455" algn="l"/>
                        </a:tabLst>
                      </a:pP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endParaRPr sz="1100">
                        <a:latin typeface="Arial" panose="020B0604020202020204"/>
                        <a:cs typeface="Arial" panose="020B0604020202020204"/>
                      </a:endParaRPr>
                    </a:p>
                  </a:txBody>
                  <a:tcPr marL="0" marR="0" marT="0" marB="0"/>
                </a:tc>
              </a:tr>
              <a:tr h="238343">
                <a:tc>
                  <a:txBody>
                    <a:bodyPr/>
                    <a:lstStyle/>
                    <a:p>
                      <a:pPr marL="22225">
                        <a:lnSpc>
                          <a:spcPct val="100000"/>
                        </a:lnSpc>
                        <a:spcBef>
                          <a:spcPts val="65"/>
                        </a:spcBef>
                      </a:pPr>
                      <a:r>
                        <a:rPr sz="1100" spc="-5" dirty="0">
                          <a:latin typeface="Arial" panose="020B0604020202020204"/>
                          <a:cs typeface="Arial" panose="020B0604020202020204"/>
                        </a:rPr>
                        <a:t>13</a:t>
                      </a:r>
                      <a:endParaRPr sz="1100">
                        <a:latin typeface="Arial" panose="020B0604020202020204"/>
                        <a:cs typeface="Arial" panose="020B0604020202020204"/>
                      </a:endParaRPr>
                    </a:p>
                  </a:txBody>
                  <a:tcPr marL="0" marR="0" marT="0" marB="0"/>
                </a:tc>
                <a:tc>
                  <a:txBody>
                    <a:bodyPr/>
                    <a:lstStyle/>
                    <a:p>
                      <a:pPr marL="229235">
                        <a:lnSpc>
                          <a:spcPct val="100000"/>
                        </a:lnSpc>
                        <a:spcBef>
                          <a:spcPts val="20"/>
                        </a:spcBef>
                      </a:pPr>
                      <a:r>
                        <a:rPr sz="1100" dirty="0">
                          <a:latin typeface="Arial Unicode MS" panose="020B0604020202020204" charset="-122"/>
                          <a:cs typeface="Arial Unicode MS" panose="020B0604020202020204" charset="-122"/>
                        </a:rPr>
                        <a:t>十三、差旅费</a:t>
                      </a:r>
                      <a:endParaRPr sz="1100">
                        <a:latin typeface="Arial Unicode MS" panose="020B0604020202020204" charset="-122"/>
                        <a:cs typeface="Arial Unicode MS" panose="020B0604020202020204" charset="-122"/>
                      </a:endParaRPr>
                    </a:p>
                  </a:txBody>
                  <a:tcPr marL="0" marR="0" marT="0" marB="0"/>
                </a:tc>
                <a:tc>
                  <a:txBody>
                    <a:bodyPr/>
                    <a:lstStyle/>
                    <a:p>
                      <a:pPr marR="14605" algn="r">
                        <a:lnSpc>
                          <a:spcPct val="100000"/>
                        </a:lnSpc>
                        <a:spcBef>
                          <a:spcPts val="65"/>
                        </a:spcBef>
                        <a:tabLst>
                          <a:tab pos="1155700" algn="l"/>
                          <a:tab pos="2009775" algn="l"/>
                          <a:tab pos="2497455" algn="l"/>
                        </a:tabLst>
                      </a:pP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r>
                        <a:rPr sz="1100" dirty="0">
                          <a:latin typeface="Arial" panose="020B0604020202020204"/>
                          <a:cs typeface="Arial" panose="020B0604020202020204"/>
                        </a:rPr>
                        <a:t>	</a:t>
                      </a:r>
                      <a:r>
                        <a:rPr sz="1100" dirty="0">
                          <a:latin typeface="Arial" panose="020B0604020202020204"/>
                          <a:cs typeface="Arial" panose="020B0604020202020204"/>
                        </a:rPr>
                        <a:t>*</a:t>
                      </a:r>
                      <a:endParaRPr sz="1100">
                        <a:latin typeface="Arial" panose="020B0604020202020204"/>
                        <a:cs typeface="Arial" panose="020B0604020202020204"/>
                      </a:endParaRPr>
                    </a:p>
                  </a:txBody>
                  <a:tcPr marL="0" marR="0" marT="0" marB="0"/>
                </a:tc>
              </a:tr>
            </a:tbl>
          </a:graphicData>
        </a:graphic>
      </p:graphicFrame>
      <p:graphicFrame>
        <p:nvGraphicFramePr>
          <p:cNvPr id="19" name="object 19"/>
          <p:cNvGraphicFramePr>
            <a:graphicFrameLocks noGrp="1"/>
          </p:cNvGraphicFramePr>
          <p:nvPr/>
        </p:nvGraphicFramePr>
        <p:xfrm>
          <a:off x="6254115" y="2002066"/>
          <a:ext cx="5479415" cy="3282950"/>
        </p:xfrm>
        <a:graphic>
          <a:graphicData uri="http://schemas.openxmlformats.org/drawingml/2006/table">
            <a:tbl>
              <a:tblPr firstRow="1" bandRow="1">
                <a:tableStyleId>{2D5ABB26-0587-4C30-8999-92F81FD0307C}</a:tableStyleId>
              </a:tblPr>
              <a:tblGrid>
                <a:gridCol w="322402"/>
                <a:gridCol w="1879460"/>
                <a:gridCol w="3277146"/>
              </a:tblGrid>
              <a:tr h="269558">
                <a:tc>
                  <a:txBody>
                    <a:bodyPr/>
                    <a:lstStyle/>
                    <a:p>
                      <a:pPr marL="53975">
                        <a:lnSpc>
                          <a:spcPct val="100000"/>
                        </a:lnSpc>
                        <a:spcBef>
                          <a:spcPts val="370"/>
                        </a:spcBef>
                      </a:pPr>
                      <a:r>
                        <a:rPr sz="1200" spc="-10" dirty="0">
                          <a:latin typeface="Arial" panose="020B0604020202020204"/>
                          <a:cs typeface="Arial" panose="020B0604020202020204"/>
                        </a:rPr>
                        <a:t>14</a:t>
                      </a:r>
                      <a:endParaRPr sz="1200">
                        <a:latin typeface="Arial" panose="020B0604020202020204"/>
                        <a:cs typeface="Arial" panose="020B0604020202020204"/>
                      </a:endParaRPr>
                    </a:p>
                  </a:txBody>
                  <a:tcPr marL="0" marR="0" marT="0" marB="0"/>
                </a:tc>
                <a:tc>
                  <a:txBody>
                    <a:bodyPr/>
                    <a:lstStyle/>
                    <a:p>
                      <a:pPr marL="83820">
                        <a:lnSpc>
                          <a:spcPct val="100000"/>
                        </a:lnSpc>
                        <a:spcBef>
                          <a:spcPts val="290"/>
                        </a:spcBef>
                      </a:pPr>
                      <a:r>
                        <a:rPr sz="1200" dirty="0">
                          <a:latin typeface="Arial Unicode MS" panose="020B0604020202020204" charset="-122"/>
                          <a:cs typeface="Arial Unicode MS" panose="020B0604020202020204" charset="-122"/>
                        </a:rPr>
                        <a:t>十四、保险费</a:t>
                      </a:r>
                      <a:endParaRPr sz="1200">
                        <a:latin typeface="Arial Unicode MS" panose="020B0604020202020204" charset="-122"/>
                        <a:cs typeface="Arial Unicode MS" panose="020B0604020202020204" charset="-122"/>
                      </a:endParaRPr>
                    </a:p>
                  </a:txBody>
                  <a:tcPr marL="0" marR="0" marT="0" marB="0"/>
                </a:tc>
                <a:tc>
                  <a:txBody>
                    <a:bodyPr/>
                    <a:lstStyle/>
                    <a:p>
                      <a:pPr marR="14605" algn="r">
                        <a:lnSpc>
                          <a:spcPct val="100000"/>
                        </a:lnSpc>
                        <a:spcBef>
                          <a:spcPts val="370"/>
                        </a:spcBef>
                        <a:tabLst>
                          <a:tab pos="1293495" algn="l"/>
                          <a:tab pos="1892935" algn="l"/>
                          <a:tab pos="2563495" algn="l"/>
                        </a:tabLst>
                      </a:pP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tc>
              </a:tr>
              <a:tr h="249555">
                <a:tc>
                  <a:txBody>
                    <a:bodyPr/>
                    <a:lstStyle/>
                    <a:p>
                      <a:pPr marL="22225">
                        <a:lnSpc>
                          <a:spcPct val="100000"/>
                        </a:lnSpc>
                        <a:spcBef>
                          <a:spcPts val="125"/>
                        </a:spcBef>
                      </a:pPr>
                      <a:r>
                        <a:rPr sz="1200" dirty="0">
                          <a:latin typeface="Arial" panose="020B0604020202020204"/>
                          <a:cs typeface="Arial" panose="020B0604020202020204"/>
                        </a:rPr>
                        <a:t>5</a:t>
                      </a:r>
                      <a:endParaRPr sz="1200">
                        <a:latin typeface="Arial" panose="020B0604020202020204"/>
                        <a:cs typeface="Arial" panose="020B0604020202020204"/>
                      </a:endParaRPr>
                    </a:p>
                  </a:txBody>
                  <a:tcPr marL="0" marR="0" marT="0" marB="0"/>
                </a:tc>
                <a:tc>
                  <a:txBody>
                    <a:bodyPr/>
                    <a:lstStyle/>
                    <a:p>
                      <a:pPr marL="83820">
                        <a:lnSpc>
                          <a:spcPct val="100000"/>
                        </a:lnSpc>
                        <a:spcBef>
                          <a:spcPts val="115"/>
                        </a:spcBef>
                      </a:pPr>
                      <a:r>
                        <a:rPr sz="1200" dirty="0">
                          <a:latin typeface="Arial Unicode MS" panose="020B0604020202020204" charset="-122"/>
                          <a:cs typeface="Arial Unicode MS" panose="020B0604020202020204" charset="-122"/>
                        </a:rPr>
                        <a:t>十五、运输、仓储费</a:t>
                      </a:r>
                      <a:endParaRPr sz="1200">
                        <a:latin typeface="Arial Unicode MS" panose="020B0604020202020204" charset="-122"/>
                        <a:cs typeface="Arial Unicode MS" panose="020B0604020202020204" charset="-122"/>
                      </a:endParaRPr>
                    </a:p>
                  </a:txBody>
                  <a:tcPr marL="0" marR="0" marT="0" marB="0"/>
                </a:tc>
                <a:tc>
                  <a:txBody>
                    <a:bodyPr/>
                    <a:lstStyle/>
                    <a:p>
                      <a:pPr marR="14605" algn="r">
                        <a:lnSpc>
                          <a:spcPct val="100000"/>
                        </a:lnSpc>
                        <a:spcBef>
                          <a:spcPts val="205"/>
                        </a:spcBef>
                        <a:tabLst>
                          <a:tab pos="668020" algn="l"/>
                        </a:tabLst>
                      </a:pP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tc>
              </a:tr>
              <a:tr h="250825">
                <a:tc>
                  <a:txBody>
                    <a:bodyPr/>
                    <a:lstStyle/>
                    <a:p>
                      <a:pPr marL="69850">
                        <a:lnSpc>
                          <a:spcPct val="100000"/>
                        </a:lnSpc>
                        <a:spcBef>
                          <a:spcPts val="135"/>
                        </a:spcBef>
                      </a:pPr>
                      <a:r>
                        <a:rPr sz="1200" spc="-10" dirty="0">
                          <a:latin typeface="Arial" panose="020B0604020202020204"/>
                          <a:cs typeface="Arial" panose="020B0604020202020204"/>
                        </a:rPr>
                        <a:t>16</a:t>
                      </a:r>
                      <a:endParaRPr sz="1200">
                        <a:latin typeface="Arial" panose="020B0604020202020204"/>
                        <a:cs typeface="Arial" panose="020B0604020202020204"/>
                      </a:endParaRPr>
                    </a:p>
                  </a:txBody>
                  <a:tcPr marL="0" marR="0" marT="0" marB="0"/>
                </a:tc>
                <a:tc>
                  <a:txBody>
                    <a:bodyPr/>
                    <a:lstStyle/>
                    <a:p>
                      <a:pPr marL="83820">
                        <a:lnSpc>
                          <a:spcPct val="100000"/>
                        </a:lnSpc>
                        <a:spcBef>
                          <a:spcPts val="125"/>
                        </a:spcBef>
                      </a:pPr>
                      <a:r>
                        <a:rPr sz="1200" dirty="0">
                          <a:latin typeface="Arial Unicode MS" panose="020B0604020202020204" charset="-122"/>
                          <a:cs typeface="Arial Unicode MS" panose="020B0604020202020204" charset="-122"/>
                        </a:rPr>
                        <a:t>十六、修理费</a:t>
                      </a:r>
                      <a:endParaRPr sz="1200">
                        <a:latin typeface="Arial Unicode MS" panose="020B0604020202020204" charset="-122"/>
                        <a:cs typeface="Arial Unicode MS" panose="020B0604020202020204" charset="-122"/>
                      </a:endParaRPr>
                    </a:p>
                  </a:txBody>
                  <a:tcPr marL="0" marR="0" marT="0" marB="0"/>
                </a:tc>
                <a:tc>
                  <a:txBody>
                    <a:bodyPr/>
                    <a:lstStyle/>
                    <a:p>
                      <a:pPr marR="14605" algn="r">
                        <a:lnSpc>
                          <a:spcPct val="100000"/>
                        </a:lnSpc>
                        <a:spcBef>
                          <a:spcPts val="215"/>
                        </a:spcBef>
                        <a:tabLst>
                          <a:tab pos="668020" algn="l"/>
                        </a:tabLst>
                      </a:pP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tc>
              </a:tr>
              <a:tr h="250825">
                <a:tc>
                  <a:txBody>
                    <a:bodyPr/>
                    <a:lstStyle/>
                    <a:p>
                      <a:pPr marL="69850">
                        <a:lnSpc>
                          <a:spcPct val="100000"/>
                        </a:lnSpc>
                        <a:spcBef>
                          <a:spcPts val="215"/>
                        </a:spcBef>
                      </a:pPr>
                      <a:r>
                        <a:rPr sz="1200" spc="-10" dirty="0">
                          <a:latin typeface="Arial" panose="020B0604020202020204"/>
                          <a:cs typeface="Arial" panose="020B0604020202020204"/>
                        </a:rPr>
                        <a:t>17</a:t>
                      </a:r>
                      <a:endParaRPr sz="1200">
                        <a:latin typeface="Arial" panose="020B0604020202020204"/>
                        <a:cs typeface="Arial" panose="020B0604020202020204"/>
                      </a:endParaRPr>
                    </a:p>
                  </a:txBody>
                  <a:tcPr marL="0" marR="0" marT="0" marB="0"/>
                </a:tc>
                <a:tc>
                  <a:txBody>
                    <a:bodyPr/>
                    <a:lstStyle/>
                    <a:p>
                      <a:pPr marL="83820">
                        <a:lnSpc>
                          <a:spcPct val="100000"/>
                        </a:lnSpc>
                        <a:spcBef>
                          <a:spcPts val="125"/>
                        </a:spcBef>
                      </a:pPr>
                      <a:r>
                        <a:rPr sz="1200" dirty="0">
                          <a:latin typeface="Arial Unicode MS" panose="020B0604020202020204" charset="-122"/>
                          <a:cs typeface="Arial Unicode MS" panose="020B0604020202020204" charset="-122"/>
                        </a:rPr>
                        <a:t>十七、包装费</a:t>
                      </a:r>
                      <a:endParaRPr sz="1200">
                        <a:latin typeface="Arial Unicode MS" panose="020B0604020202020204" charset="-122"/>
                        <a:cs typeface="Arial Unicode MS" panose="020B0604020202020204" charset="-122"/>
                      </a:endParaRPr>
                    </a:p>
                  </a:txBody>
                  <a:tcPr marL="0" marR="0" marT="0" marB="0"/>
                </a:tc>
                <a:tc>
                  <a:txBody>
                    <a:bodyPr/>
                    <a:lstStyle/>
                    <a:p>
                      <a:pPr marR="14605" algn="r">
                        <a:lnSpc>
                          <a:spcPct val="100000"/>
                        </a:lnSpc>
                        <a:spcBef>
                          <a:spcPts val="215"/>
                        </a:spcBef>
                        <a:tabLst>
                          <a:tab pos="1293495" algn="l"/>
                          <a:tab pos="1892935" algn="l"/>
                          <a:tab pos="2563495" algn="l"/>
                        </a:tabLst>
                      </a:pP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tc>
              </a:tr>
              <a:tr h="250825">
                <a:tc>
                  <a:txBody>
                    <a:bodyPr/>
                    <a:lstStyle/>
                    <a:p>
                      <a:pPr marL="69850">
                        <a:lnSpc>
                          <a:spcPct val="100000"/>
                        </a:lnSpc>
                        <a:spcBef>
                          <a:spcPts val="215"/>
                        </a:spcBef>
                      </a:pPr>
                      <a:r>
                        <a:rPr sz="1200" spc="-10" dirty="0">
                          <a:latin typeface="Arial" panose="020B0604020202020204"/>
                          <a:cs typeface="Arial" panose="020B0604020202020204"/>
                        </a:rPr>
                        <a:t>18</a:t>
                      </a:r>
                      <a:endParaRPr sz="1200">
                        <a:latin typeface="Arial" panose="020B0604020202020204"/>
                        <a:cs typeface="Arial" panose="020B0604020202020204"/>
                      </a:endParaRPr>
                    </a:p>
                  </a:txBody>
                  <a:tcPr marL="0" marR="0" marT="0" marB="0"/>
                </a:tc>
                <a:tc>
                  <a:txBody>
                    <a:bodyPr/>
                    <a:lstStyle/>
                    <a:p>
                      <a:pPr marL="83820">
                        <a:lnSpc>
                          <a:spcPct val="100000"/>
                        </a:lnSpc>
                        <a:spcBef>
                          <a:spcPts val="125"/>
                        </a:spcBef>
                      </a:pPr>
                      <a:r>
                        <a:rPr sz="1200" dirty="0">
                          <a:latin typeface="Arial Unicode MS" panose="020B0604020202020204" charset="-122"/>
                          <a:cs typeface="Arial Unicode MS" panose="020B0604020202020204" charset="-122"/>
                        </a:rPr>
                        <a:t>十八、技术转让费</a:t>
                      </a:r>
                      <a:endParaRPr sz="1200">
                        <a:latin typeface="Arial Unicode MS" panose="020B0604020202020204" charset="-122"/>
                        <a:cs typeface="Arial Unicode MS" panose="020B0604020202020204" charset="-122"/>
                      </a:endParaRPr>
                    </a:p>
                  </a:txBody>
                  <a:tcPr marL="0" marR="0" marT="0" marB="0"/>
                </a:tc>
                <a:tc>
                  <a:txBody>
                    <a:bodyPr/>
                    <a:lstStyle/>
                    <a:p>
                      <a:pPr marR="14605" algn="r">
                        <a:lnSpc>
                          <a:spcPct val="100000"/>
                        </a:lnSpc>
                        <a:spcBef>
                          <a:spcPts val="215"/>
                        </a:spcBef>
                        <a:tabLst>
                          <a:tab pos="668020" algn="l"/>
                        </a:tabLst>
                      </a:pP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tc>
              </a:tr>
              <a:tr h="250824">
                <a:tc>
                  <a:txBody>
                    <a:bodyPr/>
                    <a:lstStyle/>
                    <a:p>
                      <a:pPr marL="69850">
                        <a:lnSpc>
                          <a:spcPct val="100000"/>
                        </a:lnSpc>
                        <a:spcBef>
                          <a:spcPts val="215"/>
                        </a:spcBef>
                      </a:pPr>
                      <a:r>
                        <a:rPr sz="1200" spc="-10" dirty="0">
                          <a:latin typeface="Arial" panose="020B0604020202020204"/>
                          <a:cs typeface="Arial" panose="020B0604020202020204"/>
                        </a:rPr>
                        <a:t>19</a:t>
                      </a:r>
                      <a:endParaRPr sz="1200">
                        <a:latin typeface="Arial" panose="020B0604020202020204"/>
                        <a:cs typeface="Arial" panose="020B0604020202020204"/>
                      </a:endParaRPr>
                    </a:p>
                  </a:txBody>
                  <a:tcPr marL="0" marR="0" marT="0" marB="0"/>
                </a:tc>
                <a:tc>
                  <a:txBody>
                    <a:bodyPr/>
                    <a:lstStyle/>
                    <a:p>
                      <a:pPr marL="83820">
                        <a:lnSpc>
                          <a:spcPct val="100000"/>
                        </a:lnSpc>
                        <a:spcBef>
                          <a:spcPts val="125"/>
                        </a:spcBef>
                      </a:pPr>
                      <a:r>
                        <a:rPr sz="1200" dirty="0">
                          <a:latin typeface="Arial Unicode MS" panose="020B0604020202020204" charset="-122"/>
                          <a:cs typeface="Arial Unicode MS" panose="020B0604020202020204" charset="-122"/>
                        </a:rPr>
                        <a:t>十九、</a:t>
                      </a:r>
                      <a:r>
                        <a:rPr sz="1200" b="1" dirty="0">
                          <a:latin typeface="Microsoft JhengHei" panose="020B0604030504040204" charset="-120"/>
                          <a:cs typeface="Microsoft JhengHei" panose="020B0604030504040204" charset="-120"/>
                        </a:rPr>
                        <a:t>研究费用</a:t>
                      </a:r>
                      <a:endParaRPr sz="1200">
                        <a:latin typeface="Microsoft JhengHei" panose="020B0604030504040204" charset="-120"/>
                        <a:cs typeface="Microsoft JhengHei" panose="020B0604030504040204" charset="-120"/>
                      </a:endParaRPr>
                    </a:p>
                  </a:txBody>
                  <a:tcPr marL="0" marR="0" marT="0" marB="0"/>
                </a:tc>
                <a:tc>
                  <a:txBody>
                    <a:bodyPr/>
                    <a:lstStyle/>
                    <a:p>
                      <a:pPr marR="14605" algn="r">
                        <a:lnSpc>
                          <a:spcPct val="100000"/>
                        </a:lnSpc>
                        <a:spcBef>
                          <a:spcPts val="215"/>
                        </a:spcBef>
                        <a:tabLst>
                          <a:tab pos="668020" algn="l"/>
                        </a:tabLst>
                      </a:pP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tc>
              </a:tr>
              <a:tr h="264795">
                <a:tc>
                  <a:txBody>
                    <a:bodyPr/>
                    <a:lstStyle/>
                    <a:p>
                      <a:pPr marL="69850">
                        <a:lnSpc>
                          <a:spcPct val="100000"/>
                        </a:lnSpc>
                        <a:spcBef>
                          <a:spcPts val="215"/>
                        </a:spcBef>
                      </a:pPr>
                      <a:r>
                        <a:rPr sz="1200" spc="-10" dirty="0">
                          <a:latin typeface="Arial" panose="020B0604020202020204"/>
                          <a:cs typeface="Arial" panose="020B0604020202020204"/>
                        </a:rPr>
                        <a:t>20</a:t>
                      </a:r>
                      <a:endParaRPr sz="1200">
                        <a:latin typeface="Arial" panose="020B0604020202020204"/>
                        <a:cs typeface="Arial" panose="020B0604020202020204"/>
                      </a:endParaRPr>
                    </a:p>
                  </a:txBody>
                  <a:tcPr marL="0" marR="0" marT="0" marB="0"/>
                </a:tc>
                <a:tc>
                  <a:txBody>
                    <a:bodyPr/>
                    <a:lstStyle/>
                    <a:p>
                      <a:pPr marL="83820">
                        <a:lnSpc>
                          <a:spcPct val="100000"/>
                        </a:lnSpc>
                        <a:spcBef>
                          <a:spcPts val="125"/>
                        </a:spcBef>
                      </a:pPr>
                      <a:r>
                        <a:rPr sz="1200" dirty="0">
                          <a:latin typeface="Arial Unicode MS" panose="020B0604020202020204" charset="-122"/>
                          <a:cs typeface="Arial Unicode MS" panose="020B0604020202020204" charset="-122"/>
                        </a:rPr>
                        <a:t>二十、各项税费</a:t>
                      </a:r>
                      <a:endParaRPr sz="1200">
                        <a:latin typeface="Arial Unicode MS" panose="020B0604020202020204" charset="-122"/>
                        <a:cs typeface="Arial Unicode MS" panose="020B0604020202020204" charset="-122"/>
                      </a:endParaRPr>
                    </a:p>
                  </a:txBody>
                  <a:tcPr marL="0" marR="0" marT="0" marB="0"/>
                </a:tc>
                <a:tc>
                  <a:txBody>
                    <a:bodyPr/>
                    <a:lstStyle/>
                    <a:p>
                      <a:pPr marR="14605" algn="r">
                        <a:lnSpc>
                          <a:spcPct val="100000"/>
                        </a:lnSpc>
                        <a:spcBef>
                          <a:spcPts val="215"/>
                        </a:spcBef>
                        <a:tabLst>
                          <a:tab pos="1293495" algn="l"/>
                          <a:tab pos="1892935" algn="l"/>
                          <a:tab pos="2563495" algn="l"/>
                        </a:tabLst>
                      </a:pP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tc>
              </a:tr>
              <a:tr h="278764">
                <a:tc>
                  <a:txBody>
                    <a:bodyPr/>
                    <a:lstStyle/>
                    <a:p>
                      <a:pPr marL="68580">
                        <a:lnSpc>
                          <a:spcPct val="100000"/>
                        </a:lnSpc>
                        <a:spcBef>
                          <a:spcPts val="320"/>
                        </a:spcBef>
                      </a:pPr>
                      <a:r>
                        <a:rPr sz="1200" spc="-10" dirty="0">
                          <a:latin typeface="Arial" panose="020B0604020202020204"/>
                          <a:cs typeface="Arial" panose="020B0604020202020204"/>
                        </a:rPr>
                        <a:t>21</a:t>
                      </a:r>
                      <a:endParaRPr sz="1200">
                        <a:latin typeface="Arial" panose="020B0604020202020204"/>
                        <a:cs typeface="Arial" panose="020B0604020202020204"/>
                      </a:endParaRPr>
                    </a:p>
                  </a:txBody>
                  <a:tcPr marL="0" marR="0" marT="0" marB="0"/>
                </a:tc>
                <a:tc>
                  <a:txBody>
                    <a:bodyPr/>
                    <a:lstStyle/>
                    <a:p>
                      <a:pPr marL="83820">
                        <a:lnSpc>
                          <a:spcPct val="100000"/>
                        </a:lnSpc>
                        <a:spcBef>
                          <a:spcPts val="235"/>
                        </a:spcBef>
                      </a:pPr>
                      <a:r>
                        <a:rPr sz="1200" spc="-5" dirty="0">
                          <a:latin typeface="Arial Unicode MS" panose="020B0604020202020204" charset="-122"/>
                          <a:cs typeface="Arial Unicode MS" panose="020B0604020202020204" charset="-122"/>
                        </a:rPr>
                        <a:t>二十一、利息收支</a:t>
                      </a:r>
                      <a:endParaRPr sz="1200">
                        <a:latin typeface="Arial Unicode MS" panose="020B0604020202020204" charset="-122"/>
                        <a:cs typeface="Arial Unicode MS" panose="020B0604020202020204" charset="-122"/>
                      </a:endParaRPr>
                    </a:p>
                  </a:txBody>
                  <a:tcPr marL="0" marR="0" marT="0" marB="0"/>
                </a:tc>
                <a:tc>
                  <a:txBody>
                    <a:bodyPr/>
                    <a:lstStyle/>
                    <a:p>
                      <a:pPr marL="118745">
                        <a:lnSpc>
                          <a:spcPct val="100000"/>
                        </a:lnSpc>
                        <a:spcBef>
                          <a:spcPts val="325"/>
                        </a:spcBef>
                        <a:tabLst>
                          <a:tab pos="565150" algn="l"/>
                          <a:tab pos="1236345" algn="l"/>
                          <a:tab pos="1860550" algn="l"/>
                        </a:tabLst>
                      </a:pPr>
                      <a:r>
                        <a:rPr sz="1200" spc="-5" dirty="0">
                          <a:latin typeface="Arial" panose="020B0604020202020204"/>
                          <a:cs typeface="Arial" panose="020B0604020202020204"/>
                        </a:rPr>
                        <a:t>*	*	*	*</a:t>
                      </a:r>
                      <a:endParaRPr sz="1200">
                        <a:latin typeface="Arial" panose="020B0604020202020204"/>
                        <a:cs typeface="Arial" panose="020B0604020202020204"/>
                      </a:endParaRPr>
                    </a:p>
                  </a:txBody>
                  <a:tcPr marL="0" marR="0" marT="0" marB="0"/>
                </a:tc>
              </a:tr>
              <a:tr h="264795">
                <a:tc>
                  <a:txBody>
                    <a:bodyPr/>
                    <a:lstStyle/>
                    <a:p>
                      <a:pPr marL="69850">
                        <a:lnSpc>
                          <a:spcPct val="100000"/>
                        </a:lnSpc>
                        <a:spcBef>
                          <a:spcPts val="320"/>
                        </a:spcBef>
                      </a:pPr>
                      <a:r>
                        <a:rPr sz="1200" spc="-10" dirty="0">
                          <a:latin typeface="Arial" panose="020B0604020202020204"/>
                          <a:cs typeface="Arial" panose="020B0604020202020204"/>
                        </a:rPr>
                        <a:t>22</a:t>
                      </a:r>
                      <a:endParaRPr sz="1200">
                        <a:latin typeface="Arial" panose="020B0604020202020204"/>
                        <a:cs typeface="Arial" panose="020B0604020202020204"/>
                      </a:endParaRPr>
                    </a:p>
                  </a:txBody>
                  <a:tcPr marL="0" marR="0" marT="0" marB="0"/>
                </a:tc>
                <a:tc>
                  <a:txBody>
                    <a:bodyPr/>
                    <a:lstStyle/>
                    <a:p>
                      <a:pPr marL="83820">
                        <a:lnSpc>
                          <a:spcPct val="100000"/>
                        </a:lnSpc>
                        <a:spcBef>
                          <a:spcPts val="235"/>
                        </a:spcBef>
                      </a:pPr>
                      <a:r>
                        <a:rPr sz="1200" dirty="0">
                          <a:latin typeface="Arial Unicode MS" panose="020B0604020202020204" charset="-122"/>
                          <a:cs typeface="Arial Unicode MS" panose="020B0604020202020204" charset="-122"/>
                        </a:rPr>
                        <a:t>二十二、汇兑差额</a:t>
                      </a:r>
                      <a:endParaRPr sz="1200">
                        <a:latin typeface="Arial Unicode MS" panose="020B0604020202020204" charset="-122"/>
                        <a:cs typeface="Arial Unicode MS" panose="020B0604020202020204" charset="-122"/>
                      </a:endParaRPr>
                    </a:p>
                  </a:txBody>
                  <a:tcPr marL="0" marR="0" marT="0" marB="0"/>
                </a:tc>
                <a:tc>
                  <a:txBody>
                    <a:bodyPr/>
                    <a:lstStyle/>
                    <a:p>
                      <a:pPr marL="118745">
                        <a:lnSpc>
                          <a:spcPct val="100000"/>
                        </a:lnSpc>
                        <a:spcBef>
                          <a:spcPts val="325"/>
                        </a:spcBef>
                        <a:tabLst>
                          <a:tab pos="565150" algn="l"/>
                          <a:tab pos="1236345" algn="l"/>
                          <a:tab pos="1860550" algn="l"/>
                        </a:tabLst>
                      </a:pPr>
                      <a:r>
                        <a:rPr sz="1200" spc="-5" dirty="0">
                          <a:latin typeface="Arial" panose="020B0604020202020204"/>
                          <a:cs typeface="Arial" panose="020B0604020202020204"/>
                        </a:rPr>
                        <a:t>*	*	*	*</a:t>
                      </a:r>
                      <a:endParaRPr sz="1200">
                        <a:latin typeface="Arial" panose="020B0604020202020204"/>
                        <a:cs typeface="Arial" panose="020B0604020202020204"/>
                      </a:endParaRPr>
                    </a:p>
                  </a:txBody>
                  <a:tcPr marL="0" marR="0" marT="0" marB="0"/>
                </a:tc>
              </a:tr>
              <a:tr h="250507">
                <a:tc>
                  <a:txBody>
                    <a:bodyPr/>
                    <a:lstStyle/>
                    <a:p>
                      <a:pPr marL="69850">
                        <a:lnSpc>
                          <a:spcPct val="100000"/>
                        </a:lnSpc>
                        <a:spcBef>
                          <a:spcPts val="210"/>
                        </a:spcBef>
                      </a:pPr>
                      <a:r>
                        <a:rPr sz="1200" spc="-10" dirty="0">
                          <a:latin typeface="Arial" panose="020B0604020202020204"/>
                          <a:cs typeface="Arial" panose="020B0604020202020204"/>
                        </a:rPr>
                        <a:t>23</a:t>
                      </a:r>
                      <a:endParaRPr sz="1200">
                        <a:latin typeface="Arial" panose="020B0604020202020204"/>
                        <a:cs typeface="Arial" panose="020B0604020202020204"/>
                      </a:endParaRPr>
                    </a:p>
                  </a:txBody>
                  <a:tcPr marL="0" marR="0" marT="0" marB="0"/>
                </a:tc>
                <a:tc>
                  <a:txBody>
                    <a:bodyPr/>
                    <a:lstStyle/>
                    <a:p>
                      <a:pPr marL="83820">
                        <a:lnSpc>
                          <a:spcPct val="100000"/>
                        </a:lnSpc>
                        <a:spcBef>
                          <a:spcPts val="125"/>
                        </a:spcBef>
                      </a:pPr>
                      <a:r>
                        <a:rPr sz="1200" dirty="0">
                          <a:latin typeface="Arial Unicode MS" panose="020B0604020202020204" charset="-122"/>
                          <a:cs typeface="Arial Unicode MS" panose="020B0604020202020204" charset="-122"/>
                        </a:rPr>
                        <a:t>二十三、现金折扣</a:t>
                      </a:r>
                      <a:endParaRPr sz="1200">
                        <a:latin typeface="Arial Unicode MS" panose="020B0604020202020204" charset="-122"/>
                        <a:cs typeface="Arial Unicode MS" panose="020B0604020202020204" charset="-122"/>
                      </a:endParaRPr>
                    </a:p>
                  </a:txBody>
                  <a:tcPr marL="0" marR="0" marT="0" marB="0"/>
                </a:tc>
                <a:tc>
                  <a:txBody>
                    <a:bodyPr/>
                    <a:lstStyle/>
                    <a:p>
                      <a:pPr marR="14605" algn="r">
                        <a:lnSpc>
                          <a:spcPct val="100000"/>
                        </a:lnSpc>
                        <a:spcBef>
                          <a:spcPts val="210"/>
                        </a:spcBef>
                        <a:tabLst>
                          <a:tab pos="443865" algn="l"/>
                          <a:tab pos="1116330" algn="l"/>
                          <a:tab pos="1739900" algn="l"/>
                          <a:tab pos="3009900" algn="l"/>
                        </a:tabLst>
                      </a:pP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tc>
              </a:tr>
              <a:tr h="251142">
                <a:tc>
                  <a:txBody>
                    <a:bodyPr/>
                    <a:lstStyle/>
                    <a:p>
                      <a:pPr marL="69850">
                        <a:lnSpc>
                          <a:spcPct val="100000"/>
                        </a:lnSpc>
                        <a:spcBef>
                          <a:spcPts val="215"/>
                        </a:spcBef>
                      </a:pPr>
                      <a:r>
                        <a:rPr sz="1200" spc="-10" dirty="0">
                          <a:latin typeface="Arial" panose="020B0604020202020204"/>
                          <a:cs typeface="Arial" panose="020B0604020202020204"/>
                        </a:rPr>
                        <a:t>24</a:t>
                      </a:r>
                      <a:endParaRPr sz="1200">
                        <a:latin typeface="Arial" panose="020B0604020202020204"/>
                        <a:cs typeface="Arial" panose="020B0604020202020204"/>
                      </a:endParaRPr>
                    </a:p>
                  </a:txBody>
                  <a:tcPr marL="0" marR="0" marT="0" marB="0"/>
                </a:tc>
                <a:tc>
                  <a:txBody>
                    <a:bodyPr/>
                    <a:lstStyle/>
                    <a:p>
                      <a:pPr marL="83820">
                        <a:lnSpc>
                          <a:spcPct val="100000"/>
                        </a:lnSpc>
                        <a:spcBef>
                          <a:spcPts val="125"/>
                        </a:spcBef>
                      </a:pPr>
                      <a:r>
                        <a:rPr sz="1200" dirty="0">
                          <a:latin typeface="Arial Unicode MS" panose="020B0604020202020204" charset="-122"/>
                          <a:cs typeface="Arial Unicode MS" panose="020B0604020202020204" charset="-122"/>
                        </a:rPr>
                        <a:t>二十四、党组织工作经费</a:t>
                      </a:r>
                      <a:endParaRPr sz="1200">
                        <a:latin typeface="Arial Unicode MS" panose="020B0604020202020204" charset="-122"/>
                        <a:cs typeface="Arial Unicode MS" panose="020B0604020202020204" charset="-122"/>
                      </a:endParaRPr>
                    </a:p>
                  </a:txBody>
                  <a:tcPr marL="0" marR="0" marT="0" marB="0"/>
                </a:tc>
                <a:tc>
                  <a:txBody>
                    <a:bodyPr/>
                    <a:lstStyle/>
                    <a:p>
                      <a:pPr marR="14605" algn="r">
                        <a:lnSpc>
                          <a:spcPct val="100000"/>
                        </a:lnSpc>
                        <a:spcBef>
                          <a:spcPts val="215"/>
                        </a:spcBef>
                        <a:tabLst>
                          <a:tab pos="443865" algn="l"/>
                          <a:tab pos="1739900" algn="l"/>
                          <a:tab pos="2339975" algn="l"/>
                          <a:tab pos="3009900" algn="l"/>
                        </a:tabLst>
                      </a:pP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r>
                        <a:rPr sz="1200" dirty="0">
                          <a:latin typeface="Arial" panose="020B0604020202020204"/>
                          <a:cs typeface="Arial" panose="020B0604020202020204"/>
                        </a:rPr>
                        <a:t>	</a:t>
                      </a: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tc>
              </a:tr>
              <a:tr h="252095">
                <a:tc>
                  <a:txBody>
                    <a:bodyPr/>
                    <a:lstStyle/>
                    <a:p>
                      <a:pPr marL="69850">
                        <a:lnSpc>
                          <a:spcPct val="100000"/>
                        </a:lnSpc>
                        <a:spcBef>
                          <a:spcPts val="215"/>
                        </a:spcBef>
                      </a:pPr>
                      <a:r>
                        <a:rPr sz="1200" spc="-10" dirty="0">
                          <a:latin typeface="Arial" panose="020B0604020202020204"/>
                          <a:cs typeface="Arial" panose="020B0604020202020204"/>
                        </a:rPr>
                        <a:t>25</a:t>
                      </a:r>
                      <a:endParaRPr sz="1200">
                        <a:latin typeface="Arial" panose="020B0604020202020204"/>
                        <a:cs typeface="Arial" panose="020B0604020202020204"/>
                      </a:endParaRPr>
                    </a:p>
                  </a:txBody>
                  <a:tcPr marL="0" marR="0" marT="0" marB="0"/>
                </a:tc>
                <a:tc>
                  <a:txBody>
                    <a:bodyPr/>
                    <a:lstStyle/>
                    <a:p>
                      <a:pPr marL="83820">
                        <a:lnSpc>
                          <a:spcPct val="100000"/>
                        </a:lnSpc>
                        <a:spcBef>
                          <a:spcPts val="125"/>
                        </a:spcBef>
                      </a:pPr>
                      <a:r>
                        <a:rPr sz="1200" dirty="0">
                          <a:latin typeface="Arial Unicode MS" panose="020B0604020202020204" charset="-122"/>
                          <a:cs typeface="Arial Unicode MS" panose="020B0604020202020204" charset="-122"/>
                        </a:rPr>
                        <a:t>二十五、其他</a:t>
                      </a:r>
                      <a:endParaRPr sz="1200">
                        <a:latin typeface="Arial Unicode MS" panose="020B0604020202020204" charset="-122"/>
                        <a:cs typeface="Arial Unicode MS" panose="020B0604020202020204" charset="-122"/>
                      </a:endParaRPr>
                    </a:p>
                  </a:txBody>
                  <a:tcPr marL="0" marR="0" marT="0" marB="0"/>
                </a:tc>
                <a:tc>
                  <a:txBody>
                    <a:bodyPr/>
                    <a:lstStyle/>
                    <a:p>
                      <a:endParaRPr sz="1200">
                        <a:latin typeface="Arial Unicode MS" panose="020B0604020202020204" charset="-122"/>
                        <a:cs typeface="Arial Unicode MS" panose="020B0604020202020204" charset="-122"/>
                      </a:endParaRPr>
                    </a:p>
                  </a:txBody>
                  <a:tcPr marL="0" marR="0" marT="0" marB="0"/>
                </a:tc>
              </a:tr>
              <a:tr h="198438">
                <a:tc>
                  <a:txBody>
                    <a:bodyPr/>
                    <a:lstStyle/>
                    <a:p>
                      <a:pPr marL="69850">
                        <a:lnSpc>
                          <a:spcPct val="100000"/>
                        </a:lnSpc>
                        <a:spcBef>
                          <a:spcPts val="135"/>
                        </a:spcBef>
                      </a:pPr>
                      <a:r>
                        <a:rPr sz="1200" spc="-10" dirty="0">
                          <a:latin typeface="Arial" panose="020B0604020202020204"/>
                          <a:cs typeface="Arial" panose="020B0604020202020204"/>
                        </a:rPr>
                        <a:t>26</a:t>
                      </a:r>
                      <a:endParaRPr sz="1200">
                        <a:latin typeface="Arial" panose="020B0604020202020204"/>
                        <a:cs typeface="Arial" panose="020B0604020202020204"/>
                      </a:endParaRPr>
                    </a:p>
                  </a:txBody>
                  <a:tcPr marL="0" marR="0" marT="0" marB="0"/>
                </a:tc>
                <a:tc>
                  <a:txBody>
                    <a:bodyPr/>
                    <a:lstStyle/>
                    <a:p>
                      <a:pPr marL="83820">
                        <a:lnSpc>
                          <a:spcPct val="100000"/>
                        </a:lnSpc>
                        <a:spcBef>
                          <a:spcPts val="135"/>
                        </a:spcBef>
                      </a:pPr>
                      <a:r>
                        <a:rPr sz="1200" spc="-10" dirty="0">
                          <a:latin typeface="Arial Unicode MS" panose="020B0604020202020204" charset="-122"/>
                          <a:cs typeface="Arial Unicode MS" panose="020B0604020202020204" charset="-122"/>
                        </a:rPr>
                        <a:t>合计</a:t>
                      </a:r>
                      <a:r>
                        <a:rPr sz="1200" spc="-10" dirty="0">
                          <a:latin typeface="Arial" panose="020B0604020202020204"/>
                          <a:cs typeface="Arial" panose="020B0604020202020204"/>
                        </a:rPr>
                        <a:t>(1+2+3+…25)</a:t>
                      </a:r>
                      <a:endParaRPr sz="1200">
                        <a:latin typeface="Arial" panose="020B0604020202020204"/>
                        <a:cs typeface="Arial" panose="020B0604020202020204"/>
                      </a:endParaRPr>
                    </a:p>
                  </a:txBody>
                  <a:tcPr marL="0" marR="0" marT="0" marB="0"/>
                </a:tc>
                <a:tc>
                  <a:txBody>
                    <a:bodyPr/>
                    <a:lstStyle/>
                    <a:p>
                      <a:endParaRPr sz="1200">
                        <a:latin typeface="Arial" panose="020B0604020202020204"/>
                        <a:cs typeface="Arial" panose="020B0604020202020204"/>
                      </a:endParaRPr>
                    </a:p>
                  </a:txBody>
                  <a:tcPr marL="0" marR="0" marT="0" marB="0"/>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7062" y="1231900"/>
            <a:ext cx="10514330" cy="374650"/>
          </a:xfrm>
          <a:custGeom>
            <a:avLst/>
            <a:gdLst/>
            <a:ahLst/>
            <a:cxnLst/>
            <a:rect l="l" t="t" r="r" b="b"/>
            <a:pathLst>
              <a:path w="10514330" h="374650">
                <a:moveTo>
                  <a:pt x="0" y="0"/>
                </a:moveTo>
                <a:lnTo>
                  <a:pt x="10513949" y="0"/>
                </a:lnTo>
                <a:lnTo>
                  <a:pt x="10513949" y="374650"/>
                </a:lnTo>
                <a:lnTo>
                  <a:pt x="0" y="374650"/>
                </a:lnTo>
                <a:lnTo>
                  <a:pt x="0" y="0"/>
                </a:lnTo>
                <a:close/>
              </a:path>
            </a:pathLst>
          </a:custGeom>
          <a:solidFill>
            <a:srgbClr val="D4DFEC"/>
          </a:solidFill>
        </p:spPr>
        <p:txBody>
          <a:bodyPr wrap="square" lIns="0" tIns="0" rIns="0" bIns="0" rtlCol="0"/>
          <a:lstStyle/>
          <a:p/>
        </p:txBody>
      </p:sp>
      <p:sp>
        <p:nvSpPr>
          <p:cNvPr id="3" name="object 3"/>
          <p:cNvSpPr/>
          <p:nvPr/>
        </p:nvSpPr>
        <p:spPr>
          <a:xfrm>
            <a:off x="627062" y="1606613"/>
            <a:ext cx="960755" cy="1219835"/>
          </a:xfrm>
          <a:custGeom>
            <a:avLst/>
            <a:gdLst/>
            <a:ahLst/>
            <a:cxnLst/>
            <a:rect l="l" t="t" r="r" b="b"/>
            <a:pathLst>
              <a:path w="960755" h="1219835">
                <a:moveTo>
                  <a:pt x="0" y="0"/>
                </a:moveTo>
                <a:lnTo>
                  <a:pt x="960437" y="0"/>
                </a:lnTo>
                <a:lnTo>
                  <a:pt x="960437" y="1219517"/>
                </a:lnTo>
                <a:lnTo>
                  <a:pt x="0" y="1219517"/>
                </a:lnTo>
                <a:lnTo>
                  <a:pt x="0" y="0"/>
                </a:lnTo>
                <a:close/>
              </a:path>
            </a:pathLst>
          </a:custGeom>
          <a:solidFill>
            <a:srgbClr val="D4DFEC"/>
          </a:solidFill>
        </p:spPr>
        <p:txBody>
          <a:bodyPr wrap="square" lIns="0" tIns="0" rIns="0" bIns="0" rtlCol="0"/>
          <a:lstStyle/>
          <a:p/>
        </p:txBody>
      </p:sp>
      <p:sp>
        <p:nvSpPr>
          <p:cNvPr id="4" name="object 4"/>
          <p:cNvSpPr/>
          <p:nvPr/>
        </p:nvSpPr>
        <p:spPr>
          <a:xfrm>
            <a:off x="1587500" y="1606613"/>
            <a:ext cx="2832100" cy="1219835"/>
          </a:xfrm>
          <a:custGeom>
            <a:avLst/>
            <a:gdLst/>
            <a:ahLst/>
            <a:cxnLst/>
            <a:rect l="l" t="t" r="r" b="b"/>
            <a:pathLst>
              <a:path w="2832100" h="1219835">
                <a:moveTo>
                  <a:pt x="0" y="0"/>
                </a:moveTo>
                <a:lnTo>
                  <a:pt x="2832100" y="0"/>
                </a:lnTo>
                <a:lnTo>
                  <a:pt x="2832100" y="1219517"/>
                </a:lnTo>
                <a:lnTo>
                  <a:pt x="0" y="1219517"/>
                </a:lnTo>
                <a:lnTo>
                  <a:pt x="0" y="0"/>
                </a:lnTo>
                <a:close/>
              </a:path>
            </a:pathLst>
          </a:custGeom>
          <a:solidFill>
            <a:srgbClr val="D4DFEC"/>
          </a:solidFill>
        </p:spPr>
        <p:txBody>
          <a:bodyPr wrap="square" lIns="0" tIns="0" rIns="0" bIns="0" rtlCol="0"/>
          <a:lstStyle/>
          <a:p/>
        </p:txBody>
      </p:sp>
      <p:sp>
        <p:nvSpPr>
          <p:cNvPr id="5" name="object 5"/>
          <p:cNvSpPr/>
          <p:nvPr/>
        </p:nvSpPr>
        <p:spPr>
          <a:xfrm>
            <a:off x="4419600" y="1606613"/>
            <a:ext cx="960755" cy="732155"/>
          </a:xfrm>
          <a:custGeom>
            <a:avLst/>
            <a:gdLst/>
            <a:ahLst/>
            <a:cxnLst/>
            <a:rect l="l" t="t" r="r" b="b"/>
            <a:pathLst>
              <a:path w="960754" h="732155">
                <a:moveTo>
                  <a:pt x="0" y="0"/>
                </a:moveTo>
                <a:lnTo>
                  <a:pt x="960437" y="0"/>
                </a:lnTo>
                <a:lnTo>
                  <a:pt x="960437" y="731837"/>
                </a:lnTo>
                <a:lnTo>
                  <a:pt x="0" y="731837"/>
                </a:lnTo>
                <a:lnTo>
                  <a:pt x="0" y="0"/>
                </a:lnTo>
                <a:close/>
              </a:path>
            </a:pathLst>
          </a:custGeom>
          <a:solidFill>
            <a:srgbClr val="D4DFEC"/>
          </a:solidFill>
        </p:spPr>
        <p:txBody>
          <a:bodyPr wrap="square" lIns="0" tIns="0" rIns="0" bIns="0" rtlCol="0"/>
          <a:lstStyle/>
          <a:p/>
        </p:txBody>
      </p:sp>
      <p:sp>
        <p:nvSpPr>
          <p:cNvPr id="6" name="object 6"/>
          <p:cNvSpPr/>
          <p:nvPr/>
        </p:nvSpPr>
        <p:spPr>
          <a:xfrm>
            <a:off x="5380101" y="1606613"/>
            <a:ext cx="960755" cy="732155"/>
          </a:xfrm>
          <a:custGeom>
            <a:avLst/>
            <a:gdLst/>
            <a:ahLst/>
            <a:cxnLst/>
            <a:rect l="l" t="t" r="r" b="b"/>
            <a:pathLst>
              <a:path w="960754" h="732155">
                <a:moveTo>
                  <a:pt x="0" y="0"/>
                </a:moveTo>
                <a:lnTo>
                  <a:pt x="960437" y="0"/>
                </a:lnTo>
                <a:lnTo>
                  <a:pt x="960437" y="731837"/>
                </a:lnTo>
                <a:lnTo>
                  <a:pt x="0" y="731837"/>
                </a:lnTo>
                <a:lnTo>
                  <a:pt x="0" y="0"/>
                </a:lnTo>
                <a:close/>
              </a:path>
            </a:pathLst>
          </a:custGeom>
          <a:solidFill>
            <a:srgbClr val="D4DFEC"/>
          </a:solidFill>
        </p:spPr>
        <p:txBody>
          <a:bodyPr wrap="square" lIns="0" tIns="0" rIns="0" bIns="0" rtlCol="0"/>
          <a:lstStyle/>
          <a:p/>
        </p:txBody>
      </p:sp>
      <p:sp>
        <p:nvSpPr>
          <p:cNvPr id="7" name="object 7"/>
          <p:cNvSpPr/>
          <p:nvPr/>
        </p:nvSpPr>
        <p:spPr>
          <a:xfrm>
            <a:off x="6340475" y="1606613"/>
            <a:ext cx="960755" cy="732155"/>
          </a:xfrm>
          <a:custGeom>
            <a:avLst/>
            <a:gdLst/>
            <a:ahLst/>
            <a:cxnLst/>
            <a:rect l="l" t="t" r="r" b="b"/>
            <a:pathLst>
              <a:path w="960754" h="732155">
                <a:moveTo>
                  <a:pt x="0" y="0"/>
                </a:moveTo>
                <a:lnTo>
                  <a:pt x="960437" y="0"/>
                </a:lnTo>
                <a:lnTo>
                  <a:pt x="960437" y="731837"/>
                </a:lnTo>
                <a:lnTo>
                  <a:pt x="0" y="731837"/>
                </a:lnTo>
                <a:lnTo>
                  <a:pt x="0" y="0"/>
                </a:lnTo>
                <a:close/>
              </a:path>
            </a:pathLst>
          </a:custGeom>
          <a:solidFill>
            <a:srgbClr val="D4DFEC"/>
          </a:solidFill>
        </p:spPr>
        <p:txBody>
          <a:bodyPr wrap="square" lIns="0" tIns="0" rIns="0" bIns="0" rtlCol="0"/>
          <a:lstStyle/>
          <a:p/>
        </p:txBody>
      </p:sp>
      <p:sp>
        <p:nvSpPr>
          <p:cNvPr id="8" name="object 8"/>
          <p:cNvSpPr/>
          <p:nvPr/>
        </p:nvSpPr>
        <p:spPr>
          <a:xfrm>
            <a:off x="7300976" y="1606613"/>
            <a:ext cx="958850" cy="732155"/>
          </a:xfrm>
          <a:custGeom>
            <a:avLst/>
            <a:gdLst/>
            <a:ahLst/>
            <a:cxnLst/>
            <a:rect l="l" t="t" r="r" b="b"/>
            <a:pathLst>
              <a:path w="958850" h="732155">
                <a:moveTo>
                  <a:pt x="0" y="0"/>
                </a:moveTo>
                <a:lnTo>
                  <a:pt x="958850" y="0"/>
                </a:lnTo>
                <a:lnTo>
                  <a:pt x="958850" y="731837"/>
                </a:lnTo>
                <a:lnTo>
                  <a:pt x="0" y="731837"/>
                </a:lnTo>
                <a:lnTo>
                  <a:pt x="0" y="0"/>
                </a:lnTo>
                <a:close/>
              </a:path>
            </a:pathLst>
          </a:custGeom>
          <a:solidFill>
            <a:srgbClr val="D4DFEC"/>
          </a:solidFill>
        </p:spPr>
        <p:txBody>
          <a:bodyPr wrap="square" lIns="0" tIns="0" rIns="0" bIns="0" rtlCol="0"/>
          <a:lstStyle/>
          <a:p/>
        </p:txBody>
      </p:sp>
      <p:sp>
        <p:nvSpPr>
          <p:cNvPr id="9" name="object 9"/>
          <p:cNvSpPr/>
          <p:nvPr/>
        </p:nvSpPr>
        <p:spPr>
          <a:xfrm>
            <a:off x="8259826" y="1606613"/>
            <a:ext cx="960755" cy="732155"/>
          </a:xfrm>
          <a:custGeom>
            <a:avLst/>
            <a:gdLst/>
            <a:ahLst/>
            <a:cxnLst/>
            <a:rect l="l" t="t" r="r" b="b"/>
            <a:pathLst>
              <a:path w="960754" h="732155">
                <a:moveTo>
                  <a:pt x="0" y="0"/>
                </a:moveTo>
                <a:lnTo>
                  <a:pt x="960437" y="0"/>
                </a:lnTo>
                <a:lnTo>
                  <a:pt x="960437" y="731837"/>
                </a:lnTo>
                <a:lnTo>
                  <a:pt x="0" y="731837"/>
                </a:lnTo>
                <a:lnTo>
                  <a:pt x="0" y="0"/>
                </a:lnTo>
                <a:close/>
              </a:path>
            </a:pathLst>
          </a:custGeom>
          <a:solidFill>
            <a:srgbClr val="D4DFEC"/>
          </a:solidFill>
        </p:spPr>
        <p:txBody>
          <a:bodyPr wrap="square" lIns="0" tIns="0" rIns="0" bIns="0" rtlCol="0"/>
          <a:lstStyle/>
          <a:p/>
        </p:txBody>
      </p:sp>
      <p:sp>
        <p:nvSpPr>
          <p:cNvPr id="10" name="object 10"/>
          <p:cNvSpPr/>
          <p:nvPr/>
        </p:nvSpPr>
        <p:spPr>
          <a:xfrm>
            <a:off x="9220200" y="1606613"/>
            <a:ext cx="960755" cy="732155"/>
          </a:xfrm>
          <a:custGeom>
            <a:avLst/>
            <a:gdLst/>
            <a:ahLst/>
            <a:cxnLst/>
            <a:rect l="l" t="t" r="r" b="b"/>
            <a:pathLst>
              <a:path w="960754" h="732155">
                <a:moveTo>
                  <a:pt x="0" y="0"/>
                </a:moveTo>
                <a:lnTo>
                  <a:pt x="960437" y="0"/>
                </a:lnTo>
                <a:lnTo>
                  <a:pt x="960437" y="731837"/>
                </a:lnTo>
                <a:lnTo>
                  <a:pt x="0" y="731837"/>
                </a:lnTo>
                <a:lnTo>
                  <a:pt x="0" y="0"/>
                </a:lnTo>
                <a:close/>
              </a:path>
            </a:pathLst>
          </a:custGeom>
          <a:solidFill>
            <a:srgbClr val="D4DFEC"/>
          </a:solidFill>
        </p:spPr>
        <p:txBody>
          <a:bodyPr wrap="square" lIns="0" tIns="0" rIns="0" bIns="0" rtlCol="0"/>
          <a:lstStyle/>
          <a:p/>
        </p:txBody>
      </p:sp>
      <p:sp>
        <p:nvSpPr>
          <p:cNvPr id="11" name="object 11"/>
          <p:cNvSpPr/>
          <p:nvPr/>
        </p:nvSpPr>
        <p:spPr>
          <a:xfrm>
            <a:off x="10180701" y="1606613"/>
            <a:ext cx="960755" cy="732155"/>
          </a:xfrm>
          <a:custGeom>
            <a:avLst/>
            <a:gdLst/>
            <a:ahLst/>
            <a:cxnLst/>
            <a:rect l="l" t="t" r="r" b="b"/>
            <a:pathLst>
              <a:path w="960754" h="732155">
                <a:moveTo>
                  <a:pt x="0" y="0"/>
                </a:moveTo>
                <a:lnTo>
                  <a:pt x="960437" y="0"/>
                </a:lnTo>
                <a:lnTo>
                  <a:pt x="960437" y="731837"/>
                </a:lnTo>
                <a:lnTo>
                  <a:pt x="0" y="731837"/>
                </a:lnTo>
                <a:lnTo>
                  <a:pt x="0" y="0"/>
                </a:lnTo>
                <a:close/>
              </a:path>
            </a:pathLst>
          </a:custGeom>
          <a:solidFill>
            <a:srgbClr val="D4DFEC"/>
          </a:solidFill>
        </p:spPr>
        <p:txBody>
          <a:bodyPr wrap="square" lIns="0" tIns="0" rIns="0" bIns="0" rtlCol="0"/>
          <a:lstStyle/>
          <a:p/>
        </p:txBody>
      </p:sp>
      <p:sp>
        <p:nvSpPr>
          <p:cNvPr id="12" name="object 12"/>
          <p:cNvSpPr/>
          <p:nvPr/>
        </p:nvSpPr>
        <p:spPr>
          <a:xfrm>
            <a:off x="4419600" y="2338451"/>
            <a:ext cx="960755" cy="487680"/>
          </a:xfrm>
          <a:custGeom>
            <a:avLst/>
            <a:gdLst/>
            <a:ahLst/>
            <a:cxnLst/>
            <a:rect l="l" t="t" r="r" b="b"/>
            <a:pathLst>
              <a:path w="960754" h="487680">
                <a:moveTo>
                  <a:pt x="0" y="0"/>
                </a:moveTo>
                <a:lnTo>
                  <a:pt x="960437" y="0"/>
                </a:lnTo>
                <a:lnTo>
                  <a:pt x="960437" y="487680"/>
                </a:lnTo>
                <a:lnTo>
                  <a:pt x="0" y="487680"/>
                </a:lnTo>
                <a:lnTo>
                  <a:pt x="0" y="0"/>
                </a:lnTo>
                <a:close/>
              </a:path>
            </a:pathLst>
          </a:custGeom>
          <a:solidFill>
            <a:srgbClr val="D4DFEC"/>
          </a:solidFill>
        </p:spPr>
        <p:txBody>
          <a:bodyPr wrap="square" lIns="0" tIns="0" rIns="0" bIns="0" rtlCol="0"/>
          <a:lstStyle/>
          <a:p/>
        </p:txBody>
      </p:sp>
      <p:sp>
        <p:nvSpPr>
          <p:cNvPr id="13" name="object 13"/>
          <p:cNvSpPr/>
          <p:nvPr/>
        </p:nvSpPr>
        <p:spPr>
          <a:xfrm>
            <a:off x="5380101" y="2338451"/>
            <a:ext cx="960755" cy="487680"/>
          </a:xfrm>
          <a:custGeom>
            <a:avLst/>
            <a:gdLst/>
            <a:ahLst/>
            <a:cxnLst/>
            <a:rect l="l" t="t" r="r" b="b"/>
            <a:pathLst>
              <a:path w="960754" h="487680">
                <a:moveTo>
                  <a:pt x="0" y="0"/>
                </a:moveTo>
                <a:lnTo>
                  <a:pt x="960437" y="0"/>
                </a:lnTo>
                <a:lnTo>
                  <a:pt x="960437" y="487680"/>
                </a:lnTo>
                <a:lnTo>
                  <a:pt x="0" y="487680"/>
                </a:lnTo>
                <a:lnTo>
                  <a:pt x="0" y="0"/>
                </a:lnTo>
                <a:close/>
              </a:path>
            </a:pathLst>
          </a:custGeom>
          <a:solidFill>
            <a:srgbClr val="D4DFEC"/>
          </a:solidFill>
        </p:spPr>
        <p:txBody>
          <a:bodyPr wrap="square" lIns="0" tIns="0" rIns="0" bIns="0" rtlCol="0"/>
          <a:lstStyle/>
          <a:p/>
        </p:txBody>
      </p:sp>
      <p:sp>
        <p:nvSpPr>
          <p:cNvPr id="14" name="object 14"/>
          <p:cNvSpPr/>
          <p:nvPr/>
        </p:nvSpPr>
        <p:spPr>
          <a:xfrm>
            <a:off x="6340475" y="2338451"/>
            <a:ext cx="960755" cy="487680"/>
          </a:xfrm>
          <a:custGeom>
            <a:avLst/>
            <a:gdLst/>
            <a:ahLst/>
            <a:cxnLst/>
            <a:rect l="l" t="t" r="r" b="b"/>
            <a:pathLst>
              <a:path w="960754" h="487680">
                <a:moveTo>
                  <a:pt x="0" y="0"/>
                </a:moveTo>
                <a:lnTo>
                  <a:pt x="960437" y="0"/>
                </a:lnTo>
                <a:lnTo>
                  <a:pt x="960437" y="487680"/>
                </a:lnTo>
                <a:lnTo>
                  <a:pt x="0" y="487680"/>
                </a:lnTo>
                <a:lnTo>
                  <a:pt x="0" y="0"/>
                </a:lnTo>
                <a:close/>
              </a:path>
            </a:pathLst>
          </a:custGeom>
          <a:solidFill>
            <a:srgbClr val="D4DFEC"/>
          </a:solidFill>
        </p:spPr>
        <p:txBody>
          <a:bodyPr wrap="square" lIns="0" tIns="0" rIns="0" bIns="0" rtlCol="0"/>
          <a:lstStyle/>
          <a:p/>
        </p:txBody>
      </p:sp>
      <p:sp>
        <p:nvSpPr>
          <p:cNvPr id="15" name="object 15"/>
          <p:cNvSpPr/>
          <p:nvPr/>
        </p:nvSpPr>
        <p:spPr>
          <a:xfrm>
            <a:off x="7300976" y="2338451"/>
            <a:ext cx="958850" cy="487680"/>
          </a:xfrm>
          <a:custGeom>
            <a:avLst/>
            <a:gdLst/>
            <a:ahLst/>
            <a:cxnLst/>
            <a:rect l="l" t="t" r="r" b="b"/>
            <a:pathLst>
              <a:path w="958850" h="487680">
                <a:moveTo>
                  <a:pt x="0" y="0"/>
                </a:moveTo>
                <a:lnTo>
                  <a:pt x="958850" y="0"/>
                </a:lnTo>
                <a:lnTo>
                  <a:pt x="958850" y="487680"/>
                </a:lnTo>
                <a:lnTo>
                  <a:pt x="0" y="487680"/>
                </a:lnTo>
                <a:lnTo>
                  <a:pt x="0" y="0"/>
                </a:lnTo>
                <a:close/>
              </a:path>
            </a:pathLst>
          </a:custGeom>
          <a:solidFill>
            <a:srgbClr val="D4DFEC"/>
          </a:solidFill>
        </p:spPr>
        <p:txBody>
          <a:bodyPr wrap="square" lIns="0" tIns="0" rIns="0" bIns="0" rtlCol="0"/>
          <a:lstStyle/>
          <a:p/>
        </p:txBody>
      </p:sp>
      <p:sp>
        <p:nvSpPr>
          <p:cNvPr id="16" name="object 16"/>
          <p:cNvSpPr/>
          <p:nvPr/>
        </p:nvSpPr>
        <p:spPr>
          <a:xfrm>
            <a:off x="8259826" y="2338451"/>
            <a:ext cx="960755" cy="487680"/>
          </a:xfrm>
          <a:custGeom>
            <a:avLst/>
            <a:gdLst/>
            <a:ahLst/>
            <a:cxnLst/>
            <a:rect l="l" t="t" r="r" b="b"/>
            <a:pathLst>
              <a:path w="960754" h="487680">
                <a:moveTo>
                  <a:pt x="0" y="0"/>
                </a:moveTo>
                <a:lnTo>
                  <a:pt x="960437" y="0"/>
                </a:lnTo>
                <a:lnTo>
                  <a:pt x="960437" y="487680"/>
                </a:lnTo>
                <a:lnTo>
                  <a:pt x="0" y="487680"/>
                </a:lnTo>
                <a:lnTo>
                  <a:pt x="0" y="0"/>
                </a:lnTo>
                <a:close/>
              </a:path>
            </a:pathLst>
          </a:custGeom>
          <a:solidFill>
            <a:srgbClr val="D4DFEC"/>
          </a:solidFill>
        </p:spPr>
        <p:txBody>
          <a:bodyPr wrap="square" lIns="0" tIns="0" rIns="0" bIns="0" rtlCol="0"/>
          <a:lstStyle/>
          <a:p/>
        </p:txBody>
      </p:sp>
      <p:sp>
        <p:nvSpPr>
          <p:cNvPr id="17" name="object 17"/>
          <p:cNvSpPr/>
          <p:nvPr/>
        </p:nvSpPr>
        <p:spPr>
          <a:xfrm>
            <a:off x="9220200" y="2338451"/>
            <a:ext cx="960755" cy="487680"/>
          </a:xfrm>
          <a:custGeom>
            <a:avLst/>
            <a:gdLst/>
            <a:ahLst/>
            <a:cxnLst/>
            <a:rect l="l" t="t" r="r" b="b"/>
            <a:pathLst>
              <a:path w="960754" h="487680">
                <a:moveTo>
                  <a:pt x="0" y="0"/>
                </a:moveTo>
                <a:lnTo>
                  <a:pt x="960437" y="0"/>
                </a:lnTo>
                <a:lnTo>
                  <a:pt x="960437" y="487680"/>
                </a:lnTo>
                <a:lnTo>
                  <a:pt x="0" y="487680"/>
                </a:lnTo>
                <a:lnTo>
                  <a:pt x="0" y="0"/>
                </a:lnTo>
                <a:close/>
              </a:path>
            </a:pathLst>
          </a:custGeom>
          <a:solidFill>
            <a:srgbClr val="D4DFEC"/>
          </a:solidFill>
        </p:spPr>
        <p:txBody>
          <a:bodyPr wrap="square" lIns="0" tIns="0" rIns="0" bIns="0" rtlCol="0"/>
          <a:lstStyle/>
          <a:p/>
        </p:txBody>
      </p:sp>
      <p:sp>
        <p:nvSpPr>
          <p:cNvPr id="18" name="object 18"/>
          <p:cNvSpPr/>
          <p:nvPr/>
        </p:nvSpPr>
        <p:spPr>
          <a:xfrm>
            <a:off x="10180701" y="2338451"/>
            <a:ext cx="960755" cy="487680"/>
          </a:xfrm>
          <a:custGeom>
            <a:avLst/>
            <a:gdLst/>
            <a:ahLst/>
            <a:cxnLst/>
            <a:rect l="l" t="t" r="r" b="b"/>
            <a:pathLst>
              <a:path w="960754" h="487680">
                <a:moveTo>
                  <a:pt x="0" y="0"/>
                </a:moveTo>
                <a:lnTo>
                  <a:pt x="960437" y="0"/>
                </a:lnTo>
                <a:lnTo>
                  <a:pt x="960437" y="487680"/>
                </a:lnTo>
                <a:lnTo>
                  <a:pt x="0" y="487680"/>
                </a:lnTo>
                <a:lnTo>
                  <a:pt x="0" y="0"/>
                </a:lnTo>
                <a:close/>
              </a:path>
            </a:pathLst>
          </a:custGeom>
          <a:solidFill>
            <a:srgbClr val="D4DFEC"/>
          </a:solidFill>
        </p:spPr>
        <p:txBody>
          <a:bodyPr wrap="square" lIns="0" tIns="0" rIns="0" bIns="0" rtlCol="0"/>
          <a:lstStyle/>
          <a:p/>
        </p:txBody>
      </p:sp>
      <p:sp>
        <p:nvSpPr>
          <p:cNvPr id="19" name="object 19"/>
          <p:cNvSpPr/>
          <p:nvPr/>
        </p:nvSpPr>
        <p:spPr>
          <a:xfrm>
            <a:off x="627062" y="2826130"/>
            <a:ext cx="960755" cy="244475"/>
          </a:xfrm>
          <a:custGeom>
            <a:avLst/>
            <a:gdLst/>
            <a:ahLst/>
            <a:cxnLst/>
            <a:rect l="l" t="t" r="r" b="b"/>
            <a:pathLst>
              <a:path w="960755"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20" name="object 20"/>
          <p:cNvSpPr/>
          <p:nvPr/>
        </p:nvSpPr>
        <p:spPr>
          <a:xfrm>
            <a:off x="1587500" y="2826130"/>
            <a:ext cx="2832100" cy="244475"/>
          </a:xfrm>
          <a:custGeom>
            <a:avLst/>
            <a:gdLst/>
            <a:ahLst/>
            <a:cxnLst/>
            <a:rect l="l" t="t" r="r" b="b"/>
            <a:pathLst>
              <a:path w="2832100" h="244475">
                <a:moveTo>
                  <a:pt x="0" y="0"/>
                </a:moveTo>
                <a:lnTo>
                  <a:pt x="2832100" y="0"/>
                </a:lnTo>
                <a:lnTo>
                  <a:pt x="2832100" y="244475"/>
                </a:lnTo>
                <a:lnTo>
                  <a:pt x="0" y="244475"/>
                </a:lnTo>
                <a:lnTo>
                  <a:pt x="0" y="0"/>
                </a:lnTo>
                <a:close/>
              </a:path>
            </a:pathLst>
          </a:custGeom>
          <a:solidFill>
            <a:srgbClr val="D4DFEC"/>
          </a:solidFill>
        </p:spPr>
        <p:txBody>
          <a:bodyPr wrap="square" lIns="0" tIns="0" rIns="0" bIns="0" rtlCol="0"/>
          <a:lstStyle/>
          <a:p/>
        </p:txBody>
      </p:sp>
      <p:sp>
        <p:nvSpPr>
          <p:cNvPr id="21" name="object 21"/>
          <p:cNvSpPr/>
          <p:nvPr/>
        </p:nvSpPr>
        <p:spPr>
          <a:xfrm>
            <a:off x="4419600" y="2826130"/>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22" name="object 22"/>
          <p:cNvSpPr/>
          <p:nvPr/>
        </p:nvSpPr>
        <p:spPr>
          <a:xfrm>
            <a:off x="5380101" y="2826130"/>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23" name="object 23"/>
          <p:cNvSpPr/>
          <p:nvPr/>
        </p:nvSpPr>
        <p:spPr>
          <a:xfrm>
            <a:off x="6340475" y="2826130"/>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24" name="object 24"/>
          <p:cNvSpPr/>
          <p:nvPr/>
        </p:nvSpPr>
        <p:spPr>
          <a:xfrm>
            <a:off x="7300976" y="2826130"/>
            <a:ext cx="958850" cy="244475"/>
          </a:xfrm>
          <a:custGeom>
            <a:avLst/>
            <a:gdLst/>
            <a:ahLst/>
            <a:cxnLst/>
            <a:rect l="l" t="t" r="r" b="b"/>
            <a:pathLst>
              <a:path w="958850" h="244475">
                <a:moveTo>
                  <a:pt x="0" y="0"/>
                </a:moveTo>
                <a:lnTo>
                  <a:pt x="958850" y="0"/>
                </a:lnTo>
                <a:lnTo>
                  <a:pt x="958850" y="244475"/>
                </a:lnTo>
                <a:lnTo>
                  <a:pt x="0" y="244475"/>
                </a:lnTo>
                <a:lnTo>
                  <a:pt x="0" y="0"/>
                </a:lnTo>
                <a:close/>
              </a:path>
            </a:pathLst>
          </a:custGeom>
          <a:solidFill>
            <a:srgbClr val="D4DFEC"/>
          </a:solidFill>
        </p:spPr>
        <p:txBody>
          <a:bodyPr wrap="square" lIns="0" tIns="0" rIns="0" bIns="0" rtlCol="0"/>
          <a:lstStyle/>
          <a:p/>
        </p:txBody>
      </p:sp>
      <p:sp>
        <p:nvSpPr>
          <p:cNvPr id="25" name="object 25"/>
          <p:cNvSpPr/>
          <p:nvPr/>
        </p:nvSpPr>
        <p:spPr>
          <a:xfrm>
            <a:off x="8259826" y="2826130"/>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26" name="object 26"/>
          <p:cNvSpPr/>
          <p:nvPr/>
        </p:nvSpPr>
        <p:spPr>
          <a:xfrm>
            <a:off x="9220200" y="2826130"/>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27" name="object 27"/>
          <p:cNvSpPr/>
          <p:nvPr/>
        </p:nvSpPr>
        <p:spPr>
          <a:xfrm>
            <a:off x="10180701" y="2826130"/>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28" name="object 28"/>
          <p:cNvSpPr/>
          <p:nvPr/>
        </p:nvSpPr>
        <p:spPr>
          <a:xfrm>
            <a:off x="627062" y="3070605"/>
            <a:ext cx="960755" cy="244475"/>
          </a:xfrm>
          <a:custGeom>
            <a:avLst/>
            <a:gdLst/>
            <a:ahLst/>
            <a:cxnLst/>
            <a:rect l="l" t="t" r="r" b="b"/>
            <a:pathLst>
              <a:path w="960755"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29" name="object 29"/>
          <p:cNvSpPr/>
          <p:nvPr/>
        </p:nvSpPr>
        <p:spPr>
          <a:xfrm>
            <a:off x="1587500" y="3070605"/>
            <a:ext cx="2832100" cy="244475"/>
          </a:xfrm>
          <a:custGeom>
            <a:avLst/>
            <a:gdLst/>
            <a:ahLst/>
            <a:cxnLst/>
            <a:rect l="l" t="t" r="r" b="b"/>
            <a:pathLst>
              <a:path w="2832100" h="244475">
                <a:moveTo>
                  <a:pt x="0" y="0"/>
                </a:moveTo>
                <a:lnTo>
                  <a:pt x="2832100" y="0"/>
                </a:lnTo>
                <a:lnTo>
                  <a:pt x="2832100" y="244475"/>
                </a:lnTo>
                <a:lnTo>
                  <a:pt x="0" y="244475"/>
                </a:lnTo>
                <a:lnTo>
                  <a:pt x="0" y="0"/>
                </a:lnTo>
                <a:close/>
              </a:path>
            </a:pathLst>
          </a:custGeom>
          <a:solidFill>
            <a:srgbClr val="D4DFEC"/>
          </a:solidFill>
        </p:spPr>
        <p:txBody>
          <a:bodyPr wrap="square" lIns="0" tIns="0" rIns="0" bIns="0" rtlCol="0"/>
          <a:lstStyle/>
          <a:p/>
        </p:txBody>
      </p:sp>
      <p:sp>
        <p:nvSpPr>
          <p:cNvPr id="30" name="object 30"/>
          <p:cNvSpPr/>
          <p:nvPr/>
        </p:nvSpPr>
        <p:spPr>
          <a:xfrm>
            <a:off x="4419600" y="3070605"/>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31" name="object 31"/>
          <p:cNvSpPr/>
          <p:nvPr/>
        </p:nvSpPr>
        <p:spPr>
          <a:xfrm>
            <a:off x="5380101" y="3070605"/>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32" name="object 32"/>
          <p:cNvSpPr/>
          <p:nvPr/>
        </p:nvSpPr>
        <p:spPr>
          <a:xfrm>
            <a:off x="6340475" y="3070605"/>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33" name="object 33"/>
          <p:cNvSpPr/>
          <p:nvPr/>
        </p:nvSpPr>
        <p:spPr>
          <a:xfrm>
            <a:off x="7300976" y="3070605"/>
            <a:ext cx="958850" cy="244475"/>
          </a:xfrm>
          <a:custGeom>
            <a:avLst/>
            <a:gdLst/>
            <a:ahLst/>
            <a:cxnLst/>
            <a:rect l="l" t="t" r="r" b="b"/>
            <a:pathLst>
              <a:path w="958850" h="244475">
                <a:moveTo>
                  <a:pt x="0" y="0"/>
                </a:moveTo>
                <a:lnTo>
                  <a:pt x="958850" y="0"/>
                </a:lnTo>
                <a:lnTo>
                  <a:pt x="958850" y="244475"/>
                </a:lnTo>
                <a:lnTo>
                  <a:pt x="0" y="244475"/>
                </a:lnTo>
                <a:lnTo>
                  <a:pt x="0" y="0"/>
                </a:lnTo>
                <a:close/>
              </a:path>
            </a:pathLst>
          </a:custGeom>
          <a:solidFill>
            <a:srgbClr val="D4DFEC"/>
          </a:solidFill>
        </p:spPr>
        <p:txBody>
          <a:bodyPr wrap="square" lIns="0" tIns="0" rIns="0" bIns="0" rtlCol="0"/>
          <a:lstStyle/>
          <a:p/>
        </p:txBody>
      </p:sp>
      <p:sp>
        <p:nvSpPr>
          <p:cNvPr id="34" name="object 34"/>
          <p:cNvSpPr/>
          <p:nvPr/>
        </p:nvSpPr>
        <p:spPr>
          <a:xfrm>
            <a:off x="8259826" y="3070605"/>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35" name="object 35"/>
          <p:cNvSpPr/>
          <p:nvPr/>
        </p:nvSpPr>
        <p:spPr>
          <a:xfrm>
            <a:off x="9220200" y="3070605"/>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36" name="object 36"/>
          <p:cNvSpPr/>
          <p:nvPr/>
        </p:nvSpPr>
        <p:spPr>
          <a:xfrm>
            <a:off x="10180701" y="3070605"/>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37" name="object 37"/>
          <p:cNvSpPr/>
          <p:nvPr/>
        </p:nvSpPr>
        <p:spPr>
          <a:xfrm>
            <a:off x="627062" y="3315080"/>
            <a:ext cx="960755" cy="244475"/>
          </a:xfrm>
          <a:custGeom>
            <a:avLst/>
            <a:gdLst/>
            <a:ahLst/>
            <a:cxnLst/>
            <a:rect l="l" t="t" r="r" b="b"/>
            <a:pathLst>
              <a:path w="960755"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38" name="object 38"/>
          <p:cNvSpPr/>
          <p:nvPr/>
        </p:nvSpPr>
        <p:spPr>
          <a:xfrm>
            <a:off x="1587500" y="3315080"/>
            <a:ext cx="2832100" cy="244475"/>
          </a:xfrm>
          <a:custGeom>
            <a:avLst/>
            <a:gdLst/>
            <a:ahLst/>
            <a:cxnLst/>
            <a:rect l="l" t="t" r="r" b="b"/>
            <a:pathLst>
              <a:path w="2832100" h="244475">
                <a:moveTo>
                  <a:pt x="0" y="0"/>
                </a:moveTo>
                <a:lnTo>
                  <a:pt x="2832100" y="0"/>
                </a:lnTo>
                <a:lnTo>
                  <a:pt x="2832100" y="244475"/>
                </a:lnTo>
                <a:lnTo>
                  <a:pt x="0" y="244475"/>
                </a:lnTo>
                <a:lnTo>
                  <a:pt x="0" y="0"/>
                </a:lnTo>
                <a:close/>
              </a:path>
            </a:pathLst>
          </a:custGeom>
          <a:solidFill>
            <a:srgbClr val="D4DFEC"/>
          </a:solidFill>
        </p:spPr>
        <p:txBody>
          <a:bodyPr wrap="square" lIns="0" tIns="0" rIns="0" bIns="0" rtlCol="0"/>
          <a:lstStyle/>
          <a:p/>
        </p:txBody>
      </p:sp>
      <p:sp>
        <p:nvSpPr>
          <p:cNvPr id="39" name="object 39"/>
          <p:cNvSpPr/>
          <p:nvPr/>
        </p:nvSpPr>
        <p:spPr>
          <a:xfrm>
            <a:off x="4419600" y="3315080"/>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40" name="object 40"/>
          <p:cNvSpPr/>
          <p:nvPr/>
        </p:nvSpPr>
        <p:spPr>
          <a:xfrm>
            <a:off x="5380101" y="3315080"/>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41" name="object 41"/>
          <p:cNvSpPr/>
          <p:nvPr/>
        </p:nvSpPr>
        <p:spPr>
          <a:xfrm>
            <a:off x="6340475" y="3315080"/>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42" name="object 42"/>
          <p:cNvSpPr/>
          <p:nvPr/>
        </p:nvSpPr>
        <p:spPr>
          <a:xfrm>
            <a:off x="7300976" y="3315080"/>
            <a:ext cx="958850" cy="244475"/>
          </a:xfrm>
          <a:custGeom>
            <a:avLst/>
            <a:gdLst/>
            <a:ahLst/>
            <a:cxnLst/>
            <a:rect l="l" t="t" r="r" b="b"/>
            <a:pathLst>
              <a:path w="958850" h="244475">
                <a:moveTo>
                  <a:pt x="0" y="0"/>
                </a:moveTo>
                <a:lnTo>
                  <a:pt x="958850" y="0"/>
                </a:lnTo>
                <a:lnTo>
                  <a:pt x="958850" y="244475"/>
                </a:lnTo>
                <a:lnTo>
                  <a:pt x="0" y="244475"/>
                </a:lnTo>
                <a:lnTo>
                  <a:pt x="0" y="0"/>
                </a:lnTo>
                <a:close/>
              </a:path>
            </a:pathLst>
          </a:custGeom>
          <a:solidFill>
            <a:srgbClr val="D4DFEC"/>
          </a:solidFill>
        </p:spPr>
        <p:txBody>
          <a:bodyPr wrap="square" lIns="0" tIns="0" rIns="0" bIns="0" rtlCol="0"/>
          <a:lstStyle/>
          <a:p/>
        </p:txBody>
      </p:sp>
      <p:sp>
        <p:nvSpPr>
          <p:cNvPr id="43" name="object 43"/>
          <p:cNvSpPr/>
          <p:nvPr/>
        </p:nvSpPr>
        <p:spPr>
          <a:xfrm>
            <a:off x="8259826" y="3315080"/>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44" name="object 44"/>
          <p:cNvSpPr/>
          <p:nvPr/>
        </p:nvSpPr>
        <p:spPr>
          <a:xfrm>
            <a:off x="9220200" y="3315080"/>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45" name="object 45"/>
          <p:cNvSpPr/>
          <p:nvPr/>
        </p:nvSpPr>
        <p:spPr>
          <a:xfrm>
            <a:off x="10180701" y="3315080"/>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46" name="object 46"/>
          <p:cNvSpPr/>
          <p:nvPr/>
        </p:nvSpPr>
        <p:spPr>
          <a:xfrm>
            <a:off x="627062" y="3559555"/>
            <a:ext cx="960755" cy="244475"/>
          </a:xfrm>
          <a:custGeom>
            <a:avLst/>
            <a:gdLst/>
            <a:ahLst/>
            <a:cxnLst/>
            <a:rect l="l" t="t" r="r" b="b"/>
            <a:pathLst>
              <a:path w="960755"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47" name="object 47"/>
          <p:cNvSpPr/>
          <p:nvPr/>
        </p:nvSpPr>
        <p:spPr>
          <a:xfrm>
            <a:off x="1587500" y="3559555"/>
            <a:ext cx="2832100" cy="244475"/>
          </a:xfrm>
          <a:custGeom>
            <a:avLst/>
            <a:gdLst/>
            <a:ahLst/>
            <a:cxnLst/>
            <a:rect l="l" t="t" r="r" b="b"/>
            <a:pathLst>
              <a:path w="2832100" h="244475">
                <a:moveTo>
                  <a:pt x="0" y="0"/>
                </a:moveTo>
                <a:lnTo>
                  <a:pt x="2832100" y="0"/>
                </a:lnTo>
                <a:lnTo>
                  <a:pt x="2832100" y="244475"/>
                </a:lnTo>
                <a:lnTo>
                  <a:pt x="0" y="244475"/>
                </a:lnTo>
                <a:lnTo>
                  <a:pt x="0" y="0"/>
                </a:lnTo>
                <a:close/>
              </a:path>
            </a:pathLst>
          </a:custGeom>
          <a:solidFill>
            <a:srgbClr val="D4DFEC"/>
          </a:solidFill>
        </p:spPr>
        <p:txBody>
          <a:bodyPr wrap="square" lIns="0" tIns="0" rIns="0" bIns="0" rtlCol="0"/>
          <a:lstStyle/>
          <a:p/>
        </p:txBody>
      </p:sp>
      <p:sp>
        <p:nvSpPr>
          <p:cNvPr id="48" name="object 48"/>
          <p:cNvSpPr/>
          <p:nvPr/>
        </p:nvSpPr>
        <p:spPr>
          <a:xfrm>
            <a:off x="4419600" y="3559555"/>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49" name="object 49"/>
          <p:cNvSpPr/>
          <p:nvPr/>
        </p:nvSpPr>
        <p:spPr>
          <a:xfrm>
            <a:off x="5380101" y="3559555"/>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50" name="object 50"/>
          <p:cNvSpPr/>
          <p:nvPr/>
        </p:nvSpPr>
        <p:spPr>
          <a:xfrm>
            <a:off x="6340475" y="3559555"/>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51" name="object 51"/>
          <p:cNvSpPr/>
          <p:nvPr/>
        </p:nvSpPr>
        <p:spPr>
          <a:xfrm>
            <a:off x="7300976" y="3559555"/>
            <a:ext cx="958850" cy="244475"/>
          </a:xfrm>
          <a:custGeom>
            <a:avLst/>
            <a:gdLst/>
            <a:ahLst/>
            <a:cxnLst/>
            <a:rect l="l" t="t" r="r" b="b"/>
            <a:pathLst>
              <a:path w="958850" h="244475">
                <a:moveTo>
                  <a:pt x="0" y="0"/>
                </a:moveTo>
                <a:lnTo>
                  <a:pt x="958850" y="0"/>
                </a:lnTo>
                <a:lnTo>
                  <a:pt x="958850" y="244475"/>
                </a:lnTo>
                <a:lnTo>
                  <a:pt x="0" y="244475"/>
                </a:lnTo>
                <a:lnTo>
                  <a:pt x="0" y="0"/>
                </a:lnTo>
                <a:close/>
              </a:path>
            </a:pathLst>
          </a:custGeom>
          <a:solidFill>
            <a:srgbClr val="D4DFEC"/>
          </a:solidFill>
        </p:spPr>
        <p:txBody>
          <a:bodyPr wrap="square" lIns="0" tIns="0" rIns="0" bIns="0" rtlCol="0"/>
          <a:lstStyle/>
          <a:p/>
        </p:txBody>
      </p:sp>
      <p:sp>
        <p:nvSpPr>
          <p:cNvPr id="52" name="object 52"/>
          <p:cNvSpPr/>
          <p:nvPr/>
        </p:nvSpPr>
        <p:spPr>
          <a:xfrm>
            <a:off x="8259826" y="3559555"/>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53" name="object 53"/>
          <p:cNvSpPr/>
          <p:nvPr/>
        </p:nvSpPr>
        <p:spPr>
          <a:xfrm>
            <a:off x="9220200" y="3559555"/>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54" name="object 54"/>
          <p:cNvSpPr/>
          <p:nvPr/>
        </p:nvSpPr>
        <p:spPr>
          <a:xfrm>
            <a:off x="10180701" y="3559555"/>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55" name="object 55"/>
          <p:cNvSpPr/>
          <p:nvPr/>
        </p:nvSpPr>
        <p:spPr>
          <a:xfrm>
            <a:off x="627062" y="3803967"/>
            <a:ext cx="960755" cy="490855"/>
          </a:xfrm>
          <a:custGeom>
            <a:avLst/>
            <a:gdLst/>
            <a:ahLst/>
            <a:cxnLst/>
            <a:rect l="l" t="t" r="r" b="b"/>
            <a:pathLst>
              <a:path w="960755" h="490854">
                <a:moveTo>
                  <a:pt x="0" y="0"/>
                </a:moveTo>
                <a:lnTo>
                  <a:pt x="960437" y="0"/>
                </a:lnTo>
                <a:lnTo>
                  <a:pt x="960437" y="490537"/>
                </a:lnTo>
                <a:lnTo>
                  <a:pt x="0" y="490537"/>
                </a:lnTo>
                <a:lnTo>
                  <a:pt x="0" y="0"/>
                </a:lnTo>
                <a:close/>
              </a:path>
            </a:pathLst>
          </a:custGeom>
          <a:solidFill>
            <a:srgbClr val="D4DFEC"/>
          </a:solidFill>
        </p:spPr>
        <p:txBody>
          <a:bodyPr wrap="square" lIns="0" tIns="0" rIns="0" bIns="0" rtlCol="0"/>
          <a:lstStyle/>
          <a:p/>
        </p:txBody>
      </p:sp>
      <p:sp>
        <p:nvSpPr>
          <p:cNvPr id="56" name="object 56"/>
          <p:cNvSpPr/>
          <p:nvPr/>
        </p:nvSpPr>
        <p:spPr>
          <a:xfrm>
            <a:off x="1587500" y="3803967"/>
            <a:ext cx="2832100" cy="490855"/>
          </a:xfrm>
          <a:custGeom>
            <a:avLst/>
            <a:gdLst/>
            <a:ahLst/>
            <a:cxnLst/>
            <a:rect l="l" t="t" r="r" b="b"/>
            <a:pathLst>
              <a:path w="2832100" h="490854">
                <a:moveTo>
                  <a:pt x="0" y="0"/>
                </a:moveTo>
                <a:lnTo>
                  <a:pt x="2832100" y="0"/>
                </a:lnTo>
                <a:lnTo>
                  <a:pt x="2832100" y="490537"/>
                </a:lnTo>
                <a:lnTo>
                  <a:pt x="0" y="490537"/>
                </a:lnTo>
                <a:lnTo>
                  <a:pt x="0" y="0"/>
                </a:lnTo>
                <a:close/>
              </a:path>
            </a:pathLst>
          </a:custGeom>
          <a:solidFill>
            <a:srgbClr val="D4DFEC"/>
          </a:solidFill>
        </p:spPr>
        <p:txBody>
          <a:bodyPr wrap="square" lIns="0" tIns="0" rIns="0" bIns="0" rtlCol="0"/>
          <a:lstStyle/>
          <a:p/>
        </p:txBody>
      </p:sp>
      <p:sp>
        <p:nvSpPr>
          <p:cNvPr id="57" name="object 57"/>
          <p:cNvSpPr/>
          <p:nvPr/>
        </p:nvSpPr>
        <p:spPr>
          <a:xfrm>
            <a:off x="4419600" y="3803967"/>
            <a:ext cx="960755" cy="490855"/>
          </a:xfrm>
          <a:custGeom>
            <a:avLst/>
            <a:gdLst/>
            <a:ahLst/>
            <a:cxnLst/>
            <a:rect l="l" t="t" r="r" b="b"/>
            <a:pathLst>
              <a:path w="960754" h="490854">
                <a:moveTo>
                  <a:pt x="0" y="0"/>
                </a:moveTo>
                <a:lnTo>
                  <a:pt x="960437" y="0"/>
                </a:lnTo>
                <a:lnTo>
                  <a:pt x="960437" y="490537"/>
                </a:lnTo>
                <a:lnTo>
                  <a:pt x="0" y="490537"/>
                </a:lnTo>
                <a:lnTo>
                  <a:pt x="0" y="0"/>
                </a:lnTo>
                <a:close/>
              </a:path>
            </a:pathLst>
          </a:custGeom>
          <a:solidFill>
            <a:srgbClr val="D4DFEC"/>
          </a:solidFill>
        </p:spPr>
        <p:txBody>
          <a:bodyPr wrap="square" lIns="0" tIns="0" rIns="0" bIns="0" rtlCol="0"/>
          <a:lstStyle/>
          <a:p/>
        </p:txBody>
      </p:sp>
      <p:sp>
        <p:nvSpPr>
          <p:cNvPr id="58" name="object 58"/>
          <p:cNvSpPr/>
          <p:nvPr/>
        </p:nvSpPr>
        <p:spPr>
          <a:xfrm>
            <a:off x="5380101" y="3803967"/>
            <a:ext cx="960755" cy="490855"/>
          </a:xfrm>
          <a:custGeom>
            <a:avLst/>
            <a:gdLst/>
            <a:ahLst/>
            <a:cxnLst/>
            <a:rect l="l" t="t" r="r" b="b"/>
            <a:pathLst>
              <a:path w="960754" h="490854">
                <a:moveTo>
                  <a:pt x="0" y="0"/>
                </a:moveTo>
                <a:lnTo>
                  <a:pt x="960437" y="0"/>
                </a:lnTo>
                <a:lnTo>
                  <a:pt x="960437" y="490537"/>
                </a:lnTo>
                <a:lnTo>
                  <a:pt x="0" y="490537"/>
                </a:lnTo>
                <a:lnTo>
                  <a:pt x="0" y="0"/>
                </a:lnTo>
                <a:close/>
              </a:path>
            </a:pathLst>
          </a:custGeom>
          <a:solidFill>
            <a:srgbClr val="D4DFEC"/>
          </a:solidFill>
        </p:spPr>
        <p:txBody>
          <a:bodyPr wrap="square" lIns="0" tIns="0" rIns="0" bIns="0" rtlCol="0"/>
          <a:lstStyle/>
          <a:p/>
        </p:txBody>
      </p:sp>
      <p:sp>
        <p:nvSpPr>
          <p:cNvPr id="59" name="object 59"/>
          <p:cNvSpPr/>
          <p:nvPr/>
        </p:nvSpPr>
        <p:spPr>
          <a:xfrm>
            <a:off x="6340475" y="3803967"/>
            <a:ext cx="960755" cy="490855"/>
          </a:xfrm>
          <a:custGeom>
            <a:avLst/>
            <a:gdLst/>
            <a:ahLst/>
            <a:cxnLst/>
            <a:rect l="l" t="t" r="r" b="b"/>
            <a:pathLst>
              <a:path w="960754" h="490854">
                <a:moveTo>
                  <a:pt x="0" y="0"/>
                </a:moveTo>
                <a:lnTo>
                  <a:pt x="960437" y="0"/>
                </a:lnTo>
                <a:lnTo>
                  <a:pt x="960437" y="490537"/>
                </a:lnTo>
                <a:lnTo>
                  <a:pt x="0" y="490537"/>
                </a:lnTo>
                <a:lnTo>
                  <a:pt x="0" y="0"/>
                </a:lnTo>
                <a:close/>
              </a:path>
            </a:pathLst>
          </a:custGeom>
          <a:solidFill>
            <a:srgbClr val="D4DFEC"/>
          </a:solidFill>
        </p:spPr>
        <p:txBody>
          <a:bodyPr wrap="square" lIns="0" tIns="0" rIns="0" bIns="0" rtlCol="0"/>
          <a:lstStyle/>
          <a:p/>
        </p:txBody>
      </p:sp>
      <p:sp>
        <p:nvSpPr>
          <p:cNvPr id="60" name="object 60"/>
          <p:cNvSpPr/>
          <p:nvPr/>
        </p:nvSpPr>
        <p:spPr>
          <a:xfrm>
            <a:off x="7300976" y="3803967"/>
            <a:ext cx="958850" cy="490855"/>
          </a:xfrm>
          <a:custGeom>
            <a:avLst/>
            <a:gdLst/>
            <a:ahLst/>
            <a:cxnLst/>
            <a:rect l="l" t="t" r="r" b="b"/>
            <a:pathLst>
              <a:path w="958850" h="490854">
                <a:moveTo>
                  <a:pt x="0" y="0"/>
                </a:moveTo>
                <a:lnTo>
                  <a:pt x="958850" y="0"/>
                </a:lnTo>
                <a:lnTo>
                  <a:pt x="958850" y="490537"/>
                </a:lnTo>
                <a:lnTo>
                  <a:pt x="0" y="490537"/>
                </a:lnTo>
                <a:lnTo>
                  <a:pt x="0" y="0"/>
                </a:lnTo>
                <a:close/>
              </a:path>
            </a:pathLst>
          </a:custGeom>
          <a:solidFill>
            <a:srgbClr val="D4DFEC"/>
          </a:solidFill>
        </p:spPr>
        <p:txBody>
          <a:bodyPr wrap="square" lIns="0" tIns="0" rIns="0" bIns="0" rtlCol="0"/>
          <a:lstStyle/>
          <a:p/>
        </p:txBody>
      </p:sp>
      <p:sp>
        <p:nvSpPr>
          <p:cNvPr id="61" name="object 61"/>
          <p:cNvSpPr/>
          <p:nvPr/>
        </p:nvSpPr>
        <p:spPr>
          <a:xfrm>
            <a:off x="8259826" y="3803967"/>
            <a:ext cx="960755" cy="490855"/>
          </a:xfrm>
          <a:custGeom>
            <a:avLst/>
            <a:gdLst/>
            <a:ahLst/>
            <a:cxnLst/>
            <a:rect l="l" t="t" r="r" b="b"/>
            <a:pathLst>
              <a:path w="960754" h="490854">
                <a:moveTo>
                  <a:pt x="0" y="0"/>
                </a:moveTo>
                <a:lnTo>
                  <a:pt x="960437" y="0"/>
                </a:lnTo>
                <a:lnTo>
                  <a:pt x="960437" y="490537"/>
                </a:lnTo>
                <a:lnTo>
                  <a:pt x="0" y="490537"/>
                </a:lnTo>
                <a:lnTo>
                  <a:pt x="0" y="0"/>
                </a:lnTo>
                <a:close/>
              </a:path>
            </a:pathLst>
          </a:custGeom>
          <a:solidFill>
            <a:srgbClr val="D4DFEC"/>
          </a:solidFill>
        </p:spPr>
        <p:txBody>
          <a:bodyPr wrap="square" lIns="0" tIns="0" rIns="0" bIns="0" rtlCol="0"/>
          <a:lstStyle/>
          <a:p/>
        </p:txBody>
      </p:sp>
      <p:sp>
        <p:nvSpPr>
          <p:cNvPr id="62" name="object 62"/>
          <p:cNvSpPr/>
          <p:nvPr/>
        </p:nvSpPr>
        <p:spPr>
          <a:xfrm>
            <a:off x="9220200" y="3803967"/>
            <a:ext cx="960755" cy="490855"/>
          </a:xfrm>
          <a:custGeom>
            <a:avLst/>
            <a:gdLst/>
            <a:ahLst/>
            <a:cxnLst/>
            <a:rect l="l" t="t" r="r" b="b"/>
            <a:pathLst>
              <a:path w="960754" h="490854">
                <a:moveTo>
                  <a:pt x="0" y="0"/>
                </a:moveTo>
                <a:lnTo>
                  <a:pt x="960437" y="0"/>
                </a:lnTo>
                <a:lnTo>
                  <a:pt x="960437" y="490537"/>
                </a:lnTo>
                <a:lnTo>
                  <a:pt x="0" y="490537"/>
                </a:lnTo>
                <a:lnTo>
                  <a:pt x="0" y="0"/>
                </a:lnTo>
                <a:close/>
              </a:path>
            </a:pathLst>
          </a:custGeom>
          <a:solidFill>
            <a:srgbClr val="D4DFEC"/>
          </a:solidFill>
        </p:spPr>
        <p:txBody>
          <a:bodyPr wrap="square" lIns="0" tIns="0" rIns="0" bIns="0" rtlCol="0"/>
          <a:lstStyle/>
          <a:p/>
        </p:txBody>
      </p:sp>
      <p:sp>
        <p:nvSpPr>
          <p:cNvPr id="63" name="object 63"/>
          <p:cNvSpPr/>
          <p:nvPr/>
        </p:nvSpPr>
        <p:spPr>
          <a:xfrm>
            <a:off x="10180701" y="3803967"/>
            <a:ext cx="960755" cy="490855"/>
          </a:xfrm>
          <a:custGeom>
            <a:avLst/>
            <a:gdLst/>
            <a:ahLst/>
            <a:cxnLst/>
            <a:rect l="l" t="t" r="r" b="b"/>
            <a:pathLst>
              <a:path w="960754" h="490854">
                <a:moveTo>
                  <a:pt x="0" y="0"/>
                </a:moveTo>
                <a:lnTo>
                  <a:pt x="960437" y="0"/>
                </a:lnTo>
                <a:lnTo>
                  <a:pt x="960437" y="490537"/>
                </a:lnTo>
                <a:lnTo>
                  <a:pt x="0" y="490537"/>
                </a:lnTo>
                <a:lnTo>
                  <a:pt x="0" y="0"/>
                </a:lnTo>
                <a:close/>
              </a:path>
            </a:pathLst>
          </a:custGeom>
          <a:solidFill>
            <a:srgbClr val="D4DFEC"/>
          </a:solidFill>
        </p:spPr>
        <p:txBody>
          <a:bodyPr wrap="square" lIns="0" tIns="0" rIns="0" bIns="0" rtlCol="0"/>
          <a:lstStyle/>
          <a:p/>
        </p:txBody>
      </p:sp>
      <p:sp>
        <p:nvSpPr>
          <p:cNvPr id="64" name="object 64"/>
          <p:cNvSpPr/>
          <p:nvPr/>
        </p:nvSpPr>
        <p:spPr>
          <a:xfrm>
            <a:off x="627062" y="4294504"/>
            <a:ext cx="960755" cy="488950"/>
          </a:xfrm>
          <a:custGeom>
            <a:avLst/>
            <a:gdLst/>
            <a:ahLst/>
            <a:cxnLst/>
            <a:rect l="l" t="t" r="r" b="b"/>
            <a:pathLst>
              <a:path w="960755" h="488950">
                <a:moveTo>
                  <a:pt x="0" y="0"/>
                </a:moveTo>
                <a:lnTo>
                  <a:pt x="960437" y="0"/>
                </a:lnTo>
                <a:lnTo>
                  <a:pt x="960437" y="488950"/>
                </a:lnTo>
                <a:lnTo>
                  <a:pt x="0" y="488950"/>
                </a:lnTo>
                <a:lnTo>
                  <a:pt x="0" y="0"/>
                </a:lnTo>
                <a:close/>
              </a:path>
            </a:pathLst>
          </a:custGeom>
          <a:solidFill>
            <a:srgbClr val="D4DFEC"/>
          </a:solidFill>
        </p:spPr>
        <p:txBody>
          <a:bodyPr wrap="square" lIns="0" tIns="0" rIns="0" bIns="0" rtlCol="0"/>
          <a:lstStyle/>
          <a:p/>
        </p:txBody>
      </p:sp>
      <p:sp>
        <p:nvSpPr>
          <p:cNvPr id="65" name="object 65"/>
          <p:cNvSpPr/>
          <p:nvPr/>
        </p:nvSpPr>
        <p:spPr>
          <a:xfrm>
            <a:off x="1587500" y="4294504"/>
            <a:ext cx="2832100" cy="488950"/>
          </a:xfrm>
          <a:custGeom>
            <a:avLst/>
            <a:gdLst/>
            <a:ahLst/>
            <a:cxnLst/>
            <a:rect l="l" t="t" r="r" b="b"/>
            <a:pathLst>
              <a:path w="2832100" h="488950">
                <a:moveTo>
                  <a:pt x="0" y="0"/>
                </a:moveTo>
                <a:lnTo>
                  <a:pt x="2832100" y="0"/>
                </a:lnTo>
                <a:lnTo>
                  <a:pt x="2832100" y="488950"/>
                </a:lnTo>
                <a:lnTo>
                  <a:pt x="0" y="488950"/>
                </a:lnTo>
                <a:lnTo>
                  <a:pt x="0" y="0"/>
                </a:lnTo>
                <a:close/>
              </a:path>
            </a:pathLst>
          </a:custGeom>
          <a:solidFill>
            <a:srgbClr val="D4DFEC"/>
          </a:solidFill>
        </p:spPr>
        <p:txBody>
          <a:bodyPr wrap="square" lIns="0" tIns="0" rIns="0" bIns="0" rtlCol="0"/>
          <a:lstStyle/>
          <a:p/>
        </p:txBody>
      </p:sp>
      <p:sp>
        <p:nvSpPr>
          <p:cNvPr id="66" name="object 66"/>
          <p:cNvSpPr/>
          <p:nvPr/>
        </p:nvSpPr>
        <p:spPr>
          <a:xfrm>
            <a:off x="4419600" y="4294504"/>
            <a:ext cx="960755" cy="488950"/>
          </a:xfrm>
          <a:custGeom>
            <a:avLst/>
            <a:gdLst/>
            <a:ahLst/>
            <a:cxnLst/>
            <a:rect l="l" t="t" r="r" b="b"/>
            <a:pathLst>
              <a:path w="960754" h="488950">
                <a:moveTo>
                  <a:pt x="0" y="0"/>
                </a:moveTo>
                <a:lnTo>
                  <a:pt x="960437" y="0"/>
                </a:lnTo>
                <a:lnTo>
                  <a:pt x="960437" y="488950"/>
                </a:lnTo>
                <a:lnTo>
                  <a:pt x="0" y="488950"/>
                </a:lnTo>
                <a:lnTo>
                  <a:pt x="0" y="0"/>
                </a:lnTo>
                <a:close/>
              </a:path>
            </a:pathLst>
          </a:custGeom>
          <a:solidFill>
            <a:srgbClr val="D4DFEC"/>
          </a:solidFill>
        </p:spPr>
        <p:txBody>
          <a:bodyPr wrap="square" lIns="0" tIns="0" rIns="0" bIns="0" rtlCol="0"/>
          <a:lstStyle/>
          <a:p/>
        </p:txBody>
      </p:sp>
      <p:sp>
        <p:nvSpPr>
          <p:cNvPr id="67" name="object 67"/>
          <p:cNvSpPr/>
          <p:nvPr/>
        </p:nvSpPr>
        <p:spPr>
          <a:xfrm>
            <a:off x="5380101" y="4294504"/>
            <a:ext cx="960755" cy="488950"/>
          </a:xfrm>
          <a:custGeom>
            <a:avLst/>
            <a:gdLst/>
            <a:ahLst/>
            <a:cxnLst/>
            <a:rect l="l" t="t" r="r" b="b"/>
            <a:pathLst>
              <a:path w="960754" h="488950">
                <a:moveTo>
                  <a:pt x="0" y="0"/>
                </a:moveTo>
                <a:lnTo>
                  <a:pt x="960437" y="0"/>
                </a:lnTo>
                <a:lnTo>
                  <a:pt x="960437" y="488950"/>
                </a:lnTo>
                <a:lnTo>
                  <a:pt x="0" y="488950"/>
                </a:lnTo>
                <a:lnTo>
                  <a:pt x="0" y="0"/>
                </a:lnTo>
                <a:close/>
              </a:path>
            </a:pathLst>
          </a:custGeom>
          <a:solidFill>
            <a:srgbClr val="D4DFEC"/>
          </a:solidFill>
        </p:spPr>
        <p:txBody>
          <a:bodyPr wrap="square" lIns="0" tIns="0" rIns="0" bIns="0" rtlCol="0"/>
          <a:lstStyle/>
          <a:p/>
        </p:txBody>
      </p:sp>
      <p:sp>
        <p:nvSpPr>
          <p:cNvPr id="68" name="object 68"/>
          <p:cNvSpPr/>
          <p:nvPr/>
        </p:nvSpPr>
        <p:spPr>
          <a:xfrm>
            <a:off x="6340475" y="4294504"/>
            <a:ext cx="960755" cy="488950"/>
          </a:xfrm>
          <a:custGeom>
            <a:avLst/>
            <a:gdLst/>
            <a:ahLst/>
            <a:cxnLst/>
            <a:rect l="l" t="t" r="r" b="b"/>
            <a:pathLst>
              <a:path w="960754" h="488950">
                <a:moveTo>
                  <a:pt x="0" y="0"/>
                </a:moveTo>
                <a:lnTo>
                  <a:pt x="960437" y="0"/>
                </a:lnTo>
                <a:lnTo>
                  <a:pt x="960437" y="488950"/>
                </a:lnTo>
                <a:lnTo>
                  <a:pt x="0" y="488950"/>
                </a:lnTo>
                <a:lnTo>
                  <a:pt x="0" y="0"/>
                </a:lnTo>
                <a:close/>
              </a:path>
            </a:pathLst>
          </a:custGeom>
          <a:solidFill>
            <a:srgbClr val="D4DFEC"/>
          </a:solidFill>
        </p:spPr>
        <p:txBody>
          <a:bodyPr wrap="square" lIns="0" tIns="0" rIns="0" bIns="0" rtlCol="0"/>
          <a:lstStyle/>
          <a:p/>
        </p:txBody>
      </p:sp>
      <p:sp>
        <p:nvSpPr>
          <p:cNvPr id="69" name="object 69"/>
          <p:cNvSpPr/>
          <p:nvPr/>
        </p:nvSpPr>
        <p:spPr>
          <a:xfrm>
            <a:off x="7300976" y="4294504"/>
            <a:ext cx="958850" cy="488950"/>
          </a:xfrm>
          <a:custGeom>
            <a:avLst/>
            <a:gdLst/>
            <a:ahLst/>
            <a:cxnLst/>
            <a:rect l="l" t="t" r="r" b="b"/>
            <a:pathLst>
              <a:path w="958850" h="488950">
                <a:moveTo>
                  <a:pt x="0" y="0"/>
                </a:moveTo>
                <a:lnTo>
                  <a:pt x="958850" y="0"/>
                </a:lnTo>
                <a:lnTo>
                  <a:pt x="958850" y="488950"/>
                </a:lnTo>
                <a:lnTo>
                  <a:pt x="0" y="488950"/>
                </a:lnTo>
                <a:lnTo>
                  <a:pt x="0" y="0"/>
                </a:lnTo>
                <a:close/>
              </a:path>
            </a:pathLst>
          </a:custGeom>
          <a:solidFill>
            <a:srgbClr val="D4DFEC"/>
          </a:solidFill>
        </p:spPr>
        <p:txBody>
          <a:bodyPr wrap="square" lIns="0" tIns="0" rIns="0" bIns="0" rtlCol="0"/>
          <a:lstStyle/>
          <a:p/>
        </p:txBody>
      </p:sp>
      <p:sp>
        <p:nvSpPr>
          <p:cNvPr id="70" name="object 70"/>
          <p:cNvSpPr/>
          <p:nvPr/>
        </p:nvSpPr>
        <p:spPr>
          <a:xfrm>
            <a:off x="8259826" y="4294504"/>
            <a:ext cx="960755" cy="488950"/>
          </a:xfrm>
          <a:custGeom>
            <a:avLst/>
            <a:gdLst/>
            <a:ahLst/>
            <a:cxnLst/>
            <a:rect l="l" t="t" r="r" b="b"/>
            <a:pathLst>
              <a:path w="960754" h="488950">
                <a:moveTo>
                  <a:pt x="0" y="0"/>
                </a:moveTo>
                <a:lnTo>
                  <a:pt x="960437" y="0"/>
                </a:lnTo>
                <a:lnTo>
                  <a:pt x="960437" y="488950"/>
                </a:lnTo>
                <a:lnTo>
                  <a:pt x="0" y="488950"/>
                </a:lnTo>
                <a:lnTo>
                  <a:pt x="0" y="0"/>
                </a:lnTo>
                <a:close/>
              </a:path>
            </a:pathLst>
          </a:custGeom>
          <a:solidFill>
            <a:srgbClr val="D4DFEC"/>
          </a:solidFill>
        </p:spPr>
        <p:txBody>
          <a:bodyPr wrap="square" lIns="0" tIns="0" rIns="0" bIns="0" rtlCol="0"/>
          <a:lstStyle/>
          <a:p/>
        </p:txBody>
      </p:sp>
      <p:sp>
        <p:nvSpPr>
          <p:cNvPr id="71" name="object 71"/>
          <p:cNvSpPr/>
          <p:nvPr/>
        </p:nvSpPr>
        <p:spPr>
          <a:xfrm>
            <a:off x="9220200" y="4294504"/>
            <a:ext cx="960755" cy="488950"/>
          </a:xfrm>
          <a:custGeom>
            <a:avLst/>
            <a:gdLst/>
            <a:ahLst/>
            <a:cxnLst/>
            <a:rect l="l" t="t" r="r" b="b"/>
            <a:pathLst>
              <a:path w="960754" h="488950">
                <a:moveTo>
                  <a:pt x="0" y="0"/>
                </a:moveTo>
                <a:lnTo>
                  <a:pt x="960437" y="0"/>
                </a:lnTo>
                <a:lnTo>
                  <a:pt x="960437" y="488950"/>
                </a:lnTo>
                <a:lnTo>
                  <a:pt x="0" y="488950"/>
                </a:lnTo>
                <a:lnTo>
                  <a:pt x="0" y="0"/>
                </a:lnTo>
                <a:close/>
              </a:path>
            </a:pathLst>
          </a:custGeom>
          <a:solidFill>
            <a:srgbClr val="D4DFEC"/>
          </a:solidFill>
        </p:spPr>
        <p:txBody>
          <a:bodyPr wrap="square" lIns="0" tIns="0" rIns="0" bIns="0" rtlCol="0"/>
          <a:lstStyle/>
          <a:p/>
        </p:txBody>
      </p:sp>
      <p:sp>
        <p:nvSpPr>
          <p:cNvPr id="72" name="object 72"/>
          <p:cNvSpPr/>
          <p:nvPr/>
        </p:nvSpPr>
        <p:spPr>
          <a:xfrm>
            <a:off x="10180701" y="4294504"/>
            <a:ext cx="960755" cy="488950"/>
          </a:xfrm>
          <a:custGeom>
            <a:avLst/>
            <a:gdLst/>
            <a:ahLst/>
            <a:cxnLst/>
            <a:rect l="l" t="t" r="r" b="b"/>
            <a:pathLst>
              <a:path w="960754" h="488950">
                <a:moveTo>
                  <a:pt x="0" y="0"/>
                </a:moveTo>
                <a:lnTo>
                  <a:pt x="960437" y="0"/>
                </a:lnTo>
                <a:lnTo>
                  <a:pt x="960437" y="488950"/>
                </a:lnTo>
                <a:lnTo>
                  <a:pt x="0" y="488950"/>
                </a:lnTo>
                <a:lnTo>
                  <a:pt x="0" y="0"/>
                </a:lnTo>
                <a:close/>
              </a:path>
            </a:pathLst>
          </a:custGeom>
          <a:solidFill>
            <a:srgbClr val="D4DFEC"/>
          </a:solidFill>
        </p:spPr>
        <p:txBody>
          <a:bodyPr wrap="square" lIns="0" tIns="0" rIns="0" bIns="0" rtlCol="0"/>
          <a:lstStyle/>
          <a:p/>
        </p:txBody>
      </p:sp>
      <p:sp>
        <p:nvSpPr>
          <p:cNvPr id="73" name="object 73"/>
          <p:cNvSpPr/>
          <p:nvPr/>
        </p:nvSpPr>
        <p:spPr>
          <a:xfrm>
            <a:off x="627062" y="4783454"/>
            <a:ext cx="960755" cy="244475"/>
          </a:xfrm>
          <a:custGeom>
            <a:avLst/>
            <a:gdLst/>
            <a:ahLst/>
            <a:cxnLst/>
            <a:rect l="l" t="t" r="r" b="b"/>
            <a:pathLst>
              <a:path w="960755"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74" name="object 74"/>
          <p:cNvSpPr/>
          <p:nvPr/>
        </p:nvSpPr>
        <p:spPr>
          <a:xfrm>
            <a:off x="1587500" y="4783454"/>
            <a:ext cx="2832100" cy="244475"/>
          </a:xfrm>
          <a:custGeom>
            <a:avLst/>
            <a:gdLst/>
            <a:ahLst/>
            <a:cxnLst/>
            <a:rect l="l" t="t" r="r" b="b"/>
            <a:pathLst>
              <a:path w="2832100" h="244475">
                <a:moveTo>
                  <a:pt x="0" y="0"/>
                </a:moveTo>
                <a:lnTo>
                  <a:pt x="2832100" y="0"/>
                </a:lnTo>
                <a:lnTo>
                  <a:pt x="2832100" y="244475"/>
                </a:lnTo>
                <a:lnTo>
                  <a:pt x="0" y="244475"/>
                </a:lnTo>
                <a:lnTo>
                  <a:pt x="0" y="0"/>
                </a:lnTo>
                <a:close/>
              </a:path>
            </a:pathLst>
          </a:custGeom>
          <a:solidFill>
            <a:srgbClr val="D4DFEC"/>
          </a:solidFill>
        </p:spPr>
        <p:txBody>
          <a:bodyPr wrap="square" lIns="0" tIns="0" rIns="0" bIns="0" rtlCol="0"/>
          <a:lstStyle/>
          <a:p/>
        </p:txBody>
      </p:sp>
      <p:sp>
        <p:nvSpPr>
          <p:cNvPr id="75" name="object 75"/>
          <p:cNvSpPr/>
          <p:nvPr/>
        </p:nvSpPr>
        <p:spPr>
          <a:xfrm>
            <a:off x="4419600" y="478345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76" name="object 76"/>
          <p:cNvSpPr/>
          <p:nvPr/>
        </p:nvSpPr>
        <p:spPr>
          <a:xfrm>
            <a:off x="5380101" y="478345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77" name="object 77"/>
          <p:cNvSpPr/>
          <p:nvPr/>
        </p:nvSpPr>
        <p:spPr>
          <a:xfrm>
            <a:off x="6340475" y="478345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78" name="object 78"/>
          <p:cNvSpPr/>
          <p:nvPr/>
        </p:nvSpPr>
        <p:spPr>
          <a:xfrm>
            <a:off x="7300976" y="4783454"/>
            <a:ext cx="958850" cy="244475"/>
          </a:xfrm>
          <a:custGeom>
            <a:avLst/>
            <a:gdLst/>
            <a:ahLst/>
            <a:cxnLst/>
            <a:rect l="l" t="t" r="r" b="b"/>
            <a:pathLst>
              <a:path w="958850" h="244475">
                <a:moveTo>
                  <a:pt x="0" y="0"/>
                </a:moveTo>
                <a:lnTo>
                  <a:pt x="958850" y="0"/>
                </a:lnTo>
                <a:lnTo>
                  <a:pt x="958850" y="244475"/>
                </a:lnTo>
                <a:lnTo>
                  <a:pt x="0" y="244475"/>
                </a:lnTo>
                <a:lnTo>
                  <a:pt x="0" y="0"/>
                </a:lnTo>
                <a:close/>
              </a:path>
            </a:pathLst>
          </a:custGeom>
          <a:solidFill>
            <a:srgbClr val="D4DFEC"/>
          </a:solidFill>
        </p:spPr>
        <p:txBody>
          <a:bodyPr wrap="square" lIns="0" tIns="0" rIns="0" bIns="0" rtlCol="0"/>
          <a:lstStyle/>
          <a:p/>
        </p:txBody>
      </p:sp>
      <p:sp>
        <p:nvSpPr>
          <p:cNvPr id="79" name="object 79"/>
          <p:cNvSpPr/>
          <p:nvPr/>
        </p:nvSpPr>
        <p:spPr>
          <a:xfrm>
            <a:off x="8259826" y="478345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80" name="object 80"/>
          <p:cNvSpPr/>
          <p:nvPr/>
        </p:nvSpPr>
        <p:spPr>
          <a:xfrm>
            <a:off x="9220200" y="478345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81" name="object 81"/>
          <p:cNvSpPr/>
          <p:nvPr/>
        </p:nvSpPr>
        <p:spPr>
          <a:xfrm>
            <a:off x="10180701" y="478345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82" name="object 82"/>
          <p:cNvSpPr/>
          <p:nvPr/>
        </p:nvSpPr>
        <p:spPr>
          <a:xfrm>
            <a:off x="627062" y="5027929"/>
            <a:ext cx="960755" cy="244475"/>
          </a:xfrm>
          <a:custGeom>
            <a:avLst/>
            <a:gdLst/>
            <a:ahLst/>
            <a:cxnLst/>
            <a:rect l="l" t="t" r="r" b="b"/>
            <a:pathLst>
              <a:path w="960755"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83" name="object 83"/>
          <p:cNvSpPr/>
          <p:nvPr/>
        </p:nvSpPr>
        <p:spPr>
          <a:xfrm>
            <a:off x="1587500" y="5027929"/>
            <a:ext cx="2832100" cy="244475"/>
          </a:xfrm>
          <a:custGeom>
            <a:avLst/>
            <a:gdLst/>
            <a:ahLst/>
            <a:cxnLst/>
            <a:rect l="l" t="t" r="r" b="b"/>
            <a:pathLst>
              <a:path w="2832100" h="244475">
                <a:moveTo>
                  <a:pt x="0" y="0"/>
                </a:moveTo>
                <a:lnTo>
                  <a:pt x="2832100" y="0"/>
                </a:lnTo>
                <a:lnTo>
                  <a:pt x="2832100" y="244475"/>
                </a:lnTo>
                <a:lnTo>
                  <a:pt x="0" y="244475"/>
                </a:lnTo>
                <a:lnTo>
                  <a:pt x="0" y="0"/>
                </a:lnTo>
                <a:close/>
              </a:path>
            </a:pathLst>
          </a:custGeom>
          <a:solidFill>
            <a:srgbClr val="D4DFEC"/>
          </a:solidFill>
        </p:spPr>
        <p:txBody>
          <a:bodyPr wrap="square" lIns="0" tIns="0" rIns="0" bIns="0" rtlCol="0"/>
          <a:lstStyle/>
          <a:p/>
        </p:txBody>
      </p:sp>
      <p:sp>
        <p:nvSpPr>
          <p:cNvPr id="84" name="object 84"/>
          <p:cNvSpPr/>
          <p:nvPr/>
        </p:nvSpPr>
        <p:spPr>
          <a:xfrm>
            <a:off x="4419600" y="502792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85" name="object 85"/>
          <p:cNvSpPr/>
          <p:nvPr/>
        </p:nvSpPr>
        <p:spPr>
          <a:xfrm>
            <a:off x="5380101" y="502792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86" name="object 86"/>
          <p:cNvSpPr/>
          <p:nvPr/>
        </p:nvSpPr>
        <p:spPr>
          <a:xfrm>
            <a:off x="6340475" y="502792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87" name="object 87"/>
          <p:cNvSpPr/>
          <p:nvPr/>
        </p:nvSpPr>
        <p:spPr>
          <a:xfrm>
            <a:off x="7300976" y="5027929"/>
            <a:ext cx="958850" cy="244475"/>
          </a:xfrm>
          <a:custGeom>
            <a:avLst/>
            <a:gdLst/>
            <a:ahLst/>
            <a:cxnLst/>
            <a:rect l="l" t="t" r="r" b="b"/>
            <a:pathLst>
              <a:path w="958850" h="244475">
                <a:moveTo>
                  <a:pt x="0" y="0"/>
                </a:moveTo>
                <a:lnTo>
                  <a:pt x="958850" y="0"/>
                </a:lnTo>
                <a:lnTo>
                  <a:pt x="958850" y="244475"/>
                </a:lnTo>
                <a:lnTo>
                  <a:pt x="0" y="244475"/>
                </a:lnTo>
                <a:lnTo>
                  <a:pt x="0" y="0"/>
                </a:lnTo>
                <a:close/>
              </a:path>
            </a:pathLst>
          </a:custGeom>
          <a:solidFill>
            <a:srgbClr val="D4DFEC"/>
          </a:solidFill>
        </p:spPr>
        <p:txBody>
          <a:bodyPr wrap="square" lIns="0" tIns="0" rIns="0" bIns="0" rtlCol="0"/>
          <a:lstStyle/>
          <a:p/>
        </p:txBody>
      </p:sp>
      <p:sp>
        <p:nvSpPr>
          <p:cNvPr id="88" name="object 88"/>
          <p:cNvSpPr/>
          <p:nvPr/>
        </p:nvSpPr>
        <p:spPr>
          <a:xfrm>
            <a:off x="8259826" y="502792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89" name="object 89"/>
          <p:cNvSpPr/>
          <p:nvPr/>
        </p:nvSpPr>
        <p:spPr>
          <a:xfrm>
            <a:off x="9220200" y="502792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90" name="object 90"/>
          <p:cNvSpPr/>
          <p:nvPr/>
        </p:nvSpPr>
        <p:spPr>
          <a:xfrm>
            <a:off x="10180701" y="502792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91" name="object 91"/>
          <p:cNvSpPr/>
          <p:nvPr/>
        </p:nvSpPr>
        <p:spPr>
          <a:xfrm>
            <a:off x="627062" y="5272404"/>
            <a:ext cx="960755" cy="244475"/>
          </a:xfrm>
          <a:custGeom>
            <a:avLst/>
            <a:gdLst/>
            <a:ahLst/>
            <a:cxnLst/>
            <a:rect l="l" t="t" r="r" b="b"/>
            <a:pathLst>
              <a:path w="960755"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92" name="object 92"/>
          <p:cNvSpPr/>
          <p:nvPr/>
        </p:nvSpPr>
        <p:spPr>
          <a:xfrm>
            <a:off x="1587500" y="5272404"/>
            <a:ext cx="2832100" cy="244475"/>
          </a:xfrm>
          <a:custGeom>
            <a:avLst/>
            <a:gdLst/>
            <a:ahLst/>
            <a:cxnLst/>
            <a:rect l="l" t="t" r="r" b="b"/>
            <a:pathLst>
              <a:path w="2832100" h="244475">
                <a:moveTo>
                  <a:pt x="0" y="0"/>
                </a:moveTo>
                <a:lnTo>
                  <a:pt x="2832100" y="0"/>
                </a:lnTo>
                <a:lnTo>
                  <a:pt x="2832100" y="244475"/>
                </a:lnTo>
                <a:lnTo>
                  <a:pt x="0" y="244475"/>
                </a:lnTo>
                <a:lnTo>
                  <a:pt x="0" y="0"/>
                </a:lnTo>
                <a:close/>
              </a:path>
            </a:pathLst>
          </a:custGeom>
          <a:solidFill>
            <a:srgbClr val="D4DFEC"/>
          </a:solidFill>
        </p:spPr>
        <p:txBody>
          <a:bodyPr wrap="square" lIns="0" tIns="0" rIns="0" bIns="0" rtlCol="0"/>
          <a:lstStyle/>
          <a:p/>
        </p:txBody>
      </p:sp>
      <p:sp>
        <p:nvSpPr>
          <p:cNvPr id="93" name="object 93"/>
          <p:cNvSpPr/>
          <p:nvPr/>
        </p:nvSpPr>
        <p:spPr>
          <a:xfrm>
            <a:off x="4419600" y="527240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94" name="object 94"/>
          <p:cNvSpPr/>
          <p:nvPr/>
        </p:nvSpPr>
        <p:spPr>
          <a:xfrm>
            <a:off x="5380101" y="527240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95" name="object 95"/>
          <p:cNvSpPr/>
          <p:nvPr/>
        </p:nvSpPr>
        <p:spPr>
          <a:xfrm>
            <a:off x="6340475" y="527240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96" name="object 96"/>
          <p:cNvSpPr/>
          <p:nvPr/>
        </p:nvSpPr>
        <p:spPr>
          <a:xfrm>
            <a:off x="7300976" y="5272404"/>
            <a:ext cx="958850" cy="244475"/>
          </a:xfrm>
          <a:custGeom>
            <a:avLst/>
            <a:gdLst/>
            <a:ahLst/>
            <a:cxnLst/>
            <a:rect l="l" t="t" r="r" b="b"/>
            <a:pathLst>
              <a:path w="958850" h="244475">
                <a:moveTo>
                  <a:pt x="0" y="0"/>
                </a:moveTo>
                <a:lnTo>
                  <a:pt x="958850" y="0"/>
                </a:lnTo>
                <a:lnTo>
                  <a:pt x="958850" y="244475"/>
                </a:lnTo>
                <a:lnTo>
                  <a:pt x="0" y="244475"/>
                </a:lnTo>
                <a:lnTo>
                  <a:pt x="0" y="0"/>
                </a:lnTo>
                <a:close/>
              </a:path>
            </a:pathLst>
          </a:custGeom>
          <a:solidFill>
            <a:srgbClr val="D4DFEC"/>
          </a:solidFill>
        </p:spPr>
        <p:txBody>
          <a:bodyPr wrap="square" lIns="0" tIns="0" rIns="0" bIns="0" rtlCol="0"/>
          <a:lstStyle/>
          <a:p/>
        </p:txBody>
      </p:sp>
      <p:sp>
        <p:nvSpPr>
          <p:cNvPr id="97" name="object 97"/>
          <p:cNvSpPr/>
          <p:nvPr/>
        </p:nvSpPr>
        <p:spPr>
          <a:xfrm>
            <a:off x="8259826" y="527240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98" name="object 98"/>
          <p:cNvSpPr/>
          <p:nvPr/>
        </p:nvSpPr>
        <p:spPr>
          <a:xfrm>
            <a:off x="9220200" y="527240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99" name="object 99"/>
          <p:cNvSpPr/>
          <p:nvPr/>
        </p:nvSpPr>
        <p:spPr>
          <a:xfrm>
            <a:off x="10180701" y="527240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00" name="object 100"/>
          <p:cNvSpPr/>
          <p:nvPr/>
        </p:nvSpPr>
        <p:spPr>
          <a:xfrm>
            <a:off x="627062" y="5516879"/>
            <a:ext cx="960755" cy="244475"/>
          </a:xfrm>
          <a:custGeom>
            <a:avLst/>
            <a:gdLst/>
            <a:ahLst/>
            <a:cxnLst/>
            <a:rect l="l" t="t" r="r" b="b"/>
            <a:pathLst>
              <a:path w="960755"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01" name="object 101"/>
          <p:cNvSpPr/>
          <p:nvPr/>
        </p:nvSpPr>
        <p:spPr>
          <a:xfrm>
            <a:off x="1587500" y="5516879"/>
            <a:ext cx="2832100" cy="244475"/>
          </a:xfrm>
          <a:custGeom>
            <a:avLst/>
            <a:gdLst/>
            <a:ahLst/>
            <a:cxnLst/>
            <a:rect l="l" t="t" r="r" b="b"/>
            <a:pathLst>
              <a:path w="2832100" h="244475">
                <a:moveTo>
                  <a:pt x="0" y="0"/>
                </a:moveTo>
                <a:lnTo>
                  <a:pt x="2832100" y="0"/>
                </a:lnTo>
                <a:lnTo>
                  <a:pt x="2832100" y="244475"/>
                </a:lnTo>
                <a:lnTo>
                  <a:pt x="0" y="244475"/>
                </a:lnTo>
                <a:lnTo>
                  <a:pt x="0" y="0"/>
                </a:lnTo>
                <a:close/>
              </a:path>
            </a:pathLst>
          </a:custGeom>
          <a:solidFill>
            <a:srgbClr val="D4DFEC"/>
          </a:solidFill>
        </p:spPr>
        <p:txBody>
          <a:bodyPr wrap="square" lIns="0" tIns="0" rIns="0" bIns="0" rtlCol="0"/>
          <a:lstStyle/>
          <a:p/>
        </p:txBody>
      </p:sp>
      <p:sp>
        <p:nvSpPr>
          <p:cNvPr id="102" name="object 102"/>
          <p:cNvSpPr/>
          <p:nvPr/>
        </p:nvSpPr>
        <p:spPr>
          <a:xfrm>
            <a:off x="4419600" y="551687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03" name="object 103"/>
          <p:cNvSpPr/>
          <p:nvPr/>
        </p:nvSpPr>
        <p:spPr>
          <a:xfrm>
            <a:off x="5380101" y="551687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04" name="object 104"/>
          <p:cNvSpPr/>
          <p:nvPr/>
        </p:nvSpPr>
        <p:spPr>
          <a:xfrm>
            <a:off x="6340475" y="551687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05" name="object 105"/>
          <p:cNvSpPr/>
          <p:nvPr/>
        </p:nvSpPr>
        <p:spPr>
          <a:xfrm>
            <a:off x="7300976" y="5516879"/>
            <a:ext cx="958850" cy="244475"/>
          </a:xfrm>
          <a:custGeom>
            <a:avLst/>
            <a:gdLst/>
            <a:ahLst/>
            <a:cxnLst/>
            <a:rect l="l" t="t" r="r" b="b"/>
            <a:pathLst>
              <a:path w="958850" h="244475">
                <a:moveTo>
                  <a:pt x="0" y="0"/>
                </a:moveTo>
                <a:lnTo>
                  <a:pt x="958850" y="0"/>
                </a:lnTo>
                <a:lnTo>
                  <a:pt x="958850" y="244475"/>
                </a:lnTo>
                <a:lnTo>
                  <a:pt x="0" y="244475"/>
                </a:lnTo>
                <a:lnTo>
                  <a:pt x="0" y="0"/>
                </a:lnTo>
                <a:close/>
              </a:path>
            </a:pathLst>
          </a:custGeom>
          <a:solidFill>
            <a:srgbClr val="D4DFEC"/>
          </a:solidFill>
        </p:spPr>
        <p:txBody>
          <a:bodyPr wrap="square" lIns="0" tIns="0" rIns="0" bIns="0" rtlCol="0"/>
          <a:lstStyle/>
          <a:p/>
        </p:txBody>
      </p:sp>
      <p:sp>
        <p:nvSpPr>
          <p:cNvPr id="106" name="object 106"/>
          <p:cNvSpPr/>
          <p:nvPr/>
        </p:nvSpPr>
        <p:spPr>
          <a:xfrm>
            <a:off x="8259826" y="551687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07" name="object 107"/>
          <p:cNvSpPr/>
          <p:nvPr/>
        </p:nvSpPr>
        <p:spPr>
          <a:xfrm>
            <a:off x="9220200" y="551687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08" name="object 108"/>
          <p:cNvSpPr/>
          <p:nvPr/>
        </p:nvSpPr>
        <p:spPr>
          <a:xfrm>
            <a:off x="10180701" y="551687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09" name="object 109"/>
          <p:cNvSpPr/>
          <p:nvPr/>
        </p:nvSpPr>
        <p:spPr>
          <a:xfrm>
            <a:off x="627062" y="5761354"/>
            <a:ext cx="960755" cy="244475"/>
          </a:xfrm>
          <a:custGeom>
            <a:avLst/>
            <a:gdLst/>
            <a:ahLst/>
            <a:cxnLst/>
            <a:rect l="l" t="t" r="r" b="b"/>
            <a:pathLst>
              <a:path w="960755"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10" name="object 110"/>
          <p:cNvSpPr/>
          <p:nvPr/>
        </p:nvSpPr>
        <p:spPr>
          <a:xfrm>
            <a:off x="1587500" y="5761354"/>
            <a:ext cx="2832100" cy="244475"/>
          </a:xfrm>
          <a:custGeom>
            <a:avLst/>
            <a:gdLst/>
            <a:ahLst/>
            <a:cxnLst/>
            <a:rect l="l" t="t" r="r" b="b"/>
            <a:pathLst>
              <a:path w="2832100" h="244475">
                <a:moveTo>
                  <a:pt x="0" y="0"/>
                </a:moveTo>
                <a:lnTo>
                  <a:pt x="2832100" y="0"/>
                </a:lnTo>
                <a:lnTo>
                  <a:pt x="2832100" y="244475"/>
                </a:lnTo>
                <a:lnTo>
                  <a:pt x="0" y="244475"/>
                </a:lnTo>
                <a:lnTo>
                  <a:pt x="0" y="0"/>
                </a:lnTo>
                <a:close/>
              </a:path>
            </a:pathLst>
          </a:custGeom>
          <a:solidFill>
            <a:srgbClr val="D4DFEC"/>
          </a:solidFill>
        </p:spPr>
        <p:txBody>
          <a:bodyPr wrap="square" lIns="0" tIns="0" rIns="0" bIns="0" rtlCol="0"/>
          <a:lstStyle/>
          <a:p/>
        </p:txBody>
      </p:sp>
      <p:sp>
        <p:nvSpPr>
          <p:cNvPr id="111" name="object 111"/>
          <p:cNvSpPr/>
          <p:nvPr/>
        </p:nvSpPr>
        <p:spPr>
          <a:xfrm>
            <a:off x="4419600" y="576135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12" name="object 112"/>
          <p:cNvSpPr/>
          <p:nvPr/>
        </p:nvSpPr>
        <p:spPr>
          <a:xfrm>
            <a:off x="5380101" y="576135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13" name="object 113"/>
          <p:cNvSpPr/>
          <p:nvPr/>
        </p:nvSpPr>
        <p:spPr>
          <a:xfrm>
            <a:off x="6340475" y="576135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14" name="object 114"/>
          <p:cNvSpPr/>
          <p:nvPr/>
        </p:nvSpPr>
        <p:spPr>
          <a:xfrm>
            <a:off x="7300976" y="5761354"/>
            <a:ext cx="958850" cy="244475"/>
          </a:xfrm>
          <a:custGeom>
            <a:avLst/>
            <a:gdLst/>
            <a:ahLst/>
            <a:cxnLst/>
            <a:rect l="l" t="t" r="r" b="b"/>
            <a:pathLst>
              <a:path w="958850" h="244475">
                <a:moveTo>
                  <a:pt x="0" y="0"/>
                </a:moveTo>
                <a:lnTo>
                  <a:pt x="958850" y="0"/>
                </a:lnTo>
                <a:lnTo>
                  <a:pt x="958850" y="244475"/>
                </a:lnTo>
                <a:lnTo>
                  <a:pt x="0" y="244475"/>
                </a:lnTo>
                <a:lnTo>
                  <a:pt x="0" y="0"/>
                </a:lnTo>
                <a:close/>
              </a:path>
            </a:pathLst>
          </a:custGeom>
          <a:solidFill>
            <a:srgbClr val="D4DFEC"/>
          </a:solidFill>
        </p:spPr>
        <p:txBody>
          <a:bodyPr wrap="square" lIns="0" tIns="0" rIns="0" bIns="0" rtlCol="0"/>
          <a:lstStyle/>
          <a:p/>
        </p:txBody>
      </p:sp>
      <p:sp>
        <p:nvSpPr>
          <p:cNvPr id="115" name="object 115"/>
          <p:cNvSpPr/>
          <p:nvPr/>
        </p:nvSpPr>
        <p:spPr>
          <a:xfrm>
            <a:off x="8259826" y="576135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16" name="object 116"/>
          <p:cNvSpPr/>
          <p:nvPr/>
        </p:nvSpPr>
        <p:spPr>
          <a:xfrm>
            <a:off x="9220200" y="576135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17" name="object 117"/>
          <p:cNvSpPr/>
          <p:nvPr/>
        </p:nvSpPr>
        <p:spPr>
          <a:xfrm>
            <a:off x="10180701" y="5761354"/>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18" name="object 118"/>
          <p:cNvSpPr/>
          <p:nvPr/>
        </p:nvSpPr>
        <p:spPr>
          <a:xfrm>
            <a:off x="627062" y="6005829"/>
            <a:ext cx="960755" cy="244475"/>
          </a:xfrm>
          <a:custGeom>
            <a:avLst/>
            <a:gdLst/>
            <a:ahLst/>
            <a:cxnLst/>
            <a:rect l="l" t="t" r="r" b="b"/>
            <a:pathLst>
              <a:path w="960755"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19" name="object 119"/>
          <p:cNvSpPr/>
          <p:nvPr/>
        </p:nvSpPr>
        <p:spPr>
          <a:xfrm>
            <a:off x="1587500" y="6005829"/>
            <a:ext cx="2832100" cy="244475"/>
          </a:xfrm>
          <a:custGeom>
            <a:avLst/>
            <a:gdLst/>
            <a:ahLst/>
            <a:cxnLst/>
            <a:rect l="l" t="t" r="r" b="b"/>
            <a:pathLst>
              <a:path w="2832100" h="244475">
                <a:moveTo>
                  <a:pt x="0" y="0"/>
                </a:moveTo>
                <a:lnTo>
                  <a:pt x="2832100" y="0"/>
                </a:lnTo>
                <a:lnTo>
                  <a:pt x="2832100" y="244475"/>
                </a:lnTo>
                <a:lnTo>
                  <a:pt x="0" y="244475"/>
                </a:lnTo>
                <a:lnTo>
                  <a:pt x="0" y="0"/>
                </a:lnTo>
                <a:close/>
              </a:path>
            </a:pathLst>
          </a:custGeom>
          <a:solidFill>
            <a:srgbClr val="D4DFEC"/>
          </a:solidFill>
        </p:spPr>
        <p:txBody>
          <a:bodyPr wrap="square" lIns="0" tIns="0" rIns="0" bIns="0" rtlCol="0"/>
          <a:lstStyle/>
          <a:p/>
        </p:txBody>
      </p:sp>
      <p:sp>
        <p:nvSpPr>
          <p:cNvPr id="120" name="object 120"/>
          <p:cNvSpPr/>
          <p:nvPr/>
        </p:nvSpPr>
        <p:spPr>
          <a:xfrm>
            <a:off x="4419600" y="600582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21" name="object 121"/>
          <p:cNvSpPr/>
          <p:nvPr/>
        </p:nvSpPr>
        <p:spPr>
          <a:xfrm>
            <a:off x="5380101" y="600582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22" name="object 122"/>
          <p:cNvSpPr/>
          <p:nvPr/>
        </p:nvSpPr>
        <p:spPr>
          <a:xfrm>
            <a:off x="6340475" y="600582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23" name="object 123"/>
          <p:cNvSpPr/>
          <p:nvPr/>
        </p:nvSpPr>
        <p:spPr>
          <a:xfrm>
            <a:off x="7300976" y="6005829"/>
            <a:ext cx="958850" cy="244475"/>
          </a:xfrm>
          <a:custGeom>
            <a:avLst/>
            <a:gdLst/>
            <a:ahLst/>
            <a:cxnLst/>
            <a:rect l="l" t="t" r="r" b="b"/>
            <a:pathLst>
              <a:path w="958850" h="244475">
                <a:moveTo>
                  <a:pt x="0" y="0"/>
                </a:moveTo>
                <a:lnTo>
                  <a:pt x="958850" y="0"/>
                </a:lnTo>
                <a:lnTo>
                  <a:pt x="958850" y="244475"/>
                </a:lnTo>
                <a:lnTo>
                  <a:pt x="0" y="244475"/>
                </a:lnTo>
                <a:lnTo>
                  <a:pt x="0" y="0"/>
                </a:lnTo>
                <a:close/>
              </a:path>
            </a:pathLst>
          </a:custGeom>
          <a:solidFill>
            <a:srgbClr val="D4DFEC"/>
          </a:solidFill>
        </p:spPr>
        <p:txBody>
          <a:bodyPr wrap="square" lIns="0" tIns="0" rIns="0" bIns="0" rtlCol="0"/>
          <a:lstStyle/>
          <a:p/>
        </p:txBody>
      </p:sp>
      <p:sp>
        <p:nvSpPr>
          <p:cNvPr id="124" name="object 124"/>
          <p:cNvSpPr/>
          <p:nvPr/>
        </p:nvSpPr>
        <p:spPr>
          <a:xfrm>
            <a:off x="8259826" y="600582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25" name="object 125"/>
          <p:cNvSpPr/>
          <p:nvPr/>
        </p:nvSpPr>
        <p:spPr>
          <a:xfrm>
            <a:off x="9220200" y="600582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26" name="object 126"/>
          <p:cNvSpPr/>
          <p:nvPr/>
        </p:nvSpPr>
        <p:spPr>
          <a:xfrm>
            <a:off x="10180701" y="6005829"/>
            <a:ext cx="960755" cy="244475"/>
          </a:xfrm>
          <a:custGeom>
            <a:avLst/>
            <a:gdLst/>
            <a:ahLst/>
            <a:cxnLst/>
            <a:rect l="l" t="t" r="r" b="b"/>
            <a:pathLst>
              <a:path w="960754" h="244475">
                <a:moveTo>
                  <a:pt x="0" y="0"/>
                </a:moveTo>
                <a:lnTo>
                  <a:pt x="960437" y="0"/>
                </a:lnTo>
                <a:lnTo>
                  <a:pt x="960437" y="244475"/>
                </a:lnTo>
                <a:lnTo>
                  <a:pt x="0" y="244475"/>
                </a:lnTo>
                <a:lnTo>
                  <a:pt x="0" y="0"/>
                </a:lnTo>
                <a:close/>
              </a:path>
            </a:pathLst>
          </a:custGeom>
          <a:solidFill>
            <a:srgbClr val="D4DFEC"/>
          </a:solidFill>
        </p:spPr>
        <p:txBody>
          <a:bodyPr wrap="square" lIns="0" tIns="0" rIns="0" bIns="0" rtlCol="0"/>
          <a:lstStyle/>
          <a:p/>
        </p:txBody>
      </p:sp>
      <p:sp>
        <p:nvSpPr>
          <p:cNvPr id="127" name="object 127"/>
          <p:cNvSpPr/>
          <p:nvPr/>
        </p:nvSpPr>
        <p:spPr>
          <a:xfrm>
            <a:off x="627062" y="6250304"/>
            <a:ext cx="960755" cy="488950"/>
          </a:xfrm>
          <a:custGeom>
            <a:avLst/>
            <a:gdLst/>
            <a:ahLst/>
            <a:cxnLst/>
            <a:rect l="l" t="t" r="r" b="b"/>
            <a:pathLst>
              <a:path w="960755" h="488950">
                <a:moveTo>
                  <a:pt x="0" y="0"/>
                </a:moveTo>
                <a:lnTo>
                  <a:pt x="960437" y="0"/>
                </a:lnTo>
                <a:lnTo>
                  <a:pt x="960437" y="488950"/>
                </a:lnTo>
                <a:lnTo>
                  <a:pt x="0" y="488950"/>
                </a:lnTo>
                <a:lnTo>
                  <a:pt x="0" y="0"/>
                </a:lnTo>
                <a:close/>
              </a:path>
            </a:pathLst>
          </a:custGeom>
          <a:solidFill>
            <a:srgbClr val="D4DFEC"/>
          </a:solidFill>
        </p:spPr>
        <p:txBody>
          <a:bodyPr wrap="square" lIns="0" tIns="0" rIns="0" bIns="0" rtlCol="0"/>
          <a:lstStyle/>
          <a:p/>
        </p:txBody>
      </p:sp>
      <p:sp>
        <p:nvSpPr>
          <p:cNvPr id="128" name="object 128"/>
          <p:cNvSpPr/>
          <p:nvPr/>
        </p:nvSpPr>
        <p:spPr>
          <a:xfrm>
            <a:off x="1587500" y="6250304"/>
            <a:ext cx="2832100" cy="488950"/>
          </a:xfrm>
          <a:custGeom>
            <a:avLst/>
            <a:gdLst/>
            <a:ahLst/>
            <a:cxnLst/>
            <a:rect l="l" t="t" r="r" b="b"/>
            <a:pathLst>
              <a:path w="2832100" h="488950">
                <a:moveTo>
                  <a:pt x="0" y="0"/>
                </a:moveTo>
                <a:lnTo>
                  <a:pt x="2832100" y="0"/>
                </a:lnTo>
                <a:lnTo>
                  <a:pt x="2832100" y="488950"/>
                </a:lnTo>
                <a:lnTo>
                  <a:pt x="0" y="488950"/>
                </a:lnTo>
                <a:lnTo>
                  <a:pt x="0" y="0"/>
                </a:lnTo>
                <a:close/>
              </a:path>
            </a:pathLst>
          </a:custGeom>
          <a:solidFill>
            <a:srgbClr val="D4DFEC"/>
          </a:solidFill>
        </p:spPr>
        <p:txBody>
          <a:bodyPr wrap="square" lIns="0" tIns="0" rIns="0" bIns="0" rtlCol="0"/>
          <a:lstStyle/>
          <a:p/>
        </p:txBody>
      </p:sp>
      <p:sp>
        <p:nvSpPr>
          <p:cNvPr id="129" name="object 129"/>
          <p:cNvSpPr/>
          <p:nvPr/>
        </p:nvSpPr>
        <p:spPr>
          <a:xfrm>
            <a:off x="4419600" y="6250304"/>
            <a:ext cx="960755" cy="488950"/>
          </a:xfrm>
          <a:custGeom>
            <a:avLst/>
            <a:gdLst/>
            <a:ahLst/>
            <a:cxnLst/>
            <a:rect l="l" t="t" r="r" b="b"/>
            <a:pathLst>
              <a:path w="960754" h="488950">
                <a:moveTo>
                  <a:pt x="0" y="0"/>
                </a:moveTo>
                <a:lnTo>
                  <a:pt x="960437" y="0"/>
                </a:lnTo>
                <a:lnTo>
                  <a:pt x="960437" y="488950"/>
                </a:lnTo>
                <a:lnTo>
                  <a:pt x="0" y="488950"/>
                </a:lnTo>
                <a:lnTo>
                  <a:pt x="0" y="0"/>
                </a:lnTo>
                <a:close/>
              </a:path>
            </a:pathLst>
          </a:custGeom>
          <a:solidFill>
            <a:srgbClr val="D4DFEC"/>
          </a:solidFill>
        </p:spPr>
        <p:txBody>
          <a:bodyPr wrap="square" lIns="0" tIns="0" rIns="0" bIns="0" rtlCol="0"/>
          <a:lstStyle/>
          <a:p/>
        </p:txBody>
      </p:sp>
      <p:sp>
        <p:nvSpPr>
          <p:cNvPr id="130" name="object 130"/>
          <p:cNvSpPr/>
          <p:nvPr/>
        </p:nvSpPr>
        <p:spPr>
          <a:xfrm>
            <a:off x="5380101" y="6250304"/>
            <a:ext cx="960755" cy="488950"/>
          </a:xfrm>
          <a:custGeom>
            <a:avLst/>
            <a:gdLst/>
            <a:ahLst/>
            <a:cxnLst/>
            <a:rect l="l" t="t" r="r" b="b"/>
            <a:pathLst>
              <a:path w="960754" h="488950">
                <a:moveTo>
                  <a:pt x="0" y="0"/>
                </a:moveTo>
                <a:lnTo>
                  <a:pt x="960437" y="0"/>
                </a:lnTo>
                <a:lnTo>
                  <a:pt x="960437" y="488950"/>
                </a:lnTo>
                <a:lnTo>
                  <a:pt x="0" y="488950"/>
                </a:lnTo>
                <a:lnTo>
                  <a:pt x="0" y="0"/>
                </a:lnTo>
                <a:close/>
              </a:path>
            </a:pathLst>
          </a:custGeom>
          <a:solidFill>
            <a:srgbClr val="D4DFEC"/>
          </a:solidFill>
        </p:spPr>
        <p:txBody>
          <a:bodyPr wrap="square" lIns="0" tIns="0" rIns="0" bIns="0" rtlCol="0"/>
          <a:lstStyle/>
          <a:p/>
        </p:txBody>
      </p:sp>
      <p:sp>
        <p:nvSpPr>
          <p:cNvPr id="131" name="object 131"/>
          <p:cNvSpPr/>
          <p:nvPr/>
        </p:nvSpPr>
        <p:spPr>
          <a:xfrm>
            <a:off x="6340475" y="6250304"/>
            <a:ext cx="960755" cy="488950"/>
          </a:xfrm>
          <a:custGeom>
            <a:avLst/>
            <a:gdLst/>
            <a:ahLst/>
            <a:cxnLst/>
            <a:rect l="l" t="t" r="r" b="b"/>
            <a:pathLst>
              <a:path w="960754" h="488950">
                <a:moveTo>
                  <a:pt x="0" y="0"/>
                </a:moveTo>
                <a:lnTo>
                  <a:pt x="960437" y="0"/>
                </a:lnTo>
                <a:lnTo>
                  <a:pt x="960437" y="488950"/>
                </a:lnTo>
                <a:lnTo>
                  <a:pt x="0" y="488950"/>
                </a:lnTo>
                <a:lnTo>
                  <a:pt x="0" y="0"/>
                </a:lnTo>
                <a:close/>
              </a:path>
            </a:pathLst>
          </a:custGeom>
          <a:solidFill>
            <a:srgbClr val="D4DFEC"/>
          </a:solidFill>
        </p:spPr>
        <p:txBody>
          <a:bodyPr wrap="square" lIns="0" tIns="0" rIns="0" bIns="0" rtlCol="0"/>
          <a:lstStyle/>
          <a:p/>
        </p:txBody>
      </p:sp>
      <p:sp>
        <p:nvSpPr>
          <p:cNvPr id="132" name="object 132"/>
          <p:cNvSpPr/>
          <p:nvPr/>
        </p:nvSpPr>
        <p:spPr>
          <a:xfrm>
            <a:off x="7300976" y="6250304"/>
            <a:ext cx="958850" cy="488950"/>
          </a:xfrm>
          <a:custGeom>
            <a:avLst/>
            <a:gdLst/>
            <a:ahLst/>
            <a:cxnLst/>
            <a:rect l="l" t="t" r="r" b="b"/>
            <a:pathLst>
              <a:path w="958850" h="488950">
                <a:moveTo>
                  <a:pt x="0" y="0"/>
                </a:moveTo>
                <a:lnTo>
                  <a:pt x="958850" y="0"/>
                </a:lnTo>
                <a:lnTo>
                  <a:pt x="958850" y="488950"/>
                </a:lnTo>
                <a:lnTo>
                  <a:pt x="0" y="488950"/>
                </a:lnTo>
                <a:lnTo>
                  <a:pt x="0" y="0"/>
                </a:lnTo>
                <a:close/>
              </a:path>
            </a:pathLst>
          </a:custGeom>
          <a:solidFill>
            <a:srgbClr val="D4DFEC"/>
          </a:solidFill>
        </p:spPr>
        <p:txBody>
          <a:bodyPr wrap="square" lIns="0" tIns="0" rIns="0" bIns="0" rtlCol="0"/>
          <a:lstStyle/>
          <a:p/>
        </p:txBody>
      </p:sp>
      <p:sp>
        <p:nvSpPr>
          <p:cNvPr id="133" name="object 133"/>
          <p:cNvSpPr/>
          <p:nvPr/>
        </p:nvSpPr>
        <p:spPr>
          <a:xfrm>
            <a:off x="8259826" y="6250304"/>
            <a:ext cx="960755" cy="488950"/>
          </a:xfrm>
          <a:custGeom>
            <a:avLst/>
            <a:gdLst/>
            <a:ahLst/>
            <a:cxnLst/>
            <a:rect l="l" t="t" r="r" b="b"/>
            <a:pathLst>
              <a:path w="960754" h="488950">
                <a:moveTo>
                  <a:pt x="0" y="0"/>
                </a:moveTo>
                <a:lnTo>
                  <a:pt x="960437" y="0"/>
                </a:lnTo>
                <a:lnTo>
                  <a:pt x="960437" y="488950"/>
                </a:lnTo>
                <a:lnTo>
                  <a:pt x="0" y="488950"/>
                </a:lnTo>
                <a:lnTo>
                  <a:pt x="0" y="0"/>
                </a:lnTo>
                <a:close/>
              </a:path>
            </a:pathLst>
          </a:custGeom>
          <a:solidFill>
            <a:srgbClr val="D4DFEC"/>
          </a:solidFill>
        </p:spPr>
        <p:txBody>
          <a:bodyPr wrap="square" lIns="0" tIns="0" rIns="0" bIns="0" rtlCol="0"/>
          <a:lstStyle/>
          <a:p/>
        </p:txBody>
      </p:sp>
      <p:sp>
        <p:nvSpPr>
          <p:cNvPr id="134" name="object 134"/>
          <p:cNvSpPr/>
          <p:nvPr/>
        </p:nvSpPr>
        <p:spPr>
          <a:xfrm>
            <a:off x="9220200" y="6250304"/>
            <a:ext cx="960755" cy="488950"/>
          </a:xfrm>
          <a:custGeom>
            <a:avLst/>
            <a:gdLst/>
            <a:ahLst/>
            <a:cxnLst/>
            <a:rect l="l" t="t" r="r" b="b"/>
            <a:pathLst>
              <a:path w="960754" h="488950">
                <a:moveTo>
                  <a:pt x="0" y="0"/>
                </a:moveTo>
                <a:lnTo>
                  <a:pt x="960437" y="0"/>
                </a:lnTo>
                <a:lnTo>
                  <a:pt x="960437" y="488950"/>
                </a:lnTo>
                <a:lnTo>
                  <a:pt x="0" y="488950"/>
                </a:lnTo>
                <a:lnTo>
                  <a:pt x="0" y="0"/>
                </a:lnTo>
                <a:close/>
              </a:path>
            </a:pathLst>
          </a:custGeom>
          <a:solidFill>
            <a:srgbClr val="D4DFEC"/>
          </a:solidFill>
        </p:spPr>
        <p:txBody>
          <a:bodyPr wrap="square" lIns="0" tIns="0" rIns="0" bIns="0" rtlCol="0"/>
          <a:lstStyle/>
          <a:p/>
        </p:txBody>
      </p:sp>
      <p:sp>
        <p:nvSpPr>
          <p:cNvPr id="135" name="object 135"/>
          <p:cNvSpPr/>
          <p:nvPr/>
        </p:nvSpPr>
        <p:spPr>
          <a:xfrm>
            <a:off x="10180701" y="6250304"/>
            <a:ext cx="960755" cy="488950"/>
          </a:xfrm>
          <a:custGeom>
            <a:avLst/>
            <a:gdLst/>
            <a:ahLst/>
            <a:cxnLst/>
            <a:rect l="l" t="t" r="r" b="b"/>
            <a:pathLst>
              <a:path w="960754" h="488950">
                <a:moveTo>
                  <a:pt x="0" y="0"/>
                </a:moveTo>
                <a:lnTo>
                  <a:pt x="960437" y="0"/>
                </a:lnTo>
                <a:lnTo>
                  <a:pt x="960437" y="488950"/>
                </a:lnTo>
                <a:lnTo>
                  <a:pt x="0" y="488950"/>
                </a:lnTo>
                <a:lnTo>
                  <a:pt x="0" y="0"/>
                </a:lnTo>
                <a:close/>
              </a:path>
            </a:pathLst>
          </a:custGeom>
          <a:solidFill>
            <a:srgbClr val="D4DFEC"/>
          </a:solidFill>
        </p:spPr>
        <p:txBody>
          <a:bodyPr wrap="square" lIns="0" tIns="0" rIns="0" bIns="0" rtlCol="0"/>
          <a:lstStyle/>
          <a:p/>
        </p:txBody>
      </p:sp>
      <p:sp>
        <p:nvSpPr>
          <p:cNvPr id="136" name="object 136"/>
          <p:cNvSpPr/>
          <p:nvPr/>
        </p:nvSpPr>
        <p:spPr>
          <a:xfrm>
            <a:off x="1587500" y="1600200"/>
            <a:ext cx="0" cy="5145405"/>
          </a:xfrm>
          <a:custGeom>
            <a:avLst/>
            <a:gdLst/>
            <a:ahLst/>
            <a:cxnLst/>
            <a:rect l="l" t="t" r="r" b="b"/>
            <a:pathLst>
              <a:path h="5145405">
                <a:moveTo>
                  <a:pt x="0" y="0"/>
                </a:moveTo>
                <a:lnTo>
                  <a:pt x="0" y="5145405"/>
                </a:lnTo>
              </a:path>
            </a:pathLst>
          </a:custGeom>
          <a:ln w="12700">
            <a:solidFill>
              <a:srgbClr val="000000"/>
            </a:solidFill>
          </a:ln>
        </p:spPr>
        <p:txBody>
          <a:bodyPr wrap="square" lIns="0" tIns="0" rIns="0" bIns="0" rtlCol="0"/>
          <a:lstStyle/>
          <a:p/>
        </p:txBody>
      </p:sp>
      <p:sp>
        <p:nvSpPr>
          <p:cNvPr id="137" name="object 137"/>
          <p:cNvSpPr/>
          <p:nvPr/>
        </p:nvSpPr>
        <p:spPr>
          <a:xfrm>
            <a:off x="4419600" y="1600200"/>
            <a:ext cx="0" cy="5145405"/>
          </a:xfrm>
          <a:custGeom>
            <a:avLst/>
            <a:gdLst/>
            <a:ahLst/>
            <a:cxnLst/>
            <a:rect l="l" t="t" r="r" b="b"/>
            <a:pathLst>
              <a:path h="5145405">
                <a:moveTo>
                  <a:pt x="0" y="0"/>
                </a:moveTo>
                <a:lnTo>
                  <a:pt x="0" y="5145405"/>
                </a:lnTo>
              </a:path>
            </a:pathLst>
          </a:custGeom>
          <a:ln w="12700">
            <a:solidFill>
              <a:srgbClr val="000000"/>
            </a:solidFill>
          </a:ln>
        </p:spPr>
        <p:txBody>
          <a:bodyPr wrap="square" lIns="0" tIns="0" rIns="0" bIns="0" rtlCol="0"/>
          <a:lstStyle/>
          <a:p/>
        </p:txBody>
      </p:sp>
      <p:sp>
        <p:nvSpPr>
          <p:cNvPr id="138" name="object 138"/>
          <p:cNvSpPr/>
          <p:nvPr/>
        </p:nvSpPr>
        <p:spPr>
          <a:xfrm>
            <a:off x="5380101" y="1600200"/>
            <a:ext cx="0" cy="5145405"/>
          </a:xfrm>
          <a:custGeom>
            <a:avLst/>
            <a:gdLst/>
            <a:ahLst/>
            <a:cxnLst/>
            <a:rect l="l" t="t" r="r" b="b"/>
            <a:pathLst>
              <a:path h="5145405">
                <a:moveTo>
                  <a:pt x="0" y="0"/>
                </a:moveTo>
                <a:lnTo>
                  <a:pt x="0" y="5145405"/>
                </a:lnTo>
              </a:path>
            </a:pathLst>
          </a:custGeom>
          <a:ln w="12700">
            <a:solidFill>
              <a:srgbClr val="000000"/>
            </a:solidFill>
          </a:ln>
        </p:spPr>
        <p:txBody>
          <a:bodyPr wrap="square" lIns="0" tIns="0" rIns="0" bIns="0" rtlCol="0"/>
          <a:lstStyle/>
          <a:p/>
        </p:txBody>
      </p:sp>
      <p:sp>
        <p:nvSpPr>
          <p:cNvPr id="139" name="object 139"/>
          <p:cNvSpPr/>
          <p:nvPr/>
        </p:nvSpPr>
        <p:spPr>
          <a:xfrm>
            <a:off x="6340475" y="1600200"/>
            <a:ext cx="0" cy="5145405"/>
          </a:xfrm>
          <a:custGeom>
            <a:avLst/>
            <a:gdLst/>
            <a:ahLst/>
            <a:cxnLst/>
            <a:rect l="l" t="t" r="r" b="b"/>
            <a:pathLst>
              <a:path h="5145405">
                <a:moveTo>
                  <a:pt x="0" y="0"/>
                </a:moveTo>
                <a:lnTo>
                  <a:pt x="0" y="5145405"/>
                </a:lnTo>
              </a:path>
            </a:pathLst>
          </a:custGeom>
          <a:ln w="12700">
            <a:solidFill>
              <a:srgbClr val="000000"/>
            </a:solidFill>
          </a:ln>
        </p:spPr>
        <p:txBody>
          <a:bodyPr wrap="square" lIns="0" tIns="0" rIns="0" bIns="0" rtlCol="0"/>
          <a:lstStyle/>
          <a:p/>
        </p:txBody>
      </p:sp>
      <p:sp>
        <p:nvSpPr>
          <p:cNvPr id="140" name="object 140"/>
          <p:cNvSpPr/>
          <p:nvPr/>
        </p:nvSpPr>
        <p:spPr>
          <a:xfrm>
            <a:off x="7300976" y="1600200"/>
            <a:ext cx="0" cy="5145405"/>
          </a:xfrm>
          <a:custGeom>
            <a:avLst/>
            <a:gdLst/>
            <a:ahLst/>
            <a:cxnLst/>
            <a:rect l="l" t="t" r="r" b="b"/>
            <a:pathLst>
              <a:path h="5145405">
                <a:moveTo>
                  <a:pt x="0" y="0"/>
                </a:moveTo>
                <a:lnTo>
                  <a:pt x="0" y="5145405"/>
                </a:lnTo>
              </a:path>
            </a:pathLst>
          </a:custGeom>
          <a:ln w="12700">
            <a:solidFill>
              <a:srgbClr val="000000"/>
            </a:solidFill>
          </a:ln>
        </p:spPr>
        <p:txBody>
          <a:bodyPr wrap="square" lIns="0" tIns="0" rIns="0" bIns="0" rtlCol="0"/>
          <a:lstStyle/>
          <a:p/>
        </p:txBody>
      </p:sp>
      <p:sp>
        <p:nvSpPr>
          <p:cNvPr id="141" name="object 141"/>
          <p:cNvSpPr/>
          <p:nvPr/>
        </p:nvSpPr>
        <p:spPr>
          <a:xfrm>
            <a:off x="8259826" y="1600200"/>
            <a:ext cx="0" cy="5145405"/>
          </a:xfrm>
          <a:custGeom>
            <a:avLst/>
            <a:gdLst/>
            <a:ahLst/>
            <a:cxnLst/>
            <a:rect l="l" t="t" r="r" b="b"/>
            <a:pathLst>
              <a:path h="5145405">
                <a:moveTo>
                  <a:pt x="0" y="0"/>
                </a:moveTo>
                <a:lnTo>
                  <a:pt x="0" y="5145405"/>
                </a:lnTo>
              </a:path>
            </a:pathLst>
          </a:custGeom>
          <a:ln w="12700">
            <a:solidFill>
              <a:srgbClr val="000000"/>
            </a:solidFill>
          </a:ln>
        </p:spPr>
        <p:txBody>
          <a:bodyPr wrap="square" lIns="0" tIns="0" rIns="0" bIns="0" rtlCol="0"/>
          <a:lstStyle/>
          <a:p/>
        </p:txBody>
      </p:sp>
      <p:sp>
        <p:nvSpPr>
          <p:cNvPr id="142" name="object 142"/>
          <p:cNvSpPr/>
          <p:nvPr/>
        </p:nvSpPr>
        <p:spPr>
          <a:xfrm>
            <a:off x="9220200" y="1600200"/>
            <a:ext cx="0" cy="5145405"/>
          </a:xfrm>
          <a:custGeom>
            <a:avLst/>
            <a:gdLst/>
            <a:ahLst/>
            <a:cxnLst/>
            <a:rect l="l" t="t" r="r" b="b"/>
            <a:pathLst>
              <a:path h="5145405">
                <a:moveTo>
                  <a:pt x="0" y="0"/>
                </a:moveTo>
                <a:lnTo>
                  <a:pt x="0" y="5145405"/>
                </a:lnTo>
              </a:path>
            </a:pathLst>
          </a:custGeom>
          <a:ln w="12700">
            <a:solidFill>
              <a:srgbClr val="000000"/>
            </a:solidFill>
          </a:ln>
        </p:spPr>
        <p:txBody>
          <a:bodyPr wrap="square" lIns="0" tIns="0" rIns="0" bIns="0" rtlCol="0"/>
          <a:lstStyle/>
          <a:p/>
        </p:txBody>
      </p:sp>
      <p:sp>
        <p:nvSpPr>
          <p:cNvPr id="143" name="object 143"/>
          <p:cNvSpPr/>
          <p:nvPr/>
        </p:nvSpPr>
        <p:spPr>
          <a:xfrm>
            <a:off x="10180701" y="1600200"/>
            <a:ext cx="0" cy="5145405"/>
          </a:xfrm>
          <a:custGeom>
            <a:avLst/>
            <a:gdLst/>
            <a:ahLst/>
            <a:cxnLst/>
            <a:rect l="l" t="t" r="r" b="b"/>
            <a:pathLst>
              <a:path h="5145405">
                <a:moveTo>
                  <a:pt x="0" y="0"/>
                </a:moveTo>
                <a:lnTo>
                  <a:pt x="0" y="5145405"/>
                </a:lnTo>
              </a:path>
            </a:pathLst>
          </a:custGeom>
          <a:ln w="12700">
            <a:solidFill>
              <a:srgbClr val="000000"/>
            </a:solidFill>
          </a:ln>
        </p:spPr>
        <p:txBody>
          <a:bodyPr wrap="square" lIns="0" tIns="0" rIns="0" bIns="0" rtlCol="0"/>
          <a:lstStyle/>
          <a:p/>
        </p:txBody>
      </p:sp>
      <p:sp>
        <p:nvSpPr>
          <p:cNvPr id="144" name="object 144"/>
          <p:cNvSpPr/>
          <p:nvPr/>
        </p:nvSpPr>
        <p:spPr>
          <a:xfrm>
            <a:off x="620712" y="1606550"/>
            <a:ext cx="10527030" cy="0"/>
          </a:xfrm>
          <a:custGeom>
            <a:avLst/>
            <a:gdLst/>
            <a:ahLst/>
            <a:cxnLst/>
            <a:rect l="l" t="t" r="r" b="b"/>
            <a:pathLst>
              <a:path w="10527030">
                <a:moveTo>
                  <a:pt x="0" y="0"/>
                </a:moveTo>
                <a:lnTo>
                  <a:pt x="10526712" y="0"/>
                </a:lnTo>
              </a:path>
            </a:pathLst>
          </a:custGeom>
          <a:ln w="12700">
            <a:solidFill>
              <a:srgbClr val="000000"/>
            </a:solidFill>
          </a:ln>
        </p:spPr>
        <p:txBody>
          <a:bodyPr wrap="square" lIns="0" tIns="0" rIns="0" bIns="0" rtlCol="0"/>
          <a:lstStyle/>
          <a:p/>
        </p:txBody>
      </p:sp>
      <p:sp>
        <p:nvSpPr>
          <p:cNvPr id="145" name="object 145"/>
          <p:cNvSpPr/>
          <p:nvPr/>
        </p:nvSpPr>
        <p:spPr>
          <a:xfrm>
            <a:off x="4413250" y="2338451"/>
            <a:ext cx="6734175" cy="0"/>
          </a:xfrm>
          <a:custGeom>
            <a:avLst/>
            <a:gdLst/>
            <a:ahLst/>
            <a:cxnLst/>
            <a:rect l="l" t="t" r="r" b="b"/>
            <a:pathLst>
              <a:path w="6734175">
                <a:moveTo>
                  <a:pt x="0" y="0"/>
                </a:moveTo>
                <a:lnTo>
                  <a:pt x="6734175" y="0"/>
                </a:lnTo>
              </a:path>
            </a:pathLst>
          </a:custGeom>
          <a:ln w="12700">
            <a:solidFill>
              <a:srgbClr val="000000"/>
            </a:solidFill>
          </a:ln>
        </p:spPr>
        <p:txBody>
          <a:bodyPr wrap="square" lIns="0" tIns="0" rIns="0" bIns="0" rtlCol="0"/>
          <a:lstStyle/>
          <a:p/>
        </p:txBody>
      </p:sp>
      <p:sp>
        <p:nvSpPr>
          <p:cNvPr id="146" name="object 146"/>
          <p:cNvSpPr/>
          <p:nvPr/>
        </p:nvSpPr>
        <p:spPr>
          <a:xfrm>
            <a:off x="620712" y="2826130"/>
            <a:ext cx="10527030" cy="0"/>
          </a:xfrm>
          <a:custGeom>
            <a:avLst/>
            <a:gdLst/>
            <a:ahLst/>
            <a:cxnLst/>
            <a:rect l="l" t="t" r="r" b="b"/>
            <a:pathLst>
              <a:path w="10527030">
                <a:moveTo>
                  <a:pt x="0" y="0"/>
                </a:moveTo>
                <a:lnTo>
                  <a:pt x="10526712" y="0"/>
                </a:lnTo>
              </a:path>
            </a:pathLst>
          </a:custGeom>
          <a:ln w="12700">
            <a:solidFill>
              <a:srgbClr val="000000"/>
            </a:solidFill>
          </a:ln>
        </p:spPr>
        <p:txBody>
          <a:bodyPr wrap="square" lIns="0" tIns="0" rIns="0" bIns="0" rtlCol="0"/>
          <a:lstStyle/>
          <a:p/>
        </p:txBody>
      </p:sp>
      <p:sp>
        <p:nvSpPr>
          <p:cNvPr id="147" name="object 147"/>
          <p:cNvSpPr/>
          <p:nvPr/>
        </p:nvSpPr>
        <p:spPr>
          <a:xfrm>
            <a:off x="620712" y="3070605"/>
            <a:ext cx="10527030" cy="0"/>
          </a:xfrm>
          <a:custGeom>
            <a:avLst/>
            <a:gdLst/>
            <a:ahLst/>
            <a:cxnLst/>
            <a:rect l="l" t="t" r="r" b="b"/>
            <a:pathLst>
              <a:path w="10527030">
                <a:moveTo>
                  <a:pt x="0" y="0"/>
                </a:moveTo>
                <a:lnTo>
                  <a:pt x="10526712" y="0"/>
                </a:lnTo>
              </a:path>
            </a:pathLst>
          </a:custGeom>
          <a:ln w="12700">
            <a:solidFill>
              <a:srgbClr val="000000"/>
            </a:solidFill>
          </a:ln>
        </p:spPr>
        <p:txBody>
          <a:bodyPr wrap="square" lIns="0" tIns="0" rIns="0" bIns="0" rtlCol="0"/>
          <a:lstStyle/>
          <a:p/>
        </p:txBody>
      </p:sp>
      <p:sp>
        <p:nvSpPr>
          <p:cNvPr id="148" name="object 148"/>
          <p:cNvSpPr/>
          <p:nvPr/>
        </p:nvSpPr>
        <p:spPr>
          <a:xfrm>
            <a:off x="620712" y="3315080"/>
            <a:ext cx="10527030" cy="0"/>
          </a:xfrm>
          <a:custGeom>
            <a:avLst/>
            <a:gdLst/>
            <a:ahLst/>
            <a:cxnLst/>
            <a:rect l="l" t="t" r="r" b="b"/>
            <a:pathLst>
              <a:path w="10527030">
                <a:moveTo>
                  <a:pt x="0" y="0"/>
                </a:moveTo>
                <a:lnTo>
                  <a:pt x="10526712" y="0"/>
                </a:lnTo>
              </a:path>
            </a:pathLst>
          </a:custGeom>
          <a:ln w="12700">
            <a:solidFill>
              <a:srgbClr val="000000"/>
            </a:solidFill>
          </a:ln>
        </p:spPr>
        <p:txBody>
          <a:bodyPr wrap="square" lIns="0" tIns="0" rIns="0" bIns="0" rtlCol="0"/>
          <a:lstStyle/>
          <a:p/>
        </p:txBody>
      </p:sp>
      <p:sp>
        <p:nvSpPr>
          <p:cNvPr id="149" name="object 149"/>
          <p:cNvSpPr/>
          <p:nvPr/>
        </p:nvSpPr>
        <p:spPr>
          <a:xfrm>
            <a:off x="620712" y="3559555"/>
            <a:ext cx="10527030" cy="0"/>
          </a:xfrm>
          <a:custGeom>
            <a:avLst/>
            <a:gdLst/>
            <a:ahLst/>
            <a:cxnLst/>
            <a:rect l="l" t="t" r="r" b="b"/>
            <a:pathLst>
              <a:path w="10527030">
                <a:moveTo>
                  <a:pt x="0" y="0"/>
                </a:moveTo>
                <a:lnTo>
                  <a:pt x="10526712" y="0"/>
                </a:lnTo>
              </a:path>
            </a:pathLst>
          </a:custGeom>
          <a:ln w="12700">
            <a:solidFill>
              <a:srgbClr val="000000"/>
            </a:solidFill>
          </a:ln>
        </p:spPr>
        <p:txBody>
          <a:bodyPr wrap="square" lIns="0" tIns="0" rIns="0" bIns="0" rtlCol="0"/>
          <a:lstStyle/>
          <a:p/>
        </p:txBody>
      </p:sp>
      <p:sp>
        <p:nvSpPr>
          <p:cNvPr id="150" name="object 150"/>
          <p:cNvSpPr/>
          <p:nvPr/>
        </p:nvSpPr>
        <p:spPr>
          <a:xfrm>
            <a:off x="620712" y="3804030"/>
            <a:ext cx="10527030" cy="0"/>
          </a:xfrm>
          <a:custGeom>
            <a:avLst/>
            <a:gdLst/>
            <a:ahLst/>
            <a:cxnLst/>
            <a:rect l="l" t="t" r="r" b="b"/>
            <a:pathLst>
              <a:path w="10527030">
                <a:moveTo>
                  <a:pt x="0" y="0"/>
                </a:moveTo>
                <a:lnTo>
                  <a:pt x="10526712" y="0"/>
                </a:lnTo>
              </a:path>
            </a:pathLst>
          </a:custGeom>
          <a:ln w="12700">
            <a:solidFill>
              <a:srgbClr val="000000"/>
            </a:solidFill>
          </a:ln>
        </p:spPr>
        <p:txBody>
          <a:bodyPr wrap="square" lIns="0" tIns="0" rIns="0" bIns="0" rtlCol="0"/>
          <a:lstStyle/>
          <a:p/>
        </p:txBody>
      </p:sp>
      <p:sp>
        <p:nvSpPr>
          <p:cNvPr id="151" name="object 151"/>
          <p:cNvSpPr/>
          <p:nvPr/>
        </p:nvSpPr>
        <p:spPr>
          <a:xfrm>
            <a:off x="620712" y="4294504"/>
            <a:ext cx="10527030" cy="0"/>
          </a:xfrm>
          <a:custGeom>
            <a:avLst/>
            <a:gdLst/>
            <a:ahLst/>
            <a:cxnLst/>
            <a:rect l="l" t="t" r="r" b="b"/>
            <a:pathLst>
              <a:path w="10527030">
                <a:moveTo>
                  <a:pt x="0" y="0"/>
                </a:moveTo>
                <a:lnTo>
                  <a:pt x="10526712" y="0"/>
                </a:lnTo>
              </a:path>
            </a:pathLst>
          </a:custGeom>
          <a:ln w="12700">
            <a:solidFill>
              <a:srgbClr val="000000"/>
            </a:solidFill>
          </a:ln>
        </p:spPr>
        <p:txBody>
          <a:bodyPr wrap="square" lIns="0" tIns="0" rIns="0" bIns="0" rtlCol="0"/>
          <a:lstStyle/>
          <a:p/>
        </p:txBody>
      </p:sp>
      <p:sp>
        <p:nvSpPr>
          <p:cNvPr id="152" name="object 152"/>
          <p:cNvSpPr/>
          <p:nvPr/>
        </p:nvSpPr>
        <p:spPr>
          <a:xfrm>
            <a:off x="620712" y="4783454"/>
            <a:ext cx="10527030" cy="0"/>
          </a:xfrm>
          <a:custGeom>
            <a:avLst/>
            <a:gdLst/>
            <a:ahLst/>
            <a:cxnLst/>
            <a:rect l="l" t="t" r="r" b="b"/>
            <a:pathLst>
              <a:path w="10527030">
                <a:moveTo>
                  <a:pt x="0" y="0"/>
                </a:moveTo>
                <a:lnTo>
                  <a:pt x="10526712" y="0"/>
                </a:lnTo>
              </a:path>
            </a:pathLst>
          </a:custGeom>
          <a:ln w="12700">
            <a:solidFill>
              <a:srgbClr val="000000"/>
            </a:solidFill>
          </a:ln>
        </p:spPr>
        <p:txBody>
          <a:bodyPr wrap="square" lIns="0" tIns="0" rIns="0" bIns="0" rtlCol="0"/>
          <a:lstStyle/>
          <a:p/>
        </p:txBody>
      </p:sp>
      <p:sp>
        <p:nvSpPr>
          <p:cNvPr id="153" name="object 153"/>
          <p:cNvSpPr/>
          <p:nvPr/>
        </p:nvSpPr>
        <p:spPr>
          <a:xfrm>
            <a:off x="620712" y="5027929"/>
            <a:ext cx="10527030" cy="0"/>
          </a:xfrm>
          <a:custGeom>
            <a:avLst/>
            <a:gdLst/>
            <a:ahLst/>
            <a:cxnLst/>
            <a:rect l="l" t="t" r="r" b="b"/>
            <a:pathLst>
              <a:path w="10527030">
                <a:moveTo>
                  <a:pt x="0" y="0"/>
                </a:moveTo>
                <a:lnTo>
                  <a:pt x="10526712" y="0"/>
                </a:lnTo>
              </a:path>
            </a:pathLst>
          </a:custGeom>
          <a:ln w="12700">
            <a:solidFill>
              <a:srgbClr val="000000"/>
            </a:solidFill>
          </a:ln>
        </p:spPr>
        <p:txBody>
          <a:bodyPr wrap="square" lIns="0" tIns="0" rIns="0" bIns="0" rtlCol="0"/>
          <a:lstStyle/>
          <a:p/>
        </p:txBody>
      </p:sp>
      <p:sp>
        <p:nvSpPr>
          <p:cNvPr id="154" name="object 154"/>
          <p:cNvSpPr/>
          <p:nvPr/>
        </p:nvSpPr>
        <p:spPr>
          <a:xfrm>
            <a:off x="620712" y="5272404"/>
            <a:ext cx="10527030" cy="0"/>
          </a:xfrm>
          <a:custGeom>
            <a:avLst/>
            <a:gdLst/>
            <a:ahLst/>
            <a:cxnLst/>
            <a:rect l="l" t="t" r="r" b="b"/>
            <a:pathLst>
              <a:path w="10527030">
                <a:moveTo>
                  <a:pt x="0" y="0"/>
                </a:moveTo>
                <a:lnTo>
                  <a:pt x="10526712" y="0"/>
                </a:lnTo>
              </a:path>
            </a:pathLst>
          </a:custGeom>
          <a:ln w="12700">
            <a:solidFill>
              <a:srgbClr val="000000"/>
            </a:solidFill>
          </a:ln>
        </p:spPr>
        <p:txBody>
          <a:bodyPr wrap="square" lIns="0" tIns="0" rIns="0" bIns="0" rtlCol="0"/>
          <a:lstStyle/>
          <a:p/>
        </p:txBody>
      </p:sp>
      <p:sp>
        <p:nvSpPr>
          <p:cNvPr id="155" name="object 155"/>
          <p:cNvSpPr/>
          <p:nvPr/>
        </p:nvSpPr>
        <p:spPr>
          <a:xfrm>
            <a:off x="620712" y="5516879"/>
            <a:ext cx="10527030" cy="0"/>
          </a:xfrm>
          <a:custGeom>
            <a:avLst/>
            <a:gdLst/>
            <a:ahLst/>
            <a:cxnLst/>
            <a:rect l="l" t="t" r="r" b="b"/>
            <a:pathLst>
              <a:path w="10527030">
                <a:moveTo>
                  <a:pt x="0" y="0"/>
                </a:moveTo>
                <a:lnTo>
                  <a:pt x="10526712" y="0"/>
                </a:lnTo>
              </a:path>
            </a:pathLst>
          </a:custGeom>
          <a:ln w="12700">
            <a:solidFill>
              <a:srgbClr val="000000"/>
            </a:solidFill>
          </a:ln>
        </p:spPr>
        <p:txBody>
          <a:bodyPr wrap="square" lIns="0" tIns="0" rIns="0" bIns="0" rtlCol="0"/>
          <a:lstStyle/>
          <a:p/>
        </p:txBody>
      </p:sp>
      <p:sp>
        <p:nvSpPr>
          <p:cNvPr id="156" name="object 156"/>
          <p:cNvSpPr/>
          <p:nvPr/>
        </p:nvSpPr>
        <p:spPr>
          <a:xfrm>
            <a:off x="620712" y="5761354"/>
            <a:ext cx="10527030" cy="0"/>
          </a:xfrm>
          <a:custGeom>
            <a:avLst/>
            <a:gdLst/>
            <a:ahLst/>
            <a:cxnLst/>
            <a:rect l="l" t="t" r="r" b="b"/>
            <a:pathLst>
              <a:path w="10527030">
                <a:moveTo>
                  <a:pt x="0" y="0"/>
                </a:moveTo>
                <a:lnTo>
                  <a:pt x="10526712" y="0"/>
                </a:lnTo>
              </a:path>
            </a:pathLst>
          </a:custGeom>
          <a:ln w="12700">
            <a:solidFill>
              <a:srgbClr val="000000"/>
            </a:solidFill>
          </a:ln>
        </p:spPr>
        <p:txBody>
          <a:bodyPr wrap="square" lIns="0" tIns="0" rIns="0" bIns="0" rtlCol="0"/>
          <a:lstStyle/>
          <a:p/>
        </p:txBody>
      </p:sp>
      <p:sp>
        <p:nvSpPr>
          <p:cNvPr id="157" name="object 157"/>
          <p:cNvSpPr/>
          <p:nvPr/>
        </p:nvSpPr>
        <p:spPr>
          <a:xfrm>
            <a:off x="620712" y="6005829"/>
            <a:ext cx="10527030" cy="0"/>
          </a:xfrm>
          <a:custGeom>
            <a:avLst/>
            <a:gdLst/>
            <a:ahLst/>
            <a:cxnLst/>
            <a:rect l="l" t="t" r="r" b="b"/>
            <a:pathLst>
              <a:path w="10527030">
                <a:moveTo>
                  <a:pt x="0" y="0"/>
                </a:moveTo>
                <a:lnTo>
                  <a:pt x="10526712" y="0"/>
                </a:lnTo>
              </a:path>
            </a:pathLst>
          </a:custGeom>
          <a:ln w="12700">
            <a:solidFill>
              <a:srgbClr val="000000"/>
            </a:solidFill>
          </a:ln>
        </p:spPr>
        <p:txBody>
          <a:bodyPr wrap="square" lIns="0" tIns="0" rIns="0" bIns="0" rtlCol="0"/>
          <a:lstStyle/>
          <a:p/>
        </p:txBody>
      </p:sp>
      <p:sp>
        <p:nvSpPr>
          <p:cNvPr id="158" name="object 158"/>
          <p:cNvSpPr/>
          <p:nvPr/>
        </p:nvSpPr>
        <p:spPr>
          <a:xfrm>
            <a:off x="620712" y="6250304"/>
            <a:ext cx="10527030" cy="0"/>
          </a:xfrm>
          <a:custGeom>
            <a:avLst/>
            <a:gdLst/>
            <a:ahLst/>
            <a:cxnLst/>
            <a:rect l="l" t="t" r="r" b="b"/>
            <a:pathLst>
              <a:path w="10527030">
                <a:moveTo>
                  <a:pt x="0" y="0"/>
                </a:moveTo>
                <a:lnTo>
                  <a:pt x="10526712" y="0"/>
                </a:lnTo>
              </a:path>
            </a:pathLst>
          </a:custGeom>
          <a:ln w="12700">
            <a:solidFill>
              <a:srgbClr val="000000"/>
            </a:solidFill>
          </a:ln>
        </p:spPr>
        <p:txBody>
          <a:bodyPr wrap="square" lIns="0" tIns="0" rIns="0" bIns="0" rtlCol="0"/>
          <a:lstStyle/>
          <a:p/>
        </p:txBody>
      </p:sp>
      <p:sp>
        <p:nvSpPr>
          <p:cNvPr id="159" name="object 159"/>
          <p:cNvSpPr/>
          <p:nvPr/>
        </p:nvSpPr>
        <p:spPr>
          <a:xfrm>
            <a:off x="627062" y="1225550"/>
            <a:ext cx="0" cy="5520055"/>
          </a:xfrm>
          <a:custGeom>
            <a:avLst/>
            <a:gdLst/>
            <a:ahLst/>
            <a:cxnLst/>
            <a:rect l="l" t="t" r="r" b="b"/>
            <a:pathLst>
              <a:path h="5520055">
                <a:moveTo>
                  <a:pt x="0" y="0"/>
                </a:moveTo>
                <a:lnTo>
                  <a:pt x="0" y="5520055"/>
                </a:lnTo>
              </a:path>
            </a:pathLst>
          </a:custGeom>
          <a:ln w="12700">
            <a:solidFill>
              <a:srgbClr val="000000"/>
            </a:solidFill>
          </a:ln>
        </p:spPr>
        <p:txBody>
          <a:bodyPr wrap="square" lIns="0" tIns="0" rIns="0" bIns="0" rtlCol="0"/>
          <a:lstStyle/>
          <a:p/>
        </p:txBody>
      </p:sp>
      <p:sp>
        <p:nvSpPr>
          <p:cNvPr id="160" name="object 160"/>
          <p:cNvSpPr/>
          <p:nvPr/>
        </p:nvSpPr>
        <p:spPr>
          <a:xfrm>
            <a:off x="11141075" y="1225550"/>
            <a:ext cx="0" cy="5520055"/>
          </a:xfrm>
          <a:custGeom>
            <a:avLst/>
            <a:gdLst/>
            <a:ahLst/>
            <a:cxnLst/>
            <a:rect l="l" t="t" r="r" b="b"/>
            <a:pathLst>
              <a:path h="5520055">
                <a:moveTo>
                  <a:pt x="0" y="0"/>
                </a:moveTo>
                <a:lnTo>
                  <a:pt x="0" y="5520055"/>
                </a:lnTo>
              </a:path>
            </a:pathLst>
          </a:custGeom>
          <a:ln w="12700">
            <a:solidFill>
              <a:srgbClr val="000000"/>
            </a:solidFill>
          </a:ln>
        </p:spPr>
        <p:txBody>
          <a:bodyPr wrap="square" lIns="0" tIns="0" rIns="0" bIns="0" rtlCol="0"/>
          <a:lstStyle/>
          <a:p/>
        </p:txBody>
      </p:sp>
      <p:sp>
        <p:nvSpPr>
          <p:cNvPr id="161" name="object 161"/>
          <p:cNvSpPr/>
          <p:nvPr/>
        </p:nvSpPr>
        <p:spPr>
          <a:xfrm>
            <a:off x="620712" y="1231900"/>
            <a:ext cx="10527030" cy="0"/>
          </a:xfrm>
          <a:custGeom>
            <a:avLst/>
            <a:gdLst/>
            <a:ahLst/>
            <a:cxnLst/>
            <a:rect l="l" t="t" r="r" b="b"/>
            <a:pathLst>
              <a:path w="10527030">
                <a:moveTo>
                  <a:pt x="0" y="0"/>
                </a:moveTo>
                <a:lnTo>
                  <a:pt x="10526712" y="0"/>
                </a:lnTo>
              </a:path>
            </a:pathLst>
          </a:custGeom>
          <a:ln w="12700">
            <a:solidFill>
              <a:srgbClr val="000000"/>
            </a:solidFill>
          </a:ln>
        </p:spPr>
        <p:txBody>
          <a:bodyPr wrap="square" lIns="0" tIns="0" rIns="0" bIns="0" rtlCol="0"/>
          <a:lstStyle/>
          <a:p/>
        </p:txBody>
      </p:sp>
      <p:sp>
        <p:nvSpPr>
          <p:cNvPr id="162" name="object 162"/>
          <p:cNvSpPr/>
          <p:nvPr/>
        </p:nvSpPr>
        <p:spPr>
          <a:xfrm>
            <a:off x="620712" y="6739255"/>
            <a:ext cx="10527030" cy="0"/>
          </a:xfrm>
          <a:custGeom>
            <a:avLst/>
            <a:gdLst/>
            <a:ahLst/>
            <a:cxnLst/>
            <a:rect l="l" t="t" r="r" b="b"/>
            <a:pathLst>
              <a:path w="10527030">
                <a:moveTo>
                  <a:pt x="0" y="0"/>
                </a:moveTo>
                <a:lnTo>
                  <a:pt x="10526712" y="0"/>
                </a:lnTo>
              </a:path>
            </a:pathLst>
          </a:custGeom>
          <a:ln w="12700">
            <a:solidFill>
              <a:srgbClr val="000000"/>
            </a:solidFill>
          </a:ln>
        </p:spPr>
        <p:txBody>
          <a:bodyPr wrap="square" lIns="0" tIns="0" rIns="0" bIns="0" rtlCol="0"/>
          <a:lstStyle/>
          <a:p/>
        </p:txBody>
      </p:sp>
      <p:sp>
        <p:nvSpPr>
          <p:cNvPr id="163" name="object 163"/>
          <p:cNvSpPr txBox="1"/>
          <p:nvPr/>
        </p:nvSpPr>
        <p:spPr>
          <a:xfrm>
            <a:off x="4453254" y="1261059"/>
            <a:ext cx="2853055" cy="251460"/>
          </a:xfrm>
          <a:prstGeom prst="rect">
            <a:avLst/>
          </a:prstGeom>
        </p:spPr>
        <p:txBody>
          <a:bodyPr vert="horz" wrap="square" lIns="0" tIns="0" rIns="0" bIns="0" rtlCol="0">
            <a:spAutoFit/>
          </a:bodyPr>
          <a:lstStyle/>
          <a:p>
            <a:pPr marL="12700">
              <a:lnSpc>
                <a:spcPct val="100000"/>
              </a:lnSpc>
            </a:pPr>
            <a:r>
              <a:rPr sz="1600" spc="-10" dirty="0">
                <a:latin typeface="Arial Unicode MS" panose="020B0604020202020204" charset="-122"/>
                <a:cs typeface="Arial Unicode MS" panose="020B0604020202020204" charset="-122"/>
              </a:rPr>
              <a:t>职工薪酬支出及纳税调整明细</a:t>
            </a:r>
            <a:r>
              <a:rPr sz="1600" spc="-5" dirty="0">
                <a:latin typeface="Arial Unicode MS" panose="020B0604020202020204" charset="-122"/>
                <a:cs typeface="Arial Unicode MS" panose="020B0604020202020204" charset="-122"/>
              </a:rPr>
              <a:t>表</a:t>
            </a:r>
            <a:endParaRPr sz="1600">
              <a:latin typeface="Arial Unicode MS" panose="020B0604020202020204" charset="-122"/>
              <a:cs typeface="Arial Unicode MS" panose="020B0604020202020204" charset="-122"/>
            </a:endParaRPr>
          </a:p>
        </p:txBody>
      </p:sp>
      <p:sp>
        <p:nvSpPr>
          <p:cNvPr id="164" name="object 164"/>
          <p:cNvSpPr txBox="1"/>
          <p:nvPr/>
        </p:nvSpPr>
        <p:spPr>
          <a:xfrm>
            <a:off x="891032" y="2058670"/>
            <a:ext cx="430530" cy="251460"/>
          </a:xfrm>
          <a:prstGeom prst="rect">
            <a:avLst/>
          </a:prstGeom>
        </p:spPr>
        <p:txBody>
          <a:bodyPr vert="horz" wrap="square" lIns="0" tIns="0" rIns="0" bIns="0" rtlCol="0">
            <a:spAutoFit/>
          </a:bodyPr>
          <a:lstStyle/>
          <a:p>
            <a:pPr marL="12700">
              <a:lnSpc>
                <a:spcPct val="100000"/>
              </a:lnSpc>
            </a:pPr>
            <a:r>
              <a:rPr sz="1600" spc="-5" dirty="0">
                <a:latin typeface="Arial Unicode MS" panose="020B0604020202020204" charset="-122"/>
                <a:cs typeface="Arial Unicode MS" panose="020B0604020202020204" charset="-122"/>
              </a:rPr>
              <a:t>行次</a:t>
            </a:r>
            <a:endParaRPr sz="1600">
              <a:latin typeface="Arial Unicode MS" panose="020B0604020202020204" charset="-122"/>
              <a:cs typeface="Arial Unicode MS" panose="020B0604020202020204" charset="-122"/>
            </a:endParaRPr>
          </a:p>
        </p:txBody>
      </p:sp>
      <p:sp>
        <p:nvSpPr>
          <p:cNvPr id="165" name="object 165"/>
          <p:cNvSpPr txBox="1"/>
          <p:nvPr/>
        </p:nvSpPr>
        <p:spPr>
          <a:xfrm>
            <a:off x="2788411" y="2058670"/>
            <a:ext cx="430530" cy="251460"/>
          </a:xfrm>
          <a:prstGeom prst="rect">
            <a:avLst/>
          </a:prstGeom>
        </p:spPr>
        <p:txBody>
          <a:bodyPr vert="horz" wrap="square" lIns="0" tIns="0" rIns="0" bIns="0" rtlCol="0">
            <a:spAutoFit/>
          </a:bodyPr>
          <a:lstStyle/>
          <a:p>
            <a:pPr marL="12700">
              <a:lnSpc>
                <a:spcPct val="100000"/>
              </a:lnSpc>
            </a:pPr>
            <a:r>
              <a:rPr sz="1600" spc="-5" dirty="0">
                <a:latin typeface="Arial Unicode MS" panose="020B0604020202020204" charset="-122"/>
                <a:cs typeface="Arial Unicode MS" panose="020B0604020202020204" charset="-122"/>
              </a:rPr>
              <a:t>项目</a:t>
            </a:r>
            <a:endParaRPr sz="1600">
              <a:latin typeface="Arial Unicode MS" panose="020B0604020202020204" charset="-122"/>
              <a:cs typeface="Arial Unicode MS" panose="020B0604020202020204" charset="-122"/>
            </a:endParaRPr>
          </a:p>
        </p:txBody>
      </p:sp>
      <p:sp>
        <p:nvSpPr>
          <p:cNvPr id="166" name="object 166"/>
          <p:cNvSpPr txBox="1"/>
          <p:nvPr/>
        </p:nvSpPr>
        <p:spPr>
          <a:xfrm>
            <a:off x="4482210" y="1779270"/>
            <a:ext cx="814705" cy="243840"/>
          </a:xfrm>
          <a:prstGeom prst="rect">
            <a:avLst/>
          </a:prstGeom>
        </p:spPr>
        <p:txBody>
          <a:bodyPr vert="horz" wrap="square" lIns="0" tIns="0" rIns="0" bIns="0" rtlCol="0">
            <a:spAutoFit/>
          </a:bodyPr>
          <a:lstStyle/>
          <a:p>
            <a:pPr marL="12700">
              <a:lnSpc>
                <a:spcPct val="100000"/>
              </a:lnSpc>
            </a:pPr>
            <a:r>
              <a:rPr sz="1550" spc="5" dirty="0">
                <a:latin typeface="Arial Unicode MS" panose="020B0604020202020204" charset="-122"/>
                <a:cs typeface="Arial Unicode MS" panose="020B0604020202020204" charset="-122"/>
              </a:rPr>
              <a:t>账载金</a:t>
            </a:r>
            <a:r>
              <a:rPr sz="1550" dirty="0">
                <a:latin typeface="Arial Unicode MS" panose="020B0604020202020204" charset="-122"/>
                <a:cs typeface="Arial Unicode MS" panose="020B0604020202020204" charset="-122"/>
              </a:rPr>
              <a:t>额</a:t>
            </a:r>
            <a:endParaRPr sz="1550">
              <a:latin typeface="Arial Unicode MS" panose="020B0604020202020204" charset="-122"/>
              <a:cs typeface="Arial Unicode MS" panose="020B0604020202020204" charset="-122"/>
            </a:endParaRPr>
          </a:p>
        </p:txBody>
      </p:sp>
      <p:sp>
        <p:nvSpPr>
          <p:cNvPr id="167" name="object 167"/>
          <p:cNvSpPr txBox="1"/>
          <p:nvPr/>
        </p:nvSpPr>
        <p:spPr>
          <a:xfrm>
            <a:off x="7361935" y="1594484"/>
            <a:ext cx="835660" cy="469265"/>
          </a:xfrm>
          <a:prstGeom prst="rect">
            <a:avLst/>
          </a:prstGeom>
        </p:spPr>
        <p:txBody>
          <a:bodyPr vert="horz" wrap="square" lIns="0" tIns="0" rIns="0" bIns="0" rtlCol="0">
            <a:spAutoFit/>
          </a:bodyPr>
          <a:lstStyle/>
          <a:p>
            <a:pPr marL="12700">
              <a:lnSpc>
                <a:spcPts val="1790"/>
              </a:lnSpc>
            </a:pPr>
            <a:r>
              <a:rPr sz="1550" dirty="0">
                <a:latin typeface="Arial Unicode MS" panose="020B0604020202020204" charset="-122"/>
                <a:cs typeface="Arial Unicode MS" panose="020B0604020202020204" charset="-122"/>
              </a:rPr>
              <a:t>以前年度</a:t>
            </a:r>
            <a:endParaRPr sz="1550">
              <a:latin typeface="Arial Unicode MS" panose="020B0604020202020204" charset="-122"/>
              <a:cs typeface="Arial Unicode MS" panose="020B0604020202020204" charset="-122"/>
            </a:endParaRPr>
          </a:p>
          <a:p>
            <a:pPr marL="12700">
              <a:lnSpc>
                <a:spcPts val="1850"/>
              </a:lnSpc>
            </a:pPr>
            <a:r>
              <a:rPr sz="1600" spc="-5" dirty="0">
                <a:latin typeface="Arial Unicode MS" panose="020B0604020202020204" charset="-122"/>
                <a:cs typeface="Arial Unicode MS" panose="020B0604020202020204" charset="-122"/>
              </a:rPr>
              <a:t>累计结转</a:t>
            </a:r>
            <a:endParaRPr sz="1600">
              <a:latin typeface="Arial Unicode MS" panose="020B0604020202020204" charset="-122"/>
              <a:cs typeface="Arial Unicode MS" panose="020B0604020202020204" charset="-122"/>
            </a:endParaRPr>
          </a:p>
        </p:txBody>
      </p:sp>
      <p:sp>
        <p:nvSpPr>
          <p:cNvPr id="168" name="object 168"/>
          <p:cNvSpPr txBox="1"/>
          <p:nvPr/>
        </p:nvSpPr>
        <p:spPr>
          <a:xfrm>
            <a:off x="8321675" y="1809115"/>
            <a:ext cx="835660" cy="251460"/>
          </a:xfrm>
          <a:prstGeom prst="rect">
            <a:avLst/>
          </a:prstGeom>
        </p:spPr>
        <p:txBody>
          <a:bodyPr vert="horz" wrap="square" lIns="0" tIns="0" rIns="0" bIns="0" rtlCol="0">
            <a:spAutoFit/>
          </a:bodyPr>
          <a:lstStyle/>
          <a:p>
            <a:pPr marL="12700">
              <a:lnSpc>
                <a:spcPct val="100000"/>
              </a:lnSpc>
            </a:pPr>
            <a:r>
              <a:rPr sz="1600" spc="-5" dirty="0">
                <a:latin typeface="Arial Unicode MS" panose="020B0604020202020204" charset="-122"/>
                <a:cs typeface="Arial Unicode MS" panose="020B0604020202020204" charset="-122"/>
              </a:rPr>
              <a:t>税收金额</a:t>
            </a:r>
            <a:endParaRPr sz="1600">
              <a:latin typeface="Arial Unicode MS" panose="020B0604020202020204" charset="-122"/>
              <a:cs typeface="Arial Unicode MS" panose="020B0604020202020204" charset="-122"/>
            </a:endParaRPr>
          </a:p>
        </p:txBody>
      </p:sp>
      <p:sp>
        <p:nvSpPr>
          <p:cNvPr id="169" name="object 169"/>
          <p:cNvSpPr txBox="1"/>
          <p:nvPr/>
        </p:nvSpPr>
        <p:spPr>
          <a:xfrm>
            <a:off x="9283445" y="1655432"/>
            <a:ext cx="814705" cy="532130"/>
          </a:xfrm>
          <a:prstGeom prst="rect">
            <a:avLst/>
          </a:prstGeom>
        </p:spPr>
        <p:txBody>
          <a:bodyPr vert="horz" wrap="square" lIns="0" tIns="0" rIns="0" bIns="0" rtlCol="0">
            <a:spAutoFit/>
          </a:bodyPr>
          <a:lstStyle/>
          <a:p>
            <a:pPr algn="ctr">
              <a:lnSpc>
                <a:spcPct val="100000"/>
              </a:lnSpc>
            </a:pPr>
            <a:r>
              <a:rPr sz="1550" spc="5" dirty="0">
                <a:latin typeface="Arial Unicode MS" panose="020B0604020202020204" charset="-122"/>
                <a:cs typeface="Arial Unicode MS" panose="020B0604020202020204" charset="-122"/>
              </a:rPr>
              <a:t>纳税调</a:t>
            </a:r>
            <a:r>
              <a:rPr sz="1550" dirty="0">
                <a:latin typeface="Arial Unicode MS" panose="020B0604020202020204" charset="-122"/>
                <a:cs typeface="Arial Unicode MS" panose="020B0604020202020204" charset="-122"/>
              </a:rPr>
              <a:t>整</a:t>
            </a:r>
            <a:endParaRPr sz="1550">
              <a:latin typeface="Arial Unicode MS" panose="020B0604020202020204" charset="-122"/>
              <a:cs typeface="Arial Unicode MS" panose="020B0604020202020204" charset="-122"/>
            </a:endParaRPr>
          </a:p>
          <a:p>
            <a:pPr marL="20955" algn="ctr">
              <a:lnSpc>
                <a:spcPct val="100000"/>
              </a:lnSpc>
              <a:spcBef>
                <a:spcPts val="350"/>
              </a:spcBef>
            </a:pPr>
            <a:r>
              <a:rPr sz="1600" spc="-5" dirty="0">
                <a:latin typeface="Arial Unicode MS" panose="020B0604020202020204" charset="-122"/>
                <a:cs typeface="Arial Unicode MS" panose="020B0604020202020204" charset="-122"/>
              </a:rPr>
              <a:t>金额</a:t>
            </a:r>
            <a:endParaRPr sz="1600">
              <a:latin typeface="Arial Unicode MS" panose="020B0604020202020204" charset="-122"/>
              <a:cs typeface="Arial Unicode MS" panose="020B0604020202020204" charset="-122"/>
            </a:endParaRPr>
          </a:p>
        </p:txBody>
      </p:sp>
      <p:sp>
        <p:nvSpPr>
          <p:cNvPr id="170" name="object 170"/>
          <p:cNvSpPr txBox="1"/>
          <p:nvPr/>
        </p:nvSpPr>
        <p:spPr>
          <a:xfrm>
            <a:off x="4831207" y="2429383"/>
            <a:ext cx="138430"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1</a:t>
            </a:r>
            <a:endParaRPr sz="1600">
              <a:latin typeface="Arial" panose="020B0604020202020204"/>
              <a:cs typeface="Arial" panose="020B0604020202020204"/>
            </a:endParaRPr>
          </a:p>
        </p:txBody>
      </p:sp>
      <p:sp>
        <p:nvSpPr>
          <p:cNvPr id="171" name="object 171"/>
          <p:cNvSpPr txBox="1"/>
          <p:nvPr/>
        </p:nvSpPr>
        <p:spPr>
          <a:xfrm>
            <a:off x="9283445" y="2454021"/>
            <a:ext cx="812165" cy="243840"/>
          </a:xfrm>
          <a:prstGeom prst="rect">
            <a:avLst/>
          </a:prstGeom>
        </p:spPr>
        <p:txBody>
          <a:bodyPr vert="horz" wrap="square" lIns="0" tIns="0" rIns="0" bIns="0" rtlCol="0">
            <a:spAutoFit/>
          </a:bodyPr>
          <a:lstStyle/>
          <a:p>
            <a:pPr marL="12700">
              <a:lnSpc>
                <a:spcPct val="100000"/>
              </a:lnSpc>
            </a:pPr>
            <a:r>
              <a:rPr sz="2325" spc="-15" baseline="2000" dirty="0">
                <a:latin typeface="Arial" panose="020B0604020202020204"/>
                <a:cs typeface="Arial" panose="020B0604020202020204"/>
              </a:rPr>
              <a:t>6</a:t>
            </a:r>
            <a:r>
              <a:rPr sz="1550" spc="5" dirty="0">
                <a:latin typeface="Arial Unicode MS" panose="020B0604020202020204" charset="-122"/>
                <a:cs typeface="Arial Unicode MS" panose="020B0604020202020204" charset="-122"/>
              </a:rPr>
              <a:t>（</a:t>
            </a:r>
            <a:r>
              <a:rPr sz="2325" spc="-15" baseline="2000" dirty="0">
                <a:latin typeface="Arial" panose="020B0604020202020204"/>
                <a:cs typeface="Arial" panose="020B0604020202020204"/>
              </a:rPr>
              <a:t>1</a:t>
            </a:r>
            <a:r>
              <a:rPr sz="2325" spc="-30" baseline="2000" dirty="0">
                <a:latin typeface="Arial" panose="020B0604020202020204"/>
                <a:cs typeface="Arial" panose="020B0604020202020204"/>
              </a:rPr>
              <a:t>-</a:t>
            </a:r>
            <a:r>
              <a:rPr sz="2325" spc="-15" baseline="2000" dirty="0">
                <a:latin typeface="Arial" panose="020B0604020202020204"/>
                <a:cs typeface="Arial" panose="020B0604020202020204"/>
              </a:rPr>
              <a:t>5</a:t>
            </a:r>
            <a:r>
              <a:rPr sz="1550" spc="10" dirty="0">
                <a:latin typeface="Arial Unicode MS" panose="020B0604020202020204" charset="-122"/>
                <a:cs typeface="Arial Unicode MS" panose="020B0604020202020204" charset="-122"/>
              </a:rPr>
              <a:t>）</a:t>
            </a:r>
            <a:endParaRPr sz="1550">
              <a:latin typeface="Arial Unicode MS" panose="020B0604020202020204" charset="-122"/>
              <a:cs typeface="Arial Unicode MS" panose="020B0604020202020204" charset="-122"/>
            </a:endParaRPr>
          </a:p>
        </p:txBody>
      </p:sp>
      <p:sp>
        <p:nvSpPr>
          <p:cNvPr id="172" name="object 172"/>
          <p:cNvSpPr txBox="1"/>
          <p:nvPr/>
        </p:nvSpPr>
        <p:spPr>
          <a:xfrm>
            <a:off x="10242804" y="1562734"/>
            <a:ext cx="835660" cy="251460"/>
          </a:xfrm>
          <a:prstGeom prst="rect">
            <a:avLst/>
          </a:prstGeom>
        </p:spPr>
        <p:txBody>
          <a:bodyPr vert="horz" wrap="square" lIns="0" tIns="0" rIns="0" bIns="0" rtlCol="0">
            <a:spAutoFit/>
          </a:bodyPr>
          <a:lstStyle/>
          <a:p>
            <a:pPr marL="12700">
              <a:lnSpc>
                <a:spcPct val="100000"/>
              </a:lnSpc>
            </a:pPr>
            <a:r>
              <a:rPr sz="1600" spc="-5" dirty="0">
                <a:latin typeface="Arial Unicode MS" panose="020B0604020202020204" charset="-122"/>
                <a:cs typeface="Arial Unicode MS" panose="020B0604020202020204" charset="-122"/>
              </a:rPr>
              <a:t>累计结转</a:t>
            </a:r>
            <a:endParaRPr sz="1600">
              <a:latin typeface="Arial Unicode MS" panose="020B0604020202020204" charset="-122"/>
              <a:cs typeface="Arial Unicode MS" panose="020B0604020202020204" charset="-122"/>
            </a:endParaRPr>
          </a:p>
        </p:txBody>
      </p:sp>
      <p:sp>
        <p:nvSpPr>
          <p:cNvPr id="173" name="object 173"/>
          <p:cNvSpPr txBox="1"/>
          <p:nvPr/>
        </p:nvSpPr>
        <p:spPr>
          <a:xfrm>
            <a:off x="10242804" y="1813559"/>
            <a:ext cx="835660" cy="251460"/>
          </a:xfrm>
          <a:prstGeom prst="rect">
            <a:avLst/>
          </a:prstGeom>
        </p:spPr>
        <p:txBody>
          <a:bodyPr vert="horz" wrap="square" lIns="0" tIns="0" rIns="0" bIns="0" rtlCol="0">
            <a:spAutoFit/>
          </a:bodyPr>
          <a:lstStyle/>
          <a:p>
            <a:pPr marL="12700">
              <a:lnSpc>
                <a:spcPct val="100000"/>
              </a:lnSpc>
            </a:pPr>
            <a:r>
              <a:rPr sz="1600" spc="-5" dirty="0">
                <a:latin typeface="Arial Unicode MS" panose="020B0604020202020204" charset="-122"/>
                <a:cs typeface="Arial Unicode MS" panose="020B0604020202020204" charset="-122"/>
              </a:rPr>
              <a:t>以后年度</a:t>
            </a:r>
            <a:endParaRPr sz="1600">
              <a:latin typeface="Arial Unicode MS" panose="020B0604020202020204" charset="-122"/>
              <a:cs typeface="Arial Unicode MS" panose="020B0604020202020204" charset="-122"/>
            </a:endParaRPr>
          </a:p>
        </p:txBody>
      </p:sp>
      <p:sp>
        <p:nvSpPr>
          <p:cNvPr id="174" name="object 174"/>
          <p:cNvSpPr txBox="1"/>
          <p:nvPr/>
        </p:nvSpPr>
        <p:spPr>
          <a:xfrm>
            <a:off x="10229468" y="2250440"/>
            <a:ext cx="837565" cy="243840"/>
          </a:xfrm>
          <a:prstGeom prst="rect">
            <a:avLst/>
          </a:prstGeom>
        </p:spPr>
        <p:txBody>
          <a:bodyPr vert="horz" wrap="square" lIns="0" tIns="0" rIns="0" bIns="0" rtlCol="0">
            <a:spAutoFit/>
          </a:bodyPr>
          <a:lstStyle/>
          <a:p>
            <a:pPr marL="12700">
              <a:lnSpc>
                <a:spcPct val="100000"/>
              </a:lnSpc>
            </a:pPr>
            <a:r>
              <a:rPr sz="2325" spc="-15" baseline="2000" dirty="0">
                <a:latin typeface="Arial" panose="020B0604020202020204"/>
                <a:cs typeface="Arial" panose="020B0604020202020204"/>
              </a:rPr>
              <a:t>7</a:t>
            </a:r>
            <a:r>
              <a:rPr sz="1550" spc="-10" dirty="0">
                <a:latin typeface="Arial Unicode MS" panose="020B0604020202020204" charset="-122"/>
                <a:cs typeface="Arial Unicode MS" panose="020B0604020202020204" charset="-122"/>
              </a:rPr>
              <a:t>（</a:t>
            </a:r>
            <a:r>
              <a:rPr sz="2325" spc="-15" baseline="2000" dirty="0">
                <a:latin typeface="Arial" panose="020B0604020202020204"/>
                <a:cs typeface="Arial" panose="020B0604020202020204"/>
              </a:rPr>
              <a:t>2+4-5</a:t>
            </a:r>
            <a:endParaRPr sz="2325" baseline="2000">
              <a:latin typeface="Arial" panose="020B0604020202020204"/>
              <a:cs typeface="Arial" panose="020B0604020202020204"/>
            </a:endParaRPr>
          </a:p>
        </p:txBody>
      </p:sp>
      <p:sp>
        <p:nvSpPr>
          <p:cNvPr id="175" name="object 175"/>
          <p:cNvSpPr txBox="1"/>
          <p:nvPr/>
        </p:nvSpPr>
        <p:spPr>
          <a:xfrm>
            <a:off x="10547984" y="2546730"/>
            <a:ext cx="227965" cy="251460"/>
          </a:xfrm>
          <a:prstGeom prst="rect">
            <a:avLst/>
          </a:prstGeom>
        </p:spPr>
        <p:txBody>
          <a:bodyPr vert="horz" wrap="square" lIns="0" tIns="0" rIns="0" bIns="0" rtlCol="0">
            <a:spAutoFit/>
          </a:bodyPr>
          <a:lstStyle/>
          <a:p>
            <a:pPr marL="12700">
              <a:lnSpc>
                <a:spcPct val="100000"/>
              </a:lnSpc>
            </a:pPr>
            <a:r>
              <a:rPr sz="1600" spc="-5" dirty="0">
                <a:latin typeface="Arial Unicode MS" panose="020B0604020202020204" charset="-122"/>
                <a:cs typeface="Arial Unicode MS" panose="020B0604020202020204" charset="-122"/>
              </a:rPr>
              <a:t>）</a:t>
            </a:r>
            <a:endParaRPr sz="1600">
              <a:latin typeface="Arial Unicode MS" panose="020B0604020202020204" charset="-122"/>
              <a:cs typeface="Arial Unicode MS" panose="020B0604020202020204" charset="-122"/>
            </a:endParaRPr>
          </a:p>
        </p:txBody>
      </p:sp>
      <p:sp>
        <p:nvSpPr>
          <p:cNvPr id="176" name="object 176"/>
          <p:cNvSpPr txBox="1"/>
          <p:nvPr/>
        </p:nvSpPr>
        <p:spPr>
          <a:xfrm>
            <a:off x="1037336" y="2795396"/>
            <a:ext cx="138430"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1</a:t>
            </a:r>
            <a:endParaRPr sz="1600">
              <a:latin typeface="Arial" panose="020B0604020202020204"/>
              <a:cs typeface="Arial" panose="020B0604020202020204"/>
            </a:endParaRPr>
          </a:p>
        </p:txBody>
      </p:sp>
      <p:sp>
        <p:nvSpPr>
          <p:cNvPr id="177" name="object 177"/>
          <p:cNvSpPr txBox="1"/>
          <p:nvPr/>
        </p:nvSpPr>
        <p:spPr>
          <a:xfrm>
            <a:off x="1575053" y="2790825"/>
            <a:ext cx="1645920" cy="251460"/>
          </a:xfrm>
          <a:prstGeom prst="rect">
            <a:avLst/>
          </a:prstGeom>
        </p:spPr>
        <p:txBody>
          <a:bodyPr vert="horz" wrap="square" lIns="0" tIns="0" rIns="0" bIns="0" rtlCol="0">
            <a:spAutoFit/>
          </a:bodyPr>
          <a:lstStyle/>
          <a:p>
            <a:pPr marL="12700">
              <a:lnSpc>
                <a:spcPct val="100000"/>
              </a:lnSpc>
            </a:pPr>
            <a:r>
              <a:rPr sz="1600" spc="-5" dirty="0">
                <a:latin typeface="Arial Unicode MS" panose="020B0604020202020204" charset="-122"/>
                <a:cs typeface="Arial Unicode MS" panose="020B0604020202020204" charset="-122"/>
              </a:rPr>
              <a:t>一、工资薪金支出</a:t>
            </a:r>
            <a:endParaRPr sz="1600">
              <a:latin typeface="Arial Unicode MS" panose="020B0604020202020204" charset="-122"/>
              <a:cs typeface="Arial Unicode MS" panose="020B0604020202020204" charset="-122"/>
            </a:endParaRPr>
          </a:p>
        </p:txBody>
      </p:sp>
      <p:sp>
        <p:nvSpPr>
          <p:cNvPr id="178" name="object 178"/>
          <p:cNvSpPr txBox="1"/>
          <p:nvPr/>
        </p:nvSpPr>
        <p:spPr>
          <a:xfrm>
            <a:off x="7711185" y="2429154"/>
            <a:ext cx="138430"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4</a:t>
            </a:r>
            <a:endParaRPr sz="1600">
              <a:latin typeface="Arial" panose="020B0604020202020204"/>
              <a:cs typeface="Arial" panose="020B0604020202020204"/>
            </a:endParaRPr>
          </a:p>
        </p:txBody>
      </p:sp>
      <p:sp>
        <p:nvSpPr>
          <p:cNvPr id="179" name="object 179"/>
          <p:cNvSpPr txBox="1"/>
          <p:nvPr/>
        </p:nvSpPr>
        <p:spPr>
          <a:xfrm>
            <a:off x="8670670" y="2429154"/>
            <a:ext cx="138430"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5</a:t>
            </a:r>
            <a:endParaRPr sz="1600">
              <a:latin typeface="Arial" panose="020B0604020202020204"/>
              <a:cs typeface="Arial" panose="020B0604020202020204"/>
            </a:endParaRPr>
          </a:p>
        </p:txBody>
      </p:sp>
      <p:sp>
        <p:nvSpPr>
          <p:cNvPr id="180" name="object 180"/>
          <p:cNvSpPr txBox="1"/>
          <p:nvPr/>
        </p:nvSpPr>
        <p:spPr>
          <a:xfrm>
            <a:off x="5441060" y="1687195"/>
            <a:ext cx="1732914" cy="1362710"/>
          </a:xfrm>
          <a:prstGeom prst="rect">
            <a:avLst/>
          </a:prstGeom>
        </p:spPr>
        <p:txBody>
          <a:bodyPr vert="horz" wrap="square" lIns="0" tIns="0" rIns="0" bIns="0" rtlCol="0">
            <a:spAutoFit/>
          </a:bodyPr>
          <a:lstStyle/>
          <a:p>
            <a:pPr marL="318135" marR="5080" indent="-305435" algn="r">
              <a:lnSpc>
                <a:spcPct val="100000"/>
              </a:lnSpc>
              <a:tabLst>
                <a:tab pos="1074420" algn="l"/>
              </a:tabLst>
            </a:pPr>
            <a:r>
              <a:rPr sz="1600" spc="-5" dirty="0">
                <a:latin typeface="Arial Unicode MS" panose="020B0604020202020204" charset="-122"/>
                <a:cs typeface="Arial Unicode MS" panose="020B0604020202020204" charset="-122"/>
              </a:rPr>
              <a:t>实际发生 税收规定 </a:t>
            </a:r>
            <a:r>
              <a:rPr sz="1600" spc="-215" dirty="0">
                <a:latin typeface="Arial Unicode MS" panose="020B0604020202020204" charset="-122"/>
                <a:cs typeface="Arial Unicode MS" panose="020B0604020202020204" charset="-122"/>
              </a:rPr>
              <a:t> </a:t>
            </a:r>
            <a:r>
              <a:rPr sz="1600" spc="-5" dirty="0">
                <a:latin typeface="Arial Unicode MS" panose="020B0604020202020204" charset="-122"/>
                <a:cs typeface="Arial Unicode MS" panose="020B0604020202020204" charset="-122"/>
              </a:rPr>
              <a:t>额</a:t>
            </a:r>
            <a:r>
              <a:rPr sz="1600" dirty="0">
                <a:latin typeface="Arial Unicode MS" panose="020B0604020202020204" charset="-122"/>
                <a:cs typeface="Arial Unicode MS" panose="020B0604020202020204" charset="-122"/>
              </a:rPr>
              <a:t>	</a:t>
            </a:r>
            <a:r>
              <a:rPr sz="1600" spc="-5" dirty="0">
                <a:latin typeface="Arial Unicode MS" panose="020B0604020202020204" charset="-122"/>
                <a:cs typeface="Arial Unicode MS" panose="020B0604020202020204" charset="-122"/>
              </a:rPr>
              <a:t>扣除率</a:t>
            </a:r>
            <a:endParaRPr sz="1600">
              <a:latin typeface="Arial Unicode MS" panose="020B0604020202020204" charset="-122"/>
              <a:cs typeface="Arial Unicode MS" panose="020B0604020202020204" charset="-122"/>
            </a:endParaRPr>
          </a:p>
          <a:p>
            <a:pPr>
              <a:lnSpc>
                <a:spcPct val="100000"/>
              </a:lnSpc>
              <a:spcBef>
                <a:spcPts val="50"/>
              </a:spcBef>
            </a:pPr>
            <a:endParaRPr sz="1700">
              <a:latin typeface="Times New Roman" panose="02020603050405020304"/>
              <a:cs typeface="Times New Roman" panose="02020603050405020304"/>
            </a:endParaRPr>
          </a:p>
          <a:p>
            <a:pPr marR="28575" algn="r">
              <a:lnSpc>
                <a:spcPct val="100000"/>
              </a:lnSpc>
              <a:tabLst>
                <a:tab pos="959485" algn="l"/>
              </a:tabLst>
            </a:pPr>
            <a:r>
              <a:rPr sz="1600" spc="-5" dirty="0">
                <a:latin typeface="Arial" panose="020B0604020202020204"/>
                <a:cs typeface="Arial" panose="020B0604020202020204"/>
              </a:rPr>
              <a:t>2</a:t>
            </a:r>
            <a:r>
              <a:rPr sz="1600" spc="-5" dirty="0">
                <a:latin typeface="Arial" panose="020B0604020202020204"/>
                <a:cs typeface="Arial" panose="020B0604020202020204"/>
              </a:rPr>
              <a:t>	</a:t>
            </a:r>
            <a:r>
              <a:rPr sz="1600" spc="-5" dirty="0">
                <a:latin typeface="Arial" panose="020B0604020202020204"/>
                <a:cs typeface="Arial" panose="020B0604020202020204"/>
              </a:rPr>
              <a:t>3</a:t>
            </a:r>
            <a:endParaRPr sz="1600">
              <a:latin typeface="Arial" panose="020B0604020202020204"/>
              <a:cs typeface="Arial" panose="020B0604020202020204"/>
            </a:endParaRPr>
          </a:p>
          <a:p>
            <a:pPr marR="28575" algn="r">
              <a:lnSpc>
                <a:spcPct val="100000"/>
              </a:lnSpc>
              <a:spcBef>
                <a:spcPts val="960"/>
              </a:spcBef>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181" name="object 181"/>
          <p:cNvSpPr txBox="1"/>
          <p:nvPr/>
        </p:nvSpPr>
        <p:spPr>
          <a:xfrm>
            <a:off x="7727315" y="2795549"/>
            <a:ext cx="10477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182" name="object 182"/>
          <p:cNvSpPr txBox="1"/>
          <p:nvPr/>
        </p:nvSpPr>
        <p:spPr>
          <a:xfrm>
            <a:off x="9940290" y="2795396"/>
            <a:ext cx="9334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183" name="object 183"/>
          <p:cNvSpPr txBox="1"/>
          <p:nvPr/>
        </p:nvSpPr>
        <p:spPr>
          <a:xfrm>
            <a:off x="10608944" y="2795396"/>
            <a:ext cx="10477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184" name="object 184"/>
          <p:cNvSpPr txBox="1"/>
          <p:nvPr/>
        </p:nvSpPr>
        <p:spPr>
          <a:xfrm>
            <a:off x="1800225" y="3035553"/>
            <a:ext cx="1443355" cy="251460"/>
          </a:xfrm>
          <a:prstGeom prst="rect">
            <a:avLst/>
          </a:prstGeom>
        </p:spPr>
        <p:txBody>
          <a:bodyPr vert="horz" wrap="square" lIns="0" tIns="0" rIns="0" bIns="0" rtlCol="0">
            <a:spAutoFit/>
          </a:bodyPr>
          <a:lstStyle/>
          <a:p>
            <a:pPr marL="12700">
              <a:lnSpc>
                <a:spcPct val="100000"/>
              </a:lnSpc>
            </a:pPr>
            <a:r>
              <a:rPr sz="1600" spc="-5" dirty="0">
                <a:latin typeface="Arial Unicode MS" panose="020B0604020202020204" charset="-122"/>
                <a:cs typeface="Arial Unicode MS" panose="020B0604020202020204" charset="-122"/>
              </a:rPr>
              <a:t>其中：股权激励</a:t>
            </a:r>
            <a:endParaRPr sz="1600">
              <a:latin typeface="Arial Unicode MS" panose="020B0604020202020204" charset="-122"/>
              <a:cs typeface="Arial Unicode MS" panose="020B0604020202020204" charset="-122"/>
            </a:endParaRPr>
          </a:p>
        </p:txBody>
      </p:sp>
      <p:sp>
        <p:nvSpPr>
          <p:cNvPr id="185" name="object 185"/>
          <p:cNvSpPr txBox="1"/>
          <p:nvPr/>
        </p:nvSpPr>
        <p:spPr>
          <a:xfrm>
            <a:off x="1037336" y="3040126"/>
            <a:ext cx="138430"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2</a:t>
            </a:r>
            <a:endParaRPr sz="1600">
              <a:latin typeface="Arial" panose="020B0604020202020204"/>
              <a:cs typeface="Arial" panose="020B0604020202020204"/>
            </a:endParaRPr>
          </a:p>
        </p:txBody>
      </p:sp>
      <p:sp>
        <p:nvSpPr>
          <p:cNvPr id="186" name="object 186"/>
          <p:cNvSpPr txBox="1"/>
          <p:nvPr/>
        </p:nvSpPr>
        <p:spPr>
          <a:xfrm>
            <a:off x="1037336" y="3284601"/>
            <a:ext cx="138430"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3</a:t>
            </a:r>
            <a:endParaRPr sz="1600">
              <a:latin typeface="Arial" panose="020B0604020202020204"/>
              <a:cs typeface="Arial" panose="020B0604020202020204"/>
            </a:endParaRPr>
          </a:p>
        </p:txBody>
      </p:sp>
      <p:sp>
        <p:nvSpPr>
          <p:cNvPr id="187" name="object 187"/>
          <p:cNvSpPr txBox="1"/>
          <p:nvPr/>
        </p:nvSpPr>
        <p:spPr>
          <a:xfrm>
            <a:off x="7727442" y="3040126"/>
            <a:ext cx="10477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188" name="object 188"/>
          <p:cNvSpPr txBox="1"/>
          <p:nvPr/>
        </p:nvSpPr>
        <p:spPr>
          <a:xfrm>
            <a:off x="7727442" y="3284601"/>
            <a:ext cx="10477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189" name="object 189"/>
          <p:cNvSpPr txBox="1"/>
          <p:nvPr/>
        </p:nvSpPr>
        <p:spPr>
          <a:xfrm>
            <a:off x="9940290" y="3040126"/>
            <a:ext cx="9334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190" name="object 190"/>
          <p:cNvSpPr txBox="1"/>
          <p:nvPr/>
        </p:nvSpPr>
        <p:spPr>
          <a:xfrm>
            <a:off x="10607675" y="3040126"/>
            <a:ext cx="10477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191" name="object 191"/>
          <p:cNvSpPr txBox="1"/>
          <p:nvPr/>
        </p:nvSpPr>
        <p:spPr>
          <a:xfrm>
            <a:off x="9940290" y="3284601"/>
            <a:ext cx="9334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192" name="object 192"/>
          <p:cNvSpPr txBox="1"/>
          <p:nvPr/>
        </p:nvSpPr>
        <p:spPr>
          <a:xfrm>
            <a:off x="10607675" y="3284601"/>
            <a:ext cx="10477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193" name="object 193"/>
          <p:cNvSpPr txBox="1"/>
          <p:nvPr/>
        </p:nvSpPr>
        <p:spPr>
          <a:xfrm>
            <a:off x="1037336" y="3529076"/>
            <a:ext cx="138430"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4</a:t>
            </a:r>
            <a:endParaRPr sz="1600">
              <a:latin typeface="Arial" panose="020B0604020202020204"/>
              <a:cs typeface="Arial" panose="020B0604020202020204"/>
            </a:endParaRPr>
          </a:p>
        </p:txBody>
      </p:sp>
      <p:sp>
        <p:nvSpPr>
          <p:cNvPr id="194" name="object 194"/>
          <p:cNvSpPr txBox="1"/>
          <p:nvPr/>
        </p:nvSpPr>
        <p:spPr>
          <a:xfrm>
            <a:off x="8020939" y="3529076"/>
            <a:ext cx="9334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195" name="object 195"/>
          <p:cNvSpPr txBox="1"/>
          <p:nvPr/>
        </p:nvSpPr>
        <p:spPr>
          <a:xfrm>
            <a:off x="8980423" y="3284601"/>
            <a:ext cx="9334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196" name="object 196"/>
          <p:cNvSpPr txBox="1"/>
          <p:nvPr/>
        </p:nvSpPr>
        <p:spPr>
          <a:xfrm>
            <a:off x="8980423" y="3529076"/>
            <a:ext cx="9334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197" name="object 197"/>
          <p:cNvSpPr txBox="1"/>
          <p:nvPr/>
        </p:nvSpPr>
        <p:spPr>
          <a:xfrm>
            <a:off x="9940290" y="3529076"/>
            <a:ext cx="9334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198" name="object 198"/>
          <p:cNvSpPr txBox="1"/>
          <p:nvPr/>
        </p:nvSpPr>
        <p:spPr>
          <a:xfrm>
            <a:off x="10901553" y="3529076"/>
            <a:ext cx="9334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199" name="object 199"/>
          <p:cNvSpPr txBox="1"/>
          <p:nvPr/>
        </p:nvSpPr>
        <p:spPr>
          <a:xfrm>
            <a:off x="1037336" y="3896614"/>
            <a:ext cx="138430"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5</a:t>
            </a:r>
            <a:endParaRPr sz="1600">
              <a:latin typeface="Arial" panose="020B0604020202020204"/>
              <a:cs typeface="Arial" panose="020B0604020202020204"/>
            </a:endParaRPr>
          </a:p>
        </p:txBody>
      </p:sp>
      <p:sp>
        <p:nvSpPr>
          <p:cNvPr id="200" name="object 200"/>
          <p:cNvSpPr txBox="1"/>
          <p:nvPr/>
        </p:nvSpPr>
        <p:spPr>
          <a:xfrm>
            <a:off x="6662419" y="3896614"/>
            <a:ext cx="317500" cy="254635"/>
          </a:xfrm>
          <a:prstGeom prst="rect">
            <a:avLst/>
          </a:prstGeom>
        </p:spPr>
        <p:txBody>
          <a:bodyPr vert="horz" wrap="square" lIns="0" tIns="0" rIns="0" bIns="0" rtlCol="0">
            <a:spAutoFit/>
          </a:bodyPr>
          <a:lstStyle/>
          <a:p>
            <a:pPr marL="12700">
              <a:lnSpc>
                <a:spcPct val="100000"/>
              </a:lnSpc>
            </a:pPr>
            <a:r>
              <a:rPr sz="1600" spc="-15" dirty="0">
                <a:latin typeface="Arial" panose="020B0604020202020204"/>
                <a:cs typeface="Arial" panose="020B0604020202020204"/>
              </a:rPr>
              <a:t>8</a:t>
            </a: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201" name="object 201"/>
          <p:cNvSpPr txBox="1"/>
          <p:nvPr/>
        </p:nvSpPr>
        <p:spPr>
          <a:xfrm>
            <a:off x="8980423" y="3896614"/>
            <a:ext cx="9334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202" name="object 202"/>
          <p:cNvSpPr txBox="1"/>
          <p:nvPr/>
        </p:nvSpPr>
        <p:spPr>
          <a:xfrm>
            <a:off x="9940290" y="3896614"/>
            <a:ext cx="9334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203" name="object 203"/>
          <p:cNvSpPr txBox="1"/>
          <p:nvPr/>
        </p:nvSpPr>
        <p:spPr>
          <a:xfrm>
            <a:off x="1037336" y="4386453"/>
            <a:ext cx="138430"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6</a:t>
            </a:r>
            <a:endParaRPr sz="1600">
              <a:latin typeface="Arial" panose="020B0604020202020204"/>
              <a:cs typeface="Arial" panose="020B0604020202020204"/>
            </a:endParaRPr>
          </a:p>
        </p:txBody>
      </p:sp>
      <p:sp>
        <p:nvSpPr>
          <p:cNvPr id="204" name="object 204"/>
          <p:cNvSpPr txBox="1"/>
          <p:nvPr/>
        </p:nvSpPr>
        <p:spPr>
          <a:xfrm>
            <a:off x="1800225" y="4011767"/>
            <a:ext cx="2592070" cy="499745"/>
          </a:xfrm>
          <a:prstGeom prst="rect">
            <a:avLst/>
          </a:prstGeom>
        </p:spPr>
        <p:txBody>
          <a:bodyPr vert="horz" wrap="square" lIns="0" tIns="0" rIns="0" bIns="0" rtlCol="0">
            <a:spAutoFit/>
          </a:bodyPr>
          <a:lstStyle/>
          <a:p>
            <a:pPr marL="350520" marR="5080" indent="-338455">
              <a:lnSpc>
                <a:spcPct val="101000"/>
              </a:lnSpc>
            </a:pPr>
            <a:r>
              <a:rPr sz="1600" spc="-5" dirty="0">
                <a:latin typeface="Arial Unicode MS" panose="020B0604020202020204" charset="-122"/>
                <a:cs typeface="Arial Unicode MS" panose="020B0604020202020204" charset="-122"/>
              </a:rPr>
              <a:t>的职工教育经费 </a:t>
            </a:r>
            <a:r>
              <a:rPr sz="1600" spc="-5" dirty="0">
                <a:latin typeface="Arial Unicode MS" panose="020B0604020202020204" charset="-122"/>
                <a:cs typeface="Arial Unicode MS" panose="020B0604020202020204" charset="-122"/>
              </a:rPr>
              <a:t> 按税收规定全额扣除的职</a:t>
            </a:r>
            <a:endParaRPr sz="1600">
              <a:latin typeface="Arial Unicode MS" panose="020B0604020202020204" charset="-122"/>
              <a:cs typeface="Arial Unicode MS" panose="020B0604020202020204" charset="-122"/>
            </a:endParaRPr>
          </a:p>
        </p:txBody>
      </p:sp>
      <p:sp>
        <p:nvSpPr>
          <p:cNvPr id="205" name="object 205"/>
          <p:cNvSpPr txBox="1"/>
          <p:nvPr/>
        </p:nvSpPr>
        <p:spPr>
          <a:xfrm>
            <a:off x="7727950" y="4386453"/>
            <a:ext cx="10477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206" name="object 206"/>
          <p:cNvSpPr txBox="1"/>
          <p:nvPr/>
        </p:nvSpPr>
        <p:spPr>
          <a:xfrm>
            <a:off x="8980423" y="4386453"/>
            <a:ext cx="9334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207" name="object 207"/>
          <p:cNvSpPr txBox="1"/>
          <p:nvPr/>
        </p:nvSpPr>
        <p:spPr>
          <a:xfrm>
            <a:off x="9940290" y="4386453"/>
            <a:ext cx="9334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208" name="object 208"/>
          <p:cNvSpPr txBox="1"/>
          <p:nvPr/>
        </p:nvSpPr>
        <p:spPr>
          <a:xfrm>
            <a:off x="10607675" y="4386453"/>
            <a:ext cx="10477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209" name="object 209"/>
          <p:cNvSpPr txBox="1"/>
          <p:nvPr/>
        </p:nvSpPr>
        <p:spPr>
          <a:xfrm>
            <a:off x="1037336" y="4753482"/>
            <a:ext cx="138430"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7</a:t>
            </a:r>
            <a:endParaRPr sz="1600">
              <a:latin typeface="Arial" panose="020B0604020202020204"/>
              <a:cs typeface="Arial" panose="020B0604020202020204"/>
            </a:endParaRPr>
          </a:p>
        </p:txBody>
      </p:sp>
      <p:sp>
        <p:nvSpPr>
          <p:cNvPr id="210" name="object 210"/>
          <p:cNvSpPr txBox="1"/>
          <p:nvPr/>
        </p:nvSpPr>
        <p:spPr>
          <a:xfrm>
            <a:off x="1575053" y="4748910"/>
            <a:ext cx="430530" cy="251460"/>
          </a:xfrm>
          <a:prstGeom prst="rect">
            <a:avLst/>
          </a:prstGeom>
        </p:spPr>
        <p:txBody>
          <a:bodyPr vert="horz" wrap="square" lIns="0" tIns="0" rIns="0" bIns="0" rtlCol="0">
            <a:spAutoFit/>
          </a:bodyPr>
          <a:lstStyle/>
          <a:p>
            <a:pPr marL="12700">
              <a:lnSpc>
                <a:spcPct val="100000"/>
              </a:lnSpc>
            </a:pPr>
            <a:r>
              <a:rPr sz="1600" spc="-5" dirty="0">
                <a:latin typeface="Arial Unicode MS" panose="020B0604020202020204" charset="-122"/>
                <a:cs typeface="Arial Unicode MS" panose="020B0604020202020204" charset="-122"/>
              </a:rPr>
              <a:t>四、</a:t>
            </a:r>
            <a:endParaRPr sz="1600">
              <a:latin typeface="Arial Unicode MS" panose="020B0604020202020204" charset="-122"/>
              <a:cs typeface="Arial Unicode MS" panose="020B0604020202020204" charset="-122"/>
            </a:endParaRPr>
          </a:p>
        </p:txBody>
      </p:sp>
      <p:sp>
        <p:nvSpPr>
          <p:cNvPr id="211" name="object 211"/>
          <p:cNvSpPr txBox="1"/>
          <p:nvPr/>
        </p:nvSpPr>
        <p:spPr>
          <a:xfrm>
            <a:off x="1980183" y="4753482"/>
            <a:ext cx="5850890" cy="254635"/>
          </a:xfrm>
          <a:prstGeom prst="rect">
            <a:avLst/>
          </a:prstGeom>
        </p:spPr>
        <p:txBody>
          <a:bodyPr vert="horz" wrap="square" lIns="0" tIns="0" rIns="0" bIns="0" rtlCol="0">
            <a:spAutoFit/>
          </a:bodyPr>
          <a:lstStyle/>
          <a:p>
            <a:pPr marL="12700">
              <a:lnSpc>
                <a:spcPct val="100000"/>
              </a:lnSpc>
              <a:tabLst>
                <a:tab pos="4694555" algn="l"/>
                <a:tab pos="5758815" algn="l"/>
              </a:tabLst>
            </a:pPr>
            <a:r>
              <a:rPr sz="2400" spc="-7" baseline="2000" dirty="0">
                <a:latin typeface="Arial Unicode MS" panose="020B0604020202020204" charset="-122"/>
                <a:cs typeface="Arial Unicode MS" panose="020B0604020202020204" charset="-122"/>
              </a:rPr>
              <a:t>工会经费支出</a:t>
            </a:r>
            <a:r>
              <a:rPr sz="2400" spc="-7" baseline="2000" dirty="0">
                <a:latin typeface="Arial Unicode MS" panose="020B0604020202020204" charset="-122"/>
                <a:cs typeface="Arial Unicode MS" panose="020B0604020202020204" charset="-122"/>
              </a:rPr>
              <a:t>	</a:t>
            </a:r>
            <a:r>
              <a:rPr sz="1600" spc="-15" dirty="0">
                <a:latin typeface="Arial" panose="020B0604020202020204"/>
                <a:cs typeface="Arial" panose="020B0604020202020204"/>
              </a:rPr>
              <a:t>2</a:t>
            </a:r>
            <a:r>
              <a:rPr sz="1600" spc="-5" dirty="0">
                <a:latin typeface="Arial" panose="020B0604020202020204"/>
                <a:cs typeface="Arial" panose="020B0604020202020204"/>
              </a:rPr>
              <a:t>%</a:t>
            </a:r>
            <a:r>
              <a:rPr sz="1600" dirty="0">
                <a:latin typeface="Arial" panose="020B0604020202020204"/>
                <a:cs typeface="Arial" panose="020B0604020202020204"/>
              </a:rPr>
              <a:t>	</a:t>
            </a: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212" name="object 212"/>
          <p:cNvSpPr txBox="1"/>
          <p:nvPr/>
        </p:nvSpPr>
        <p:spPr>
          <a:xfrm>
            <a:off x="9940290" y="4753482"/>
            <a:ext cx="772160" cy="254635"/>
          </a:xfrm>
          <a:prstGeom prst="rect">
            <a:avLst/>
          </a:prstGeom>
        </p:spPr>
        <p:txBody>
          <a:bodyPr vert="horz" wrap="square" lIns="0" tIns="0" rIns="0" bIns="0" rtlCol="0">
            <a:spAutoFit/>
          </a:bodyPr>
          <a:lstStyle/>
          <a:p>
            <a:pPr marL="12700">
              <a:lnSpc>
                <a:spcPct val="100000"/>
              </a:lnSpc>
              <a:tabLst>
                <a:tab pos="679450" algn="l"/>
              </a:tabLst>
            </a:pPr>
            <a:r>
              <a:rPr sz="1600" spc="-5" dirty="0">
                <a:latin typeface="Arial" panose="020B0604020202020204"/>
                <a:cs typeface="Arial" panose="020B0604020202020204"/>
              </a:rPr>
              <a:t>-</a:t>
            </a:r>
            <a:r>
              <a:rPr sz="1600" spc="-5" dirty="0">
                <a:latin typeface="Arial" panose="020B0604020202020204"/>
                <a:cs typeface="Arial" panose="020B0604020202020204"/>
              </a:rPr>
              <a:t>	</a:t>
            </a: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213" name="object 213"/>
          <p:cNvSpPr txBox="1"/>
          <p:nvPr/>
        </p:nvSpPr>
        <p:spPr>
          <a:xfrm>
            <a:off x="1037336" y="4997830"/>
            <a:ext cx="138430"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8</a:t>
            </a:r>
            <a:endParaRPr sz="1600">
              <a:latin typeface="Arial" panose="020B0604020202020204"/>
              <a:cs typeface="Arial" panose="020B0604020202020204"/>
            </a:endParaRPr>
          </a:p>
        </p:txBody>
      </p:sp>
      <p:sp>
        <p:nvSpPr>
          <p:cNvPr id="214" name="object 214"/>
          <p:cNvSpPr txBox="1"/>
          <p:nvPr/>
        </p:nvSpPr>
        <p:spPr>
          <a:xfrm>
            <a:off x="1575053" y="5237733"/>
            <a:ext cx="1443355" cy="251460"/>
          </a:xfrm>
          <a:prstGeom prst="rect">
            <a:avLst/>
          </a:prstGeom>
        </p:spPr>
        <p:txBody>
          <a:bodyPr vert="horz" wrap="square" lIns="0" tIns="0" rIns="0" bIns="0" rtlCol="0">
            <a:spAutoFit/>
          </a:bodyPr>
          <a:lstStyle/>
          <a:p>
            <a:pPr marL="12700">
              <a:lnSpc>
                <a:spcPct val="100000"/>
              </a:lnSpc>
            </a:pPr>
            <a:r>
              <a:rPr sz="1600" spc="-5" dirty="0">
                <a:latin typeface="Arial Unicode MS" panose="020B0604020202020204" charset="-122"/>
                <a:cs typeface="Arial Unicode MS" panose="020B0604020202020204" charset="-122"/>
              </a:rPr>
              <a:t>六、住房公积金</a:t>
            </a:r>
            <a:endParaRPr sz="1600">
              <a:latin typeface="Arial Unicode MS" panose="020B0604020202020204" charset="-122"/>
              <a:cs typeface="Arial Unicode MS" panose="020B0604020202020204" charset="-122"/>
            </a:endParaRPr>
          </a:p>
        </p:txBody>
      </p:sp>
      <p:sp>
        <p:nvSpPr>
          <p:cNvPr id="215" name="object 215"/>
          <p:cNvSpPr txBox="1"/>
          <p:nvPr/>
        </p:nvSpPr>
        <p:spPr>
          <a:xfrm>
            <a:off x="6774815" y="5487086"/>
            <a:ext cx="1057275" cy="254635"/>
          </a:xfrm>
          <a:prstGeom prst="rect">
            <a:avLst/>
          </a:prstGeom>
        </p:spPr>
        <p:txBody>
          <a:bodyPr vert="horz" wrap="square" lIns="0" tIns="0" rIns="0" bIns="0" rtlCol="0">
            <a:spAutoFit/>
          </a:bodyPr>
          <a:lstStyle/>
          <a:p>
            <a:pPr marL="12700">
              <a:lnSpc>
                <a:spcPct val="100000"/>
              </a:lnSpc>
              <a:tabLst>
                <a:tab pos="964565" algn="l"/>
              </a:tabLst>
            </a:pPr>
            <a:r>
              <a:rPr sz="1600" spc="-5" dirty="0">
                <a:latin typeface="Arial" panose="020B0604020202020204"/>
                <a:cs typeface="Arial" panose="020B0604020202020204"/>
              </a:rPr>
              <a:t>%</a:t>
            </a:r>
            <a:r>
              <a:rPr sz="1600" spc="-5" dirty="0">
                <a:latin typeface="Arial" panose="020B0604020202020204"/>
                <a:cs typeface="Arial" panose="020B0604020202020204"/>
              </a:rPr>
              <a:t>	</a:t>
            </a: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216" name="object 216"/>
          <p:cNvSpPr txBox="1"/>
          <p:nvPr/>
        </p:nvSpPr>
        <p:spPr>
          <a:xfrm>
            <a:off x="988567" y="5734583"/>
            <a:ext cx="234950" cy="254635"/>
          </a:xfrm>
          <a:prstGeom prst="rect">
            <a:avLst/>
          </a:prstGeom>
        </p:spPr>
        <p:txBody>
          <a:bodyPr vert="horz" wrap="square" lIns="0" tIns="0" rIns="0" bIns="0" rtlCol="0">
            <a:spAutoFit/>
          </a:bodyPr>
          <a:lstStyle/>
          <a:p>
            <a:pPr marL="12700">
              <a:lnSpc>
                <a:spcPct val="100000"/>
              </a:lnSpc>
            </a:pPr>
            <a:r>
              <a:rPr sz="1600" spc="-135" dirty="0">
                <a:latin typeface="Arial" panose="020B0604020202020204"/>
                <a:cs typeface="Arial" panose="020B0604020202020204"/>
              </a:rPr>
              <a:t>1</a:t>
            </a:r>
            <a:r>
              <a:rPr sz="1600" spc="-5" dirty="0">
                <a:latin typeface="Arial" panose="020B0604020202020204"/>
                <a:cs typeface="Arial" panose="020B0604020202020204"/>
              </a:rPr>
              <a:t>1</a:t>
            </a:r>
            <a:endParaRPr sz="1600">
              <a:latin typeface="Arial" panose="020B0604020202020204"/>
              <a:cs typeface="Arial" panose="020B0604020202020204"/>
            </a:endParaRPr>
          </a:p>
        </p:txBody>
      </p:sp>
      <p:sp>
        <p:nvSpPr>
          <p:cNvPr id="217" name="object 217"/>
          <p:cNvSpPr txBox="1"/>
          <p:nvPr/>
        </p:nvSpPr>
        <p:spPr>
          <a:xfrm>
            <a:off x="1574672" y="5734583"/>
            <a:ext cx="1645920" cy="251460"/>
          </a:xfrm>
          <a:prstGeom prst="rect">
            <a:avLst/>
          </a:prstGeom>
        </p:spPr>
        <p:txBody>
          <a:bodyPr vert="horz" wrap="square" lIns="0" tIns="0" rIns="0" bIns="0" rtlCol="0">
            <a:spAutoFit/>
          </a:bodyPr>
          <a:lstStyle/>
          <a:p>
            <a:pPr marL="12700">
              <a:lnSpc>
                <a:spcPct val="100000"/>
              </a:lnSpc>
            </a:pPr>
            <a:r>
              <a:rPr sz="1600" spc="-5" dirty="0">
                <a:latin typeface="Arial Unicode MS" panose="020B0604020202020204" charset="-122"/>
                <a:cs typeface="Arial Unicode MS" panose="020B0604020202020204" charset="-122"/>
              </a:rPr>
              <a:t>八、补充医疗保险</a:t>
            </a:r>
            <a:endParaRPr sz="1600">
              <a:latin typeface="Arial Unicode MS" panose="020B0604020202020204" charset="-122"/>
              <a:cs typeface="Arial Unicode MS" panose="020B0604020202020204" charset="-122"/>
            </a:endParaRPr>
          </a:p>
        </p:txBody>
      </p:sp>
      <p:sp>
        <p:nvSpPr>
          <p:cNvPr id="218" name="object 218"/>
          <p:cNvSpPr txBox="1"/>
          <p:nvPr/>
        </p:nvSpPr>
        <p:spPr>
          <a:xfrm>
            <a:off x="980947" y="6342963"/>
            <a:ext cx="250190" cy="254635"/>
          </a:xfrm>
          <a:prstGeom prst="rect">
            <a:avLst/>
          </a:prstGeom>
        </p:spPr>
        <p:txBody>
          <a:bodyPr vert="horz" wrap="square" lIns="0" tIns="0" rIns="0" bIns="0" rtlCol="0">
            <a:spAutoFit/>
          </a:bodyPr>
          <a:lstStyle/>
          <a:p>
            <a:pPr marL="12700">
              <a:lnSpc>
                <a:spcPct val="100000"/>
              </a:lnSpc>
            </a:pPr>
            <a:r>
              <a:rPr sz="1600" spc="-15" dirty="0">
                <a:latin typeface="Arial" panose="020B0604020202020204"/>
                <a:cs typeface="Arial" panose="020B0604020202020204"/>
              </a:rPr>
              <a:t>1</a:t>
            </a:r>
            <a:r>
              <a:rPr sz="1600" spc="-5" dirty="0">
                <a:latin typeface="Arial" panose="020B0604020202020204"/>
                <a:cs typeface="Arial" panose="020B0604020202020204"/>
              </a:rPr>
              <a:t>3</a:t>
            </a:r>
            <a:endParaRPr sz="1600">
              <a:latin typeface="Arial" panose="020B0604020202020204"/>
              <a:cs typeface="Arial" panose="020B0604020202020204"/>
            </a:endParaRPr>
          </a:p>
        </p:txBody>
      </p:sp>
      <p:sp>
        <p:nvSpPr>
          <p:cNvPr id="219" name="object 219"/>
          <p:cNvSpPr txBox="1"/>
          <p:nvPr/>
        </p:nvSpPr>
        <p:spPr>
          <a:xfrm>
            <a:off x="980947" y="5991733"/>
            <a:ext cx="244475" cy="247015"/>
          </a:xfrm>
          <a:prstGeom prst="rect">
            <a:avLst/>
          </a:prstGeom>
        </p:spPr>
        <p:txBody>
          <a:bodyPr vert="horz" wrap="square" lIns="0" tIns="0" rIns="0" bIns="0" rtlCol="0">
            <a:spAutoFit/>
          </a:bodyPr>
          <a:lstStyle/>
          <a:p>
            <a:pPr marL="12700">
              <a:lnSpc>
                <a:spcPct val="100000"/>
              </a:lnSpc>
            </a:pPr>
            <a:r>
              <a:rPr sz="1550" spc="-10" dirty="0">
                <a:latin typeface="Arial" panose="020B0604020202020204"/>
                <a:cs typeface="Arial" panose="020B0604020202020204"/>
              </a:rPr>
              <a:t>1</a:t>
            </a:r>
            <a:r>
              <a:rPr sz="1550" spc="-5" dirty="0">
                <a:latin typeface="Arial" panose="020B0604020202020204"/>
                <a:cs typeface="Arial" panose="020B0604020202020204"/>
              </a:rPr>
              <a:t>2</a:t>
            </a:r>
            <a:endParaRPr sz="1550">
              <a:latin typeface="Arial" panose="020B0604020202020204"/>
              <a:cs typeface="Arial" panose="020B0604020202020204"/>
            </a:endParaRPr>
          </a:p>
        </p:txBody>
      </p:sp>
      <p:sp>
        <p:nvSpPr>
          <p:cNvPr id="220" name="object 220"/>
          <p:cNvSpPr txBox="1"/>
          <p:nvPr/>
        </p:nvSpPr>
        <p:spPr>
          <a:xfrm>
            <a:off x="1574038" y="6000622"/>
            <a:ext cx="815975" cy="466725"/>
          </a:xfrm>
          <a:prstGeom prst="rect">
            <a:avLst/>
          </a:prstGeom>
        </p:spPr>
        <p:txBody>
          <a:bodyPr vert="horz" wrap="square" lIns="0" tIns="0" rIns="0" bIns="0" rtlCol="0">
            <a:spAutoFit/>
          </a:bodyPr>
          <a:lstStyle/>
          <a:p>
            <a:pPr marL="12700">
              <a:lnSpc>
                <a:spcPts val="1775"/>
              </a:lnSpc>
            </a:pPr>
            <a:r>
              <a:rPr sz="1550" spc="5" dirty="0">
                <a:latin typeface="Arial Unicode MS" panose="020B0604020202020204" charset="-122"/>
                <a:cs typeface="Arial Unicode MS" panose="020B0604020202020204" charset="-122"/>
              </a:rPr>
              <a:t>九、其</a:t>
            </a:r>
            <a:r>
              <a:rPr sz="1550" spc="10" dirty="0">
                <a:latin typeface="Arial Unicode MS" panose="020B0604020202020204" charset="-122"/>
                <a:cs typeface="Arial Unicode MS" panose="020B0604020202020204" charset="-122"/>
              </a:rPr>
              <a:t>他</a:t>
            </a:r>
            <a:endParaRPr sz="1550">
              <a:latin typeface="Arial Unicode MS" panose="020B0604020202020204" charset="-122"/>
              <a:cs typeface="Arial Unicode MS" panose="020B0604020202020204" charset="-122"/>
            </a:endParaRPr>
          </a:p>
          <a:p>
            <a:pPr marL="12700">
              <a:lnSpc>
                <a:spcPts val="1835"/>
              </a:lnSpc>
            </a:pPr>
            <a:r>
              <a:rPr sz="1600" spc="-10" dirty="0">
                <a:latin typeface="Arial Unicode MS" panose="020B0604020202020204" charset="-122"/>
                <a:cs typeface="Arial Unicode MS" panose="020B0604020202020204" charset="-122"/>
              </a:rPr>
              <a:t>合计（</a:t>
            </a:r>
            <a:endParaRPr sz="1600">
              <a:latin typeface="Arial Unicode MS" panose="020B0604020202020204" charset="-122"/>
              <a:cs typeface="Arial Unicode MS" panose="020B0604020202020204" charset="-122"/>
            </a:endParaRPr>
          </a:p>
        </p:txBody>
      </p:sp>
      <p:sp>
        <p:nvSpPr>
          <p:cNvPr id="221" name="object 221"/>
          <p:cNvSpPr txBox="1"/>
          <p:nvPr/>
        </p:nvSpPr>
        <p:spPr>
          <a:xfrm>
            <a:off x="1574672" y="6489496"/>
            <a:ext cx="2415540" cy="243840"/>
          </a:xfrm>
          <a:prstGeom prst="rect">
            <a:avLst/>
          </a:prstGeom>
        </p:spPr>
        <p:txBody>
          <a:bodyPr vert="horz" wrap="square" lIns="0" tIns="0" rIns="0" bIns="0" rtlCol="0">
            <a:spAutoFit/>
          </a:bodyPr>
          <a:lstStyle/>
          <a:p>
            <a:pPr marL="12700">
              <a:lnSpc>
                <a:spcPct val="100000"/>
              </a:lnSpc>
            </a:pPr>
            <a:r>
              <a:rPr sz="2325" spc="-30" baseline="2000" dirty="0">
                <a:latin typeface="Arial" panose="020B0604020202020204"/>
                <a:cs typeface="Arial" panose="020B0604020202020204"/>
              </a:rPr>
              <a:t>1+3+4+7+8+9+10+11+12</a:t>
            </a:r>
            <a:r>
              <a:rPr sz="1550" spc="-20" dirty="0">
                <a:latin typeface="Arial Unicode MS" panose="020B0604020202020204" charset="-122"/>
                <a:cs typeface="Arial Unicode MS" panose="020B0604020202020204" charset="-122"/>
              </a:rPr>
              <a:t>）</a:t>
            </a:r>
            <a:endParaRPr sz="1550">
              <a:latin typeface="Arial Unicode MS" panose="020B0604020202020204" charset="-122"/>
              <a:cs typeface="Arial Unicode MS" panose="020B0604020202020204" charset="-122"/>
            </a:endParaRPr>
          </a:p>
        </p:txBody>
      </p:sp>
      <p:sp>
        <p:nvSpPr>
          <p:cNvPr id="222" name="object 222"/>
          <p:cNvSpPr txBox="1"/>
          <p:nvPr/>
        </p:nvSpPr>
        <p:spPr>
          <a:xfrm>
            <a:off x="5139054" y="6342963"/>
            <a:ext cx="9334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223" name="object 223"/>
          <p:cNvSpPr txBox="1"/>
          <p:nvPr/>
        </p:nvSpPr>
        <p:spPr>
          <a:xfrm>
            <a:off x="6100317" y="6342963"/>
            <a:ext cx="9334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224" name="object 224"/>
          <p:cNvSpPr txBox="1"/>
          <p:nvPr/>
        </p:nvSpPr>
        <p:spPr>
          <a:xfrm>
            <a:off x="9940290" y="6342963"/>
            <a:ext cx="93345" cy="254635"/>
          </a:xfrm>
          <a:prstGeom prst="rect">
            <a:avLst/>
          </a:prstGeom>
        </p:spPr>
        <p:txBody>
          <a:bodyPr vert="horz" wrap="square" lIns="0" tIns="0" rIns="0" bIns="0" rtlCol="0">
            <a:spAutoFit/>
          </a:bodyPr>
          <a:lstStyle/>
          <a:p>
            <a:pPr marL="12700">
              <a:lnSpc>
                <a:spcPct val="100000"/>
              </a:lnSpc>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225" name="object 225"/>
          <p:cNvSpPr/>
          <p:nvPr/>
        </p:nvSpPr>
        <p:spPr>
          <a:xfrm>
            <a:off x="2438400" y="252984"/>
            <a:ext cx="9753600" cy="483108"/>
          </a:xfrm>
          <a:prstGeom prst="rect">
            <a:avLst/>
          </a:prstGeom>
          <a:blipFill>
            <a:blip r:embed="rId1" cstate="print"/>
            <a:stretch>
              <a:fillRect/>
            </a:stretch>
          </a:blipFill>
        </p:spPr>
        <p:txBody>
          <a:bodyPr wrap="square" lIns="0" tIns="0" rIns="0" bIns="0" rtlCol="0"/>
          <a:lstStyle/>
          <a:p/>
        </p:txBody>
      </p:sp>
      <p:sp>
        <p:nvSpPr>
          <p:cNvPr id="226" name="object 226"/>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227" name="object 227"/>
          <p:cNvSpPr txBox="1">
            <a:spLocks noGrp="1"/>
          </p:cNvSpPr>
          <p:nvPr>
            <p:ph type="title"/>
          </p:nvPr>
        </p:nvSpPr>
        <p:spPr>
          <a:prstGeom prst="rect">
            <a:avLst/>
          </a:prstGeom>
        </p:spPr>
        <p:txBody>
          <a:bodyPr vert="horz" wrap="square" lIns="0" tIns="144907" rIns="0" bIns="0" rtlCol="0">
            <a:spAutoFit/>
          </a:bodyPr>
          <a:lstStyle/>
          <a:p>
            <a:pPr marL="161290">
              <a:lnSpc>
                <a:spcPct val="100000"/>
              </a:lnSpc>
            </a:pPr>
            <a:r>
              <a:rPr sz="2400" b="1" spc="-10" dirty="0">
                <a:solidFill>
                  <a:srgbClr val="000000"/>
                </a:solidFill>
                <a:latin typeface="Arial" panose="020B0604020202020204"/>
                <a:cs typeface="Arial" panose="020B0604020202020204"/>
              </a:rPr>
              <a:t>A</a:t>
            </a:r>
            <a:r>
              <a:rPr sz="2400" b="1" spc="-20" dirty="0">
                <a:solidFill>
                  <a:srgbClr val="000000"/>
                </a:solidFill>
                <a:latin typeface="Arial" panose="020B0604020202020204"/>
                <a:cs typeface="Arial" panose="020B0604020202020204"/>
              </a:rPr>
              <a:t>1</a:t>
            </a:r>
            <a:r>
              <a:rPr sz="2400" b="1" spc="-10" dirty="0">
                <a:solidFill>
                  <a:srgbClr val="000000"/>
                </a:solidFill>
                <a:latin typeface="Arial" panose="020B0604020202020204"/>
                <a:cs typeface="Arial" panose="020B0604020202020204"/>
              </a:rPr>
              <a:t>05</a:t>
            </a:r>
            <a:r>
              <a:rPr sz="2400" b="1" spc="-20" dirty="0">
                <a:solidFill>
                  <a:srgbClr val="000000"/>
                </a:solidFill>
                <a:latin typeface="Arial" panose="020B0604020202020204"/>
                <a:cs typeface="Arial" panose="020B0604020202020204"/>
              </a:rPr>
              <a:t>0</a:t>
            </a:r>
            <a:r>
              <a:rPr sz="2400" b="1" spc="-10" dirty="0">
                <a:solidFill>
                  <a:srgbClr val="000000"/>
                </a:solidFill>
                <a:latin typeface="Arial" panose="020B0604020202020204"/>
                <a:cs typeface="Arial" panose="020B0604020202020204"/>
              </a:rPr>
              <a:t>5</a:t>
            </a:r>
            <a:r>
              <a:rPr sz="2400" b="1" spc="-5" dirty="0">
                <a:solidFill>
                  <a:srgbClr val="000000"/>
                </a:solidFill>
                <a:latin typeface="Arial" panose="020B0604020202020204"/>
                <a:cs typeface="Arial" panose="020B0604020202020204"/>
              </a:rPr>
              <a:t>0</a:t>
            </a:r>
            <a:endParaRPr sz="2400">
              <a:latin typeface="Arial" panose="020B0604020202020204"/>
              <a:cs typeface="Arial" panose="020B0604020202020204"/>
            </a:endParaRPr>
          </a:p>
        </p:txBody>
      </p:sp>
      <p:sp>
        <p:nvSpPr>
          <p:cNvPr id="228" name="object 228"/>
          <p:cNvSpPr txBox="1"/>
          <p:nvPr/>
        </p:nvSpPr>
        <p:spPr>
          <a:xfrm>
            <a:off x="2598166" y="297434"/>
            <a:ext cx="943610" cy="281305"/>
          </a:xfrm>
          <a:prstGeom prst="rect">
            <a:avLst/>
          </a:prstGeom>
        </p:spPr>
        <p:txBody>
          <a:bodyPr vert="horz" wrap="square" lIns="0" tIns="0" rIns="0" bIns="0" rtlCol="0">
            <a:spAutoFit/>
          </a:bodyPr>
          <a:lstStyle/>
          <a:p>
            <a:pPr marL="12700">
              <a:lnSpc>
                <a:spcPct val="100000"/>
              </a:lnSpc>
            </a:pPr>
            <a:r>
              <a:rPr sz="1800" b="1" spc="10" dirty="0">
                <a:latin typeface="Microsoft JhengHei" panose="020B0604030504040204" charset="-120"/>
                <a:cs typeface="Microsoft JhengHei" panose="020B0604030504040204" charset="-120"/>
              </a:rPr>
              <a:t>职工薪</a:t>
            </a:r>
            <a:r>
              <a:rPr sz="1800" b="1" dirty="0">
                <a:latin typeface="Microsoft JhengHei" panose="020B0604030504040204" charset="-120"/>
                <a:cs typeface="Microsoft JhengHei" panose="020B0604030504040204" charset="-120"/>
              </a:rPr>
              <a:t>酬</a:t>
            </a:r>
            <a:endParaRPr sz="1800">
              <a:latin typeface="Microsoft JhengHei" panose="020B0604030504040204" charset="-120"/>
              <a:cs typeface="Microsoft JhengHei" panose="020B0604030504040204" charset="-120"/>
            </a:endParaRPr>
          </a:p>
        </p:txBody>
      </p:sp>
      <p:sp>
        <p:nvSpPr>
          <p:cNvPr id="229" name="object 229"/>
          <p:cNvSpPr/>
          <p:nvPr/>
        </p:nvSpPr>
        <p:spPr>
          <a:xfrm>
            <a:off x="2936748" y="2776918"/>
            <a:ext cx="8711184" cy="4071874"/>
          </a:xfrm>
          <a:prstGeom prst="rect">
            <a:avLst/>
          </a:prstGeom>
          <a:blipFill>
            <a:blip r:embed="rId2" cstate="print"/>
            <a:stretch>
              <a:fillRect/>
            </a:stretch>
          </a:blipFill>
        </p:spPr>
        <p:txBody>
          <a:bodyPr wrap="square" lIns="0" tIns="0" rIns="0" bIns="0" rtlCol="0"/>
          <a:lstStyle/>
          <a:p/>
        </p:txBody>
      </p:sp>
      <p:sp>
        <p:nvSpPr>
          <p:cNvPr id="230" name="object 230"/>
          <p:cNvSpPr txBox="1"/>
          <p:nvPr/>
        </p:nvSpPr>
        <p:spPr>
          <a:xfrm>
            <a:off x="980947" y="5242305"/>
            <a:ext cx="3239770" cy="492125"/>
          </a:xfrm>
          <a:prstGeom prst="rect">
            <a:avLst/>
          </a:prstGeom>
        </p:spPr>
        <p:txBody>
          <a:bodyPr vert="horz" wrap="square" lIns="0" tIns="0" rIns="0" bIns="0" rtlCol="0">
            <a:spAutoFit/>
          </a:bodyPr>
          <a:lstStyle/>
          <a:p>
            <a:pPr marL="68580">
              <a:lnSpc>
                <a:spcPts val="1860"/>
              </a:lnSpc>
            </a:pPr>
            <a:r>
              <a:rPr sz="1600" spc="-5" dirty="0">
                <a:latin typeface="Arial" panose="020B0604020202020204"/>
                <a:cs typeface="Arial" panose="020B0604020202020204"/>
              </a:rPr>
              <a:t>9</a:t>
            </a:r>
            <a:endParaRPr sz="1600">
              <a:latin typeface="Arial" panose="020B0604020202020204"/>
              <a:cs typeface="Arial" panose="020B0604020202020204"/>
            </a:endParaRPr>
          </a:p>
          <a:p>
            <a:pPr marL="12700">
              <a:lnSpc>
                <a:spcPts val="1980"/>
              </a:lnSpc>
              <a:tabLst>
                <a:tab pos="605790" algn="l"/>
              </a:tabLst>
            </a:pPr>
            <a:r>
              <a:rPr sz="2400" spc="-15" baseline="2000" dirty="0">
                <a:latin typeface="Arial" panose="020B0604020202020204"/>
                <a:cs typeface="Arial" panose="020B0604020202020204"/>
              </a:rPr>
              <a:t>10	</a:t>
            </a:r>
            <a:r>
              <a:rPr sz="1550" spc="-25" dirty="0">
                <a:latin typeface="Arial Unicode MS" panose="020B0604020202020204" charset="-122"/>
                <a:cs typeface="Arial Unicode MS" panose="020B0604020202020204" charset="-122"/>
              </a:rPr>
              <a:t>七、补充养老保险</a:t>
            </a:r>
            <a:r>
              <a:rPr sz="2550" spc="-37" baseline="3000" dirty="0">
                <a:latin typeface="Arial Unicode MS" panose="020B0604020202020204" charset="-122"/>
                <a:cs typeface="Arial Unicode MS" panose="020B0604020202020204" charset="-122"/>
              </a:rPr>
              <a:t>结转扣除。</a:t>
            </a:r>
            <a:endParaRPr sz="2550" baseline="3000">
              <a:latin typeface="Arial Unicode MS" panose="020B0604020202020204" charset="-122"/>
              <a:cs typeface="Arial Unicode MS" panose="020B0604020202020204" charset="-122"/>
            </a:endParaRPr>
          </a:p>
        </p:txBody>
      </p:sp>
      <p:sp>
        <p:nvSpPr>
          <p:cNvPr id="231" name="object 231"/>
          <p:cNvSpPr txBox="1"/>
          <p:nvPr/>
        </p:nvSpPr>
        <p:spPr>
          <a:xfrm>
            <a:off x="1575053" y="3281298"/>
            <a:ext cx="1848485" cy="251460"/>
          </a:xfrm>
          <a:prstGeom prst="rect">
            <a:avLst/>
          </a:prstGeom>
        </p:spPr>
        <p:txBody>
          <a:bodyPr vert="horz" wrap="square" lIns="0" tIns="0" rIns="0" bIns="0" rtlCol="0">
            <a:spAutoFit/>
          </a:bodyPr>
          <a:lstStyle/>
          <a:p>
            <a:pPr marL="12700">
              <a:lnSpc>
                <a:spcPct val="100000"/>
              </a:lnSpc>
            </a:pPr>
            <a:r>
              <a:rPr sz="1600" spc="-5" dirty="0">
                <a:latin typeface="Arial Unicode MS" panose="020B0604020202020204" charset="-122"/>
                <a:cs typeface="Arial Unicode MS" panose="020B0604020202020204" charset="-122"/>
              </a:rPr>
              <a:t>二、职工福利费支出</a:t>
            </a:r>
            <a:endParaRPr sz="1600">
              <a:latin typeface="Arial Unicode MS" panose="020B0604020202020204" charset="-122"/>
              <a:cs typeface="Arial Unicode MS" panose="020B0604020202020204" charset="-122"/>
            </a:endParaRPr>
          </a:p>
        </p:txBody>
      </p:sp>
      <p:sp>
        <p:nvSpPr>
          <p:cNvPr id="232" name="object 232"/>
          <p:cNvSpPr txBox="1"/>
          <p:nvPr/>
        </p:nvSpPr>
        <p:spPr>
          <a:xfrm>
            <a:off x="6605523" y="3050286"/>
            <a:ext cx="429259" cy="485775"/>
          </a:xfrm>
          <a:prstGeom prst="rect">
            <a:avLst/>
          </a:prstGeom>
        </p:spPr>
        <p:txBody>
          <a:bodyPr vert="horz" wrap="square" lIns="0" tIns="0" rIns="0" bIns="0" rtlCol="0">
            <a:spAutoFit/>
          </a:bodyPr>
          <a:lstStyle/>
          <a:p>
            <a:pPr marL="12700" marR="5080" indent="163195">
              <a:lnSpc>
                <a:spcPts val="1900"/>
              </a:lnSpc>
            </a:pPr>
            <a:r>
              <a:rPr sz="1600" spc="-5" dirty="0">
                <a:latin typeface="Arial" panose="020B0604020202020204"/>
                <a:cs typeface="Arial" panose="020B0604020202020204"/>
              </a:rPr>
              <a:t>* </a:t>
            </a:r>
            <a:r>
              <a:rPr sz="1600" spc="-5" dirty="0">
                <a:latin typeface="Arial" panose="020B0604020202020204"/>
                <a:cs typeface="Arial" panose="020B0604020202020204"/>
              </a:rPr>
              <a:t> </a:t>
            </a:r>
            <a:r>
              <a:rPr sz="1600" spc="-15" dirty="0">
                <a:latin typeface="Arial" panose="020B0604020202020204"/>
                <a:cs typeface="Arial" panose="020B0604020202020204"/>
              </a:rPr>
              <a:t>14</a:t>
            </a: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233" name="object 233"/>
          <p:cNvSpPr txBox="1"/>
          <p:nvPr/>
        </p:nvSpPr>
        <p:spPr>
          <a:xfrm>
            <a:off x="1575053" y="3535298"/>
            <a:ext cx="5986780" cy="278130"/>
          </a:xfrm>
          <a:prstGeom prst="rect">
            <a:avLst/>
          </a:prstGeom>
        </p:spPr>
        <p:txBody>
          <a:bodyPr vert="horz" wrap="square" lIns="0" tIns="0" rIns="0" bIns="0" rtlCol="0">
            <a:spAutoFit/>
          </a:bodyPr>
          <a:lstStyle/>
          <a:p>
            <a:pPr marL="12700">
              <a:lnSpc>
                <a:spcPct val="100000"/>
              </a:lnSpc>
              <a:tabLst>
                <a:tab pos="3091180" algn="l"/>
              </a:tabLst>
            </a:pPr>
            <a:r>
              <a:rPr sz="2325" spc="-434" baseline="2000" dirty="0">
                <a:latin typeface="Arial Unicode MS" panose="020B0604020202020204" charset="-122"/>
                <a:cs typeface="Arial Unicode MS" panose="020B0604020202020204" charset="-122"/>
              </a:rPr>
              <a:t>三、职工教育经费</a:t>
            </a:r>
            <a:r>
              <a:rPr sz="2700" spc="-434" baseline="2000" dirty="0">
                <a:latin typeface="Arial Unicode MS" panose="020B0604020202020204" charset="-122"/>
                <a:cs typeface="Arial Unicode MS" panose="020B0604020202020204" charset="-122"/>
              </a:rPr>
              <a:t>按</a:t>
            </a:r>
            <a:r>
              <a:rPr sz="2325" spc="-434" baseline="2000" dirty="0">
                <a:latin typeface="Arial Unicode MS" panose="020B0604020202020204" charset="-122"/>
                <a:cs typeface="Arial Unicode MS" panose="020B0604020202020204" charset="-122"/>
              </a:rPr>
              <a:t>支</a:t>
            </a:r>
            <a:r>
              <a:rPr sz="2700" spc="-434" baseline="2000" dirty="0">
                <a:latin typeface="Arial Unicode MS" panose="020B0604020202020204" charset="-122"/>
                <a:cs typeface="Arial Unicode MS" panose="020B0604020202020204" charset="-122"/>
              </a:rPr>
              <a:t>照</a:t>
            </a:r>
            <a:r>
              <a:rPr sz="2325" spc="-434" baseline="2000" dirty="0">
                <a:latin typeface="Arial Unicode MS" panose="020B0604020202020204" charset="-122"/>
                <a:cs typeface="Arial Unicode MS" panose="020B0604020202020204" charset="-122"/>
              </a:rPr>
              <a:t>出</a:t>
            </a:r>
            <a:r>
              <a:rPr sz="2700" spc="-434" baseline="2000" dirty="0">
                <a:latin typeface="Arial Unicode MS" panose="020B0604020202020204" charset="-122"/>
                <a:cs typeface="Arial Unicode MS" panose="020B0604020202020204" charset="-122"/>
              </a:rPr>
              <a:t>本行第</a:t>
            </a:r>
            <a:r>
              <a:rPr sz="2700" spc="-434" baseline="2000" dirty="0">
                <a:latin typeface="Tahoma" panose="020B0604030504040204"/>
                <a:cs typeface="Tahoma" panose="020B0604030504040204"/>
              </a:rPr>
              <a:t>2</a:t>
            </a:r>
            <a:r>
              <a:rPr sz="2700" spc="-434" baseline="2000" dirty="0">
                <a:latin typeface="Arial Unicode MS" panose="020B0604020202020204" charset="-122"/>
                <a:cs typeface="Arial Unicode MS" panose="020B0604020202020204" charset="-122"/>
              </a:rPr>
              <a:t>列</a:t>
            </a:r>
            <a:r>
              <a:rPr sz="2700" b="1" spc="-434" baseline="2000" dirty="0">
                <a:latin typeface="Arial" panose="020B0604020202020204"/>
                <a:cs typeface="Arial" panose="020B0604020202020204"/>
              </a:rPr>
              <a:t>“	</a:t>
            </a:r>
            <a:r>
              <a:rPr sz="2700" b="1" spc="-547" baseline="2000" dirty="0">
                <a:latin typeface="Microsoft JhengHei" panose="020B0604030504040204" charset="-120"/>
                <a:cs typeface="Microsoft JhengHei" panose="020B0604030504040204" charset="-120"/>
              </a:rPr>
              <a:t>实际</a:t>
            </a:r>
            <a:r>
              <a:rPr sz="1500" spc="-365" dirty="0">
                <a:latin typeface="Arial" panose="020B0604020202020204"/>
                <a:cs typeface="Arial" panose="020B0604020202020204"/>
              </a:rPr>
              <a:t>-         </a:t>
            </a:r>
            <a:r>
              <a:rPr sz="2700" b="1" spc="-104" baseline="2000" dirty="0">
                <a:latin typeface="Microsoft JhengHei" panose="020B0604030504040204" charset="-120"/>
                <a:cs typeface="Microsoft JhengHei" panose="020B0604030504040204" charset="-120"/>
              </a:rPr>
              <a:t>发生额</a:t>
            </a:r>
            <a:r>
              <a:rPr sz="2700" b="1" spc="-104" baseline="2000" dirty="0">
                <a:latin typeface="Arial" panose="020B0604020202020204"/>
                <a:cs typeface="Arial" panose="020B0604020202020204"/>
              </a:rPr>
              <a:t>”</a:t>
            </a:r>
            <a:r>
              <a:rPr sz="2700" b="1" spc="-277" baseline="2000" dirty="0">
                <a:latin typeface="Arial" panose="020B0604020202020204"/>
                <a:cs typeface="Arial" panose="020B0604020202020204"/>
              </a:rPr>
              <a:t> </a:t>
            </a:r>
            <a:r>
              <a:rPr sz="1500" spc="-100" dirty="0">
                <a:latin typeface="Arial" panose="020B0604020202020204"/>
                <a:cs typeface="Arial" panose="020B0604020202020204"/>
              </a:rPr>
              <a:t>-</a:t>
            </a:r>
            <a:r>
              <a:rPr sz="2700" spc="-150" baseline="2000" dirty="0">
                <a:latin typeface="Arial Unicode MS" panose="020B0604020202020204" charset="-122"/>
                <a:cs typeface="Arial Unicode MS" panose="020B0604020202020204" charset="-122"/>
              </a:rPr>
              <a:t>的金额</a:t>
            </a:r>
            <a:r>
              <a:rPr sz="1500" spc="-100" dirty="0">
                <a:latin typeface="Arial" panose="020B0604020202020204"/>
                <a:cs typeface="Arial" panose="020B0604020202020204"/>
              </a:rPr>
              <a:t>*</a:t>
            </a:r>
            <a:r>
              <a:rPr sz="2700" spc="-150" baseline="2000" dirty="0">
                <a:latin typeface="Arial Unicode MS" panose="020B0604020202020204" charset="-122"/>
                <a:cs typeface="Arial Unicode MS" panose="020B0604020202020204" charset="-122"/>
              </a:rPr>
              <a:t>填报，明</a:t>
            </a:r>
            <a:endParaRPr sz="2700" baseline="2000">
              <a:latin typeface="Arial Unicode MS" panose="020B0604020202020204" charset="-122"/>
              <a:cs typeface="Arial Unicode MS" panose="020B0604020202020204" charset="-122"/>
            </a:endParaRPr>
          </a:p>
        </p:txBody>
      </p:sp>
      <p:sp>
        <p:nvSpPr>
          <p:cNvPr id="234" name="object 234"/>
          <p:cNvSpPr txBox="1"/>
          <p:nvPr/>
        </p:nvSpPr>
        <p:spPr>
          <a:xfrm>
            <a:off x="1800225" y="3784472"/>
            <a:ext cx="4494530" cy="278765"/>
          </a:xfrm>
          <a:prstGeom prst="rect">
            <a:avLst/>
          </a:prstGeom>
        </p:spPr>
        <p:txBody>
          <a:bodyPr vert="horz" wrap="square" lIns="0" tIns="0" rIns="0" bIns="0" rtlCol="0">
            <a:spAutoFit/>
          </a:bodyPr>
          <a:lstStyle/>
          <a:p>
            <a:pPr marL="12700">
              <a:lnSpc>
                <a:spcPct val="100000"/>
              </a:lnSpc>
            </a:pPr>
            <a:r>
              <a:rPr sz="1500" spc="15" dirty="0">
                <a:latin typeface="Arial Unicode MS" panose="020B0604020202020204" charset="-122"/>
                <a:cs typeface="Arial Unicode MS" panose="020B0604020202020204" charset="-122"/>
              </a:rPr>
              <a:t>其中：按税收</a:t>
            </a:r>
            <a:r>
              <a:rPr sz="1500" spc="-1500" dirty="0">
                <a:latin typeface="Arial Unicode MS" panose="020B0604020202020204" charset="-122"/>
                <a:cs typeface="Arial Unicode MS" panose="020B0604020202020204" charset="-122"/>
              </a:rPr>
              <a:t>规</a:t>
            </a:r>
            <a:r>
              <a:rPr sz="1800" spc="-770" dirty="0">
                <a:latin typeface="Arial Unicode MS" panose="020B0604020202020204" charset="-122"/>
                <a:cs typeface="Arial Unicode MS" panose="020B0604020202020204" charset="-122"/>
              </a:rPr>
              <a:t>确</a:t>
            </a:r>
            <a:r>
              <a:rPr sz="1500" spc="-1500" dirty="0">
                <a:latin typeface="Arial Unicode MS" panose="020B0604020202020204" charset="-122"/>
                <a:cs typeface="Arial Unicode MS" panose="020B0604020202020204" charset="-122"/>
              </a:rPr>
              <a:t>定</a:t>
            </a:r>
            <a:r>
              <a:rPr sz="1800" spc="-965" dirty="0">
                <a:latin typeface="Arial Unicode MS" panose="020B0604020202020204" charset="-122"/>
                <a:cs typeface="Arial Unicode MS" panose="020B0604020202020204" charset="-122"/>
              </a:rPr>
              <a:t>以</a:t>
            </a:r>
            <a:r>
              <a:rPr sz="1500" spc="-1400" dirty="0">
                <a:latin typeface="Arial Unicode MS" panose="020B0604020202020204" charset="-122"/>
                <a:cs typeface="Arial Unicode MS" panose="020B0604020202020204" charset="-122"/>
              </a:rPr>
              <a:t>比</a:t>
            </a:r>
            <a:r>
              <a:rPr sz="1800" spc="-1175" dirty="0">
                <a:latin typeface="Arial Unicode MS" panose="020B0604020202020204" charset="-122"/>
                <a:cs typeface="Arial Unicode MS" panose="020B0604020202020204" charset="-122"/>
              </a:rPr>
              <a:t>实</a:t>
            </a:r>
            <a:r>
              <a:rPr sz="1500" spc="-930" dirty="0">
                <a:latin typeface="Arial Unicode MS" panose="020B0604020202020204" charset="-122"/>
                <a:cs typeface="Arial Unicode MS" panose="020B0604020202020204" charset="-122"/>
              </a:rPr>
              <a:t>例</a:t>
            </a:r>
            <a:r>
              <a:rPr sz="1800" spc="-1380" dirty="0">
                <a:latin typeface="Arial Unicode MS" panose="020B0604020202020204" charset="-122"/>
                <a:cs typeface="Arial Unicode MS" panose="020B0604020202020204" charset="-122"/>
              </a:rPr>
              <a:t>际</a:t>
            </a:r>
            <a:r>
              <a:rPr sz="1500" spc="-475" dirty="0">
                <a:latin typeface="Arial Unicode MS" panose="020B0604020202020204" charset="-122"/>
                <a:cs typeface="Arial Unicode MS" panose="020B0604020202020204" charset="-122"/>
              </a:rPr>
              <a:t>扣</a:t>
            </a:r>
            <a:r>
              <a:rPr sz="1800" spc="-1585" dirty="0">
                <a:latin typeface="Arial Unicode MS" panose="020B0604020202020204" charset="-122"/>
                <a:cs typeface="Arial Unicode MS" panose="020B0604020202020204" charset="-122"/>
              </a:rPr>
              <a:t>发</a:t>
            </a:r>
            <a:r>
              <a:rPr sz="1500" spc="-20" dirty="0">
                <a:latin typeface="Arial Unicode MS" panose="020B0604020202020204" charset="-122"/>
                <a:cs typeface="Arial Unicode MS" panose="020B0604020202020204" charset="-122"/>
              </a:rPr>
              <a:t>除</a:t>
            </a:r>
            <a:r>
              <a:rPr sz="1800" dirty="0">
                <a:latin typeface="Arial Unicode MS" panose="020B0604020202020204" charset="-122"/>
                <a:cs typeface="Arial Unicode MS" panose="020B0604020202020204" charset="-122"/>
              </a:rPr>
              <a:t>生额为税前扣除的内容。</a:t>
            </a:r>
            <a:endParaRPr sz="1800">
              <a:latin typeface="Arial Unicode MS" panose="020B0604020202020204" charset="-122"/>
              <a:cs typeface="Arial Unicode MS" panose="020B0604020202020204" charset="-122"/>
            </a:endParaRPr>
          </a:p>
        </p:txBody>
      </p:sp>
      <p:sp>
        <p:nvSpPr>
          <p:cNvPr id="235" name="object 235"/>
          <p:cNvSpPr txBox="1"/>
          <p:nvPr/>
        </p:nvSpPr>
        <p:spPr>
          <a:xfrm>
            <a:off x="8980423" y="4629784"/>
            <a:ext cx="2454275" cy="316230"/>
          </a:xfrm>
          <a:prstGeom prst="rect">
            <a:avLst/>
          </a:prstGeom>
        </p:spPr>
        <p:txBody>
          <a:bodyPr vert="horz" wrap="square" lIns="0" tIns="0" rIns="0" bIns="0" rtlCol="0">
            <a:spAutoFit/>
          </a:bodyPr>
          <a:lstStyle/>
          <a:p>
            <a:pPr marL="12700">
              <a:lnSpc>
                <a:spcPct val="100000"/>
              </a:lnSpc>
            </a:pPr>
            <a:r>
              <a:rPr sz="2250" spc="-757" baseline="-11000" dirty="0">
                <a:latin typeface="Arial" panose="020B0604020202020204"/>
                <a:cs typeface="Arial" panose="020B0604020202020204"/>
              </a:rPr>
              <a:t>-</a:t>
            </a:r>
            <a:r>
              <a:rPr sz="1800" dirty="0">
                <a:latin typeface="Arial Unicode MS" panose="020B0604020202020204" charset="-122"/>
                <a:cs typeface="Arial Unicode MS" panose="020B0604020202020204" charset="-122"/>
              </a:rPr>
              <a:t>第</a:t>
            </a:r>
            <a:r>
              <a:rPr sz="1800" spc="130" dirty="0">
                <a:latin typeface="Tahoma" panose="020B0604030504040204"/>
                <a:cs typeface="Tahoma" panose="020B0604030504040204"/>
              </a:rPr>
              <a:t>7</a:t>
            </a:r>
            <a:r>
              <a:rPr sz="1800" dirty="0">
                <a:latin typeface="Arial Unicode MS" panose="020B0604020202020204" charset="-122"/>
                <a:cs typeface="Arial Unicode MS" panose="020B0604020202020204" charset="-122"/>
              </a:rPr>
              <a:t>列</a:t>
            </a:r>
            <a:r>
              <a:rPr sz="1800" spc="1200" dirty="0">
                <a:latin typeface="Arial Unicode MS" panose="020B0604020202020204" charset="-122"/>
                <a:cs typeface="Arial Unicode MS" panose="020B0604020202020204" charset="-122"/>
              </a:rPr>
              <a:t>“</a:t>
            </a:r>
            <a:r>
              <a:rPr sz="1800" dirty="0">
                <a:latin typeface="Arial Unicode MS" panose="020B0604020202020204" charset="-122"/>
                <a:cs typeface="Arial Unicode MS" panose="020B0604020202020204" charset="-122"/>
              </a:rPr>
              <a:t>累计结转以后年</a:t>
            </a:r>
            <a:endParaRPr sz="1800">
              <a:latin typeface="Arial Unicode MS" panose="020B0604020202020204" charset="-122"/>
              <a:cs typeface="Arial Unicode MS" panose="020B0604020202020204" charset="-122"/>
            </a:endParaRPr>
          </a:p>
        </p:txBody>
      </p:sp>
      <p:sp>
        <p:nvSpPr>
          <p:cNvPr id="236" name="object 236"/>
          <p:cNvSpPr txBox="1"/>
          <p:nvPr/>
        </p:nvSpPr>
        <p:spPr>
          <a:xfrm>
            <a:off x="8997188" y="4905120"/>
            <a:ext cx="2311400" cy="316230"/>
          </a:xfrm>
          <a:prstGeom prst="rect">
            <a:avLst/>
          </a:prstGeom>
        </p:spPr>
        <p:txBody>
          <a:bodyPr vert="horz" wrap="square" lIns="0" tIns="0" rIns="0" bIns="0" rtlCol="0">
            <a:spAutoFit/>
          </a:bodyPr>
          <a:lstStyle/>
          <a:p>
            <a:pPr marL="12700">
              <a:lnSpc>
                <a:spcPct val="100000"/>
              </a:lnSpc>
              <a:tabLst>
                <a:tab pos="1840230" algn="l"/>
              </a:tabLst>
            </a:pPr>
            <a:r>
              <a:rPr sz="1800" dirty="0">
                <a:latin typeface="Arial Unicode MS" panose="020B0604020202020204" charset="-122"/>
                <a:cs typeface="Arial Unicode MS" panose="020B0604020202020204" charset="-122"/>
              </a:rPr>
              <a:t>度扣除额</a:t>
            </a:r>
            <a:r>
              <a:rPr sz="1800" spc="405" dirty="0">
                <a:latin typeface="Arial Unicode MS" panose="020B0604020202020204" charset="-122"/>
                <a:cs typeface="Arial Unicode MS" panose="020B0604020202020204" charset="-122"/>
              </a:rPr>
              <a:t>”</a:t>
            </a:r>
            <a:r>
              <a:rPr sz="2325" baseline="-11000" dirty="0">
                <a:latin typeface="Arial" panose="020B0604020202020204"/>
                <a:cs typeface="Arial" panose="020B0604020202020204"/>
              </a:rPr>
              <a:t>-</a:t>
            </a:r>
            <a:r>
              <a:rPr sz="2325" spc="-232" baseline="-11000" dirty="0">
                <a:latin typeface="Arial" panose="020B0604020202020204"/>
                <a:cs typeface="Arial" panose="020B0604020202020204"/>
              </a:rPr>
              <a:t> </a:t>
            </a:r>
            <a:r>
              <a:rPr sz="1800" dirty="0">
                <a:latin typeface="Arial Unicode MS" panose="020B0604020202020204" charset="-122"/>
                <a:cs typeface="Arial Unicode MS" panose="020B0604020202020204" charset="-122"/>
              </a:rPr>
              <a:t>填报</a:t>
            </a:r>
            <a:r>
              <a:rPr sz="1800" spc="-1714" dirty="0">
                <a:latin typeface="Arial Unicode MS" panose="020B0604020202020204" charset="-122"/>
                <a:cs typeface="Arial Unicode MS" panose="020B0604020202020204" charset="-122"/>
              </a:rPr>
              <a:t>本</a:t>
            </a:r>
            <a:r>
              <a:rPr sz="2325" spc="-7" baseline="-11000" dirty="0">
                <a:latin typeface="Arial" panose="020B0604020202020204"/>
                <a:cs typeface="Arial" panose="020B0604020202020204"/>
              </a:rPr>
              <a:t>*</a:t>
            </a:r>
            <a:r>
              <a:rPr sz="2325" baseline="-11000" dirty="0">
                <a:latin typeface="Arial" panose="020B0604020202020204"/>
                <a:cs typeface="Arial" panose="020B0604020202020204"/>
              </a:rPr>
              <a:t>	</a:t>
            </a:r>
            <a:r>
              <a:rPr sz="1800" dirty="0">
                <a:latin typeface="Arial Unicode MS" panose="020B0604020202020204" charset="-122"/>
                <a:cs typeface="Arial Unicode MS" panose="020B0604020202020204" charset="-122"/>
              </a:rPr>
              <a:t>行</a:t>
            </a:r>
            <a:r>
              <a:rPr sz="1800" b="1" dirty="0">
                <a:latin typeface="Microsoft JhengHei" panose="020B0604030504040204" charset="-120"/>
                <a:cs typeface="Microsoft JhengHei" panose="020B0604030504040204" charset="-120"/>
              </a:rPr>
              <a:t>第</a:t>
            </a:r>
            <a:endParaRPr sz="1800">
              <a:latin typeface="Microsoft JhengHei" panose="020B0604030504040204" charset="-120"/>
              <a:cs typeface="Microsoft JhengHei" panose="020B0604030504040204" charset="-120"/>
            </a:endParaRPr>
          </a:p>
        </p:txBody>
      </p:sp>
      <p:sp>
        <p:nvSpPr>
          <p:cNvPr id="237" name="object 237"/>
          <p:cNvSpPr txBox="1"/>
          <p:nvPr/>
        </p:nvSpPr>
        <p:spPr>
          <a:xfrm>
            <a:off x="8980423" y="5485485"/>
            <a:ext cx="91440" cy="247015"/>
          </a:xfrm>
          <a:prstGeom prst="rect">
            <a:avLst/>
          </a:prstGeom>
        </p:spPr>
        <p:txBody>
          <a:bodyPr vert="horz" wrap="square" lIns="0" tIns="0" rIns="0" bIns="0" rtlCol="0">
            <a:spAutoFit/>
          </a:bodyPr>
          <a:lstStyle/>
          <a:p>
            <a:pPr marL="12700">
              <a:lnSpc>
                <a:spcPct val="100000"/>
              </a:lnSpc>
            </a:pPr>
            <a:r>
              <a:rPr sz="1550" dirty="0">
                <a:latin typeface="Arial" panose="020B0604020202020204"/>
                <a:cs typeface="Arial" panose="020B0604020202020204"/>
              </a:rPr>
              <a:t>-</a:t>
            </a:r>
            <a:endParaRPr sz="1550">
              <a:latin typeface="Arial" panose="020B0604020202020204"/>
              <a:cs typeface="Arial" panose="020B0604020202020204"/>
            </a:endParaRPr>
          </a:p>
        </p:txBody>
      </p:sp>
      <p:sp>
        <p:nvSpPr>
          <p:cNvPr id="238" name="object 238"/>
          <p:cNvSpPr txBox="1"/>
          <p:nvPr/>
        </p:nvSpPr>
        <p:spPr>
          <a:xfrm>
            <a:off x="8980423" y="5470245"/>
            <a:ext cx="1706880" cy="273685"/>
          </a:xfrm>
          <a:prstGeom prst="rect">
            <a:avLst/>
          </a:prstGeom>
        </p:spPr>
        <p:txBody>
          <a:bodyPr vert="horz" wrap="square" lIns="0" tIns="0" rIns="0" bIns="0" rtlCol="0">
            <a:spAutoFit/>
          </a:bodyPr>
          <a:lstStyle/>
          <a:p>
            <a:pPr marL="12700">
              <a:lnSpc>
                <a:spcPct val="100000"/>
              </a:lnSpc>
              <a:tabLst>
                <a:tab pos="1170940" algn="l"/>
              </a:tabLst>
            </a:pPr>
            <a:r>
              <a:rPr sz="1750" spc="45" dirty="0">
                <a:latin typeface="Arial Unicode MS" panose="020B0604020202020204" charset="-122"/>
                <a:cs typeface="Arial Unicode MS" panose="020B0604020202020204" charset="-122"/>
              </a:rPr>
              <a:t>满</a:t>
            </a:r>
            <a:r>
              <a:rPr sz="1750" spc="5" dirty="0">
                <a:latin typeface="Arial Unicode MS" panose="020B0604020202020204" charset="-122"/>
                <a:cs typeface="Arial Unicode MS" panose="020B0604020202020204" charset="-122"/>
              </a:rPr>
              <a:t>足纳税</a:t>
            </a:r>
            <a:r>
              <a:rPr sz="1750" spc="-1750" dirty="0">
                <a:latin typeface="Arial Unicode MS" panose="020B0604020202020204" charset="-122"/>
                <a:cs typeface="Arial Unicode MS" panose="020B0604020202020204" charset="-122"/>
              </a:rPr>
              <a:t>人</a:t>
            </a:r>
            <a:r>
              <a:rPr sz="2325" baseline="4000" dirty="0">
                <a:latin typeface="Arial" panose="020B0604020202020204"/>
                <a:cs typeface="Arial" panose="020B0604020202020204"/>
              </a:rPr>
              <a:t>-	</a:t>
            </a:r>
            <a:r>
              <a:rPr sz="1750" spc="5" dirty="0">
                <a:latin typeface="Arial Unicode MS" panose="020B0604020202020204" charset="-122"/>
                <a:cs typeface="Arial Unicode MS" panose="020B0604020202020204" charset="-122"/>
              </a:rPr>
              <a:t>先预</a:t>
            </a:r>
            <a:r>
              <a:rPr sz="1750" spc="-1750" dirty="0">
                <a:latin typeface="Arial Unicode MS" panose="020B0604020202020204" charset="-122"/>
                <a:cs typeface="Arial Unicode MS" panose="020B0604020202020204" charset="-122"/>
              </a:rPr>
              <a:t>提</a:t>
            </a:r>
            <a:r>
              <a:rPr sz="2325" spc="-7" baseline="4000" dirty="0">
                <a:latin typeface="Arial" panose="020B0604020202020204"/>
                <a:cs typeface="Arial" panose="020B0604020202020204"/>
              </a:rPr>
              <a:t>*</a:t>
            </a:r>
            <a:endParaRPr sz="2325" baseline="4000">
              <a:latin typeface="Arial" panose="020B0604020202020204"/>
              <a:cs typeface="Arial" panose="020B0604020202020204"/>
            </a:endParaRPr>
          </a:p>
        </p:txBody>
      </p:sp>
      <p:sp>
        <p:nvSpPr>
          <p:cNvPr id="239" name="object 239"/>
          <p:cNvSpPr txBox="1"/>
          <p:nvPr/>
        </p:nvSpPr>
        <p:spPr>
          <a:xfrm>
            <a:off x="10825733" y="5453735"/>
            <a:ext cx="482600" cy="281305"/>
          </a:xfrm>
          <a:prstGeom prst="rect">
            <a:avLst/>
          </a:prstGeom>
        </p:spPr>
        <p:txBody>
          <a:bodyPr vert="horz" wrap="square" lIns="0" tIns="0" rIns="0" bIns="0" rtlCol="0">
            <a:spAutoFit/>
          </a:bodyPr>
          <a:lstStyle/>
          <a:p>
            <a:pPr marL="12700">
              <a:lnSpc>
                <a:spcPct val="100000"/>
              </a:lnSpc>
            </a:pPr>
            <a:r>
              <a:rPr sz="1800" dirty="0">
                <a:latin typeface="Arial Unicode MS" panose="020B0604020202020204" charset="-122"/>
                <a:cs typeface="Arial Unicode MS" panose="020B0604020202020204" charset="-122"/>
              </a:rPr>
              <a:t>再列</a:t>
            </a:r>
            <a:endParaRPr sz="1800">
              <a:latin typeface="Arial Unicode MS" panose="020B0604020202020204" charset="-122"/>
              <a:cs typeface="Arial Unicode MS" panose="020B0604020202020204" charset="-122"/>
            </a:endParaRPr>
          </a:p>
        </p:txBody>
      </p:sp>
      <p:sp>
        <p:nvSpPr>
          <p:cNvPr id="240" name="object 240"/>
          <p:cNvSpPr txBox="1"/>
          <p:nvPr/>
        </p:nvSpPr>
        <p:spPr>
          <a:xfrm>
            <a:off x="8997188" y="5727750"/>
            <a:ext cx="2311400" cy="869950"/>
          </a:xfrm>
          <a:prstGeom prst="rect">
            <a:avLst/>
          </a:prstGeom>
        </p:spPr>
        <p:txBody>
          <a:bodyPr vert="horz" wrap="square" lIns="0" tIns="0" rIns="0" bIns="0" rtlCol="0">
            <a:spAutoFit/>
          </a:bodyPr>
          <a:lstStyle/>
          <a:p>
            <a:pPr marL="12700" marR="5080" indent="1828165">
              <a:lnSpc>
                <a:spcPct val="100000"/>
              </a:lnSpc>
              <a:tabLst>
                <a:tab pos="1155065" algn="l"/>
                <a:tab pos="1840230" algn="l"/>
              </a:tabLst>
            </a:pPr>
            <a:r>
              <a:rPr sz="1800" spc="-5" dirty="0">
                <a:latin typeface="Arial Unicode MS" panose="020B0604020202020204" charset="-122"/>
                <a:cs typeface="Arial Unicode MS" panose="020B0604020202020204" charset="-122"/>
              </a:rPr>
              <a:t>支</a:t>
            </a:r>
            <a:r>
              <a:rPr sz="1800" dirty="0">
                <a:latin typeface="Arial Unicode MS" panose="020B0604020202020204" charset="-122"/>
                <a:cs typeface="Arial Unicode MS" panose="020B0604020202020204" charset="-122"/>
              </a:rPr>
              <a:t>两 </a:t>
            </a:r>
            <a:r>
              <a:rPr sz="1800" dirty="0">
                <a:latin typeface="Arial Unicode MS" panose="020B0604020202020204" charset="-122"/>
                <a:cs typeface="Arial Unicode MS" panose="020B0604020202020204" charset="-122"/>
              </a:rPr>
              <a:t> 种账务处</a:t>
            </a:r>
            <a:r>
              <a:rPr sz="1800" spc="-1575" dirty="0">
                <a:latin typeface="Arial Unicode MS" panose="020B0604020202020204" charset="-122"/>
                <a:cs typeface="Arial Unicode MS" panose="020B0604020202020204" charset="-122"/>
              </a:rPr>
              <a:t>理</a:t>
            </a:r>
            <a:r>
              <a:rPr sz="2400" spc="-7" baseline="14000" dirty="0">
                <a:latin typeface="Arial" panose="020B0604020202020204"/>
                <a:cs typeface="Arial" panose="020B0604020202020204"/>
              </a:rPr>
              <a:t>-</a:t>
            </a:r>
            <a:r>
              <a:rPr sz="2400" baseline="14000" dirty="0">
                <a:latin typeface="Arial" panose="020B0604020202020204"/>
                <a:cs typeface="Arial" panose="020B0604020202020204"/>
              </a:rPr>
              <a:t>	</a:t>
            </a:r>
            <a:r>
              <a:rPr sz="1800" dirty="0">
                <a:latin typeface="Arial Unicode MS" panose="020B0604020202020204" charset="-122"/>
                <a:cs typeface="Arial Unicode MS" panose="020B0604020202020204" charset="-122"/>
              </a:rPr>
              <a:t>情况</a:t>
            </a:r>
            <a:r>
              <a:rPr sz="1800" spc="-1720" dirty="0">
                <a:latin typeface="Arial Unicode MS" panose="020B0604020202020204" charset="-122"/>
                <a:cs typeface="Arial Unicode MS" panose="020B0604020202020204" charset="-122"/>
              </a:rPr>
              <a:t>的</a:t>
            </a:r>
            <a:r>
              <a:rPr sz="2400" spc="-7" baseline="14000" dirty="0">
                <a:latin typeface="Arial" panose="020B0604020202020204"/>
                <a:cs typeface="Arial" panose="020B0604020202020204"/>
              </a:rPr>
              <a:t>*</a:t>
            </a:r>
            <a:r>
              <a:rPr sz="2400" baseline="14000" dirty="0">
                <a:latin typeface="Arial" panose="020B0604020202020204"/>
                <a:cs typeface="Arial" panose="020B0604020202020204"/>
              </a:rPr>
              <a:t>	</a:t>
            </a:r>
            <a:r>
              <a:rPr sz="1800" dirty="0">
                <a:latin typeface="Arial Unicode MS" panose="020B0604020202020204" charset="-122"/>
                <a:cs typeface="Arial Unicode MS" panose="020B0604020202020204" charset="-122"/>
              </a:rPr>
              <a:t>调整</a:t>
            </a:r>
            <a:endParaRPr sz="1800">
              <a:latin typeface="Arial Unicode MS" panose="020B0604020202020204" charset="-122"/>
              <a:cs typeface="Arial Unicode MS" panose="020B0604020202020204" charset="-122"/>
            </a:endParaRPr>
          </a:p>
          <a:p>
            <a:pPr marR="320675" algn="r">
              <a:lnSpc>
                <a:spcPct val="100000"/>
              </a:lnSpc>
              <a:spcBef>
                <a:spcPts val="520"/>
              </a:spcBef>
            </a:pP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241" name="object 241"/>
          <p:cNvSpPr txBox="1"/>
          <p:nvPr/>
        </p:nvSpPr>
        <p:spPr>
          <a:xfrm>
            <a:off x="2138298" y="4597145"/>
            <a:ext cx="6574790" cy="281305"/>
          </a:xfrm>
          <a:prstGeom prst="rect">
            <a:avLst/>
          </a:prstGeom>
        </p:spPr>
        <p:txBody>
          <a:bodyPr vert="horz" wrap="square" lIns="0" tIns="0" rIns="0" bIns="0" rtlCol="0">
            <a:spAutoFit/>
          </a:bodyPr>
          <a:lstStyle/>
          <a:p>
            <a:pPr marL="12700">
              <a:lnSpc>
                <a:spcPct val="100000"/>
              </a:lnSpc>
            </a:pPr>
            <a:r>
              <a:rPr sz="2250" spc="22" baseline="15000" dirty="0">
                <a:latin typeface="Arial Unicode MS" panose="020B0604020202020204" charset="-122"/>
                <a:cs typeface="Arial Unicode MS" panose="020B0604020202020204" charset="-122"/>
              </a:rPr>
              <a:t>工培训费</a:t>
            </a:r>
            <a:r>
              <a:rPr sz="2250" spc="15" baseline="15000" dirty="0">
                <a:latin typeface="Arial Unicode MS" panose="020B0604020202020204" charset="-122"/>
                <a:cs typeface="Arial Unicode MS" panose="020B0604020202020204" charset="-122"/>
              </a:rPr>
              <a:t>用</a:t>
            </a:r>
            <a:r>
              <a:rPr sz="2250" spc="-270" baseline="15000" dirty="0">
                <a:latin typeface="Arial Unicode MS" panose="020B0604020202020204" charset="-122"/>
                <a:cs typeface="Arial Unicode MS" panose="020B0604020202020204" charset="-122"/>
              </a:rPr>
              <a:t> </a:t>
            </a:r>
            <a:r>
              <a:rPr sz="1800" dirty="0">
                <a:latin typeface="Arial Unicode MS" panose="020B0604020202020204" charset="-122"/>
                <a:cs typeface="Arial Unicode MS" panose="020B0604020202020204" charset="-122"/>
              </a:rPr>
              <a:t>企业发生的职工教育经费支出，不超</a:t>
            </a:r>
            <a:r>
              <a:rPr sz="1800" spc="-1495" dirty="0">
                <a:latin typeface="Arial Unicode MS" panose="020B0604020202020204" charset="-122"/>
                <a:cs typeface="Arial Unicode MS" panose="020B0604020202020204" charset="-122"/>
              </a:rPr>
              <a:t>过</a:t>
            </a:r>
            <a:r>
              <a:rPr sz="2550" spc="-1005" baseline="10000" dirty="0">
                <a:latin typeface="Arial Unicode MS" panose="020B0604020202020204" charset="-122"/>
                <a:cs typeface="Arial Unicode MS" panose="020B0604020202020204" charset="-122"/>
              </a:rPr>
              <a:t>第</a:t>
            </a:r>
            <a:r>
              <a:rPr sz="1800" spc="-1495" dirty="0">
                <a:latin typeface="Arial Unicode MS" panose="020B0604020202020204" charset="-122"/>
                <a:cs typeface="Arial Unicode MS" panose="020B0604020202020204" charset="-122"/>
              </a:rPr>
              <a:t>工</a:t>
            </a:r>
            <a:r>
              <a:rPr sz="2550" baseline="10000" dirty="0">
                <a:latin typeface="Tahoma" panose="020B0604030504040204"/>
                <a:cs typeface="Tahoma" panose="020B0604030504040204"/>
              </a:rPr>
              <a:t>5</a:t>
            </a:r>
            <a:r>
              <a:rPr sz="2550" spc="-502" baseline="10000" dirty="0">
                <a:latin typeface="Tahoma" panose="020B0604030504040204"/>
                <a:cs typeface="Tahoma" panose="020B0604030504040204"/>
              </a:rPr>
              <a:t> </a:t>
            </a:r>
            <a:r>
              <a:rPr sz="1800" spc="-1410" dirty="0">
                <a:latin typeface="Arial Unicode MS" panose="020B0604020202020204" charset="-122"/>
                <a:cs typeface="Arial Unicode MS" panose="020B0604020202020204" charset="-122"/>
              </a:rPr>
              <a:t>资</a:t>
            </a:r>
            <a:r>
              <a:rPr sz="2550" spc="-1747" baseline="10000" dirty="0">
                <a:latin typeface="Arial Unicode MS" panose="020B0604020202020204" charset="-122"/>
                <a:cs typeface="Arial Unicode MS" panose="020B0604020202020204" charset="-122"/>
              </a:rPr>
              <a:t>列</a:t>
            </a:r>
            <a:r>
              <a:rPr sz="2550" spc="-195" baseline="10000" dirty="0">
                <a:latin typeface="Arial Unicode MS" panose="020B0604020202020204" charset="-122"/>
                <a:cs typeface="Arial Unicode MS" panose="020B0604020202020204" charset="-122"/>
              </a:rPr>
              <a:t>“</a:t>
            </a:r>
            <a:r>
              <a:rPr sz="1800" spc="-880" dirty="0">
                <a:latin typeface="Arial Unicode MS" panose="020B0604020202020204" charset="-122"/>
                <a:cs typeface="Arial Unicode MS" panose="020B0604020202020204" charset="-122"/>
              </a:rPr>
              <a:t>薪</a:t>
            </a:r>
            <a:r>
              <a:rPr sz="2550" spc="-2550" baseline="10000" dirty="0">
                <a:latin typeface="Arial Unicode MS" panose="020B0604020202020204" charset="-122"/>
                <a:cs typeface="Arial Unicode MS" panose="020B0604020202020204" charset="-122"/>
              </a:rPr>
              <a:t>税</a:t>
            </a:r>
            <a:r>
              <a:rPr sz="1800" spc="-440" dirty="0">
                <a:latin typeface="Arial Unicode MS" panose="020B0604020202020204" charset="-122"/>
                <a:cs typeface="Arial Unicode MS" panose="020B0604020202020204" charset="-122"/>
              </a:rPr>
              <a:t>金</a:t>
            </a:r>
            <a:r>
              <a:rPr sz="2550" spc="15" baseline="10000" dirty="0">
                <a:latin typeface="Arial Unicode MS" panose="020B0604020202020204" charset="-122"/>
                <a:cs typeface="Arial Unicode MS" panose="020B0604020202020204" charset="-122"/>
              </a:rPr>
              <a:t>收金额</a:t>
            </a:r>
            <a:r>
              <a:rPr sz="2550" spc="1710" baseline="10000" dirty="0">
                <a:latin typeface="Arial Unicode MS" panose="020B0604020202020204" charset="-122"/>
                <a:cs typeface="Arial Unicode MS" panose="020B0604020202020204" charset="-122"/>
              </a:rPr>
              <a:t>”</a:t>
            </a:r>
            <a:r>
              <a:rPr sz="2550" spc="7" baseline="10000" dirty="0">
                <a:latin typeface="Arial Unicode MS" panose="020B0604020202020204" charset="-122"/>
                <a:cs typeface="Arial Unicode MS" panose="020B0604020202020204" charset="-122"/>
              </a:rPr>
              <a:t>按</a:t>
            </a:r>
            <a:endParaRPr sz="2550" baseline="10000">
              <a:latin typeface="Arial Unicode MS" panose="020B0604020202020204" charset="-122"/>
              <a:cs typeface="Arial Unicode MS" panose="020B0604020202020204" charset="-122"/>
            </a:endParaRPr>
          </a:p>
        </p:txBody>
      </p:sp>
      <p:sp>
        <p:nvSpPr>
          <p:cNvPr id="242" name="object 242"/>
          <p:cNvSpPr txBox="1"/>
          <p:nvPr/>
        </p:nvSpPr>
        <p:spPr>
          <a:xfrm>
            <a:off x="1575053" y="4879085"/>
            <a:ext cx="6686550" cy="349250"/>
          </a:xfrm>
          <a:prstGeom prst="rect">
            <a:avLst/>
          </a:prstGeom>
        </p:spPr>
        <p:txBody>
          <a:bodyPr vert="horz" wrap="square" lIns="0" tIns="0" rIns="0" bIns="0" rtlCol="0">
            <a:spAutoFit/>
          </a:bodyPr>
          <a:lstStyle/>
          <a:p>
            <a:pPr marL="12700">
              <a:lnSpc>
                <a:spcPct val="100000"/>
              </a:lnSpc>
            </a:pPr>
            <a:r>
              <a:rPr sz="2250" spc="22" baseline="-11000" dirty="0">
                <a:latin typeface="Arial Unicode MS" panose="020B0604020202020204" charset="-122"/>
                <a:cs typeface="Arial Unicode MS" panose="020B0604020202020204" charset="-122"/>
              </a:rPr>
              <a:t>五、各类基本社</a:t>
            </a:r>
            <a:r>
              <a:rPr sz="2250" spc="-757" baseline="-11000" dirty="0">
                <a:latin typeface="Arial Unicode MS" panose="020B0604020202020204" charset="-122"/>
                <a:cs typeface="Arial Unicode MS" panose="020B0604020202020204" charset="-122"/>
              </a:rPr>
              <a:t>会</a:t>
            </a:r>
            <a:r>
              <a:rPr sz="1800" spc="-1570" dirty="0">
                <a:latin typeface="Arial Unicode MS" panose="020B0604020202020204" charset="-122"/>
                <a:cs typeface="Arial Unicode MS" panose="020B0604020202020204" charset="-122"/>
              </a:rPr>
              <a:t>总</a:t>
            </a:r>
            <a:r>
              <a:rPr sz="2250" spc="-75" baseline="-11000" dirty="0">
                <a:latin typeface="Arial Unicode MS" panose="020B0604020202020204" charset="-122"/>
                <a:cs typeface="Arial Unicode MS" panose="020B0604020202020204" charset="-122"/>
              </a:rPr>
              <a:t>保</a:t>
            </a:r>
            <a:r>
              <a:rPr sz="1800" spc="-1775" dirty="0">
                <a:latin typeface="Arial Unicode MS" panose="020B0604020202020204" charset="-122"/>
                <a:cs typeface="Arial Unicode MS" panose="020B0604020202020204" charset="-122"/>
              </a:rPr>
              <a:t>额</a:t>
            </a:r>
            <a:r>
              <a:rPr sz="2250" spc="22" baseline="-11000" dirty="0">
                <a:latin typeface="Arial Unicode MS" panose="020B0604020202020204" charset="-122"/>
                <a:cs typeface="Arial Unicode MS" panose="020B0604020202020204" charset="-122"/>
              </a:rPr>
              <a:t>障</a:t>
            </a:r>
            <a:r>
              <a:rPr sz="1800" spc="-990" dirty="0">
                <a:latin typeface="Tahoma" panose="020B0604030504040204"/>
                <a:cs typeface="Tahoma" panose="020B0604030504040204"/>
              </a:rPr>
              <a:t>8</a:t>
            </a:r>
            <a:r>
              <a:rPr sz="2250" spc="-2250" baseline="-11000" dirty="0">
                <a:latin typeface="Arial Unicode MS" panose="020B0604020202020204" charset="-122"/>
                <a:cs typeface="Arial Unicode MS" panose="020B0604020202020204" charset="-122"/>
              </a:rPr>
              <a:t>性</a:t>
            </a:r>
            <a:r>
              <a:rPr sz="1800" spc="-735" dirty="0">
                <a:latin typeface="Tahoma" panose="020B0604030504040204"/>
                <a:cs typeface="Tahoma" panose="020B0604030504040204"/>
              </a:rPr>
              <a:t>%</a:t>
            </a:r>
            <a:r>
              <a:rPr sz="2250" spc="-1207" baseline="-11000" dirty="0">
                <a:latin typeface="Arial Unicode MS" panose="020B0604020202020204" charset="-122"/>
                <a:cs typeface="Arial Unicode MS" panose="020B0604020202020204" charset="-122"/>
              </a:rPr>
              <a:t>缴</a:t>
            </a:r>
            <a:r>
              <a:rPr sz="1800" spc="-1435" dirty="0">
                <a:latin typeface="Arial Unicode MS" panose="020B0604020202020204" charset="-122"/>
                <a:cs typeface="Arial Unicode MS" panose="020B0604020202020204" charset="-122"/>
              </a:rPr>
              <a:t>的</a:t>
            </a:r>
            <a:r>
              <a:rPr sz="2250" spc="-517" baseline="-11000" dirty="0">
                <a:latin typeface="Arial Unicode MS" panose="020B0604020202020204" charset="-122"/>
                <a:cs typeface="Arial Unicode MS" panose="020B0604020202020204" charset="-122"/>
              </a:rPr>
              <a:t>款</a:t>
            </a:r>
            <a:r>
              <a:rPr sz="1800" dirty="0">
                <a:latin typeface="Arial Unicode MS" panose="020B0604020202020204" charset="-122"/>
                <a:cs typeface="Arial Unicode MS" panose="020B0604020202020204" charset="-122"/>
              </a:rPr>
              <a:t>部分，准予在计算企业所</a:t>
            </a:r>
            <a:r>
              <a:rPr sz="1800" spc="-1290" dirty="0">
                <a:latin typeface="Arial Unicode MS" panose="020B0604020202020204" charset="-122"/>
                <a:cs typeface="Arial Unicode MS" panose="020B0604020202020204" charset="-122"/>
              </a:rPr>
              <a:t>得</a:t>
            </a:r>
            <a:r>
              <a:rPr sz="2550" spc="-209" baseline="7000" dirty="0">
                <a:latin typeface="Arial Unicode MS" panose="020B0604020202020204" charset="-122"/>
                <a:cs typeface="Arial Unicode MS" panose="020B0604020202020204" charset="-122"/>
              </a:rPr>
              <a:t>“</a:t>
            </a:r>
            <a:r>
              <a:rPr sz="1800" spc="-665" dirty="0">
                <a:latin typeface="Arial Unicode MS" panose="020B0604020202020204" charset="-122"/>
                <a:cs typeface="Arial Unicode MS" panose="020B0604020202020204" charset="-122"/>
              </a:rPr>
              <a:t>税</a:t>
            </a:r>
            <a:r>
              <a:rPr sz="2325" spc="-742" baseline="-14000" dirty="0">
                <a:latin typeface="Arial" panose="020B0604020202020204"/>
                <a:cs typeface="Arial" panose="020B0604020202020204"/>
              </a:rPr>
              <a:t>*</a:t>
            </a:r>
            <a:r>
              <a:rPr sz="2550" spc="-2362" baseline="7000" dirty="0">
                <a:latin typeface="Arial Unicode MS" panose="020B0604020202020204" charset="-122"/>
                <a:cs typeface="Arial Unicode MS" panose="020B0604020202020204" charset="-122"/>
              </a:rPr>
              <a:t>工</a:t>
            </a:r>
            <a:r>
              <a:rPr sz="1800" spc="-1095" dirty="0">
                <a:latin typeface="Arial Unicode MS" panose="020B0604020202020204" charset="-122"/>
                <a:cs typeface="Arial Unicode MS" panose="020B0604020202020204" charset="-122"/>
              </a:rPr>
              <a:t>应</a:t>
            </a:r>
            <a:r>
              <a:rPr sz="1800" spc="-1800" dirty="0">
                <a:latin typeface="Arial Unicode MS" panose="020B0604020202020204" charset="-122"/>
                <a:cs typeface="Arial Unicode MS" panose="020B0604020202020204" charset="-122"/>
              </a:rPr>
              <a:t>纳</a:t>
            </a:r>
            <a:r>
              <a:rPr sz="2550" spc="-675" baseline="7000" dirty="0">
                <a:latin typeface="Arial Unicode MS" panose="020B0604020202020204" charset="-122"/>
                <a:cs typeface="Arial Unicode MS" panose="020B0604020202020204" charset="-122"/>
              </a:rPr>
              <a:t>资</a:t>
            </a:r>
            <a:r>
              <a:rPr sz="1800" spc="-1300" dirty="0">
                <a:latin typeface="Arial Unicode MS" panose="020B0604020202020204" charset="-122"/>
                <a:cs typeface="Arial Unicode MS" panose="020B0604020202020204" charset="-122"/>
              </a:rPr>
              <a:t>税</a:t>
            </a:r>
            <a:r>
              <a:rPr sz="2550" spc="-2242" baseline="7000" dirty="0">
                <a:latin typeface="Arial Unicode MS" panose="020B0604020202020204" charset="-122"/>
                <a:cs typeface="Arial Unicode MS" panose="020B0604020202020204" charset="-122"/>
              </a:rPr>
              <a:t>薪</a:t>
            </a:r>
            <a:r>
              <a:rPr sz="2550" spc="15" baseline="7000" dirty="0">
                <a:latin typeface="Arial Unicode MS" panose="020B0604020202020204" charset="-122"/>
                <a:cs typeface="Arial Unicode MS" panose="020B0604020202020204" charset="-122"/>
              </a:rPr>
              <a:t>金</a:t>
            </a:r>
            <a:r>
              <a:rPr sz="2550" spc="-2354" baseline="7000" dirty="0">
                <a:latin typeface="Arial Unicode MS" panose="020B0604020202020204" charset="-122"/>
                <a:cs typeface="Arial Unicode MS" panose="020B0604020202020204" charset="-122"/>
              </a:rPr>
              <a:t>支</a:t>
            </a:r>
            <a:r>
              <a:rPr sz="2325" baseline="-20000" dirty="0">
                <a:latin typeface="Arial" panose="020B0604020202020204"/>
                <a:cs typeface="Arial" panose="020B0604020202020204"/>
              </a:rPr>
              <a:t>*</a:t>
            </a:r>
            <a:r>
              <a:rPr sz="2325" spc="-157" baseline="-20000" dirty="0">
                <a:latin typeface="Arial" panose="020B0604020202020204"/>
                <a:cs typeface="Arial" panose="020B0604020202020204"/>
              </a:rPr>
              <a:t> </a:t>
            </a:r>
            <a:r>
              <a:rPr sz="2550" spc="15" baseline="7000" dirty="0">
                <a:latin typeface="Arial Unicode MS" panose="020B0604020202020204" charset="-122"/>
                <a:cs typeface="Arial Unicode MS" panose="020B0604020202020204" charset="-122"/>
              </a:rPr>
              <a:t>出</a:t>
            </a:r>
            <a:r>
              <a:rPr sz="2550" spc="1710" baseline="7000" dirty="0">
                <a:latin typeface="Arial Unicode MS" panose="020B0604020202020204" charset="-122"/>
                <a:cs typeface="Arial Unicode MS" panose="020B0604020202020204" charset="-122"/>
              </a:rPr>
              <a:t>”</a:t>
            </a:r>
            <a:r>
              <a:rPr sz="2550" spc="15" baseline="7000" dirty="0">
                <a:latin typeface="Arial Unicode MS" panose="020B0604020202020204" charset="-122"/>
                <a:cs typeface="Arial Unicode MS" panose="020B0604020202020204" charset="-122"/>
              </a:rPr>
              <a:t>的</a:t>
            </a:r>
            <a:r>
              <a:rPr sz="2550" spc="1702" baseline="7000" dirty="0">
                <a:latin typeface="Arial Unicode MS" panose="020B0604020202020204" charset="-122"/>
                <a:cs typeface="Arial Unicode MS" panose="020B0604020202020204" charset="-122"/>
              </a:rPr>
              <a:t>“</a:t>
            </a:r>
            <a:endParaRPr sz="2550" baseline="7000">
              <a:latin typeface="Arial Unicode MS" panose="020B0604020202020204" charset="-122"/>
              <a:cs typeface="Arial Unicode MS" panose="020B0604020202020204" charset="-122"/>
            </a:endParaRPr>
          </a:p>
        </p:txBody>
      </p:sp>
      <p:sp>
        <p:nvSpPr>
          <p:cNvPr id="243" name="object 243"/>
          <p:cNvSpPr txBox="1"/>
          <p:nvPr/>
        </p:nvSpPr>
        <p:spPr>
          <a:xfrm>
            <a:off x="3166998" y="5163566"/>
            <a:ext cx="8149590" cy="310515"/>
          </a:xfrm>
          <a:prstGeom prst="rect">
            <a:avLst/>
          </a:prstGeom>
        </p:spPr>
        <p:txBody>
          <a:bodyPr vert="horz" wrap="square" lIns="0" tIns="0" rIns="0" bIns="0" rtlCol="0">
            <a:spAutoFit/>
          </a:bodyPr>
          <a:lstStyle/>
          <a:p>
            <a:pPr marL="12700">
              <a:lnSpc>
                <a:spcPct val="100000"/>
              </a:lnSpc>
              <a:tabLst>
                <a:tab pos="7679055" algn="l"/>
              </a:tabLst>
            </a:pPr>
            <a:r>
              <a:rPr sz="2700" baseline="3000" dirty="0">
                <a:latin typeface="Arial Unicode MS" panose="020B0604020202020204" charset="-122"/>
                <a:cs typeface="Arial Unicode MS" panose="020B0604020202020204" charset="-122"/>
              </a:rPr>
              <a:t>所得额时扣除；超过部分，准予在</a:t>
            </a:r>
            <a:r>
              <a:rPr sz="2700" spc="-660" baseline="3000" dirty="0">
                <a:latin typeface="Arial Unicode MS" panose="020B0604020202020204" charset="-122"/>
                <a:cs typeface="Arial Unicode MS" panose="020B0604020202020204" charset="-122"/>
              </a:rPr>
              <a:t>以</a:t>
            </a:r>
            <a:r>
              <a:rPr sz="2325" spc="-427" baseline="-9000" dirty="0">
                <a:latin typeface="Arial" panose="020B0604020202020204"/>
                <a:cs typeface="Arial" panose="020B0604020202020204"/>
              </a:rPr>
              <a:t>*</a:t>
            </a:r>
            <a:r>
              <a:rPr sz="2700" spc="-2242" baseline="3000" dirty="0">
                <a:latin typeface="Arial Unicode MS" panose="020B0604020202020204" charset="-122"/>
                <a:cs typeface="Arial Unicode MS" panose="020B0604020202020204" charset="-122"/>
              </a:rPr>
              <a:t>后</a:t>
            </a:r>
            <a:r>
              <a:rPr sz="2625" spc="-675" baseline="13000" dirty="0">
                <a:latin typeface="Arial Unicode MS" panose="020B0604020202020204" charset="-122"/>
                <a:cs typeface="Arial Unicode MS" panose="020B0604020202020204" charset="-122"/>
              </a:rPr>
              <a:t>税</a:t>
            </a:r>
            <a:r>
              <a:rPr sz="2700" spc="-2250" baseline="3000" dirty="0">
                <a:latin typeface="Arial Unicode MS" panose="020B0604020202020204" charset="-122"/>
                <a:cs typeface="Arial Unicode MS" panose="020B0604020202020204" charset="-122"/>
              </a:rPr>
              <a:t>纳</a:t>
            </a:r>
            <a:r>
              <a:rPr sz="2625" spc="-667" baseline="13000" dirty="0">
                <a:latin typeface="Arial Unicode MS" panose="020B0604020202020204" charset="-122"/>
                <a:cs typeface="Arial Unicode MS" panose="020B0604020202020204" charset="-122"/>
              </a:rPr>
              <a:t>收</a:t>
            </a:r>
            <a:r>
              <a:rPr sz="2700" spc="-1604" baseline="3000" dirty="0">
                <a:latin typeface="Arial Unicode MS" panose="020B0604020202020204" charset="-122"/>
                <a:cs typeface="Arial Unicode MS" panose="020B0604020202020204" charset="-122"/>
              </a:rPr>
              <a:t>税</a:t>
            </a:r>
            <a:r>
              <a:rPr sz="2625" spc="-1305" baseline="13000" dirty="0">
                <a:latin typeface="Arial Unicode MS" panose="020B0604020202020204" charset="-122"/>
                <a:cs typeface="Arial Unicode MS" panose="020B0604020202020204" charset="-122"/>
              </a:rPr>
              <a:t>金</a:t>
            </a:r>
            <a:r>
              <a:rPr sz="2700" spc="-2265" baseline="3000" dirty="0">
                <a:latin typeface="Arial Unicode MS" panose="020B0604020202020204" charset="-122"/>
                <a:cs typeface="Arial Unicode MS" panose="020B0604020202020204" charset="-122"/>
              </a:rPr>
              <a:t>年</a:t>
            </a:r>
            <a:r>
              <a:rPr sz="2625" spc="-839" baseline="13000" dirty="0">
                <a:latin typeface="Arial Unicode MS" panose="020B0604020202020204" charset="-122"/>
                <a:cs typeface="Arial Unicode MS" panose="020B0604020202020204" charset="-122"/>
              </a:rPr>
              <a:t>额</a:t>
            </a:r>
            <a:r>
              <a:rPr sz="1500" spc="-590" dirty="0">
                <a:latin typeface="Arial" panose="020B0604020202020204"/>
                <a:cs typeface="Arial" panose="020B0604020202020204"/>
              </a:rPr>
              <a:t>*</a:t>
            </a:r>
            <a:r>
              <a:rPr sz="2700" spc="-2137" baseline="3000" dirty="0">
                <a:latin typeface="Arial Unicode MS" panose="020B0604020202020204" charset="-122"/>
                <a:cs typeface="Arial Unicode MS" panose="020B0604020202020204" charset="-122"/>
              </a:rPr>
              <a:t>度</a:t>
            </a:r>
            <a:r>
              <a:rPr sz="2625" spc="1762" baseline="13000" dirty="0">
                <a:latin typeface="Arial Unicode MS" panose="020B0604020202020204" charset="-122"/>
                <a:cs typeface="Arial Unicode MS" panose="020B0604020202020204" charset="-122"/>
              </a:rPr>
              <a:t>”</a:t>
            </a:r>
            <a:r>
              <a:rPr sz="2625" spc="0" baseline="13000" dirty="0">
                <a:latin typeface="Courier New" panose="02070309020205020404"/>
                <a:cs typeface="Courier New" panose="02070309020205020404"/>
              </a:rPr>
              <a:t>×</a:t>
            </a:r>
            <a:r>
              <a:rPr sz="2625" baseline="13000" dirty="0">
                <a:latin typeface="Arial Unicode MS" panose="020B0604020202020204" charset="-122"/>
                <a:cs typeface="Arial Unicode MS" panose="020B0604020202020204" charset="-122"/>
              </a:rPr>
              <a:t>税收规</a:t>
            </a:r>
            <a:r>
              <a:rPr sz="2625" spc="-967" baseline="13000" dirty="0">
                <a:latin typeface="Arial Unicode MS" panose="020B0604020202020204" charset="-122"/>
                <a:cs typeface="Arial Unicode MS" panose="020B0604020202020204" charset="-122"/>
              </a:rPr>
              <a:t>定</a:t>
            </a:r>
            <a:r>
              <a:rPr sz="2625" b="1" spc="150" baseline="3000" dirty="0">
                <a:latin typeface="Arial" panose="020B0604020202020204"/>
                <a:cs typeface="Arial" panose="020B0604020202020204"/>
              </a:rPr>
              <a:t>2</a:t>
            </a:r>
            <a:r>
              <a:rPr sz="2625" b="1" spc="179" baseline="3000" dirty="0">
                <a:latin typeface="Microsoft JhengHei" panose="020B0604030504040204" charset="-120"/>
                <a:cs typeface="Microsoft JhengHei" panose="020B0604030504040204" charset="-120"/>
              </a:rPr>
              <a:t>＋</a:t>
            </a:r>
            <a:r>
              <a:rPr sz="2625" b="1" spc="150" baseline="3000" dirty="0">
                <a:latin typeface="Arial" panose="020B0604020202020204"/>
                <a:cs typeface="Arial" panose="020B0604020202020204"/>
              </a:rPr>
              <a:t>4</a:t>
            </a:r>
            <a:r>
              <a:rPr sz="2625" b="1" spc="179" baseline="3000" dirty="0">
                <a:latin typeface="Microsoft JhengHei" panose="020B0604030504040204" charset="-120"/>
                <a:cs typeface="Microsoft JhengHei" panose="020B0604030504040204" charset="-120"/>
              </a:rPr>
              <a:t>－</a:t>
            </a:r>
            <a:r>
              <a:rPr sz="2625" b="1" spc="150" baseline="3000" dirty="0">
                <a:latin typeface="Arial" panose="020B0604020202020204"/>
                <a:cs typeface="Arial" panose="020B0604020202020204"/>
              </a:rPr>
              <a:t>5</a:t>
            </a:r>
            <a:r>
              <a:rPr sz="2625" b="1" spc="-2625" baseline="3000" dirty="0">
                <a:latin typeface="Microsoft JhengHei" panose="020B0604030504040204" charset="-120"/>
                <a:cs typeface="Microsoft JhengHei" panose="020B0604030504040204" charset="-120"/>
              </a:rPr>
              <a:t>列</a:t>
            </a:r>
            <a:r>
              <a:rPr sz="1500" dirty="0">
                <a:latin typeface="Arial" panose="020B0604020202020204"/>
                <a:cs typeface="Arial" panose="020B0604020202020204"/>
              </a:rPr>
              <a:t>-</a:t>
            </a:r>
            <a:r>
              <a:rPr sz="1500" spc="70" dirty="0">
                <a:latin typeface="Arial" panose="020B0604020202020204"/>
                <a:cs typeface="Arial" panose="020B0604020202020204"/>
              </a:rPr>
              <a:t> </a:t>
            </a:r>
            <a:r>
              <a:rPr sz="2625" spc="7" baseline="3000" dirty="0">
                <a:latin typeface="Arial Unicode MS" panose="020B0604020202020204" charset="-122"/>
                <a:cs typeface="Arial Unicode MS" panose="020B0604020202020204" charset="-122"/>
              </a:rPr>
              <a:t>金额</a:t>
            </a:r>
            <a:r>
              <a:rPr sz="2625" spc="-2625" baseline="3000" dirty="0">
                <a:latin typeface="Arial Unicode MS" panose="020B0604020202020204" charset="-122"/>
                <a:cs typeface="Arial Unicode MS" panose="020B0604020202020204" charset="-122"/>
              </a:rPr>
              <a:t>。</a:t>
            </a:r>
            <a:r>
              <a:rPr sz="1500" dirty="0">
                <a:latin typeface="Arial" panose="020B0604020202020204"/>
                <a:cs typeface="Arial" panose="020B0604020202020204"/>
              </a:rPr>
              <a:t>*</a:t>
            </a:r>
            <a:r>
              <a:rPr sz="1500" dirty="0">
                <a:latin typeface="Arial" panose="020B0604020202020204"/>
                <a:cs typeface="Arial" panose="020B0604020202020204"/>
              </a:rPr>
              <a:t>	</a:t>
            </a:r>
            <a:r>
              <a:rPr sz="2700" baseline="2000" dirty="0">
                <a:latin typeface="Arial Unicode MS" panose="020B0604020202020204" charset="-122"/>
                <a:cs typeface="Arial Unicode MS" panose="020B0604020202020204" charset="-122"/>
              </a:rPr>
              <a:t>同时</a:t>
            </a:r>
            <a:endParaRPr sz="2700" baseline="2000">
              <a:latin typeface="Arial Unicode MS" panose="020B0604020202020204" charset="-122"/>
              <a:cs typeface="Arial Unicode MS" panose="020B0604020202020204" charset="-122"/>
            </a:endParaRPr>
          </a:p>
        </p:txBody>
      </p:sp>
      <p:sp>
        <p:nvSpPr>
          <p:cNvPr id="244" name="object 244"/>
          <p:cNvSpPr txBox="1"/>
          <p:nvPr/>
        </p:nvSpPr>
        <p:spPr>
          <a:xfrm>
            <a:off x="6662419" y="5332425"/>
            <a:ext cx="2343785" cy="364490"/>
          </a:xfrm>
          <a:prstGeom prst="rect">
            <a:avLst/>
          </a:prstGeom>
        </p:spPr>
        <p:txBody>
          <a:bodyPr vert="horz" wrap="square" lIns="0" tIns="0" rIns="0" bIns="0" rtlCol="0">
            <a:spAutoFit/>
          </a:bodyPr>
          <a:lstStyle/>
          <a:p>
            <a:pPr marL="12700">
              <a:lnSpc>
                <a:spcPct val="100000"/>
              </a:lnSpc>
            </a:pPr>
            <a:r>
              <a:rPr sz="2325" spc="7" baseline="-23000" dirty="0">
                <a:latin typeface="Arial" panose="020B0604020202020204"/>
                <a:cs typeface="Arial" panose="020B0604020202020204"/>
              </a:rPr>
              <a:t>5</a:t>
            </a:r>
            <a:r>
              <a:rPr sz="2325" spc="375" baseline="-23000" dirty="0">
                <a:latin typeface="Arial" panose="020B0604020202020204"/>
                <a:cs typeface="Arial" panose="020B0604020202020204"/>
              </a:rPr>
              <a:t> </a:t>
            </a:r>
            <a:r>
              <a:rPr sz="1800" spc="-140" dirty="0">
                <a:latin typeface="Arial Unicode MS" panose="020B0604020202020204" charset="-122"/>
                <a:cs typeface="Arial Unicode MS" panose="020B0604020202020204" charset="-122"/>
              </a:rPr>
              <a:t>扣除率后的金额，与实</a:t>
            </a:r>
            <a:endParaRPr sz="1800">
              <a:latin typeface="Arial Unicode MS" panose="020B0604020202020204" charset="-122"/>
              <a:cs typeface="Arial Unicode MS" panose="020B0604020202020204" charset="-122"/>
            </a:endParaRPr>
          </a:p>
        </p:txBody>
      </p:sp>
      <p:sp>
        <p:nvSpPr>
          <p:cNvPr id="245" name="object 245"/>
          <p:cNvSpPr txBox="1"/>
          <p:nvPr/>
        </p:nvSpPr>
        <p:spPr>
          <a:xfrm>
            <a:off x="6662419" y="5606440"/>
            <a:ext cx="3825875" cy="361950"/>
          </a:xfrm>
          <a:prstGeom prst="rect">
            <a:avLst/>
          </a:prstGeom>
        </p:spPr>
        <p:txBody>
          <a:bodyPr vert="horz" wrap="square" lIns="0" tIns="0" rIns="0" bIns="0" rtlCol="0">
            <a:spAutoFit/>
          </a:bodyPr>
          <a:lstStyle/>
          <a:p>
            <a:pPr marL="12700">
              <a:lnSpc>
                <a:spcPct val="100000"/>
              </a:lnSpc>
            </a:pPr>
            <a:r>
              <a:rPr sz="2250" spc="-367" baseline="-9000" dirty="0">
                <a:latin typeface="Arial" panose="020B0604020202020204"/>
                <a:cs typeface="Arial" panose="020B0604020202020204"/>
              </a:rPr>
              <a:t>5%</a:t>
            </a:r>
            <a:r>
              <a:rPr sz="1800" spc="-245" dirty="0">
                <a:latin typeface="Arial Unicode MS" panose="020B0604020202020204" charset="-122"/>
                <a:cs typeface="Arial Unicode MS" panose="020B0604020202020204" charset="-122"/>
              </a:rPr>
              <a:t>际发生额</a:t>
            </a:r>
            <a:r>
              <a:rPr sz="2250" spc="-367" baseline="-9000" dirty="0">
                <a:latin typeface="Arial" panose="020B0604020202020204"/>
                <a:cs typeface="Arial" panose="020B0604020202020204"/>
              </a:rPr>
              <a:t>*</a:t>
            </a:r>
            <a:r>
              <a:rPr sz="1800" spc="-245" dirty="0">
                <a:latin typeface="Arial Unicode MS" panose="020B0604020202020204" charset="-122"/>
                <a:cs typeface="Arial Unicode MS" panose="020B0604020202020204" charset="-122"/>
              </a:rPr>
              <a:t>与以前年度累</a:t>
            </a:r>
            <a:r>
              <a:rPr sz="2250" spc="-367" baseline="-9000" dirty="0">
                <a:latin typeface="Arial" panose="020B0604020202020204"/>
                <a:cs typeface="Arial" panose="020B0604020202020204"/>
              </a:rPr>
              <a:t>-</a:t>
            </a:r>
            <a:r>
              <a:rPr sz="2550" spc="-367" baseline="-13000" dirty="0">
                <a:latin typeface="Arial Unicode MS" panose="020B0604020202020204" charset="-122"/>
                <a:cs typeface="Arial Unicode MS" panose="020B0604020202020204" charset="-122"/>
              </a:rPr>
              <a:t>支和不预</a:t>
            </a:r>
            <a:r>
              <a:rPr sz="2250" spc="-367" baseline="-9000" dirty="0">
                <a:latin typeface="Arial" panose="020B0604020202020204"/>
                <a:cs typeface="Arial" panose="020B0604020202020204"/>
              </a:rPr>
              <a:t>-</a:t>
            </a:r>
            <a:r>
              <a:rPr sz="2550" spc="-367" baseline="-13000" dirty="0">
                <a:latin typeface="Arial Unicode MS" panose="020B0604020202020204" charset="-122"/>
                <a:cs typeface="Arial Unicode MS" panose="020B0604020202020204" charset="-122"/>
              </a:rPr>
              <a:t>提</a:t>
            </a:r>
            <a:r>
              <a:rPr sz="2550" spc="-127" baseline="-13000" dirty="0">
                <a:latin typeface="Arial Unicode MS" panose="020B0604020202020204" charset="-122"/>
                <a:cs typeface="Arial Unicode MS" panose="020B0604020202020204" charset="-122"/>
              </a:rPr>
              <a:t> </a:t>
            </a:r>
            <a:r>
              <a:rPr sz="2625" spc="-660" baseline="-21000" dirty="0">
                <a:latin typeface="Arial Unicode MS" panose="020B0604020202020204" charset="-122"/>
                <a:cs typeface="Arial Unicode MS" panose="020B0604020202020204" charset="-122"/>
              </a:rPr>
              <a:t>直接列</a:t>
            </a:r>
            <a:r>
              <a:rPr sz="2250" spc="-660" baseline="-22000" dirty="0">
                <a:latin typeface="Arial" panose="020B0604020202020204"/>
                <a:cs typeface="Arial" panose="020B0604020202020204"/>
              </a:rPr>
              <a:t>*</a:t>
            </a:r>
            <a:endParaRPr sz="2250" baseline="-22000">
              <a:latin typeface="Arial" panose="020B0604020202020204"/>
              <a:cs typeface="Arial" panose="020B0604020202020204"/>
            </a:endParaRPr>
          </a:p>
        </p:txBody>
      </p:sp>
      <p:sp>
        <p:nvSpPr>
          <p:cNvPr id="246" name="object 246"/>
          <p:cNvSpPr txBox="1"/>
          <p:nvPr/>
        </p:nvSpPr>
        <p:spPr>
          <a:xfrm>
            <a:off x="6769100" y="5886780"/>
            <a:ext cx="2343785" cy="278130"/>
          </a:xfrm>
          <a:prstGeom prst="rect">
            <a:avLst/>
          </a:prstGeom>
        </p:spPr>
        <p:txBody>
          <a:bodyPr vert="horz" wrap="square" lIns="0" tIns="0" rIns="0" bIns="0" rtlCol="0">
            <a:spAutoFit/>
          </a:bodyPr>
          <a:lstStyle/>
          <a:p>
            <a:pPr marL="12700">
              <a:lnSpc>
                <a:spcPct val="100000"/>
              </a:lnSpc>
            </a:pPr>
            <a:r>
              <a:rPr sz="1500" spc="-80" dirty="0">
                <a:latin typeface="Arial" panose="020B0604020202020204"/>
                <a:cs typeface="Arial" panose="020B0604020202020204"/>
              </a:rPr>
              <a:t>*</a:t>
            </a:r>
            <a:r>
              <a:rPr sz="2700" spc="-120" baseline="2000" dirty="0">
                <a:latin typeface="Arial Unicode MS" panose="020B0604020202020204" charset="-122"/>
                <a:cs typeface="Arial Unicode MS" panose="020B0604020202020204" charset="-122"/>
              </a:rPr>
              <a:t>计结转额</a:t>
            </a:r>
            <a:r>
              <a:rPr sz="1500" spc="-80" dirty="0">
                <a:latin typeface="Arial" panose="020B0604020202020204"/>
                <a:cs typeface="Arial" panose="020B0604020202020204"/>
              </a:rPr>
              <a:t>*</a:t>
            </a:r>
            <a:r>
              <a:rPr sz="2700" spc="-120" baseline="2000" dirty="0">
                <a:latin typeface="Arial Unicode MS" panose="020B0604020202020204" charset="-122"/>
                <a:cs typeface="Arial Unicode MS" panose="020B0604020202020204" charset="-122"/>
              </a:rPr>
              <a:t>之和的孰小值</a:t>
            </a:r>
            <a:endParaRPr sz="2700" baseline="2000">
              <a:latin typeface="Arial Unicode MS" panose="020B0604020202020204" charset="-122"/>
              <a:cs typeface="Arial Unicode MS" panose="020B0604020202020204" charset="-122"/>
            </a:endParaRPr>
          </a:p>
        </p:txBody>
      </p:sp>
      <p:sp>
        <p:nvSpPr>
          <p:cNvPr id="247" name="object 247"/>
          <p:cNvSpPr txBox="1"/>
          <p:nvPr/>
        </p:nvSpPr>
        <p:spPr>
          <a:xfrm>
            <a:off x="6768338" y="6135573"/>
            <a:ext cx="1344295" cy="462280"/>
          </a:xfrm>
          <a:prstGeom prst="rect">
            <a:avLst/>
          </a:prstGeom>
        </p:spPr>
        <p:txBody>
          <a:bodyPr vert="horz" wrap="square" lIns="0" tIns="0" rIns="0" bIns="0" rtlCol="0">
            <a:spAutoFit/>
          </a:bodyPr>
          <a:lstStyle/>
          <a:p>
            <a:pPr marL="107315">
              <a:lnSpc>
                <a:spcPts val="1895"/>
              </a:lnSpc>
            </a:pPr>
            <a:r>
              <a:rPr sz="1800" dirty="0">
                <a:latin typeface="Arial Unicode MS" panose="020B0604020202020204" charset="-122"/>
                <a:cs typeface="Arial Unicode MS" panose="020B0604020202020204" charset="-122"/>
              </a:rPr>
              <a:t>填报</a:t>
            </a:r>
            <a:endParaRPr sz="1800">
              <a:latin typeface="Arial Unicode MS" panose="020B0604020202020204" charset="-122"/>
              <a:cs typeface="Arial Unicode MS" panose="020B0604020202020204" charset="-122"/>
            </a:endParaRPr>
          </a:p>
          <a:p>
            <a:pPr marL="12700">
              <a:lnSpc>
                <a:spcPts val="1655"/>
              </a:lnSpc>
              <a:tabLst>
                <a:tab pos="1263015" algn="l"/>
              </a:tabLst>
            </a:pPr>
            <a:r>
              <a:rPr sz="1600" spc="-5" dirty="0">
                <a:latin typeface="Arial" panose="020B0604020202020204"/>
                <a:cs typeface="Arial" panose="020B0604020202020204"/>
              </a:rPr>
              <a:t>*</a:t>
            </a:r>
            <a:r>
              <a:rPr sz="1600" spc="-5" dirty="0">
                <a:latin typeface="Arial" panose="020B0604020202020204"/>
                <a:cs typeface="Arial" panose="020B0604020202020204"/>
              </a:rPr>
              <a:t>	</a:t>
            </a:r>
            <a:r>
              <a:rPr sz="1600" spc="-5" dirty="0">
                <a:latin typeface="Arial" panose="020B0604020202020204"/>
                <a:cs typeface="Arial" panose="020B0604020202020204"/>
              </a:rPr>
              <a:t>-</a:t>
            </a:r>
            <a:endParaRPr sz="1600">
              <a:latin typeface="Arial" panose="020B0604020202020204"/>
              <a:cs typeface="Arial" panose="020B0604020202020204"/>
            </a:endParaRPr>
          </a:p>
        </p:txBody>
      </p:sp>
      <p:sp>
        <p:nvSpPr>
          <p:cNvPr id="248" name="object 248"/>
          <p:cNvSpPr txBox="1"/>
          <p:nvPr/>
        </p:nvSpPr>
        <p:spPr>
          <a:xfrm>
            <a:off x="8690609" y="6290843"/>
            <a:ext cx="381635" cy="273050"/>
          </a:xfrm>
          <a:prstGeom prst="rect">
            <a:avLst/>
          </a:prstGeom>
        </p:spPr>
        <p:txBody>
          <a:bodyPr vert="horz" wrap="square" lIns="0" tIns="0" rIns="0" bIns="0" rtlCol="0">
            <a:spAutoFit/>
          </a:bodyPr>
          <a:lstStyle/>
          <a:p>
            <a:pPr marL="12700">
              <a:lnSpc>
                <a:spcPct val="100000"/>
              </a:lnSpc>
            </a:pPr>
            <a:r>
              <a:rPr sz="2625" spc="-7" baseline="3000" dirty="0">
                <a:latin typeface="Arial" panose="020B0604020202020204"/>
                <a:cs typeface="Arial" panose="020B0604020202020204"/>
              </a:rPr>
              <a:t>37</a:t>
            </a:r>
            <a:r>
              <a:rPr sz="2625" spc="-532" baseline="3000" dirty="0">
                <a:latin typeface="Arial" panose="020B0604020202020204"/>
                <a:cs typeface="Arial" panose="020B0604020202020204"/>
              </a:rPr>
              <a:t> </a:t>
            </a:r>
            <a:r>
              <a:rPr sz="1750" spc="-819" dirty="0">
                <a:latin typeface="Arial Unicode MS" panose="020B0604020202020204" charset="-122"/>
                <a:cs typeface="Arial Unicode MS" panose="020B0604020202020204" charset="-122"/>
              </a:rPr>
              <a:t>处</a:t>
            </a:r>
            <a:r>
              <a:rPr sz="1550" spc="-819" dirty="0">
                <a:latin typeface="Arial" panose="020B0604020202020204"/>
                <a:cs typeface="Arial" panose="020B0604020202020204"/>
              </a:rPr>
              <a:t>-</a:t>
            </a:r>
            <a:endParaRPr sz="1550">
              <a:latin typeface="Arial" panose="020B0604020202020204"/>
              <a:cs typeface="Arial" panose="020B0604020202020204"/>
            </a:endParaRPr>
          </a:p>
        </p:txBody>
      </p:sp>
      <p:sp>
        <p:nvSpPr>
          <p:cNvPr id="249" name="object 249"/>
          <p:cNvSpPr txBox="1"/>
          <p:nvPr/>
        </p:nvSpPr>
        <p:spPr>
          <a:xfrm>
            <a:off x="9196323" y="6263538"/>
            <a:ext cx="482600" cy="281305"/>
          </a:xfrm>
          <a:prstGeom prst="rect">
            <a:avLst/>
          </a:prstGeom>
        </p:spPr>
        <p:txBody>
          <a:bodyPr vert="horz" wrap="square" lIns="0" tIns="0" rIns="0" bIns="0" rtlCol="0">
            <a:spAutoFit/>
          </a:bodyPr>
          <a:lstStyle/>
          <a:p>
            <a:pPr marL="12700">
              <a:lnSpc>
                <a:spcPct val="100000"/>
              </a:lnSpc>
            </a:pPr>
            <a:r>
              <a:rPr sz="1800" dirty="0">
                <a:latin typeface="Arial Unicode MS" panose="020B0604020202020204" charset="-122"/>
                <a:cs typeface="Arial Unicode MS" panose="020B0604020202020204" charset="-122"/>
              </a:rPr>
              <a:t>理。</a:t>
            </a:r>
            <a:endParaRPr sz="1800">
              <a:latin typeface="Arial Unicode MS" panose="020B0604020202020204" charset="-122"/>
              <a:cs typeface="Arial Unicode MS" panose="020B060402020202020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7092" y="6254013"/>
            <a:ext cx="16446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3</a:t>
            </a:r>
            <a:r>
              <a:rPr sz="1000" spc="-5" dirty="0">
                <a:solidFill>
                  <a:srgbClr val="7C7C7C"/>
                </a:solidFill>
                <a:latin typeface="Arial" panose="020B0604020202020204"/>
                <a:cs typeface="Arial" panose="020B0604020202020204"/>
              </a:rPr>
              <a:t>8</a:t>
            </a:r>
            <a:endParaRPr sz="1000">
              <a:latin typeface="Arial" panose="020B0604020202020204"/>
              <a:cs typeface="Arial" panose="020B0604020202020204"/>
            </a:endParaRPr>
          </a:p>
        </p:txBody>
      </p:sp>
      <p:sp>
        <p:nvSpPr>
          <p:cNvPr id="3" name="object 3"/>
          <p:cNvSpPr txBox="1"/>
          <p:nvPr/>
        </p:nvSpPr>
        <p:spPr>
          <a:xfrm>
            <a:off x="2857245" y="3882135"/>
            <a:ext cx="6436995" cy="429895"/>
          </a:xfrm>
          <a:prstGeom prst="rect">
            <a:avLst/>
          </a:prstGeom>
        </p:spPr>
        <p:txBody>
          <a:bodyPr vert="horz" wrap="square" lIns="0" tIns="0" rIns="0" bIns="0" rtlCol="0">
            <a:spAutoFit/>
          </a:bodyPr>
          <a:lstStyle/>
          <a:p>
            <a:pPr marL="12700">
              <a:lnSpc>
                <a:spcPct val="100000"/>
              </a:lnSpc>
            </a:pPr>
            <a:r>
              <a:rPr sz="2800" b="1" dirty="0">
                <a:latin typeface="Microsoft JhengHei" panose="020B0604030504040204" charset="-120"/>
                <a:cs typeface="Microsoft JhengHei" panose="020B0604030504040204" charset="-120"/>
              </a:rPr>
              <a:t>高新技术企业所得税优惠政策及报表填写</a:t>
            </a:r>
            <a:endParaRPr sz="2800">
              <a:latin typeface="Microsoft JhengHei" panose="020B0604030504040204" charset="-120"/>
              <a:cs typeface="Microsoft JhengHei" panose="020B0604030504040204" charset="-120"/>
            </a:endParaRPr>
          </a:p>
        </p:txBody>
      </p:sp>
      <p:sp>
        <p:nvSpPr>
          <p:cNvPr id="4" name="object 4"/>
          <p:cNvSpPr txBox="1"/>
          <p:nvPr/>
        </p:nvSpPr>
        <p:spPr>
          <a:xfrm>
            <a:off x="5193791" y="1604772"/>
            <a:ext cx="1788160" cy="1788160"/>
          </a:xfrm>
          <a:prstGeom prst="rect">
            <a:avLst/>
          </a:prstGeom>
          <a:solidFill>
            <a:srgbClr val="C00000"/>
          </a:solidFill>
        </p:spPr>
        <p:txBody>
          <a:bodyPr vert="horz" wrap="square" lIns="0" tIns="0" rIns="0" bIns="0" rtlCol="0">
            <a:spAutoFit/>
          </a:bodyPr>
          <a:lstStyle/>
          <a:p>
            <a:pPr marL="368300">
              <a:lnSpc>
                <a:spcPts val="9430"/>
              </a:lnSpc>
            </a:pPr>
            <a:r>
              <a:rPr sz="8000" spc="5" dirty="0">
                <a:solidFill>
                  <a:srgbClr val="FFFFFF"/>
                </a:solidFill>
                <a:latin typeface="Arial Unicode MS" panose="020B0604020202020204" charset="-122"/>
                <a:cs typeface="Arial Unicode MS" panose="020B0604020202020204" charset="-122"/>
              </a:rPr>
              <a:t>叁</a:t>
            </a:r>
            <a:endParaRPr sz="8000">
              <a:latin typeface="Arial Unicode MS" panose="020B0604020202020204" charset="-122"/>
              <a:cs typeface="Arial Unicode MS" panose="020B060402020202020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597" rIns="0" bIns="0" rtlCol="0">
            <a:spAutoFit/>
          </a:bodyPr>
          <a:lstStyle/>
          <a:p>
            <a:pPr marL="565785">
              <a:lnSpc>
                <a:spcPct val="100000"/>
              </a:lnSpc>
            </a:pPr>
            <a:r>
              <a:rPr sz="1800" b="1" spc="10" dirty="0">
                <a:solidFill>
                  <a:srgbClr val="3C3C3C"/>
                </a:solidFill>
                <a:latin typeface="Microsoft JhengHei" panose="020B0604030504040204" charset="-120"/>
                <a:cs typeface="Microsoft JhengHei" panose="020B0604030504040204" charset="-120"/>
              </a:rPr>
              <a:t>重点优惠之</a:t>
            </a:r>
            <a:r>
              <a:rPr sz="1800" b="1" dirty="0">
                <a:solidFill>
                  <a:srgbClr val="3C3C3C"/>
                </a:solidFill>
                <a:latin typeface="Microsoft JhengHei" panose="020B0604030504040204" charset="-120"/>
                <a:cs typeface="Microsoft JhengHei" panose="020B0604030504040204" charset="-120"/>
              </a:rPr>
              <a:t>一</a:t>
            </a:r>
            <a:endParaRPr sz="1800">
              <a:latin typeface="Microsoft JhengHei" panose="020B0604030504040204" charset="-120"/>
              <a:cs typeface="Microsoft JhengHei" panose="020B0604030504040204" charset="-120"/>
            </a:endParaRPr>
          </a:p>
        </p:txBody>
      </p:sp>
      <p:sp>
        <p:nvSpPr>
          <p:cNvPr id="3" name="object 3"/>
          <p:cNvSpPr txBox="1"/>
          <p:nvPr/>
        </p:nvSpPr>
        <p:spPr>
          <a:xfrm>
            <a:off x="2912110" y="334264"/>
            <a:ext cx="4161790" cy="281305"/>
          </a:xfrm>
          <a:prstGeom prst="rect">
            <a:avLst/>
          </a:prstGeom>
        </p:spPr>
        <p:txBody>
          <a:bodyPr vert="horz" wrap="square" lIns="0" tIns="0" rIns="0" bIns="0" rtlCol="0">
            <a:spAutoFit/>
          </a:bodyPr>
          <a:lstStyle/>
          <a:p>
            <a:pPr marL="12700">
              <a:lnSpc>
                <a:spcPct val="100000"/>
              </a:lnSpc>
            </a:pPr>
            <a:r>
              <a:rPr sz="1800" b="1" spc="5" dirty="0">
                <a:solidFill>
                  <a:srgbClr val="3C3C3C"/>
                </a:solidFill>
                <a:latin typeface="Microsoft JhengHei" panose="020B0604030504040204" charset="-120"/>
                <a:cs typeface="Microsoft JhengHei" panose="020B0604030504040204" charset="-120"/>
              </a:rPr>
              <a:t>高新技术企业所得税优惠政策及报表填写</a:t>
            </a:r>
            <a:endParaRPr sz="1800">
              <a:latin typeface="Microsoft JhengHei" panose="020B0604030504040204" charset="-120"/>
              <a:cs typeface="Microsoft JhengHei" panose="020B0604030504040204" charset="-120"/>
            </a:endParaRPr>
          </a:p>
        </p:txBody>
      </p:sp>
      <p:sp>
        <p:nvSpPr>
          <p:cNvPr id="4" name="object 4"/>
          <p:cNvSpPr/>
          <p:nvPr/>
        </p:nvSpPr>
        <p:spPr>
          <a:xfrm>
            <a:off x="1044702" y="1425702"/>
            <a:ext cx="10485120" cy="4960620"/>
          </a:xfrm>
          <a:custGeom>
            <a:avLst/>
            <a:gdLst/>
            <a:ahLst/>
            <a:cxnLst/>
            <a:rect l="l" t="t" r="r" b="b"/>
            <a:pathLst>
              <a:path w="10485120" h="4960620">
                <a:moveTo>
                  <a:pt x="10481310" y="4960620"/>
                </a:moveTo>
                <a:lnTo>
                  <a:pt x="3809" y="4960620"/>
                </a:lnTo>
                <a:lnTo>
                  <a:pt x="2349" y="4960327"/>
                </a:lnTo>
                <a:lnTo>
                  <a:pt x="1117" y="4959502"/>
                </a:lnTo>
                <a:lnTo>
                  <a:pt x="292" y="4958270"/>
                </a:lnTo>
                <a:lnTo>
                  <a:pt x="0" y="4956810"/>
                </a:lnTo>
                <a:lnTo>
                  <a:pt x="0" y="3810"/>
                </a:lnTo>
                <a:lnTo>
                  <a:pt x="292" y="2349"/>
                </a:lnTo>
                <a:lnTo>
                  <a:pt x="1117" y="1117"/>
                </a:lnTo>
                <a:lnTo>
                  <a:pt x="2349" y="292"/>
                </a:lnTo>
                <a:lnTo>
                  <a:pt x="3809" y="0"/>
                </a:lnTo>
                <a:lnTo>
                  <a:pt x="10481310" y="0"/>
                </a:lnTo>
                <a:lnTo>
                  <a:pt x="10482770" y="292"/>
                </a:lnTo>
                <a:lnTo>
                  <a:pt x="10484002" y="1117"/>
                </a:lnTo>
                <a:lnTo>
                  <a:pt x="10484827" y="2349"/>
                </a:lnTo>
                <a:lnTo>
                  <a:pt x="10485120" y="3810"/>
                </a:lnTo>
                <a:lnTo>
                  <a:pt x="7619" y="3810"/>
                </a:lnTo>
                <a:lnTo>
                  <a:pt x="3809" y="7620"/>
                </a:lnTo>
                <a:lnTo>
                  <a:pt x="7619" y="7620"/>
                </a:lnTo>
                <a:lnTo>
                  <a:pt x="7619" y="4953000"/>
                </a:lnTo>
                <a:lnTo>
                  <a:pt x="3809" y="4953000"/>
                </a:lnTo>
                <a:lnTo>
                  <a:pt x="7619" y="4956810"/>
                </a:lnTo>
                <a:lnTo>
                  <a:pt x="10485120" y="4956810"/>
                </a:lnTo>
                <a:lnTo>
                  <a:pt x="10484827" y="4958270"/>
                </a:lnTo>
                <a:lnTo>
                  <a:pt x="10484002" y="4959502"/>
                </a:lnTo>
                <a:lnTo>
                  <a:pt x="10482770" y="4960327"/>
                </a:lnTo>
                <a:lnTo>
                  <a:pt x="10481310" y="4960620"/>
                </a:lnTo>
                <a:close/>
              </a:path>
            </a:pathLst>
          </a:custGeom>
          <a:solidFill>
            <a:srgbClr val="3C3C3C"/>
          </a:solidFill>
        </p:spPr>
        <p:txBody>
          <a:bodyPr wrap="square" lIns="0" tIns="0" rIns="0" bIns="0" rtlCol="0"/>
          <a:lstStyle/>
          <a:p/>
        </p:txBody>
      </p:sp>
      <p:sp>
        <p:nvSpPr>
          <p:cNvPr id="5" name="object 5"/>
          <p:cNvSpPr/>
          <p:nvPr/>
        </p:nvSpPr>
        <p:spPr>
          <a:xfrm>
            <a:off x="1052322" y="1431416"/>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6" name="object 6"/>
          <p:cNvSpPr/>
          <p:nvPr/>
        </p:nvSpPr>
        <p:spPr>
          <a:xfrm>
            <a:off x="11526011" y="1429511"/>
            <a:ext cx="0" cy="4953000"/>
          </a:xfrm>
          <a:custGeom>
            <a:avLst/>
            <a:gdLst/>
            <a:ahLst/>
            <a:cxnLst/>
            <a:rect l="l" t="t" r="r" b="b"/>
            <a:pathLst>
              <a:path h="4953000">
                <a:moveTo>
                  <a:pt x="0" y="0"/>
                </a:moveTo>
                <a:lnTo>
                  <a:pt x="0" y="4953000"/>
                </a:lnTo>
              </a:path>
            </a:pathLst>
          </a:custGeom>
          <a:ln w="7620">
            <a:solidFill>
              <a:srgbClr val="3C3C3C"/>
            </a:solidFill>
          </a:ln>
        </p:spPr>
        <p:txBody>
          <a:bodyPr wrap="square" lIns="0" tIns="0" rIns="0" bIns="0" rtlCol="0"/>
          <a:lstStyle/>
          <a:p/>
        </p:txBody>
      </p:sp>
      <p:sp>
        <p:nvSpPr>
          <p:cNvPr id="7" name="object 7"/>
          <p:cNvSpPr/>
          <p:nvPr/>
        </p:nvSpPr>
        <p:spPr>
          <a:xfrm>
            <a:off x="1052322" y="6380607"/>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8" name="object 8"/>
          <p:cNvSpPr txBox="1">
            <a:spLocks noGrp="1"/>
          </p:cNvSpPr>
          <p:nvPr>
            <p:ph type="body" idx="1"/>
          </p:nvPr>
        </p:nvSpPr>
        <p:spPr>
          <a:prstGeom prst="rect">
            <a:avLst/>
          </a:prstGeom>
        </p:spPr>
        <p:txBody>
          <a:bodyPr vert="horz" wrap="square" lIns="0" tIns="320522" rIns="0" bIns="0" rtlCol="0">
            <a:spAutoFit/>
          </a:bodyPr>
          <a:lstStyle/>
          <a:p>
            <a:pPr marL="784860">
              <a:lnSpc>
                <a:spcPct val="100000"/>
              </a:lnSpc>
            </a:pPr>
            <a:r>
              <a:rPr spc="5" dirty="0">
                <a:solidFill>
                  <a:srgbClr val="E11606"/>
                </a:solidFill>
              </a:rPr>
              <a:t>国科发火</a:t>
            </a:r>
            <a:r>
              <a:rPr spc="5" dirty="0">
                <a:solidFill>
                  <a:srgbClr val="E11606"/>
                </a:solidFill>
                <a:latin typeface="Arial" panose="020B0604020202020204"/>
                <a:cs typeface="Arial" panose="020B0604020202020204"/>
              </a:rPr>
              <a:t>[2016]32</a:t>
            </a:r>
            <a:r>
              <a:rPr spc="5" dirty="0">
                <a:solidFill>
                  <a:srgbClr val="E11606"/>
                </a:solidFill>
              </a:rPr>
              <a:t>号</a:t>
            </a:r>
            <a:r>
              <a:rPr spc="5" dirty="0"/>
              <a:t>－关于修订印发《高新技术企业认定管理办法》的通知</a:t>
            </a:r>
            <a:endParaRPr spc="5" dirty="0"/>
          </a:p>
          <a:p>
            <a:pPr marL="784860" marR="5080">
              <a:lnSpc>
                <a:spcPct val="222000"/>
              </a:lnSpc>
              <a:spcBef>
                <a:spcPts val="200"/>
              </a:spcBef>
            </a:pPr>
            <a:r>
              <a:rPr spc="5" dirty="0">
                <a:solidFill>
                  <a:srgbClr val="E11606"/>
                </a:solidFill>
              </a:rPr>
              <a:t>国科发火</a:t>
            </a:r>
            <a:r>
              <a:rPr spc="5" dirty="0">
                <a:solidFill>
                  <a:srgbClr val="E11606"/>
                </a:solidFill>
                <a:latin typeface="Arial" panose="020B0604020202020204"/>
                <a:cs typeface="Arial" panose="020B0604020202020204"/>
              </a:rPr>
              <a:t>[2016]195</a:t>
            </a:r>
            <a:r>
              <a:rPr spc="5" dirty="0">
                <a:solidFill>
                  <a:srgbClr val="E11606"/>
                </a:solidFill>
              </a:rPr>
              <a:t>号</a:t>
            </a:r>
            <a:r>
              <a:rPr spc="5" dirty="0"/>
              <a:t>－关于修订印发《高新技术企业认定管理工作指引》的通知 </a:t>
            </a:r>
            <a:r>
              <a:rPr spc="-455" dirty="0"/>
              <a:t> </a:t>
            </a:r>
            <a:r>
              <a:rPr spc="35" dirty="0">
                <a:solidFill>
                  <a:srgbClr val="E11606"/>
                </a:solidFill>
              </a:rPr>
              <a:t>国家税务总局公告</a:t>
            </a:r>
            <a:r>
              <a:rPr spc="35" dirty="0">
                <a:solidFill>
                  <a:srgbClr val="E11606"/>
                </a:solidFill>
                <a:latin typeface="Arial" panose="020B0604020202020204"/>
                <a:cs typeface="Arial" panose="020B0604020202020204"/>
              </a:rPr>
              <a:t>2017</a:t>
            </a:r>
            <a:r>
              <a:rPr spc="35" dirty="0">
                <a:solidFill>
                  <a:srgbClr val="E11606"/>
                </a:solidFill>
              </a:rPr>
              <a:t>年第</a:t>
            </a:r>
            <a:r>
              <a:rPr spc="35" dirty="0">
                <a:solidFill>
                  <a:srgbClr val="E11606"/>
                </a:solidFill>
                <a:latin typeface="Arial" panose="020B0604020202020204"/>
                <a:cs typeface="Arial" panose="020B0604020202020204"/>
              </a:rPr>
              <a:t>24</a:t>
            </a:r>
            <a:r>
              <a:rPr spc="35" dirty="0">
                <a:solidFill>
                  <a:srgbClr val="E11606"/>
                </a:solidFill>
              </a:rPr>
              <a:t>号</a:t>
            </a:r>
            <a:r>
              <a:rPr spc="35" dirty="0"/>
              <a:t>－关于实施高新技术企业所得税优惠政策有关问题</a:t>
            </a:r>
            <a:endParaRPr spc="35" dirty="0"/>
          </a:p>
          <a:p>
            <a:pPr marL="328295">
              <a:lnSpc>
                <a:spcPct val="100000"/>
              </a:lnSpc>
              <a:spcBef>
                <a:spcPts val="1180"/>
              </a:spcBef>
            </a:pPr>
            <a:r>
              <a:rPr spc="10" dirty="0"/>
              <a:t>的公告</a:t>
            </a:r>
            <a:endParaRPr spc="10" dirty="0"/>
          </a:p>
        </p:txBody>
      </p:sp>
      <p:sp>
        <p:nvSpPr>
          <p:cNvPr id="9" name="object 9"/>
          <p:cNvSpPr/>
          <p:nvPr/>
        </p:nvSpPr>
        <p:spPr>
          <a:xfrm>
            <a:off x="952500" y="1443989"/>
            <a:ext cx="110489" cy="275590"/>
          </a:xfrm>
          <a:custGeom>
            <a:avLst/>
            <a:gdLst/>
            <a:ahLst/>
            <a:cxnLst/>
            <a:rect l="l" t="t" r="r" b="b"/>
            <a:pathLst>
              <a:path w="110490" h="275589">
                <a:moveTo>
                  <a:pt x="0" y="0"/>
                </a:moveTo>
                <a:lnTo>
                  <a:pt x="110159" y="0"/>
                </a:lnTo>
                <a:lnTo>
                  <a:pt x="110159" y="275590"/>
                </a:lnTo>
                <a:lnTo>
                  <a:pt x="0" y="275590"/>
                </a:lnTo>
                <a:lnTo>
                  <a:pt x="0" y="0"/>
                </a:lnTo>
                <a:close/>
              </a:path>
            </a:pathLst>
          </a:custGeom>
          <a:solidFill>
            <a:srgbClr val="4276AA"/>
          </a:solidFill>
        </p:spPr>
        <p:txBody>
          <a:bodyPr wrap="square" lIns="0" tIns="0" rIns="0" bIns="0" rtlCol="0"/>
          <a:lstStyle/>
          <a:p/>
        </p:txBody>
      </p:sp>
      <p:sp>
        <p:nvSpPr>
          <p:cNvPr id="10" name="object 10"/>
          <p:cNvSpPr/>
          <p:nvPr/>
        </p:nvSpPr>
        <p:spPr>
          <a:xfrm>
            <a:off x="952500" y="1333500"/>
            <a:ext cx="386080" cy="110489"/>
          </a:xfrm>
          <a:custGeom>
            <a:avLst/>
            <a:gdLst/>
            <a:ahLst/>
            <a:cxnLst/>
            <a:rect l="l" t="t" r="r" b="b"/>
            <a:pathLst>
              <a:path w="386080"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1" name="object 11"/>
          <p:cNvSpPr/>
          <p:nvPr/>
        </p:nvSpPr>
        <p:spPr>
          <a:xfrm>
            <a:off x="11239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2" name="object 12"/>
          <p:cNvSpPr/>
          <p:nvPr/>
        </p:nvSpPr>
        <p:spPr>
          <a:xfrm>
            <a:off x="11514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3" name="object 13"/>
          <p:cNvSpPr/>
          <p:nvPr/>
        </p:nvSpPr>
        <p:spPr>
          <a:xfrm>
            <a:off x="1016508" y="842010"/>
            <a:ext cx="10454640" cy="0"/>
          </a:xfrm>
          <a:custGeom>
            <a:avLst/>
            <a:gdLst/>
            <a:ahLst/>
            <a:cxnLst/>
            <a:rect l="l" t="t" r="r" b="b"/>
            <a:pathLst>
              <a:path w="10454640">
                <a:moveTo>
                  <a:pt x="0" y="0"/>
                </a:moveTo>
                <a:lnTo>
                  <a:pt x="10454640" y="0"/>
                </a:lnTo>
              </a:path>
            </a:pathLst>
          </a:custGeom>
          <a:ln w="11049">
            <a:solidFill>
              <a:srgbClr val="000000"/>
            </a:solidFill>
          </a:ln>
        </p:spPr>
        <p:txBody>
          <a:bodyPr wrap="square" lIns="0" tIns="0" rIns="0" bIns="0" rtlCol="0"/>
          <a:lstStyle/>
          <a:p/>
        </p:txBody>
      </p:sp>
      <p:sp>
        <p:nvSpPr>
          <p:cNvPr id="14" name="object 14"/>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5" name="object 15"/>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975994" y="727709"/>
            <a:ext cx="6096000" cy="0"/>
          </a:xfrm>
          <a:custGeom>
            <a:avLst/>
            <a:gdLst/>
            <a:ahLst/>
            <a:cxnLst/>
            <a:rect l="l" t="t" r="r" b="b"/>
            <a:pathLst>
              <a:path w="6096000">
                <a:moveTo>
                  <a:pt x="0" y="0"/>
                </a:moveTo>
                <a:lnTo>
                  <a:pt x="6096000" y="0"/>
                </a:lnTo>
              </a:path>
            </a:pathLst>
          </a:custGeom>
          <a:ln w="30480">
            <a:solidFill>
              <a:srgbClr val="000000"/>
            </a:solidFill>
          </a:ln>
        </p:spPr>
        <p:txBody>
          <a:bodyPr wrap="square" lIns="0" tIns="0" rIns="0" bIns="0" rtlCol="0"/>
          <a:lstStyle/>
          <a:p/>
        </p:txBody>
      </p:sp>
      <p:sp>
        <p:nvSpPr>
          <p:cNvPr id="6" name="object 6"/>
          <p:cNvSpPr/>
          <p:nvPr/>
        </p:nvSpPr>
        <p:spPr>
          <a:xfrm>
            <a:off x="7071994" y="727709"/>
            <a:ext cx="4447540" cy="0"/>
          </a:xfrm>
          <a:custGeom>
            <a:avLst/>
            <a:gdLst/>
            <a:ahLst/>
            <a:cxnLst/>
            <a:rect l="l" t="t" r="r" b="b"/>
            <a:pathLst>
              <a:path w="4447540">
                <a:moveTo>
                  <a:pt x="0" y="0"/>
                </a:moveTo>
                <a:lnTo>
                  <a:pt x="4447539" y="0"/>
                </a:lnTo>
              </a:path>
            </a:pathLst>
          </a:custGeom>
          <a:ln w="30480">
            <a:solidFill>
              <a:srgbClr val="000000"/>
            </a:solidFill>
          </a:ln>
        </p:spPr>
        <p:txBody>
          <a:bodyPr wrap="square" lIns="0" tIns="0" rIns="0" bIns="0" rtlCol="0"/>
          <a:lstStyle/>
          <a:p/>
        </p:txBody>
      </p:sp>
      <p:sp>
        <p:nvSpPr>
          <p:cNvPr id="7" name="object 7"/>
          <p:cNvSpPr txBox="1"/>
          <p:nvPr/>
        </p:nvSpPr>
        <p:spPr>
          <a:xfrm>
            <a:off x="975995" y="202565"/>
            <a:ext cx="6531609" cy="1617345"/>
          </a:xfrm>
          <a:prstGeom prst="rect">
            <a:avLst/>
          </a:prstGeom>
        </p:spPr>
        <p:txBody>
          <a:bodyPr vert="horz" wrap="square" lIns="0" tIns="0" rIns="0" bIns="0" rtlCol="0">
            <a:spAutoFit/>
          </a:bodyPr>
          <a:lstStyle/>
          <a:p>
            <a:pPr marL="13335">
              <a:lnSpc>
                <a:spcPct val="100000"/>
              </a:lnSpc>
            </a:pPr>
            <a:r>
              <a:rPr sz="2400" b="1" spc="5" dirty="0">
                <a:latin typeface="Microsoft JhengHei" panose="020B0604030504040204" charset="-120"/>
                <a:cs typeface="Microsoft JhengHei" panose="020B0604030504040204" charset="-120"/>
              </a:rPr>
              <a:t>一、登录电子税务局</a:t>
            </a:r>
            <a:endParaRPr sz="2400">
              <a:latin typeface="Microsoft JhengHei" panose="020B0604030504040204" charset="-120"/>
              <a:cs typeface="Microsoft JhengHei" panose="020B0604030504040204" charset="-120"/>
            </a:endParaRPr>
          </a:p>
          <a:p>
            <a:pPr>
              <a:lnSpc>
                <a:spcPct val="100000"/>
              </a:lnSpc>
              <a:spcBef>
                <a:spcPts val="40"/>
              </a:spcBef>
            </a:pPr>
            <a:endParaRPr sz="2500">
              <a:latin typeface="Times New Roman" panose="02020603050405020304"/>
              <a:cs typeface="Times New Roman" panose="02020603050405020304"/>
            </a:endParaRPr>
          </a:p>
          <a:p>
            <a:pPr marL="12700">
              <a:lnSpc>
                <a:spcPct val="100000"/>
              </a:lnSpc>
            </a:pPr>
            <a:r>
              <a:rPr sz="2400" spc="-5" dirty="0">
                <a:latin typeface="Arial" panose="020B0604020202020204"/>
                <a:cs typeface="Arial" panose="020B0604020202020204"/>
              </a:rPr>
              <a:t>•</a:t>
            </a:r>
            <a:r>
              <a:rPr sz="2400" spc="85" dirty="0">
                <a:latin typeface="Arial" panose="020B0604020202020204"/>
                <a:cs typeface="Arial" panose="020B0604020202020204"/>
              </a:rPr>
              <a:t> </a:t>
            </a:r>
            <a:r>
              <a:rPr sz="2400" dirty="0">
                <a:latin typeface="Arial Unicode MS" panose="020B0604020202020204" charset="-122"/>
                <a:cs typeface="Arial Unicode MS" panose="020B0604020202020204" charset="-122"/>
              </a:rPr>
              <a:t>纳税人请通过国家税务总局江苏省电子税务局</a:t>
            </a:r>
            <a:endParaRPr sz="2400">
              <a:latin typeface="Arial Unicode MS" panose="020B0604020202020204" charset="-122"/>
              <a:cs typeface="Arial Unicode MS" panose="020B0604020202020204" charset="-122"/>
            </a:endParaRPr>
          </a:p>
          <a:p>
            <a:pPr marL="241935" indent="-229235">
              <a:lnSpc>
                <a:spcPct val="100000"/>
              </a:lnSpc>
              <a:spcBef>
                <a:spcPts val="1100"/>
              </a:spcBef>
              <a:buFont typeface="Arial" panose="020B0604020202020204"/>
              <a:buChar char="•"/>
              <a:tabLst>
                <a:tab pos="241935" algn="l"/>
              </a:tabLst>
            </a:pPr>
            <a:r>
              <a:rPr sz="2400" spc="-15" dirty="0">
                <a:latin typeface="Arial Unicode MS" panose="020B0604020202020204" charset="-122"/>
                <a:cs typeface="Arial Unicode MS" panose="020B0604020202020204" charset="-122"/>
              </a:rPr>
              <a:t>（</a:t>
            </a:r>
            <a:r>
              <a:rPr sz="2400" spc="-20" dirty="0">
                <a:latin typeface="Arial" panose="020B0604020202020204"/>
                <a:cs typeface="Arial" panose="020B0604020202020204"/>
              </a:rPr>
              <a:t>h</a:t>
            </a:r>
            <a:r>
              <a:rPr sz="2400" spc="-20" dirty="0">
                <a:latin typeface="Arial" panose="020B0604020202020204"/>
                <a:cs typeface="Arial" panose="020B0604020202020204"/>
              </a:rPr>
              <a:t>tt</a:t>
            </a:r>
            <a:r>
              <a:rPr sz="2400" spc="-20" dirty="0">
                <a:latin typeface="Arial" panose="020B0604020202020204"/>
                <a:cs typeface="Arial" panose="020B0604020202020204"/>
              </a:rPr>
              <a:t>p</a:t>
            </a:r>
            <a:r>
              <a:rPr sz="2400" spc="-15" dirty="0">
                <a:latin typeface="Arial" panose="020B0604020202020204"/>
                <a:cs typeface="Arial" panose="020B0604020202020204"/>
              </a:rPr>
              <a:t>s</a:t>
            </a:r>
            <a:r>
              <a:rPr sz="2400" spc="-20" dirty="0">
                <a:latin typeface="Arial" panose="020B0604020202020204"/>
                <a:cs typeface="Arial" panose="020B0604020202020204"/>
              </a:rPr>
              <a:t>://</a:t>
            </a:r>
            <a:r>
              <a:rPr sz="2400" spc="-20" dirty="0">
                <a:latin typeface="Arial" panose="020B0604020202020204"/>
                <a:cs typeface="Arial" panose="020B0604020202020204"/>
              </a:rPr>
              <a:t>e</a:t>
            </a:r>
            <a:r>
              <a:rPr sz="2400" spc="-20" dirty="0">
                <a:latin typeface="Arial" panose="020B0604020202020204"/>
                <a:cs typeface="Arial" panose="020B0604020202020204"/>
              </a:rPr>
              <a:t>t</a:t>
            </a:r>
            <a:r>
              <a:rPr sz="2400" spc="-20" dirty="0">
                <a:latin typeface="Arial" panose="020B0604020202020204"/>
                <a:cs typeface="Arial" panose="020B0604020202020204"/>
              </a:rPr>
              <a:t>a</a:t>
            </a:r>
            <a:r>
              <a:rPr sz="2400" spc="-15" dirty="0">
                <a:latin typeface="Arial" panose="020B0604020202020204"/>
                <a:cs typeface="Arial" panose="020B0604020202020204"/>
              </a:rPr>
              <a:t>x</a:t>
            </a:r>
            <a:r>
              <a:rPr sz="2400" spc="-20" dirty="0">
                <a:latin typeface="Arial" panose="020B0604020202020204"/>
                <a:cs typeface="Arial" panose="020B0604020202020204"/>
              </a:rPr>
              <a:t>.</a:t>
            </a:r>
            <a:r>
              <a:rPr sz="2400" spc="-20" dirty="0">
                <a:latin typeface="Arial" panose="020B0604020202020204"/>
                <a:cs typeface="Arial" panose="020B0604020202020204"/>
              </a:rPr>
              <a:t>ji</a:t>
            </a:r>
            <a:r>
              <a:rPr sz="2400" spc="-20" dirty="0">
                <a:latin typeface="Arial" panose="020B0604020202020204"/>
                <a:cs typeface="Arial" panose="020B0604020202020204"/>
              </a:rPr>
              <a:t>ang</a:t>
            </a:r>
            <a:r>
              <a:rPr sz="2400" spc="-15" dirty="0">
                <a:latin typeface="Arial" panose="020B0604020202020204"/>
                <a:cs typeface="Arial" panose="020B0604020202020204"/>
              </a:rPr>
              <a:t>s</a:t>
            </a:r>
            <a:r>
              <a:rPr sz="2400" spc="-20" dirty="0">
                <a:latin typeface="Arial" panose="020B0604020202020204"/>
                <a:cs typeface="Arial" panose="020B0604020202020204"/>
              </a:rPr>
              <a:t>u</a:t>
            </a:r>
            <a:r>
              <a:rPr sz="2400" spc="-20" dirty="0">
                <a:latin typeface="Arial" panose="020B0604020202020204"/>
                <a:cs typeface="Arial" panose="020B0604020202020204"/>
              </a:rPr>
              <a:t>.</a:t>
            </a:r>
            <a:r>
              <a:rPr sz="2400" spc="-15" dirty="0">
                <a:latin typeface="Arial" panose="020B0604020202020204"/>
                <a:cs typeface="Arial" panose="020B0604020202020204"/>
              </a:rPr>
              <a:t>c</a:t>
            </a:r>
            <a:r>
              <a:rPr sz="2400" spc="-20" dirty="0">
                <a:latin typeface="Arial" panose="020B0604020202020204"/>
                <a:cs typeface="Arial" panose="020B0604020202020204"/>
              </a:rPr>
              <a:t>h</a:t>
            </a:r>
            <a:r>
              <a:rPr sz="2400" spc="-20" dirty="0">
                <a:latin typeface="Arial" panose="020B0604020202020204"/>
                <a:cs typeface="Arial" panose="020B0604020202020204"/>
              </a:rPr>
              <a:t>i</a:t>
            </a:r>
            <a:r>
              <a:rPr sz="2400" spc="-20" dirty="0">
                <a:latin typeface="Arial" panose="020B0604020202020204"/>
                <a:cs typeface="Arial" panose="020B0604020202020204"/>
              </a:rPr>
              <a:t>na</a:t>
            </a:r>
            <a:r>
              <a:rPr sz="2400" spc="-20" dirty="0">
                <a:latin typeface="Arial" panose="020B0604020202020204"/>
                <a:cs typeface="Arial" panose="020B0604020202020204"/>
              </a:rPr>
              <a:t>t</a:t>
            </a:r>
            <a:r>
              <a:rPr sz="2400" spc="-20" dirty="0">
                <a:latin typeface="Arial" panose="020B0604020202020204"/>
                <a:cs typeface="Arial" panose="020B0604020202020204"/>
              </a:rPr>
              <a:t>a</a:t>
            </a:r>
            <a:r>
              <a:rPr sz="2400" spc="-15" dirty="0">
                <a:latin typeface="Arial" panose="020B0604020202020204"/>
                <a:cs typeface="Arial" panose="020B0604020202020204"/>
              </a:rPr>
              <a:t>x</a:t>
            </a:r>
            <a:r>
              <a:rPr sz="2400" spc="-20" dirty="0">
                <a:latin typeface="Arial" panose="020B0604020202020204"/>
                <a:cs typeface="Arial" panose="020B0604020202020204"/>
              </a:rPr>
              <a:t>.</a:t>
            </a:r>
            <a:r>
              <a:rPr sz="2400" spc="-20" dirty="0">
                <a:latin typeface="Arial" panose="020B0604020202020204"/>
                <a:cs typeface="Arial" panose="020B0604020202020204"/>
              </a:rPr>
              <a:t>go</a:t>
            </a:r>
            <a:r>
              <a:rPr sz="2400" spc="-15" dirty="0">
                <a:latin typeface="Arial" panose="020B0604020202020204"/>
                <a:cs typeface="Arial" panose="020B0604020202020204"/>
              </a:rPr>
              <a:t>v</a:t>
            </a:r>
            <a:r>
              <a:rPr sz="2400" spc="-20" dirty="0">
                <a:latin typeface="Arial" panose="020B0604020202020204"/>
                <a:cs typeface="Arial" panose="020B0604020202020204"/>
              </a:rPr>
              <a:t>.</a:t>
            </a:r>
            <a:r>
              <a:rPr sz="2400" spc="-15" dirty="0">
                <a:latin typeface="Arial" panose="020B0604020202020204"/>
                <a:cs typeface="Arial" panose="020B0604020202020204"/>
              </a:rPr>
              <a:t>c</a:t>
            </a:r>
            <a:r>
              <a:rPr sz="2400" spc="-20" dirty="0">
                <a:latin typeface="Arial" panose="020B0604020202020204"/>
                <a:cs typeface="Arial" panose="020B0604020202020204"/>
              </a:rPr>
              <a:t>n</a:t>
            </a:r>
            <a:r>
              <a:rPr sz="2400" spc="-20" dirty="0">
                <a:latin typeface="Arial" panose="020B0604020202020204"/>
                <a:cs typeface="Arial" panose="020B0604020202020204"/>
              </a:rPr>
              <a:t>/</a:t>
            </a:r>
            <a:r>
              <a:rPr sz="2400" spc="-15" dirty="0">
                <a:latin typeface="Arial Unicode MS" panose="020B0604020202020204" charset="-122"/>
                <a:cs typeface="Arial Unicode MS" panose="020B0604020202020204" charset="-122"/>
              </a:rPr>
              <a:t>）</a:t>
            </a:r>
            <a:r>
              <a:rPr sz="2400" dirty="0">
                <a:latin typeface="Arial Unicode MS" panose="020B0604020202020204" charset="-122"/>
                <a:cs typeface="Arial Unicode MS" panose="020B0604020202020204" charset="-122"/>
              </a:rPr>
              <a:t>登录。</a:t>
            </a:r>
            <a:endParaRPr sz="2400">
              <a:latin typeface="Arial Unicode MS" panose="020B0604020202020204" charset="-122"/>
              <a:cs typeface="Arial Unicode MS" panose="020B0604020202020204" charset="-122"/>
            </a:endParaRPr>
          </a:p>
        </p:txBody>
      </p:sp>
      <p:sp>
        <p:nvSpPr>
          <p:cNvPr id="8" name="object 8"/>
          <p:cNvSpPr/>
          <p:nvPr/>
        </p:nvSpPr>
        <p:spPr>
          <a:xfrm>
            <a:off x="719327" y="2061972"/>
            <a:ext cx="10742676" cy="4315968"/>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597" rIns="0" bIns="0" rtlCol="0">
            <a:spAutoFit/>
          </a:bodyPr>
          <a:lstStyle/>
          <a:p>
            <a:pPr marL="565785">
              <a:lnSpc>
                <a:spcPct val="100000"/>
              </a:lnSpc>
            </a:pPr>
            <a:r>
              <a:rPr sz="1800" b="1" spc="10" dirty="0">
                <a:solidFill>
                  <a:srgbClr val="3C3C3C"/>
                </a:solidFill>
                <a:latin typeface="Microsoft JhengHei" panose="020B0604030504040204" charset="-120"/>
                <a:cs typeface="Microsoft JhengHei" panose="020B0604030504040204" charset="-120"/>
              </a:rPr>
              <a:t>重点优惠之</a:t>
            </a:r>
            <a:r>
              <a:rPr sz="1800" b="1" dirty="0">
                <a:solidFill>
                  <a:srgbClr val="3C3C3C"/>
                </a:solidFill>
                <a:latin typeface="Microsoft JhengHei" panose="020B0604030504040204" charset="-120"/>
                <a:cs typeface="Microsoft JhengHei" panose="020B0604030504040204" charset="-120"/>
              </a:rPr>
              <a:t>一</a:t>
            </a:r>
            <a:endParaRPr sz="1800">
              <a:latin typeface="Microsoft JhengHei" panose="020B0604030504040204" charset="-120"/>
              <a:cs typeface="Microsoft JhengHei" panose="020B0604030504040204" charset="-120"/>
            </a:endParaRPr>
          </a:p>
        </p:txBody>
      </p:sp>
      <p:sp>
        <p:nvSpPr>
          <p:cNvPr id="3" name="object 3"/>
          <p:cNvSpPr txBox="1"/>
          <p:nvPr/>
        </p:nvSpPr>
        <p:spPr>
          <a:xfrm>
            <a:off x="3047745" y="334264"/>
            <a:ext cx="4161790" cy="281305"/>
          </a:xfrm>
          <a:prstGeom prst="rect">
            <a:avLst/>
          </a:prstGeom>
        </p:spPr>
        <p:txBody>
          <a:bodyPr vert="horz" wrap="square" lIns="0" tIns="0" rIns="0" bIns="0" rtlCol="0">
            <a:spAutoFit/>
          </a:bodyPr>
          <a:lstStyle/>
          <a:p>
            <a:pPr marL="12700">
              <a:lnSpc>
                <a:spcPct val="100000"/>
              </a:lnSpc>
            </a:pPr>
            <a:r>
              <a:rPr sz="1800" b="1" spc="5" dirty="0">
                <a:solidFill>
                  <a:srgbClr val="3C3C3C"/>
                </a:solidFill>
                <a:latin typeface="Microsoft JhengHei" panose="020B0604030504040204" charset="-120"/>
                <a:cs typeface="Microsoft JhengHei" panose="020B0604030504040204" charset="-120"/>
              </a:rPr>
              <a:t>高新技术企业所得税优惠政策及报表填写</a:t>
            </a:r>
            <a:endParaRPr sz="1800">
              <a:latin typeface="Microsoft JhengHei" panose="020B0604030504040204" charset="-120"/>
              <a:cs typeface="Microsoft JhengHei" panose="020B0604030504040204" charset="-120"/>
            </a:endParaRPr>
          </a:p>
        </p:txBody>
      </p:sp>
      <p:sp>
        <p:nvSpPr>
          <p:cNvPr id="4" name="object 4"/>
          <p:cNvSpPr/>
          <p:nvPr/>
        </p:nvSpPr>
        <p:spPr>
          <a:xfrm>
            <a:off x="1044702" y="1425702"/>
            <a:ext cx="10485120" cy="4960620"/>
          </a:xfrm>
          <a:custGeom>
            <a:avLst/>
            <a:gdLst/>
            <a:ahLst/>
            <a:cxnLst/>
            <a:rect l="l" t="t" r="r" b="b"/>
            <a:pathLst>
              <a:path w="10485120" h="4960620">
                <a:moveTo>
                  <a:pt x="10481310" y="4960620"/>
                </a:moveTo>
                <a:lnTo>
                  <a:pt x="3809" y="4960620"/>
                </a:lnTo>
                <a:lnTo>
                  <a:pt x="2349" y="4960327"/>
                </a:lnTo>
                <a:lnTo>
                  <a:pt x="1117" y="4959502"/>
                </a:lnTo>
                <a:lnTo>
                  <a:pt x="292" y="4958270"/>
                </a:lnTo>
                <a:lnTo>
                  <a:pt x="0" y="4956810"/>
                </a:lnTo>
                <a:lnTo>
                  <a:pt x="0" y="3810"/>
                </a:lnTo>
                <a:lnTo>
                  <a:pt x="292" y="2349"/>
                </a:lnTo>
                <a:lnTo>
                  <a:pt x="1117" y="1117"/>
                </a:lnTo>
                <a:lnTo>
                  <a:pt x="2349" y="292"/>
                </a:lnTo>
                <a:lnTo>
                  <a:pt x="3809" y="0"/>
                </a:lnTo>
                <a:lnTo>
                  <a:pt x="10481310" y="0"/>
                </a:lnTo>
                <a:lnTo>
                  <a:pt x="10482770" y="292"/>
                </a:lnTo>
                <a:lnTo>
                  <a:pt x="10484002" y="1117"/>
                </a:lnTo>
                <a:lnTo>
                  <a:pt x="10484827" y="2349"/>
                </a:lnTo>
                <a:lnTo>
                  <a:pt x="10485120" y="3810"/>
                </a:lnTo>
                <a:lnTo>
                  <a:pt x="7619" y="3810"/>
                </a:lnTo>
                <a:lnTo>
                  <a:pt x="3809" y="7620"/>
                </a:lnTo>
                <a:lnTo>
                  <a:pt x="7619" y="7620"/>
                </a:lnTo>
                <a:lnTo>
                  <a:pt x="7619" y="4953000"/>
                </a:lnTo>
                <a:lnTo>
                  <a:pt x="3809" y="4953000"/>
                </a:lnTo>
                <a:lnTo>
                  <a:pt x="7619" y="4956810"/>
                </a:lnTo>
                <a:lnTo>
                  <a:pt x="10485120" y="4956810"/>
                </a:lnTo>
                <a:lnTo>
                  <a:pt x="10484827" y="4958270"/>
                </a:lnTo>
                <a:lnTo>
                  <a:pt x="10484002" y="4959502"/>
                </a:lnTo>
                <a:lnTo>
                  <a:pt x="10482770" y="4960327"/>
                </a:lnTo>
                <a:lnTo>
                  <a:pt x="10481310" y="4960620"/>
                </a:lnTo>
                <a:close/>
              </a:path>
            </a:pathLst>
          </a:custGeom>
          <a:solidFill>
            <a:srgbClr val="3C3C3C"/>
          </a:solidFill>
        </p:spPr>
        <p:txBody>
          <a:bodyPr wrap="square" lIns="0" tIns="0" rIns="0" bIns="0" rtlCol="0"/>
          <a:lstStyle/>
          <a:p/>
        </p:txBody>
      </p:sp>
      <p:sp>
        <p:nvSpPr>
          <p:cNvPr id="5" name="object 5"/>
          <p:cNvSpPr/>
          <p:nvPr/>
        </p:nvSpPr>
        <p:spPr>
          <a:xfrm>
            <a:off x="1052322" y="1431416"/>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6" name="object 6"/>
          <p:cNvSpPr/>
          <p:nvPr/>
        </p:nvSpPr>
        <p:spPr>
          <a:xfrm>
            <a:off x="11526011" y="1429511"/>
            <a:ext cx="0" cy="4953000"/>
          </a:xfrm>
          <a:custGeom>
            <a:avLst/>
            <a:gdLst/>
            <a:ahLst/>
            <a:cxnLst/>
            <a:rect l="l" t="t" r="r" b="b"/>
            <a:pathLst>
              <a:path h="4953000">
                <a:moveTo>
                  <a:pt x="0" y="0"/>
                </a:moveTo>
                <a:lnTo>
                  <a:pt x="0" y="4953000"/>
                </a:lnTo>
              </a:path>
            </a:pathLst>
          </a:custGeom>
          <a:ln w="7620">
            <a:solidFill>
              <a:srgbClr val="3C3C3C"/>
            </a:solidFill>
          </a:ln>
        </p:spPr>
        <p:txBody>
          <a:bodyPr wrap="square" lIns="0" tIns="0" rIns="0" bIns="0" rtlCol="0"/>
          <a:lstStyle/>
          <a:p/>
        </p:txBody>
      </p:sp>
      <p:sp>
        <p:nvSpPr>
          <p:cNvPr id="7" name="object 7"/>
          <p:cNvSpPr/>
          <p:nvPr/>
        </p:nvSpPr>
        <p:spPr>
          <a:xfrm>
            <a:off x="1052322" y="6380607"/>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8" name="object 8"/>
          <p:cNvSpPr txBox="1"/>
          <p:nvPr/>
        </p:nvSpPr>
        <p:spPr>
          <a:xfrm>
            <a:off x="1587753" y="1576704"/>
            <a:ext cx="9505315" cy="3669665"/>
          </a:xfrm>
          <a:prstGeom prst="rect">
            <a:avLst/>
          </a:prstGeom>
        </p:spPr>
        <p:txBody>
          <a:bodyPr vert="horz" wrap="square" lIns="0" tIns="0" rIns="0" bIns="0" rtlCol="0">
            <a:spAutoFit/>
          </a:bodyPr>
          <a:lstStyle/>
          <a:p>
            <a:pPr marL="12700">
              <a:lnSpc>
                <a:spcPct val="100000"/>
              </a:lnSpc>
            </a:pPr>
            <a:r>
              <a:rPr sz="2400" b="1" spc="5" dirty="0">
                <a:latin typeface="Microsoft JhengHei" panose="020B0604030504040204" charset="-120"/>
                <a:cs typeface="Microsoft JhengHei" panose="020B0604030504040204" charset="-120"/>
              </a:rPr>
              <a:t>一、研发费用的归集范围</a:t>
            </a:r>
            <a:endParaRPr sz="2400">
              <a:latin typeface="Microsoft JhengHei" panose="020B0604030504040204" charset="-120"/>
              <a:cs typeface="Microsoft JhengHei" panose="020B0604030504040204" charset="-120"/>
            </a:endParaRPr>
          </a:p>
          <a:p>
            <a:pPr>
              <a:lnSpc>
                <a:spcPct val="100000"/>
              </a:lnSpc>
            </a:pPr>
            <a:endParaRPr sz="2400">
              <a:latin typeface="Times New Roman" panose="02020603050405020304"/>
              <a:cs typeface="Times New Roman" panose="02020603050405020304"/>
            </a:endParaRPr>
          </a:p>
          <a:p>
            <a:pPr marL="12700">
              <a:lnSpc>
                <a:spcPct val="100000"/>
              </a:lnSpc>
              <a:spcBef>
                <a:spcPts val="1755"/>
              </a:spcBef>
            </a:pPr>
            <a:r>
              <a:rPr sz="2400" b="1" dirty="0">
                <a:latin typeface="Microsoft JhengHei" panose="020B0604030504040204" charset="-120"/>
                <a:cs typeface="Microsoft JhengHei" panose="020B0604030504040204" charset="-120"/>
              </a:rPr>
              <a:t>二、汇缴申报《</a:t>
            </a:r>
            <a:r>
              <a:rPr sz="2400" b="1" dirty="0">
                <a:latin typeface="Arial" panose="020B0604020202020204"/>
                <a:cs typeface="Arial" panose="020B0604020202020204"/>
              </a:rPr>
              <a:t>A107041</a:t>
            </a:r>
            <a:r>
              <a:rPr sz="2400" b="1" dirty="0">
                <a:latin typeface="Microsoft JhengHei" panose="020B0604030504040204" charset="-120"/>
                <a:cs typeface="Microsoft JhengHei" panose="020B0604030504040204" charset="-120"/>
              </a:rPr>
              <a:t>高新技术企业优惠情况明细表》填报几点说明</a:t>
            </a:r>
            <a:endParaRPr sz="2400">
              <a:latin typeface="Microsoft JhengHei" panose="020B0604030504040204" charset="-120"/>
              <a:cs typeface="Microsoft JhengHei" panose="020B0604030504040204" charset="-120"/>
            </a:endParaRPr>
          </a:p>
          <a:p>
            <a:pPr>
              <a:lnSpc>
                <a:spcPct val="100000"/>
              </a:lnSpc>
            </a:pPr>
            <a:endParaRPr sz="2400">
              <a:latin typeface="Times New Roman" panose="02020603050405020304"/>
              <a:cs typeface="Times New Roman" panose="02020603050405020304"/>
            </a:endParaRPr>
          </a:p>
          <a:p>
            <a:pPr>
              <a:lnSpc>
                <a:spcPct val="100000"/>
              </a:lnSpc>
              <a:spcBef>
                <a:spcPts val="35"/>
              </a:spcBef>
            </a:pPr>
            <a:endParaRPr sz="2350">
              <a:latin typeface="Times New Roman" panose="02020603050405020304"/>
              <a:cs typeface="Times New Roman" panose="02020603050405020304"/>
            </a:endParaRPr>
          </a:p>
          <a:p>
            <a:pPr marL="12700">
              <a:lnSpc>
                <a:spcPct val="100000"/>
              </a:lnSpc>
            </a:pPr>
            <a:r>
              <a:rPr sz="2400" b="1" spc="5" dirty="0">
                <a:latin typeface="Microsoft JhengHei" panose="020B0604030504040204" charset="-120"/>
                <a:cs typeface="Microsoft JhengHei" panose="020B0604030504040204" charset="-120"/>
              </a:rPr>
              <a:t>三、高新技术企业认定及政策执行中注意事项</a:t>
            </a:r>
            <a:endParaRPr sz="2400">
              <a:latin typeface="Microsoft JhengHei" panose="020B0604030504040204" charset="-120"/>
              <a:cs typeface="Microsoft JhengHei" panose="020B0604030504040204" charset="-120"/>
            </a:endParaRPr>
          </a:p>
          <a:p>
            <a:pPr>
              <a:lnSpc>
                <a:spcPct val="100000"/>
              </a:lnSpc>
            </a:pPr>
            <a:endParaRPr sz="2400">
              <a:latin typeface="Times New Roman" panose="02020603050405020304"/>
              <a:cs typeface="Times New Roman" panose="02020603050405020304"/>
            </a:endParaRPr>
          </a:p>
          <a:p>
            <a:pPr marL="12700" marR="304800">
              <a:lnSpc>
                <a:spcPct val="100000"/>
              </a:lnSpc>
              <a:spcBef>
                <a:spcPts val="1680"/>
              </a:spcBef>
            </a:pPr>
            <a:r>
              <a:rPr sz="2400" b="1" spc="5" dirty="0">
                <a:latin typeface="Microsoft JhengHei" panose="020B0604030504040204" charset="-120"/>
                <a:cs typeface="Microsoft JhengHei" panose="020B0604030504040204" charset="-120"/>
              </a:rPr>
              <a:t>四、延长高新技术企业和科技型中小企业亏损结转年限政策及报表填 </a:t>
            </a:r>
            <a:r>
              <a:rPr sz="2400" b="1" spc="-465" dirty="0">
                <a:latin typeface="Microsoft JhengHei" panose="020B0604030504040204" charset="-120"/>
                <a:cs typeface="Microsoft JhengHei" panose="020B0604030504040204" charset="-120"/>
              </a:rPr>
              <a:t> </a:t>
            </a:r>
            <a:r>
              <a:rPr sz="2400" b="1" dirty="0">
                <a:latin typeface="Microsoft JhengHei" panose="020B0604030504040204" charset="-120"/>
                <a:cs typeface="Microsoft JhengHei" panose="020B0604030504040204" charset="-120"/>
              </a:rPr>
              <a:t>写</a:t>
            </a:r>
            <a:endParaRPr sz="2400">
              <a:latin typeface="Microsoft JhengHei" panose="020B0604030504040204" charset="-120"/>
              <a:cs typeface="Microsoft JhengHei" panose="020B0604030504040204" charset="-120"/>
            </a:endParaRPr>
          </a:p>
        </p:txBody>
      </p:sp>
      <p:sp>
        <p:nvSpPr>
          <p:cNvPr id="9" name="object 9"/>
          <p:cNvSpPr/>
          <p:nvPr/>
        </p:nvSpPr>
        <p:spPr>
          <a:xfrm>
            <a:off x="952500" y="1443989"/>
            <a:ext cx="110489" cy="275590"/>
          </a:xfrm>
          <a:custGeom>
            <a:avLst/>
            <a:gdLst/>
            <a:ahLst/>
            <a:cxnLst/>
            <a:rect l="l" t="t" r="r" b="b"/>
            <a:pathLst>
              <a:path w="110490" h="275589">
                <a:moveTo>
                  <a:pt x="0" y="0"/>
                </a:moveTo>
                <a:lnTo>
                  <a:pt x="110159" y="0"/>
                </a:lnTo>
                <a:lnTo>
                  <a:pt x="110159" y="275590"/>
                </a:lnTo>
                <a:lnTo>
                  <a:pt x="0" y="275590"/>
                </a:lnTo>
                <a:lnTo>
                  <a:pt x="0" y="0"/>
                </a:lnTo>
                <a:close/>
              </a:path>
            </a:pathLst>
          </a:custGeom>
          <a:solidFill>
            <a:srgbClr val="4276AA"/>
          </a:solidFill>
        </p:spPr>
        <p:txBody>
          <a:bodyPr wrap="square" lIns="0" tIns="0" rIns="0" bIns="0" rtlCol="0"/>
          <a:lstStyle/>
          <a:p/>
        </p:txBody>
      </p:sp>
      <p:sp>
        <p:nvSpPr>
          <p:cNvPr id="10" name="object 10"/>
          <p:cNvSpPr/>
          <p:nvPr/>
        </p:nvSpPr>
        <p:spPr>
          <a:xfrm>
            <a:off x="952500" y="1333500"/>
            <a:ext cx="386080" cy="110489"/>
          </a:xfrm>
          <a:custGeom>
            <a:avLst/>
            <a:gdLst/>
            <a:ahLst/>
            <a:cxnLst/>
            <a:rect l="l" t="t" r="r" b="b"/>
            <a:pathLst>
              <a:path w="386080"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1" name="object 11"/>
          <p:cNvSpPr/>
          <p:nvPr/>
        </p:nvSpPr>
        <p:spPr>
          <a:xfrm>
            <a:off x="11239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2" name="object 12"/>
          <p:cNvSpPr/>
          <p:nvPr/>
        </p:nvSpPr>
        <p:spPr>
          <a:xfrm>
            <a:off x="11514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3" name="object 13"/>
          <p:cNvSpPr/>
          <p:nvPr/>
        </p:nvSpPr>
        <p:spPr>
          <a:xfrm>
            <a:off x="1016508" y="842010"/>
            <a:ext cx="10454640" cy="0"/>
          </a:xfrm>
          <a:custGeom>
            <a:avLst/>
            <a:gdLst/>
            <a:ahLst/>
            <a:cxnLst/>
            <a:rect l="l" t="t" r="r" b="b"/>
            <a:pathLst>
              <a:path w="10454640">
                <a:moveTo>
                  <a:pt x="0" y="0"/>
                </a:moveTo>
                <a:lnTo>
                  <a:pt x="10454640" y="0"/>
                </a:lnTo>
              </a:path>
            </a:pathLst>
          </a:custGeom>
          <a:ln w="11049">
            <a:solidFill>
              <a:srgbClr val="000000"/>
            </a:solidFill>
          </a:ln>
        </p:spPr>
        <p:txBody>
          <a:bodyPr wrap="square" lIns="0" tIns="0" rIns="0" bIns="0" rtlCol="0"/>
          <a:lstStyle/>
          <a:p/>
        </p:txBody>
      </p:sp>
      <p:sp>
        <p:nvSpPr>
          <p:cNvPr id="14" name="object 14"/>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5" name="object 15"/>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7436" rIns="0" bIns="0" rtlCol="0">
            <a:spAutoFit/>
          </a:bodyPr>
          <a:lstStyle/>
          <a:p>
            <a:pPr marL="565785">
              <a:lnSpc>
                <a:spcPct val="100000"/>
              </a:lnSpc>
            </a:pPr>
            <a:r>
              <a:rPr sz="1800" b="1" spc="10" dirty="0">
                <a:solidFill>
                  <a:srgbClr val="3C3C3C"/>
                </a:solidFill>
                <a:latin typeface="Microsoft JhengHei" panose="020B0604030504040204" charset="-120"/>
                <a:cs typeface="Microsoft JhengHei" panose="020B0604030504040204" charset="-120"/>
              </a:rPr>
              <a:t>重点优惠之</a:t>
            </a:r>
            <a:r>
              <a:rPr sz="1800" b="1" dirty="0">
                <a:solidFill>
                  <a:srgbClr val="3C3C3C"/>
                </a:solidFill>
                <a:latin typeface="Microsoft JhengHei" panose="020B0604030504040204" charset="-120"/>
                <a:cs typeface="Microsoft JhengHei" panose="020B0604030504040204" charset="-120"/>
              </a:rPr>
              <a:t>一</a:t>
            </a:r>
            <a:endParaRPr sz="1800">
              <a:latin typeface="Microsoft JhengHei" panose="020B0604030504040204" charset="-120"/>
              <a:cs typeface="Microsoft JhengHei" panose="020B0604030504040204" charset="-120"/>
            </a:endParaRPr>
          </a:p>
        </p:txBody>
      </p:sp>
      <p:sp>
        <p:nvSpPr>
          <p:cNvPr id="3" name="object 3"/>
          <p:cNvSpPr txBox="1"/>
          <p:nvPr/>
        </p:nvSpPr>
        <p:spPr>
          <a:xfrm>
            <a:off x="3047745" y="197103"/>
            <a:ext cx="4161790" cy="281305"/>
          </a:xfrm>
          <a:prstGeom prst="rect">
            <a:avLst/>
          </a:prstGeom>
        </p:spPr>
        <p:txBody>
          <a:bodyPr vert="horz" wrap="square" lIns="0" tIns="0" rIns="0" bIns="0" rtlCol="0">
            <a:spAutoFit/>
          </a:bodyPr>
          <a:lstStyle/>
          <a:p>
            <a:pPr marL="12700">
              <a:lnSpc>
                <a:spcPct val="100000"/>
              </a:lnSpc>
            </a:pPr>
            <a:r>
              <a:rPr sz="1800" b="1" spc="5" dirty="0">
                <a:solidFill>
                  <a:srgbClr val="3C3C3C"/>
                </a:solidFill>
                <a:latin typeface="Microsoft JhengHei" panose="020B0604030504040204" charset="-120"/>
                <a:cs typeface="Microsoft JhengHei" panose="020B0604030504040204" charset="-120"/>
              </a:rPr>
              <a:t>高新技术企业所得税优惠政策及报表填写</a:t>
            </a:r>
            <a:endParaRPr sz="1800">
              <a:latin typeface="Microsoft JhengHei" panose="020B0604030504040204" charset="-120"/>
              <a:cs typeface="Microsoft JhengHei" panose="020B0604030504040204" charset="-120"/>
            </a:endParaRPr>
          </a:p>
        </p:txBody>
      </p:sp>
      <p:sp>
        <p:nvSpPr>
          <p:cNvPr id="4" name="object 4"/>
          <p:cNvSpPr/>
          <p:nvPr/>
        </p:nvSpPr>
        <p:spPr>
          <a:xfrm>
            <a:off x="1044702" y="1425702"/>
            <a:ext cx="10485120" cy="4960620"/>
          </a:xfrm>
          <a:custGeom>
            <a:avLst/>
            <a:gdLst/>
            <a:ahLst/>
            <a:cxnLst/>
            <a:rect l="l" t="t" r="r" b="b"/>
            <a:pathLst>
              <a:path w="10485120" h="4960620">
                <a:moveTo>
                  <a:pt x="10481310" y="4960620"/>
                </a:moveTo>
                <a:lnTo>
                  <a:pt x="3809" y="4960620"/>
                </a:lnTo>
                <a:lnTo>
                  <a:pt x="2349" y="4960327"/>
                </a:lnTo>
                <a:lnTo>
                  <a:pt x="1117" y="4959502"/>
                </a:lnTo>
                <a:lnTo>
                  <a:pt x="292" y="4958270"/>
                </a:lnTo>
                <a:lnTo>
                  <a:pt x="0" y="4956810"/>
                </a:lnTo>
                <a:lnTo>
                  <a:pt x="0" y="3810"/>
                </a:lnTo>
                <a:lnTo>
                  <a:pt x="292" y="2349"/>
                </a:lnTo>
                <a:lnTo>
                  <a:pt x="1117" y="1117"/>
                </a:lnTo>
                <a:lnTo>
                  <a:pt x="2349" y="292"/>
                </a:lnTo>
                <a:lnTo>
                  <a:pt x="3809" y="0"/>
                </a:lnTo>
                <a:lnTo>
                  <a:pt x="10481310" y="0"/>
                </a:lnTo>
                <a:lnTo>
                  <a:pt x="10482770" y="292"/>
                </a:lnTo>
                <a:lnTo>
                  <a:pt x="10484002" y="1117"/>
                </a:lnTo>
                <a:lnTo>
                  <a:pt x="10484827" y="2349"/>
                </a:lnTo>
                <a:lnTo>
                  <a:pt x="10485120" y="3810"/>
                </a:lnTo>
                <a:lnTo>
                  <a:pt x="7619" y="3810"/>
                </a:lnTo>
                <a:lnTo>
                  <a:pt x="3809" y="7620"/>
                </a:lnTo>
                <a:lnTo>
                  <a:pt x="7619" y="7620"/>
                </a:lnTo>
                <a:lnTo>
                  <a:pt x="7619" y="4953000"/>
                </a:lnTo>
                <a:lnTo>
                  <a:pt x="3809" y="4953000"/>
                </a:lnTo>
                <a:lnTo>
                  <a:pt x="7619" y="4956810"/>
                </a:lnTo>
                <a:lnTo>
                  <a:pt x="10485120" y="4956810"/>
                </a:lnTo>
                <a:lnTo>
                  <a:pt x="10484827" y="4958270"/>
                </a:lnTo>
                <a:lnTo>
                  <a:pt x="10484002" y="4959502"/>
                </a:lnTo>
                <a:lnTo>
                  <a:pt x="10482770" y="4960327"/>
                </a:lnTo>
                <a:lnTo>
                  <a:pt x="10481310" y="4960620"/>
                </a:lnTo>
                <a:close/>
              </a:path>
            </a:pathLst>
          </a:custGeom>
          <a:solidFill>
            <a:srgbClr val="3C3C3C"/>
          </a:solidFill>
        </p:spPr>
        <p:txBody>
          <a:bodyPr wrap="square" lIns="0" tIns="0" rIns="0" bIns="0" rtlCol="0"/>
          <a:lstStyle/>
          <a:p/>
        </p:txBody>
      </p:sp>
      <p:sp>
        <p:nvSpPr>
          <p:cNvPr id="5" name="object 5"/>
          <p:cNvSpPr/>
          <p:nvPr/>
        </p:nvSpPr>
        <p:spPr>
          <a:xfrm>
            <a:off x="1052322" y="1431416"/>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6" name="object 6"/>
          <p:cNvSpPr/>
          <p:nvPr/>
        </p:nvSpPr>
        <p:spPr>
          <a:xfrm>
            <a:off x="11526011" y="1429511"/>
            <a:ext cx="0" cy="4953000"/>
          </a:xfrm>
          <a:custGeom>
            <a:avLst/>
            <a:gdLst/>
            <a:ahLst/>
            <a:cxnLst/>
            <a:rect l="l" t="t" r="r" b="b"/>
            <a:pathLst>
              <a:path h="4953000">
                <a:moveTo>
                  <a:pt x="0" y="0"/>
                </a:moveTo>
                <a:lnTo>
                  <a:pt x="0" y="4953000"/>
                </a:lnTo>
              </a:path>
            </a:pathLst>
          </a:custGeom>
          <a:ln w="7620">
            <a:solidFill>
              <a:srgbClr val="3C3C3C"/>
            </a:solidFill>
          </a:ln>
        </p:spPr>
        <p:txBody>
          <a:bodyPr wrap="square" lIns="0" tIns="0" rIns="0" bIns="0" rtlCol="0"/>
          <a:lstStyle/>
          <a:p/>
        </p:txBody>
      </p:sp>
      <p:sp>
        <p:nvSpPr>
          <p:cNvPr id="7" name="object 7"/>
          <p:cNvSpPr/>
          <p:nvPr/>
        </p:nvSpPr>
        <p:spPr>
          <a:xfrm>
            <a:off x="1052322" y="6380607"/>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8" name="object 8"/>
          <p:cNvSpPr txBox="1"/>
          <p:nvPr/>
        </p:nvSpPr>
        <p:spPr>
          <a:xfrm>
            <a:off x="1130604" y="1565478"/>
            <a:ext cx="10056495" cy="3970020"/>
          </a:xfrm>
          <a:prstGeom prst="rect">
            <a:avLst/>
          </a:prstGeom>
        </p:spPr>
        <p:txBody>
          <a:bodyPr vert="horz" wrap="square" lIns="0" tIns="0" rIns="0" bIns="0" rtlCol="0">
            <a:spAutoFit/>
          </a:bodyPr>
          <a:lstStyle/>
          <a:p>
            <a:pPr marL="469265">
              <a:lnSpc>
                <a:spcPct val="100000"/>
              </a:lnSpc>
            </a:pPr>
            <a:r>
              <a:rPr sz="1800" b="1" spc="5" dirty="0">
                <a:latin typeface="Microsoft JhengHei" panose="020B0604030504040204" charset="-120"/>
                <a:cs typeface="Microsoft JhengHei" panose="020B0604030504040204" charset="-120"/>
              </a:rPr>
              <a:t>一、研发费用的归集范围</a:t>
            </a:r>
            <a:endParaRPr sz="1800">
              <a:latin typeface="Microsoft JhengHei" panose="020B0604030504040204" charset="-120"/>
              <a:cs typeface="Microsoft JhengHei" panose="020B0604030504040204" charset="-120"/>
            </a:endParaRPr>
          </a:p>
          <a:p>
            <a:pPr marL="469265">
              <a:lnSpc>
                <a:spcPct val="100000"/>
              </a:lnSpc>
              <a:spcBef>
                <a:spcPts val="1215"/>
              </a:spcBef>
            </a:pPr>
            <a:r>
              <a:rPr sz="1800" b="1" spc="5" dirty="0">
                <a:latin typeface="Arial" panose="020B0604020202020204"/>
                <a:cs typeface="Arial" panose="020B0604020202020204"/>
              </a:rPr>
              <a:t>1</a:t>
            </a:r>
            <a:r>
              <a:rPr sz="1800" b="1" spc="5" dirty="0">
                <a:latin typeface="Microsoft JhengHei" panose="020B0604030504040204" charset="-120"/>
                <a:cs typeface="Microsoft JhengHei" panose="020B0604030504040204" charset="-120"/>
              </a:rPr>
              <a:t>、人员人工费用：包括五险一金，但不包括补充养老、补充医疗；包括外聘科技人员劳务费用</a:t>
            </a:r>
            <a:endParaRPr sz="1800">
              <a:latin typeface="Microsoft JhengHei" panose="020B0604030504040204" charset="-120"/>
              <a:cs typeface="Microsoft JhengHei" panose="020B0604030504040204" charset="-120"/>
            </a:endParaRPr>
          </a:p>
          <a:p>
            <a:pPr marL="12700" marR="5080" indent="456565">
              <a:lnSpc>
                <a:spcPct val="142000"/>
              </a:lnSpc>
              <a:spcBef>
                <a:spcPts val="10"/>
              </a:spcBef>
            </a:pPr>
            <a:r>
              <a:rPr sz="1800" b="1" spc="10" dirty="0">
                <a:latin typeface="Arial" panose="020B0604020202020204"/>
                <a:cs typeface="Arial" panose="020B0604020202020204"/>
              </a:rPr>
              <a:t>2</a:t>
            </a:r>
            <a:r>
              <a:rPr sz="1800" b="1" spc="10" dirty="0">
                <a:latin typeface="Microsoft JhengHei" panose="020B0604030504040204" charset="-120"/>
                <a:cs typeface="Microsoft JhengHei" panose="020B0604030504040204" charset="-120"/>
              </a:rPr>
              <a:t>、直接投入费用：实际发生的支出。其中用于研究开发活动的仪器、设备的运行维护、调整、 </a:t>
            </a:r>
            <a:r>
              <a:rPr sz="1800" b="1" dirty="0">
                <a:latin typeface="Microsoft JhengHei" panose="020B0604030504040204" charset="-120"/>
                <a:cs typeface="Microsoft JhengHei" panose="020B0604030504040204" charset="-120"/>
              </a:rPr>
              <a:t> 检</a:t>
            </a:r>
            <a:r>
              <a:rPr sz="1800" b="1" spc="60" dirty="0">
                <a:latin typeface="Microsoft JhengHei" panose="020B0604030504040204" charset="-120"/>
                <a:cs typeface="Microsoft JhengHei" panose="020B0604030504040204" charset="-120"/>
              </a:rPr>
              <a:t> </a:t>
            </a:r>
            <a:r>
              <a:rPr sz="1800" b="1" spc="10" dirty="0">
                <a:latin typeface="Microsoft JhengHei" panose="020B0604030504040204" charset="-120"/>
                <a:cs typeface="Microsoft JhengHei" panose="020B0604030504040204" charset="-120"/>
              </a:rPr>
              <a:t>验、检测、维修等费用，以及通过经营租赁方式租入的用于研发活动的</a:t>
            </a:r>
            <a:r>
              <a:rPr sz="1800" b="1" spc="10" dirty="0">
                <a:solidFill>
                  <a:srgbClr val="E11606"/>
                </a:solidFill>
                <a:latin typeface="Microsoft JhengHei" panose="020B0604030504040204" charset="-120"/>
                <a:cs typeface="Microsoft JhengHei" panose="020B0604030504040204" charset="-120"/>
              </a:rPr>
              <a:t>固定资产租赁费</a:t>
            </a:r>
            <a:r>
              <a:rPr sz="1800" b="1" spc="10" dirty="0">
                <a:latin typeface="Microsoft JhengHei" panose="020B0604030504040204" charset="-120"/>
                <a:cs typeface="Microsoft JhengHei" panose="020B0604030504040204" charset="-120"/>
              </a:rPr>
              <a:t>。</a:t>
            </a:r>
            <a:endParaRPr sz="1800">
              <a:latin typeface="Microsoft JhengHei" panose="020B0604030504040204" charset="-120"/>
              <a:cs typeface="Microsoft JhengHei" panose="020B0604030504040204" charset="-120"/>
            </a:endParaRPr>
          </a:p>
          <a:p>
            <a:pPr marL="12700" marR="19050" indent="456565">
              <a:lnSpc>
                <a:spcPct val="151000"/>
              </a:lnSpc>
              <a:spcBef>
                <a:spcPts val="125"/>
              </a:spcBef>
            </a:pPr>
            <a:r>
              <a:rPr sz="1800" b="1" spc="30" dirty="0">
                <a:latin typeface="Microsoft JhengHei" panose="020B0604030504040204" charset="-120"/>
                <a:cs typeface="Microsoft JhengHei" panose="020B0604030504040204" charset="-120"/>
              </a:rPr>
              <a:t>而研</a:t>
            </a:r>
            <a:r>
              <a:rPr sz="1800" b="1" spc="45" dirty="0">
                <a:latin typeface="Microsoft JhengHei" panose="020B0604030504040204" charset="-120"/>
                <a:cs typeface="Microsoft JhengHei" panose="020B0604030504040204" charset="-120"/>
              </a:rPr>
              <a:t>发</a:t>
            </a:r>
            <a:r>
              <a:rPr sz="1800" b="1" spc="30" dirty="0">
                <a:latin typeface="Microsoft JhengHei" panose="020B0604030504040204" charset="-120"/>
                <a:cs typeface="Microsoft JhengHei" panose="020B0604030504040204" charset="-120"/>
              </a:rPr>
              <a:t>费加</a:t>
            </a:r>
            <a:r>
              <a:rPr sz="1800" b="1" spc="45" dirty="0">
                <a:latin typeface="Microsoft JhengHei" panose="020B0604030504040204" charset="-120"/>
                <a:cs typeface="Microsoft JhengHei" panose="020B0604030504040204" charset="-120"/>
              </a:rPr>
              <a:t>计</a:t>
            </a:r>
            <a:r>
              <a:rPr sz="1800" b="1" spc="30" dirty="0">
                <a:latin typeface="Microsoft JhengHei" panose="020B0604030504040204" charset="-120"/>
                <a:cs typeface="Microsoft JhengHei" panose="020B0604030504040204" charset="-120"/>
              </a:rPr>
              <a:t>扣除优</a:t>
            </a:r>
            <a:r>
              <a:rPr sz="1800" b="1" spc="45" dirty="0">
                <a:latin typeface="Microsoft JhengHei" panose="020B0604030504040204" charset="-120"/>
                <a:cs typeface="Microsoft JhengHei" panose="020B0604030504040204" charset="-120"/>
              </a:rPr>
              <a:t>惠</a:t>
            </a:r>
            <a:r>
              <a:rPr sz="1800" b="1" spc="30" dirty="0">
                <a:latin typeface="Microsoft JhengHei" panose="020B0604030504040204" charset="-120"/>
                <a:cs typeface="Microsoft JhengHei" panose="020B0604030504040204" charset="-120"/>
              </a:rPr>
              <a:t>对</a:t>
            </a:r>
            <a:r>
              <a:rPr sz="1800" b="1" spc="45" dirty="0">
                <a:latin typeface="Microsoft JhengHei" panose="020B0604030504040204" charset="-120"/>
                <a:cs typeface="Microsoft JhengHei" panose="020B0604030504040204" charset="-120"/>
              </a:rPr>
              <a:t>应</a:t>
            </a:r>
            <a:r>
              <a:rPr sz="1800" b="1" spc="30" dirty="0">
                <a:latin typeface="Microsoft JhengHei" panose="020B0604030504040204" charset="-120"/>
                <a:cs typeface="Microsoft JhengHei" panose="020B0604030504040204" charset="-120"/>
              </a:rPr>
              <a:t>项目表</a:t>
            </a:r>
            <a:r>
              <a:rPr sz="1800" b="1" spc="45" dirty="0">
                <a:latin typeface="Microsoft JhengHei" panose="020B0604030504040204" charset="-120"/>
                <a:cs typeface="Microsoft JhengHei" panose="020B0604030504040204" charset="-120"/>
              </a:rPr>
              <a:t>述</a:t>
            </a:r>
            <a:r>
              <a:rPr sz="1800" b="1" spc="30" dirty="0">
                <a:latin typeface="Microsoft JhengHei" panose="020B0604030504040204" charset="-120"/>
                <a:cs typeface="Microsoft JhengHei" panose="020B0604030504040204" charset="-120"/>
              </a:rPr>
              <a:t>：</a:t>
            </a:r>
            <a:r>
              <a:rPr sz="1800" b="1" spc="45" dirty="0">
                <a:latin typeface="Microsoft JhengHei" panose="020B0604030504040204" charset="-120"/>
                <a:cs typeface="Microsoft JhengHei" panose="020B0604030504040204" charset="-120"/>
              </a:rPr>
              <a:t>通</a:t>
            </a:r>
            <a:r>
              <a:rPr sz="1800" b="1" spc="30" dirty="0">
                <a:latin typeface="Microsoft JhengHei" panose="020B0604030504040204" charset="-120"/>
                <a:cs typeface="Microsoft JhengHei" panose="020B0604030504040204" charset="-120"/>
              </a:rPr>
              <a:t>过经营</a:t>
            </a:r>
            <a:r>
              <a:rPr sz="1800" b="1" spc="45" dirty="0">
                <a:latin typeface="Microsoft JhengHei" panose="020B0604030504040204" charset="-120"/>
                <a:cs typeface="Microsoft JhengHei" panose="020B0604030504040204" charset="-120"/>
              </a:rPr>
              <a:t>租</a:t>
            </a:r>
            <a:r>
              <a:rPr sz="1800" b="1" spc="30" dirty="0">
                <a:latin typeface="Microsoft JhengHei" panose="020B0604030504040204" charset="-120"/>
                <a:cs typeface="Microsoft JhengHei" panose="020B0604030504040204" charset="-120"/>
              </a:rPr>
              <a:t>赁</a:t>
            </a:r>
            <a:r>
              <a:rPr sz="1800" b="1" spc="45" dirty="0">
                <a:latin typeface="Microsoft JhengHei" panose="020B0604030504040204" charset="-120"/>
                <a:cs typeface="Microsoft JhengHei" panose="020B0604030504040204" charset="-120"/>
              </a:rPr>
              <a:t>方</a:t>
            </a:r>
            <a:r>
              <a:rPr sz="1800" b="1" spc="30" dirty="0">
                <a:latin typeface="Microsoft JhengHei" panose="020B0604030504040204" charset="-120"/>
                <a:cs typeface="Microsoft JhengHei" panose="020B0604030504040204" charset="-120"/>
              </a:rPr>
              <a:t>式租入</a:t>
            </a:r>
            <a:r>
              <a:rPr sz="1800" b="1" spc="45" dirty="0">
                <a:latin typeface="Microsoft JhengHei" panose="020B0604030504040204" charset="-120"/>
                <a:cs typeface="Microsoft JhengHei" panose="020B0604030504040204" charset="-120"/>
              </a:rPr>
              <a:t>的</a:t>
            </a:r>
            <a:r>
              <a:rPr sz="1800" b="1" spc="30" dirty="0">
                <a:latin typeface="Microsoft JhengHei" panose="020B0604030504040204" charset="-120"/>
                <a:cs typeface="Microsoft JhengHei" panose="020B0604030504040204" charset="-120"/>
              </a:rPr>
              <a:t>用</a:t>
            </a:r>
            <a:r>
              <a:rPr sz="1800" b="1" spc="45" dirty="0">
                <a:latin typeface="Microsoft JhengHei" panose="020B0604030504040204" charset="-120"/>
                <a:cs typeface="Microsoft JhengHei" panose="020B0604030504040204" charset="-120"/>
              </a:rPr>
              <a:t>于</a:t>
            </a:r>
            <a:r>
              <a:rPr sz="1800" b="1" spc="30" dirty="0">
                <a:latin typeface="Microsoft JhengHei" panose="020B0604030504040204" charset="-120"/>
                <a:cs typeface="Microsoft JhengHei" panose="020B0604030504040204" charset="-120"/>
              </a:rPr>
              <a:t>研发活</a:t>
            </a:r>
            <a:r>
              <a:rPr sz="1800" b="1" spc="45" dirty="0">
                <a:latin typeface="Microsoft JhengHei" panose="020B0604030504040204" charset="-120"/>
                <a:cs typeface="Microsoft JhengHei" panose="020B0604030504040204" charset="-120"/>
              </a:rPr>
              <a:t>动</a:t>
            </a:r>
            <a:r>
              <a:rPr sz="1800" b="1" spc="95" dirty="0">
                <a:latin typeface="Microsoft JhengHei" panose="020B0604030504040204" charset="-120"/>
                <a:cs typeface="Microsoft JhengHei" panose="020B0604030504040204" charset="-120"/>
              </a:rPr>
              <a:t>的</a:t>
            </a:r>
            <a:r>
              <a:rPr sz="1800" b="1" spc="45" dirty="0">
                <a:solidFill>
                  <a:srgbClr val="E11606"/>
                </a:solidFill>
                <a:latin typeface="Microsoft JhengHei" panose="020B0604030504040204" charset="-120"/>
                <a:cs typeface="Microsoft JhengHei" panose="020B0604030504040204" charset="-120"/>
              </a:rPr>
              <a:t>仪</a:t>
            </a:r>
            <a:r>
              <a:rPr sz="1800" b="1" spc="35" dirty="0">
                <a:solidFill>
                  <a:srgbClr val="E11606"/>
                </a:solidFill>
                <a:latin typeface="Microsoft JhengHei" panose="020B0604030504040204" charset="-120"/>
                <a:cs typeface="Microsoft JhengHei" panose="020B0604030504040204" charset="-120"/>
              </a:rPr>
              <a:t>器、设</a:t>
            </a:r>
            <a:r>
              <a:rPr sz="1800" b="1" spc="50" dirty="0">
                <a:solidFill>
                  <a:srgbClr val="E11606"/>
                </a:solidFill>
                <a:latin typeface="Microsoft JhengHei" panose="020B0604030504040204" charset="-120"/>
                <a:cs typeface="Microsoft JhengHei" panose="020B0604030504040204" charset="-120"/>
              </a:rPr>
              <a:t>备</a:t>
            </a:r>
            <a:r>
              <a:rPr sz="1800" b="1" dirty="0">
                <a:latin typeface="Microsoft JhengHei" panose="020B0604030504040204" charset="-120"/>
                <a:cs typeface="Microsoft JhengHei" panose="020B0604030504040204" charset="-120"/>
              </a:rPr>
              <a:t>租 </a:t>
            </a:r>
            <a:r>
              <a:rPr sz="1800" b="1" dirty="0">
                <a:latin typeface="Microsoft JhengHei" panose="020B0604030504040204" charset="-120"/>
                <a:cs typeface="Microsoft JhengHei" panose="020B0604030504040204" charset="-120"/>
              </a:rPr>
              <a:t> 赁</a:t>
            </a:r>
            <a:r>
              <a:rPr sz="1800" b="1" spc="55" dirty="0">
                <a:latin typeface="Microsoft JhengHei" panose="020B0604030504040204" charset="-120"/>
                <a:cs typeface="Microsoft JhengHei" panose="020B0604030504040204" charset="-120"/>
              </a:rPr>
              <a:t> </a:t>
            </a:r>
            <a:r>
              <a:rPr sz="1800" b="1" dirty="0">
                <a:latin typeface="Microsoft JhengHei" panose="020B0604030504040204" charset="-120"/>
                <a:cs typeface="Microsoft JhengHei" panose="020B0604030504040204" charset="-120"/>
              </a:rPr>
              <a:t>费。（总局公告</a:t>
            </a:r>
            <a:r>
              <a:rPr sz="1800" b="1" dirty="0">
                <a:latin typeface="Arial" panose="020B0604020202020204"/>
                <a:cs typeface="Arial" panose="020B0604020202020204"/>
              </a:rPr>
              <a:t>2017</a:t>
            </a:r>
            <a:r>
              <a:rPr sz="1800" b="1" dirty="0">
                <a:latin typeface="Microsoft JhengHei" panose="020B0604030504040204" charset="-120"/>
                <a:cs typeface="Microsoft JhengHei" panose="020B0604030504040204" charset="-120"/>
              </a:rPr>
              <a:t>年第</a:t>
            </a:r>
            <a:r>
              <a:rPr sz="1800" b="1" dirty="0">
                <a:latin typeface="Arial" panose="020B0604020202020204"/>
                <a:cs typeface="Arial" panose="020B0604020202020204"/>
              </a:rPr>
              <a:t>40</a:t>
            </a:r>
            <a:r>
              <a:rPr sz="1800" b="1" dirty="0">
                <a:latin typeface="Microsoft JhengHei" panose="020B0604030504040204" charset="-120"/>
                <a:cs typeface="Microsoft JhengHei" panose="020B0604030504040204" charset="-120"/>
              </a:rPr>
              <a:t>号，下同）</a:t>
            </a:r>
            <a:endParaRPr sz="1800">
              <a:latin typeface="Microsoft JhengHei" panose="020B0604030504040204" charset="-120"/>
              <a:cs typeface="Microsoft JhengHei" panose="020B0604030504040204" charset="-120"/>
            </a:endParaRPr>
          </a:p>
          <a:p>
            <a:pPr marL="469265" marR="5715">
              <a:lnSpc>
                <a:spcPct val="148000"/>
              </a:lnSpc>
              <a:spcBef>
                <a:spcPts val="220"/>
              </a:spcBef>
            </a:pPr>
            <a:r>
              <a:rPr sz="1800" b="1" spc="5" dirty="0">
                <a:latin typeface="Arial" panose="020B0604020202020204"/>
                <a:cs typeface="Arial" panose="020B0604020202020204"/>
              </a:rPr>
              <a:t>3</a:t>
            </a:r>
            <a:r>
              <a:rPr sz="1800" b="1" spc="5" dirty="0">
                <a:latin typeface="Microsoft JhengHei" panose="020B0604030504040204" charset="-120"/>
                <a:cs typeface="Microsoft JhengHei" panose="020B0604030504040204" charset="-120"/>
              </a:rPr>
              <a:t>、折旧费用与长期待摊费用：用于研究开发活动的仪器、设备和</a:t>
            </a:r>
            <a:r>
              <a:rPr sz="1800" b="1" spc="5" dirty="0">
                <a:solidFill>
                  <a:srgbClr val="E11606"/>
                </a:solidFill>
                <a:latin typeface="Microsoft JhengHei" panose="020B0604030504040204" charset="-120"/>
                <a:cs typeface="Microsoft JhengHei" panose="020B0604030504040204" charset="-120"/>
              </a:rPr>
              <a:t>在用建筑物</a:t>
            </a:r>
            <a:r>
              <a:rPr sz="1800" b="1" spc="5" dirty="0">
                <a:latin typeface="Microsoft JhengHei" panose="020B0604030504040204" charset="-120"/>
                <a:cs typeface="Microsoft JhengHei" panose="020B0604030504040204" charset="-120"/>
              </a:rPr>
              <a:t>的折旧费。 </a:t>
            </a:r>
            <a:r>
              <a:rPr sz="1800" b="1" spc="-290" dirty="0">
                <a:latin typeface="Microsoft JhengHei" panose="020B0604030504040204" charset="-120"/>
                <a:cs typeface="Microsoft JhengHei" panose="020B0604030504040204" charset="-120"/>
              </a:rPr>
              <a:t> </a:t>
            </a:r>
            <a:r>
              <a:rPr sz="1800" b="1" spc="10" dirty="0">
                <a:latin typeface="Microsoft JhengHei" panose="020B0604030504040204" charset="-120"/>
                <a:cs typeface="Microsoft JhengHei" panose="020B0604030504040204" charset="-120"/>
              </a:rPr>
              <a:t>而研发费加计扣除优惠中折旧仅指：</a:t>
            </a:r>
            <a:r>
              <a:rPr sz="1800" b="1" spc="10" dirty="0">
                <a:solidFill>
                  <a:srgbClr val="FF0000"/>
                </a:solidFill>
                <a:latin typeface="Microsoft JhengHei" panose="020B0604030504040204" charset="-120"/>
                <a:cs typeface="Microsoft JhengHei" panose="020B0604030504040204" charset="-120"/>
              </a:rPr>
              <a:t>研发活动的仪器、设备的折旧费。没有长期待摊费用。 </a:t>
            </a:r>
            <a:r>
              <a:rPr sz="1800" b="1" dirty="0">
                <a:solidFill>
                  <a:srgbClr val="FF0000"/>
                </a:solidFill>
                <a:latin typeface="Microsoft JhengHei" panose="020B0604030504040204" charset="-120"/>
                <a:cs typeface="Microsoft JhengHei" panose="020B0604030504040204" charset="-120"/>
              </a:rPr>
              <a:t> </a:t>
            </a:r>
            <a:r>
              <a:rPr sz="1800" b="1" spc="10" dirty="0">
                <a:latin typeface="Arial" panose="020B0604020202020204"/>
                <a:cs typeface="Arial" panose="020B0604020202020204"/>
              </a:rPr>
              <a:t>4</a:t>
            </a:r>
            <a:r>
              <a:rPr sz="1800" b="1" spc="10" dirty="0">
                <a:latin typeface="Microsoft JhengHei" panose="020B0604030504040204" charset="-120"/>
                <a:cs typeface="Microsoft JhengHei" panose="020B0604030504040204" charset="-120"/>
              </a:rPr>
              <a:t>、无形资金产摊销费用：无形资产摊销费用是指用于研究开发活动的软件、知识产权、非专利</a:t>
            </a:r>
            <a:endParaRPr sz="1800">
              <a:latin typeface="Microsoft JhengHei" panose="020B0604030504040204" charset="-120"/>
              <a:cs typeface="Microsoft JhengHei" panose="020B0604030504040204" charset="-120"/>
            </a:endParaRPr>
          </a:p>
          <a:p>
            <a:pPr marL="12700">
              <a:lnSpc>
                <a:spcPct val="100000"/>
              </a:lnSpc>
              <a:spcBef>
                <a:spcPts val="905"/>
              </a:spcBef>
            </a:pPr>
            <a:r>
              <a:rPr sz="1800" b="1" dirty="0">
                <a:latin typeface="Microsoft JhengHei" panose="020B0604030504040204" charset="-120"/>
                <a:cs typeface="Microsoft JhengHei" panose="020B0604030504040204" charset="-120"/>
              </a:rPr>
              <a:t>技</a:t>
            </a:r>
            <a:r>
              <a:rPr sz="1800" b="1" spc="165" dirty="0">
                <a:latin typeface="Microsoft JhengHei" panose="020B0604030504040204" charset="-120"/>
                <a:cs typeface="Microsoft JhengHei" panose="020B0604030504040204" charset="-120"/>
              </a:rPr>
              <a:t> </a:t>
            </a:r>
            <a:r>
              <a:rPr sz="1800" b="1" spc="5" dirty="0">
                <a:latin typeface="Microsoft JhengHei" panose="020B0604030504040204" charset="-120"/>
                <a:cs typeface="Microsoft JhengHei" panose="020B0604030504040204" charset="-120"/>
              </a:rPr>
              <a:t>术（专有技术、许可证、设计和计算方法等）的摊销费用。</a:t>
            </a:r>
            <a:endParaRPr sz="1800">
              <a:latin typeface="Microsoft JhengHei" panose="020B0604030504040204" charset="-120"/>
              <a:cs typeface="Microsoft JhengHei" panose="020B0604030504040204" charset="-120"/>
            </a:endParaRPr>
          </a:p>
        </p:txBody>
      </p:sp>
      <p:sp>
        <p:nvSpPr>
          <p:cNvPr id="9" name="object 9"/>
          <p:cNvSpPr/>
          <p:nvPr/>
        </p:nvSpPr>
        <p:spPr>
          <a:xfrm>
            <a:off x="952500" y="1443989"/>
            <a:ext cx="110489" cy="275590"/>
          </a:xfrm>
          <a:custGeom>
            <a:avLst/>
            <a:gdLst/>
            <a:ahLst/>
            <a:cxnLst/>
            <a:rect l="l" t="t" r="r" b="b"/>
            <a:pathLst>
              <a:path w="110490" h="275589">
                <a:moveTo>
                  <a:pt x="0" y="0"/>
                </a:moveTo>
                <a:lnTo>
                  <a:pt x="110159" y="0"/>
                </a:lnTo>
                <a:lnTo>
                  <a:pt x="110159" y="275590"/>
                </a:lnTo>
                <a:lnTo>
                  <a:pt x="0" y="275590"/>
                </a:lnTo>
                <a:lnTo>
                  <a:pt x="0" y="0"/>
                </a:lnTo>
                <a:close/>
              </a:path>
            </a:pathLst>
          </a:custGeom>
          <a:solidFill>
            <a:srgbClr val="4276AA"/>
          </a:solidFill>
        </p:spPr>
        <p:txBody>
          <a:bodyPr wrap="square" lIns="0" tIns="0" rIns="0" bIns="0" rtlCol="0"/>
          <a:lstStyle/>
          <a:p/>
        </p:txBody>
      </p:sp>
      <p:sp>
        <p:nvSpPr>
          <p:cNvPr id="10" name="object 10"/>
          <p:cNvSpPr/>
          <p:nvPr/>
        </p:nvSpPr>
        <p:spPr>
          <a:xfrm>
            <a:off x="952500" y="1333500"/>
            <a:ext cx="386080" cy="110489"/>
          </a:xfrm>
          <a:custGeom>
            <a:avLst/>
            <a:gdLst/>
            <a:ahLst/>
            <a:cxnLst/>
            <a:rect l="l" t="t" r="r" b="b"/>
            <a:pathLst>
              <a:path w="386080"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1" name="object 11"/>
          <p:cNvSpPr/>
          <p:nvPr/>
        </p:nvSpPr>
        <p:spPr>
          <a:xfrm>
            <a:off x="11239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2" name="object 12"/>
          <p:cNvSpPr/>
          <p:nvPr/>
        </p:nvSpPr>
        <p:spPr>
          <a:xfrm>
            <a:off x="11514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3" name="object 13"/>
          <p:cNvSpPr/>
          <p:nvPr/>
        </p:nvSpPr>
        <p:spPr>
          <a:xfrm>
            <a:off x="1016508" y="842010"/>
            <a:ext cx="10454640" cy="0"/>
          </a:xfrm>
          <a:custGeom>
            <a:avLst/>
            <a:gdLst/>
            <a:ahLst/>
            <a:cxnLst/>
            <a:rect l="l" t="t" r="r" b="b"/>
            <a:pathLst>
              <a:path w="10454640">
                <a:moveTo>
                  <a:pt x="0" y="0"/>
                </a:moveTo>
                <a:lnTo>
                  <a:pt x="10454640" y="0"/>
                </a:lnTo>
              </a:path>
            </a:pathLst>
          </a:custGeom>
          <a:ln w="11049">
            <a:solidFill>
              <a:srgbClr val="000000"/>
            </a:solidFill>
          </a:ln>
        </p:spPr>
        <p:txBody>
          <a:bodyPr wrap="square" lIns="0" tIns="0" rIns="0" bIns="0" rtlCol="0"/>
          <a:lstStyle/>
          <a:p/>
        </p:txBody>
      </p:sp>
      <p:sp>
        <p:nvSpPr>
          <p:cNvPr id="14" name="object 14"/>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5" name="object 15"/>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597" rIns="0" bIns="0" rtlCol="0">
            <a:spAutoFit/>
          </a:bodyPr>
          <a:lstStyle/>
          <a:p>
            <a:pPr marL="565785">
              <a:lnSpc>
                <a:spcPct val="100000"/>
              </a:lnSpc>
            </a:pPr>
            <a:r>
              <a:rPr sz="1800" b="1" spc="10" dirty="0">
                <a:solidFill>
                  <a:srgbClr val="3C3C3C"/>
                </a:solidFill>
                <a:latin typeface="Microsoft JhengHei" panose="020B0604030504040204" charset="-120"/>
                <a:cs typeface="Microsoft JhengHei" panose="020B0604030504040204" charset="-120"/>
              </a:rPr>
              <a:t>重点优惠之</a:t>
            </a:r>
            <a:r>
              <a:rPr sz="1800" b="1" dirty="0">
                <a:solidFill>
                  <a:srgbClr val="3C3C3C"/>
                </a:solidFill>
                <a:latin typeface="Microsoft JhengHei" panose="020B0604030504040204" charset="-120"/>
                <a:cs typeface="Microsoft JhengHei" panose="020B0604030504040204" charset="-120"/>
              </a:rPr>
              <a:t>一</a:t>
            </a:r>
            <a:endParaRPr sz="1800">
              <a:latin typeface="Microsoft JhengHei" panose="020B0604030504040204" charset="-120"/>
              <a:cs typeface="Microsoft JhengHei" panose="020B0604030504040204" charset="-120"/>
            </a:endParaRPr>
          </a:p>
        </p:txBody>
      </p:sp>
      <p:sp>
        <p:nvSpPr>
          <p:cNvPr id="3" name="object 3"/>
          <p:cNvSpPr txBox="1"/>
          <p:nvPr/>
        </p:nvSpPr>
        <p:spPr>
          <a:xfrm>
            <a:off x="3047745" y="334264"/>
            <a:ext cx="4161790" cy="281305"/>
          </a:xfrm>
          <a:prstGeom prst="rect">
            <a:avLst/>
          </a:prstGeom>
        </p:spPr>
        <p:txBody>
          <a:bodyPr vert="horz" wrap="square" lIns="0" tIns="0" rIns="0" bIns="0" rtlCol="0">
            <a:spAutoFit/>
          </a:bodyPr>
          <a:lstStyle/>
          <a:p>
            <a:pPr marL="12700">
              <a:lnSpc>
                <a:spcPct val="100000"/>
              </a:lnSpc>
            </a:pPr>
            <a:r>
              <a:rPr sz="1800" b="1" spc="5" dirty="0">
                <a:solidFill>
                  <a:srgbClr val="3C3C3C"/>
                </a:solidFill>
                <a:latin typeface="Microsoft JhengHei" panose="020B0604030504040204" charset="-120"/>
                <a:cs typeface="Microsoft JhengHei" panose="020B0604030504040204" charset="-120"/>
              </a:rPr>
              <a:t>高新技术企业所得税优惠政策及报表填写</a:t>
            </a:r>
            <a:endParaRPr sz="1800">
              <a:latin typeface="Microsoft JhengHei" panose="020B0604030504040204" charset="-120"/>
              <a:cs typeface="Microsoft JhengHei" panose="020B0604030504040204" charset="-120"/>
            </a:endParaRPr>
          </a:p>
        </p:txBody>
      </p:sp>
      <p:sp>
        <p:nvSpPr>
          <p:cNvPr id="4" name="object 4"/>
          <p:cNvSpPr/>
          <p:nvPr/>
        </p:nvSpPr>
        <p:spPr>
          <a:xfrm>
            <a:off x="1044702" y="1425702"/>
            <a:ext cx="10485120" cy="4960620"/>
          </a:xfrm>
          <a:custGeom>
            <a:avLst/>
            <a:gdLst/>
            <a:ahLst/>
            <a:cxnLst/>
            <a:rect l="l" t="t" r="r" b="b"/>
            <a:pathLst>
              <a:path w="10485120" h="4960620">
                <a:moveTo>
                  <a:pt x="10481310" y="4960620"/>
                </a:moveTo>
                <a:lnTo>
                  <a:pt x="3809" y="4960620"/>
                </a:lnTo>
                <a:lnTo>
                  <a:pt x="2349" y="4960327"/>
                </a:lnTo>
                <a:lnTo>
                  <a:pt x="1117" y="4959502"/>
                </a:lnTo>
                <a:lnTo>
                  <a:pt x="292" y="4958270"/>
                </a:lnTo>
                <a:lnTo>
                  <a:pt x="0" y="4956810"/>
                </a:lnTo>
                <a:lnTo>
                  <a:pt x="0" y="3810"/>
                </a:lnTo>
                <a:lnTo>
                  <a:pt x="292" y="2349"/>
                </a:lnTo>
                <a:lnTo>
                  <a:pt x="1117" y="1117"/>
                </a:lnTo>
                <a:lnTo>
                  <a:pt x="2349" y="292"/>
                </a:lnTo>
                <a:lnTo>
                  <a:pt x="3809" y="0"/>
                </a:lnTo>
                <a:lnTo>
                  <a:pt x="10481310" y="0"/>
                </a:lnTo>
                <a:lnTo>
                  <a:pt x="10482770" y="292"/>
                </a:lnTo>
                <a:lnTo>
                  <a:pt x="10484002" y="1117"/>
                </a:lnTo>
                <a:lnTo>
                  <a:pt x="10484827" y="2349"/>
                </a:lnTo>
                <a:lnTo>
                  <a:pt x="10485120" y="3810"/>
                </a:lnTo>
                <a:lnTo>
                  <a:pt x="7619" y="3810"/>
                </a:lnTo>
                <a:lnTo>
                  <a:pt x="3809" y="7620"/>
                </a:lnTo>
                <a:lnTo>
                  <a:pt x="7619" y="7620"/>
                </a:lnTo>
                <a:lnTo>
                  <a:pt x="7619" y="4953000"/>
                </a:lnTo>
                <a:lnTo>
                  <a:pt x="3809" y="4953000"/>
                </a:lnTo>
                <a:lnTo>
                  <a:pt x="7619" y="4956810"/>
                </a:lnTo>
                <a:lnTo>
                  <a:pt x="10485120" y="4956810"/>
                </a:lnTo>
                <a:lnTo>
                  <a:pt x="10484827" y="4958270"/>
                </a:lnTo>
                <a:lnTo>
                  <a:pt x="10484002" y="4959502"/>
                </a:lnTo>
                <a:lnTo>
                  <a:pt x="10482770" y="4960327"/>
                </a:lnTo>
                <a:lnTo>
                  <a:pt x="10481310" y="4960620"/>
                </a:lnTo>
                <a:close/>
              </a:path>
            </a:pathLst>
          </a:custGeom>
          <a:solidFill>
            <a:srgbClr val="3C3C3C"/>
          </a:solidFill>
        </p:spPr>
        <p:txBody>
          <a:bodyPr wrap="square" lIns="0" tIns="0" rIns="0" bIns="0" rtlCol="0"/>
          <a:lstStyle/>
          <a:p/>
        </p:txBody>
      </p:sp>
      <p:sp>
        <p:nvSpPr>
          <p:cNvPr id="5" name="object 5"/>
          <p:cNvSpPr/>
          <p:nvPr/>
        </p:nvSpPr>
        <p:spPr>
          <a:xfrm>
            <a:off x="1052322" y="1431416"/>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6" name="object 6"/>
          <p:cNvSpPr/>
          <p:nvPr/>
        </p:nvSpPr>
        <p:spPr>
          <a:xfrm>
            <a:off x="11526011" y="1429511"/>
            <a:ext cx="0" cy="4953000"/>
          </a:xfrm>
          <a:custGeom>
            <a:avLst/>
            <a:gdLst/>
            <a:ahLst/>
            <a:cxnLst/>
            <a:rect l="l" t="t" r="r" b="b"/>
            <a:pathLst>
              <a:path h="4953000">
                <a:moveTo>
                  <a:pt x="0" y="0"/>
                </a:moveTo>
                <a:lnTo>
                  <a:pt x="0" y="4953000"/>
                </a:lnTo>
              </a:path>
            </a:pathLst>
          </a:custGeom>
          <a:ln w="7620">
            <a:solidFill>
              <a:srgbClr val="3C3C3C"/>
            </a:solidFill>
          </a:ln>
        </p:spPr>
        <p:txBody>
          <a:bodyPr wrap="square" lIns="0" tIns="0" rIns="0" bIns="0" rtlCol="0"/>
          <a:lstStyle/>
          <a:p/>
        </p:txBody>
      </p:sp>
      <p:sp>
        <p:nvSpPr>
          <p:cNvPr id="7" name="object 7"/>
          <p:cNvSpPr/>
          <p:nvPr/>
        </p:nvSpPr>
        <p:spPr>
          <a:xfrm>
            <a:off x="1052322" y="6380607"/>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8" name="object 8"/>
          <p:cNvSpPr txBox="1"/>
          <p:nvPr/>
        </p:nvSpPr>
        <p:spPr>
          <a:xfrm>
            <a:off x="1146454" y="1942287"/>
            <a:ext cx="10363835" cy="3209290"/>
          </a:xfrm>
          <a:prstGeom prst="rect">
            <a:avLst/>
          </a:prstGeom>
        </p:spPr>
        <p:txBody>
          <a:bodyPr vert="horz" wrap="square" lIns="0" tIns="0" rIns="0" bIns="0" rtlCol="0">
            <a:spAutoFit/>
          </a:bodyPr>
          <a:lstStyle/>
          <a:p>
            <a:pPr marL="12700" marR="252730" indent="456565">
              <a:lnSpc>
                <a:spcPct val="142000"/>
              </a:lnSpc>
            </a:pPr>
            <a:r>
              <a:rPr sz="2000" b="1" spc="15" dirty="0">
                <a:latin typeface="Arial" panose="020B0604020202020204"/>
                <a:cs typeface="Arial" panose="020B0604020202020204"/>
              </a:rPr>
              <a:t>5</a:t>
            </a:r>
            <a:r>
              <a:rPr sz="2000" b="1" spc="15" dirty="0">
                <a:latin typeface="Microsoft JhengHei" panose="020B0604030504040204" charset="-120"/>
                <a:cs typeface="Microsoft JhengHei" panose="020B0604030504040204" charset="-120"/>
              </a:rPr>
              <a:t>、设计费用：设计费用是指为新产品和新工艺进行构思、开发和制造，进行工序、技 </a:t>
            </a:r>
            <a:r>
              <a:rPr sz="2000" b="1"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术</a:t>
            </a:r>
            <a:r>
              <a:rPr sz="2000" b="1" spc="70"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规范、规程制定、操作特性方面的设计等发生的费用。</a:t>
            </a:r>
            <a:endParaRPr sz="2000">
              <a:latin typeface="Microsoft JhengHei" panose="020B0604030504040204" charset="-120"/>
              <a:cs typeface="Microsoft JhengHei" panose="020B0604030504040204" charset="-120"/>
            </a:endParaRPr>
          </a:p>
          <a:p>
            <a:pPr marL="467995" marR="3239135">
              <a:lnSpc>
                <a:spcPct val="144000"/>
              </a:lnSpc>
              <a:spcBef>
                <a:spcPts val="535"/>
              </a:spcBef>
            </a:pPr>
            <a:r>
              <a:rPr sz="2000" b="1" spc="10" dirty="0">
                <a:latin typeface="Arial" panose="020B0604020202020204"/>
                <a:cs typeface="Arial" panose="020B0604020202020204"/>
              </a:rPr>
              <a:t>6</a:t>
            </a:r>
            <a:r>
              <a:rPr sz="2000" b="1" spc="10" dirty="0">
                <a:latin typeface="Microsoft JhengHei" panose="020B0604030504040204" charset="-120"/>
                <a:cs typeface="Microsoft JhengHei" panose="020B0604030504040204" charset="-120"/>
              </a:rPr>
              <a:t>、装备调试费用与试验费用 </a:t>
            </a:r>
            <a:r>
              <a:rPr sz="2000" b="1" spc="-475" dirty="0">
                <a:latin typeface="Microsoft JhengHei" panose="020B0604030504040204" charset="-120"/>
                <a:cs typeface="Microsoft JhengHei" panose="020B0604030504040204" charset="-120"/>
              </a:rPr>
              <a:t> </a:t>
            </a:r>
            <a:r>
              <a:rPr sz="2000" b="1" spc="15" dirty="0">
                <a:latin typeface="Microsoft JhengHei" panose="020B0604030504040204" charset="-120"/>
                <a:cs typeface="Microsoft JhengHei" panose="020B0604030504040204" charset="-120"/>
              </a:rPr>
              <a:t>而研发费加计扣除优惠中没</a:t>
            </a:r>
            <a:r>
              <a:rPr sz="2000" b="1" spc="5" dirty="0">
                <a:latin typeface="Microsoft JhengHei" panose="020B0604030504040204" charset="-120"/>
                <a:cs typeface="Microsoft JhengHei" panose="020B0604030504040204" charset="-120"/>
              </a:rPr>
              <a:t>有</a:t>
            </a:r>
            <a:r>
              <a:rPr sz="2000" b="1" spc="15" dirty="0">
                <a:solidFill>
                  <a:srgbClr val="E11606"/>
                </a:solidFill>
                <a:latin typeface="Microsoft JhengHei" panose="020B0604030504040204" charset="-120"/>
                <a:cs typeface="Microsoft JhengHei" panose="020B0604030504040204" charset="-120"/>
              </a:rPr>
              <a:t>装备</a:t>
            </a:r>
            <a:r>
              <a:rPr sz="2000" b="1" spc="5" dirty="0">
                <a:solidFill>
                  <a:srgbClr val="E11606"/>
                </a:solidFill>
                <a:latin typeface="Microsoft JhengHei" panose="020B0604030504040204" charset="-120"/>
                <a:cs typeface="Microsoft JhengHei" panose="020B0604030504040204" charset="-120"/>
              </a:rPr>
              <a:t>调</a:t>
            </a:r>
            <a:r>
              <a:rPr sz="2000" b="1" spc="15" dirty="0">
                <a:solidFill>
                  <a:srgbClr val="E11606"/>
                </a:solidFill>
                <a:latin typeface="Microsoft JhengHei" panose="020B0604030504040204" charset="-120"/>
                <a:cs typeface="Microsoft JhengHei" panose="020B0604030504040204" charset="-120"/>
              </a:rPr>
              <a:t>试费</a:t>
            </a:r>
            <a:r>
              <a:rPr sz="2000" b="1" spc="10" dirty="0">
                <a:solidFill>
                  <a:srgbClr val="E11606"/>
                </a:solidFill>
                <a:latin typeface="Microsoft JhengHei" panose="020B0604030504040204" charset="-120"/>
                <a:cs typeface="Microsoft JhengHei" panose="020B0604030504040204" charset="-120"/>
              </a:rPr>
              <a:t>用</a:t>
            </a:r>
            <a:r>
              <a:rPr sz="2000" b="1" spc="15" dirty="0">
                <a:latin typeface="Microsoft JhengHei" panose="020B0604030504040204" charset="-120"/>
                <a:cs typeface="Microsoft JhengHei" panose="020B0604030504040204" charset="-120"/>
              </a:rPr>
              <a:t>和</a:t>
            </a:r>
            <a:r>
              <a:rPr sz="2000" b="1" spc="15" dirty="0">
                <a:solidFill>
                  <a:srgbClr val="E11606"/>
                </a:solidFill>
                <a:latin typeface="Microsoft JhengHei" panose="020B0604030504040204" charset="-120"/>
                <a:cs typeface="Microsoft JhengHei" panose="020B0604030504040204" charset="-120"/>
              </a:rPr>
              <a:t>田间</a:t>
            </a:r>
            <a:r>
              <a:rPr sz="2000" b="1" spc="5" dirty="0">
                <a:solidFill>
                  <a:srgbClr val="E11606"/>
                </a:solidFill>
                <a:latin typeface="Microsoft JhengHei" panose="020B0604030504040204" charset="-120"/>
                <a:cs typeface="Microsoft JhengHei" panose="020B0604030504040204" charset="-120"/>
              </a:rPr>
              <a:t>试</a:t>
            </a:r>
            <a:r>
              <a:rPr sz="2000" b="1" spc="15" dirty="0">
                <a:solidFill>
                  <a:srgbClr val="E11606"/>
                </a:solidFill>
                <a:latin typeface="Microsoft JhengHei" panose="020B0604030504040204" charset="-120"/>
                <a:cs typeface="Microsoft JhengHei" panose="020B0604030504040204" charset="-120"/>
              </a:rPr>
              <a:t>验</a:t>
            </a:r>
            <a:r>
              <a:rPr sz="2000" b="1" spc="20" dirty="0">
                <a:solidFill>
                  <a:srgbClr val="E11606"/>
                </a:solidFill>
                <a:latin typeface="Microsoft JhengHei" panose="020B0604030504040204" charset="-120"/>
                <a:cs typeface="Microsoft JhengHei" panose="020B0604030504040204" charset="-120"/>
              </a:rPr>
              <a:t>费</a:t>
            </a:r>
            <a:r>
              <a:rPr sz="2000" b="1" spc="5"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a:p>
            <a:pPr marL="12700" marR="5080" indent="456565">
              <a:lnSpc>
                <a:spcPts val="3590"/>
              </a:lnSpc>
              <a:spcBef>
                <a:spcPts val="270"/>
              </a:spcBef>
            </a:pPr>
            <a:r>
              <a:rPr sz="2000" b="1" spc="-5" dirty="0">
                <a:latin typeface="Arial" panose="020B0604020202020204"/>
                <a:cs typeface="Arial" panose="020B0604020202020204"/>
              </a:rPr>
              <a:t>7</a:t>
            </a:r>
            <a:r>
              <a:rPr sz="2000" b="1" spc="15" dirty="0">
                <a:latin typeface="Microsoft JhengHei" panose="020B0604030504040204" charset="-120"/>
                <a:cs typeface="Microsoft JhengHei" panose="020B0604030504040204" charset="-120"/>
              </a:rPr>
              <a:t>、</a:t>
            </a:r>
            <a:r>
              <a:rPr sz="2000" b="1" spc="25" dirty="0">
                <a:latin typeface="Microsoft JhengHei" panose="020B0604030504040204" charset="-120"/>
                <a:cs typeface="Microsoft JhengHei" panose="020B0604030504040204" charset="-120"/>
              </a:rPr>
              <a:t>委</a:t>
            </a:r>
            <a:r>
              <a:rPr sz="2000" b="1" spc="15" dirty="0">
                <a:latin typeface="Microsoft JhengHei" panose="020B0604030504040204" charset="-120"/>
                <a:cs typeface="Microsoft JhengHei" panose="020B0604030504040204" charset="-120"/>
              </a:rPr>
              <a:t>托</a:t>
            </a:r>
            <a:r>
              <a:rPr sz="2000" b="1" spc="25" dirty="0">
                <a:latin typeface="Microsoft JhengHei" panose="020B0604030504040204" charset="-120"/>
                <a:cs typeface="Microsoft JhengHei" panose="020B0604030504040204" charset="-120"/>
              </a:rPr>
              <a:t>外</a:t>
            </a:r>
            <a:r>
              <a:rPr sz="2000" b="1" spc="15" dirty="0">
                <a:latin typeface="Microsoft JhengHei" panose="020B0604030504040204" charset="-120"/>
                <a:cs typeface="Microsoft JhengHei" panose="020B0604030504040204" charset="-120"/>
              </a:rPr>
              <a:t>部</a:t>
            </a:r>
            <a:r>
              <a:rPr sz="2000" b="1" spc="25" dirty="0">
                <a:latin typeface="Microsoft JhengHei" panose="020B0604030504040204" charset="-120"/>
                <a:cs typeface="Microsoft JhengHei" panose="020B0604030504040204" charset="-120"/>
              </a:rPr>
              <a:t>研</a:t>
            </a:r>
            <a:r>
              <a:rPr sz="2000" b="1" spc="15" dirty="0">
                <a:latin typeface="Microsoft JhengHei" panose="020B0604030504040204" charset="-120"/>
                <a:cs typeface="Microsoft JhengHei" panose="020B0604030504040204" charset="-120"/>
              </a:rPr>
              <a:t>发</a:t>
            </a:r>
            <a:r>
              <a:rPr sz="2000" b="1" spc="25" dirty="0">
                <a:latin typeface="Microsoft JhengHei" panose="020B0604030504040204" charset="-120"/>
                <a:cs typeface="Microsoft JhengHei" panose="020B0604030504040204" charset="-120"/>
              </a:rPr>
              <a:t>费</a:t>
            </a:r>
            <a:r>
              <a:rPr sz="2000" b="1" spc="15" dirty="0">
                <a:latin typeface="Microsoft JhengHei" panose="020B0604030504040204" charset="-120"/>
                <a:cs typeface="Microsoft JhengHei" panose="020B0604030504040204" charset="-120"/>
              </a:rPr>
              <a:t>用</a:t>
            </a:r>
            <a:r>
              <a:rPr sz="2000" b="1" spc="25" dirty="0">
                <a:latin typeface="Microsoft JhengHei" panose="020B0604030504040204" charset="-120"/>
                <a:cs typeface="Microsoft JhengHei" panose="020B0604030504040204" charset="-120"/>
              </a:rPr>
              <a:t>：</a:t>
            </a:r>
            <a:r>
              <a:rPr sz="2000" b="1" spc="15" dirty="0">
                <a:latin typeface="Microsoft JhengHei" panose="020B0604030504040204" charset="-120"/>
                <a:cs typeface="Microsoft JhengHei" panose="020B0604030504040204" charset="-120"/>
              </a:rPr>
              <a:t>委</a:t>
            </a:r>
            <a:r>
              <a:rPr sz="2000" b="1" spc="25" dirty="0">
                <a:latin typeface="Microsoft JhengHei" panose="020B0604030504040204" charset="-120"/>
                <a:cs typeface="Microsoft JhengHei" panose="020B0604030504040204" charset="-120"/>
              </a:rPr>
              <a:t>托</a:t>
            </a:r>
            <a:r>
              <a:rPr sz="2000" b="1" spc="15" dirty="0">
                <a:latin typeface="Microsoft JhengHei" panose="020B0604030504040204" charset="-120"/>
                <a:cs typeface="Microsoft JhengHei" panose="020B0604030504040204" charset="-120"/>
              </a:rPr>
              <a:t>境</a:t>
            </a:r>
            <a:r>
              <a:rPr sz="2000" b="1" spc="25" dirty="0">
                <a:latin typeface="Microsoft JhengHei" panose="020B0604030504040204" charset="-120"/>
                <a:cs typeface="Microsoft JhengHei" panose="020B0604030504040204" charset="-120"/>
              </a:rPr>
              <a:t>内</a:t>
            </a:r>
            <a:r>
              <a:rPr sz="2000" b="1" spc="15" dirty="0">
                <a:latin typeface="Microsoft JhengHei" panose="020B0604030504040204" charset="-120"/>
                <a:cs typeface="Microsoft JhengHei" panose="020B0604030504040204" charset="-120"/>
              </a:rPr>
              <a:t>外其他</a:t>
            </a:r>
            <a:r>
              <a:rPr sz="2000" b="1" spc="25" dirty="0">
                <a:latin typeface="Microsoft JhengHei" panose="020B0604030504040204" charset="-120"/>
                <a:cs typeface="Microsoft JhengHei" panose="020B0604030504040204" charset="-120"/>
              </a:rPr>
              <a:t>机</a:t>
            </a:r>
            <a:r>
              <a:rPr sz="2000" b="1" spc="15" dirty="0">
                <a:latin typeface="Microsoft JhengHei" panose="020B0604030504040204" charset="-120"/>
                <a:cs typeface="Microsoft JhengHei" panose="020B0604030504040204" charset="-120"/>
              </a:rPr>
              <a:t>构</a:t>
            </a:r>
            <a:r>
              <a:rPr sz="2000" b="1" spc="65" dirty="0">
                <a:latin typeface="Microsoft JhengHei" panose="020B0604030504040204" charset="-120"/>
                <a:cs typeface="Microsoft JhengHei" panose="020B0604030504040204" charset="-120"/>
              </a:rPr>
              <a:t>或</a:t>
            </a:r>
            <a:r>
              <a:rPr sz="2000" b="1" spc="15" dirty="0">
                <a:solidFill>
                  <a:srgbClr val="E11606"/>
                </a:solidFill>
                <a:latin typeface="Microsoft JhengHei" panose="020B0604030504040204" charset="-120"/>
                <a:cs typeface="Microsoft JhengHei" panose="020B0604030504040204" charset="-120"/>
              </a:rPr>
              <a:t>个人</a:t>
            </a:r>
            <a:r>
              <a:rPr sz="2000" b="1" spc="15" dirty="0">
                <a:latin typeface="Microsoft JhengHei" panose="020B0604030504040204" charset="-120"/>
                <a:cs typeface="Microsoft JhengHei" panose="020B0604030504040204" charset="-120"/>
              </a:rPr>
              <a:t>、</a:t>
            </a:r>
            <a:r>
              <a:rPr sz="2000" b="1" spc="25" dirty="0">
                <a:latin typeface="Microsoft JhengHei" panose="020B0604030504040204" charset="-120"/>
                <a:cs typeface="Microsoft JhengHei" panose="020B0604030504040204" charset="-120"/>
              </a:rPr>
              <a:t>实</a:t>
            </a:r>
            <a:r>
              <a:rPr sz="2000" b="1" spc="15" dirty="0">
                <a:latin typeface="Microsoft JhengHei" panose="020B0604030504040204" charset="-120"/>
                <a:cs typeface="Microsoft JhengHei" panose="020B0604030504040204" charset="-120"/>
              </a:rPr>
              <a:t>际</a:t>
            </a:r>
            <a:r>
              <a:rPr sz="2000" b="1" spc="25" dirty="0">
                <a:latin typeface="Microsoft JhengHei" panose="020B0604030504040204" charset="-120"/>
                <a:cs typeface="Microsoft JhengHei" panose="020B0604030504040204" charset="-120"/>
              </a:rPr>
              <a:t>发</a:t>
            </a:r>
            <a:r>
              <a:rPr sz="2000" b="1" spc="15" dirty="0">
                <a:latin typeface="Microsoft JhengHei" panose="020B0604030504040204" charset="-120"/>
                <a:cs typeface="Microsoft JhengHei" panose="020B0604030504040204" charset="-120"/>
              </a:rPr>
              <a:t>生额</a:t>
            </a:r>
            <a:r>
              <a:rPr sz="2000" b="1" spc="25" dirty="0">
                <a:latin typeface="Microsoft JhengHei" panose="020B0604030504040204" charset="-120"/>
                <a:cs typeface="Microsoft JhengHei" panose="020B0604030504040204" charset="-120"/>
              </a:rPr>
              <a:t>的</a:t>
            </a:r>
            <a:r>
              <a:rPr sz="2000" b="1" spc="-20" dirty="0">
                <a:solidFill>
                  <a:srgbClr val="E11606"/>
                </a:solidFill>
                <a:latin typeface="Arial" panose="020B0604020202020204"/>
                <a:cs typeface="Arial" panose="020B0604020202020204"/>
              </a:rPr>
              <a:t>80</a:t>
            </a:r>
            <a:r>
              <a:rPr sz="2000" b="1" spc="-15" dirty="0">
                <a:solidFill>
                  <a:srgbClr val="E11606"/>
                </a:solidFill>
                <a:latin typeface="Arial" panose="020B0604020202020204"/>
                <a:cs typeface="Arial" panose="020B0604020202020204"/>
              </a:rPr>
              <a:t>%</a:t>
            </a:r>
            <a:r>
              <a:rPr sz="2000" b="1" spc="25" dirty="0">
                <a:latin typeface="Microsoft JhengHei" panose="020B0604030504040204" charset="-120"/>
                <a:cs typeface="Microsoft JhengHei" panose="020B0604030504040204" charset="-120"/>
              </a:rPr>
              <a:t>计入委</a:t>
            </a:r>
            <a:r>
              <a:rPr sz="2000" b="1" spc="15" dirty="0">
                <a:latin typeface="Microsoft JhengHei" panose="020B0604030504040204" charset="-120"/>
                <a:cs typeface="Microsoft JhengHei" panose="020B0604030504040204" charset="-120"/>
              </a:rPr>
              <a:t>托</a:t>
            </a:r>
            <a:r>
              <a:rPr sz="2000" b="1" spc="25" dirty="0">
                <a:latin typeface="Microsoft JhengHei" panose="020B0604030504040204" charset="-120"/>
                <a:cs typeface="Microsoft JhengHei" panose="020B0604030504040204" charset="-120"/>
              </a:rPr>
              <a:t>方研</a:t>
            </a:r>
            <a:r>
              <a:rPr sz="2000" b="1" dirty="0">
                <a:latin typeface="Microsoft JhengHei" panose="020B0604030504040204" charset="-120"/>
                <a:cs typeface="Microsoft JhengHei" panose="020B0604030504040204" charset="-120"/>
              </a:rPr>
              <a:t>发 </a:t>
            </a:r>
            <a:r>
              <a:rPr sz="2000" b="1"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费用总额。</a:t>
            </a:r>
            <a:endParaRPr sz="2000">
              <a:latin typeface="Microsoft JhengHei" panose="020B0604030504040204" charset="-120"/>
              <a:cs typeface="Microsoft JhengHei" panose="020B0604030504040204" charset="-120"/>
            </a:endParaRPr>
          </a:p>
          <a:p>
            <a:pPr marL="467995">
              <a:lnSpc>
                <a:spcPct val="100000"/>
              </a:lnSpc>
              <a:spcBef>
                <a:spcPts val="1105"/>
              </a:spcBef>
            </a:pPr>
            <a:r>
              <a:rPr sz="2000" b="1" spc="5" dirty="0">
                <a:latin typeface="Arial" panose="020B0604020202020204"/>
                <a:cs typeface="Arial" panose="020B0604020202020204"/>
              </a:rPr>
              <a:t>8</a:t>
            </a:r>
            <a:r>
              <a:rPr sz="2000" b="1" spc="5" dirty="0">
                <a:latin typeface="Microsoft JhengHei" panose="020B0604030504040204" charset="-120"/>
                <a:cs typeface="Microsoft JhengHei" panose="020B0604030504040204" charset="-120"/>
              </a:rPr>
              <a:t>、其他费用：一般不得超过研究开发总费用的</a:t>
            </a:r>
            <a:r>
              <a:rPr sz="2000" b="1" spc="5" dirty="0">
                <a:solidFill>
                  <a:srgbClr val="E11606"/>
                </a:solidFill>
                <a:latin typeface="Arial" panose="020B0604020202020204"/>
                <a:cs typeface="Arial" panose="020B0604020202020204"/>
              </a:rPr>
              <a:t>20%</a:t>
            </a:r>
            <a:r>
              <a:rPr sz="2000" b="1" spc="5" dirty="0">
                <a:latin typeface="Microsoft JhengHei" panose="020B0604030504040204" charset="-120"/>
                <a:cs typeface="Microsoft JhengHei" panose="020B0604030504040204" charset="-120"/>
              </a:rPr>
              <a:t>。（加计扣除：</a:t>
            </a:r>
            <a:r>
              <a:rPr sz="2000" b="1" spc="5" dirty="0">
                <a:solidFill>
                  <a:srgbClr val="E11606"/>
                </a:solidFill>
                <a:latin typeface="Arial" panose="020B0604020202020204"/>
                <a:cs typeface="Arial" panose="020B0604020202020204"/>
              </a:rPr>
              <a:t>10%</a:t>
            </a:r>
            <a:r>
              <a:rPr sz="2000" b="1" spc="5"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p:txBody>
      </p:sp>
      <p:sp>
        <p:nvSpPr>
          <p:cNvPr id="9" name="object 9"/>
          <p:cNvSpPr/>
          <p:nvPr/>
        </p:nvSpPr>
        <p:spPr>
          <a:xfrm>
            <a:off x="952500" y="1443989"/>
            <a:ext cx="110489" cy="275590"/>
          </a:xfrm>
          <a:custGeom>
            <a:avLst/>
            <a:gdLst/>
            <a:ahLst/>
            <a:cxnLst/>
            <a:rect l="l" t="t" r="r" b="b"/>
            <a:pathLst>
              <a:path w="110490" h="275589">
                <a:moveTo>
                  <a:pt x="0" y="0"/>
                </a:moveTo>
                <a:lnTo>
                  <a:pt x="110159" y="0"/>
                </a:lnTo>
                <a:lnTo>
                  <a:pt x="110159" y="275590"/>
                </a:lnTo>
                <a:lnTo>
                  <a:pt x="0" y="275590"/>
                </a:lnTo>
                <a:lnTo>
                  <a:pt x="0" y="0"/>
                </a:lnTo>
                <a:close/>
              </a:path>
            </a:pathLst>
          </a:custGeom>
          <a:solidFill>
            <a:srgbClr val="4276AA"/>
          </a:solidFill>
        </p:spPr>
        <p:txBody>
          <a:bodyPr wrap="square" lIns="0" tIns="0" rIns="0" bIns="0" rtlCol="0"/>
          <a:lstStyle/>
          <a:p/>
        </p:txBody>
      </p:sp>
      <p:sp>
        <p:nvSpPr>
          <p:cNvPr id="10" name="object 10"/>
          <p:cNvSpPr/>
          <p:nvPr/>
        </p:nvSpPr>
        <p:spPr>
          <a:xfrm>
            <a:off x="952500" y="1333500"/>
            <a:ext cx="386080" cy="110489"/>
          </a:xfrm>
          <a:custGeom>
            <a:avLst/>
            <a:gdLst/>
            <a:ahLst/>
            <a:cxnLst/>
            <a:rect l="l" t="t" r="r" b="b"/>
            <a:pathLst>
              <a:path w="386080"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1" name="object 11"/>
          <p:cNvSpPr/>
          <p:nvPr/>
        </p:nvSpPr>
        <p:spPr>
          <a:xfrm>
            <a:off x="11239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2" name="object 12"/>
          <p:cNvSpPr/>
          <p:nvPr/>
        </p:nvSpPr>
        <p:spPr>
          <a:xfrm>
            <a:off x="11514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3" name="object 13"/>
          <p:cNvSpPr/>
          <p:nvPr/>
        </p:nvSpPr>
        <p:spPr>
          <a:xfrm>
            <a:off x="1016508" y="842010"/>
            <a:ext cx="10454640" cy="0"/>
          </a:xfrm>
          <a:custGeom>
            <a:avLst/>
            <a:gdLst/>
            <a:ahLst/>
            <a:cxnLst/>
            <a:rect l="l" t="t" r="r" b="b"/>
            <a:pathLst>
              <a:path w="10454640">
                <a:moveTo>
                  <a:pt x="0" y="0"/>
                </a:moveTo>
                <a:lnTo>
                  <a:pt x="10454640" y="0"/>
                </a:lnTo>
              </a:path>
            </a:pathLst>
          </a:custGeom>
          <a:ln w="11049">
            <a:solidFill>
              <a:srgbClr val="000000"/>
            </a:solidFill>
          </a:ln>
        </p:spPr>
        <p:txBody>
          <a:bodyPr wrap="square" lIns="0" tIns="0" rIns="0" bIns="0" rtlCol="0"/>
          <a:lstStyle/>
          <a:p/>
        </p:txBody>
      </p:sp>
      <p:sp>
        <p:nvSpPr>
          <p:cNvPr id="14" name="object 14"/>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5" name="object 15"/>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597" rIns="0" bIns="0" rtlCol="0">
            <a:spAutoFit/>
          </a:bodyPr>
          <a:lstStyle/>
          <a:p>
            <a:pPr marL="565785">
              <a:lnSpc>
                <a:spcPct val="100000"/>
              </a:lnSpc>
            </a:pPr>
            <a:r>
              <a:rPr sz="1800" b="1" spc="10" dirty="0">
                <a:solidFill>
                  <a:srgbClr val="3C3C3C"/>
                </a:solidFill>
                <a:latin typeface="Microsoft JhengHei" panose="020B0604030504040204" charset="-120"/>
                <a:cs typeface="Microsoft JhengHei" panose="020B0604030504040204" charset="-120"/>
              </a:rPr>
              <a:t>重点优惠之</a:t>
            </a:r>
            <a:r>
              <a:rPr sz="1800" b="1" dirty="0">
                <a:solidFill>
                  <a:srgbClr val="3C3C3C"/>
                </a:solidFill>
                <a:latin typeface="Microsoft JhengHei" panose="020B0604030504040204" charset="-120"/>
                <a:cs typeface="Microsoft JhengHei" panose="020B0604030504040204" charset="-120"/>
              </a:rPr>
              <a:t>一</a:t>
            </a:r>
            <a:endParaRPr sz="1800">
              <a:latin typeface="Microsoft JhengHei" panose="020B0604030504040204" charset="-120"/>
              <a:cs typeface="Microsoft JhengHei" panose="020B0604030504040204" charset="-120"/>
            </a:endParaRPr>
          </a:p>
        </p:txBody>
      </p:sp>
      <p:sp>
        <p:nvSpPr>
          <p:cNvPr id="3" name="object 3"/>
          <p:cNvSpPr txBox="1"/>
          <p:nvPr/>
        </p:nvSpPr>
        <p:spPr>
          <a:xfrm>
            <a:off x="3047745" y="334264"/>
            <a:ext cx="4161790" cy="281305"/>
          </a:xfrm>
          <a:prstGeom prst="rect">
            <a:avLst/>
          </a:prstGeom>
        </p:spPr>
        <p:txBody>
          <a:bodyPr vert="horz" wrap="square" lIns="0" tIns="0" rIns="0" bIns="0" rtlCol="0">
            <a:spAutoFit/>
          </a:bodyPr>
          <a:lstStyle/>
          <a:p>
            <a:pPr marL="12700">
              <a:lnSpc>
                <a:spcPct val="100000"/>
              </a:lnSpc>
            </a:pPr>
            <a:r>
              <a:rPr sz="1800" b="1" spc="5" dirty="0">
                <a:solidFill>
                  <a:srgbClr val="3C3C3C"/>
                </a:solidFill>
                <a:latin typeface="Microsoft JhengHei" panose="020B0604030504040204" charset="-120"/>
                <a:cs typeface="Microsoft JhengHei" panose="020B0604030504040204" charset="-120"/>
              </a:rPr>
              <a:t>高新技术企业所得税优惠政策及报表填写</a:t>
            </a:r>
            <a:endParaRPr sz="1800">
              <a:latin typeface="Microsoft JhengHei" panose="020B0604030504040204" charset="-120"/>
              <a:cs typeface="Microsoft JhengHei" panose="020B0604030504040204" charset="-120"/>
            </a:endParaRPr>
          </a:p>
        </p:txBody>
      </p:sp>
      <p:sp>
        <p:nvSpPr>
          <p:cNvPr id="4" name="object 4"/>
          <p:cNvSpPr/>
          <p:nvPr/>
        </p:nvSpPr>
        <p:spPr>
          <a:xfrm>
            <a:off x="1044702" y="1425702"/>
            <a:ext cx="10485120" cy="4960620"/>
          </a:xfrm>
          <a:custGeom>
            <a:avLst/>
            <a:gdLst/>
            <a:ahLst/>
            <a:cxnLst/>
            <a:rect l="l" t="t" r="r" b="b"/>
            <a:pathLst>
              <a:path w="10485120" h="4960620">
                <a:moveTo>
                  <a:pt x="10481310" y="4960620"/>
                </a:moveTo>
                <a:lnTo>
                  <a:pt x="3809" y="4960620"/>
                </a:lnTo>
                <a:lnTo>
                  <a:pt x="2349" y="4960327"/>
                </a:lnTo>
                <a:lnTo>
                  <a:pt x="1117" y="4959502"/>
                </a:lnTo>
                <a:lnTo>
                  <a:pt x="292" y="4958270"/>
                </a:lnTo>
                <a:lnTo>
                  <a:pt x="0" y="4956810"/>
                </a:lnTo>
                <a:lnTo>
                  <a:pt x="0" y="3810"/>
                </a:lnTo>
                <a:lnTo>
                  <a:pt x="292" y="2349"/>
                </a:lnTo>
                <a:lnTo>
                  <a:pt x="1117" y="1117"/>
                </a:lnTo>
                <a:lnTo>
                  <a:pt x="2349" y="292"/>
                </a:lnTo>
                <a:lnTo>
                  <a:pt x="3809" y="0"/>
                </a:lnTo>
                <a:lnTo>
                  <a:pt x="10481310" y="0"/>
                </a:lnTo>
                <a:lnTo>
                  <a:pt x="10482770" y="292"/>
                </a:lnTo>
                <a:lnTo>
                  <a:pt x="10484002" y="1117"/>
                </a:lnTo>
                <a:lnTo>
                  <a:pt x="10484827" y="2349"/>
                </a:lnTo>
                <a:lnTo>
                  <a:pt x="10485120" y="3810"/>
                </a:lnTo>
                <a:lnTo>
                  <a:pt x="7619" y="3810"/>
                </a:lnTo>
                <a:lnTo>
                  <a:pt x="3809" y="7620"/>
                </a:lnTo>
                <a:lnTo>
                  <a:pt x="7619" y="7620"/>
                </a:lnTo>
                <a:lnTo>
                  <a:pt x="7619" y="4953000"/>
                </a:lnTo>
                <a:lnTo>
                  <a:pt x="3809" y="4953000"/>
                </a:lnTo>
                <a:lnTo>
                  <a:pt x="7619" y="4956810"/>
                </a:lnTo>
                <a:lnTo>
                  <a:pt x="10485120" y="4956810"/>
                </a:lnTo>
                <a:lnTo>
                  <a:pt x="10484827" y="4958270"/>
                </a:lnTo>
                <a:lnTo>
                  <a:pt x="10484002" y="4959502"/>
                </a:lnTo>
                <a:lnTo>
                  <a:pt x="10482770" y="4960327"/>
                </a:lnTo>
                <a:lnTo>
                  <a:pt x="10481310" y="4960620"/>
                </a:lnTo>
                <a:close/>
              </a:path>
            </a:pathLst>
          </a:custGeom>
          <a:solidFill>
            <a:srgbClr val="3C3C3C"/>
          </a:solidFill>
        </p:spPr>
        <p:txBody>
          <a:bodyPr wrap="square" lIns="0" tIns="0" rIns="0" bIns="0" rtlCol="0"/>
          <a:lstStyle/>
          <a:p/>
        </p:txBody>
      </p:sp>
      <p:sp>
        <p:nvSpPr>
          <p:cNvPr id="5" name="object 5"/>
          <p:cNvSpPr/>
          <p:nvPr/>
        </p:nvSpPr>
        <p:spPr>
          <a:xfrm>
            <a:off x="1052322" y="1431416"/>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6" name="object 6"/>
          <p:cNvSpPr/>
          <p:nvPr/>
        </p:nvSpPr>
        <p:spPr>
          <a:xfrm>
            <a:off x="11526011" y="1429511"/>
            <a:ext cx="0" cy="4953000"/>
          </a:xfrm>
          <a:custGeom>
            <a:avLst/>
            <a:gdLst/>
            <a:ahLst/>
            <a:cxnLst/>
            <a:rect l="l" t="t" r="r" b="b"/>
            <a:pathLst>
              <a:path h="4953000">
                <a:moveTo>
                  <a:pt x="0" y="0"/>
                </a:moveTo>
                <a:lnTo>
                  <a:pt x="0" y="4953000"/>
                </a:lnTo>
              </a:path>
            </a:pathLst>
          </a:custGeom>
          <a:ln w="7620">
            <a:solidFill>
              <a:srgbClr val="3C3C3C"/>
            </a:solidFill>
          </a:ln>
        </p:spPr>
        <p:txBody>
          <a:bodyPr wrap="square" lIns="0" tIns="0" rIns="0" bIns="0" rtlCol="0"/>
          <a:lstStyle/>
          <a:p/>
        </p:txBody>
      </p:sp>
      <p:sp>
        <p:nvSpPr>
          <p:cNvPr id="7" name="object 7"/>
          <p:cNvSpPr/>
          <p:nvPr/>
        </p:nvSpPr>
        <p:spPr>
          <a:xfrm>
            <a:off x="1052322" y="6380607"/>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8" name="object 8"/>
          <p:cNvSpPr txBox="1">
            <a:spLocks noGrp="1"/>
          </p:cNvSpPr>
          <p:nvPr>
            <p:ph type="body" idx="1"/>
          </p:nvPr>
        </p:nvSpPr>
        <p:spPr>
          <a:prstGeom prst="rect">
            <a:avLst/>
          </a:prstGeom>
        </p:spPr>
        <p:txBody>
          <a:bodyPr vert="horz" wrap="square" lIns="0" tIns="320547" rIns="0" bIns="0" rtlCol="0">
            <a:spAutoFit/>
          </a:bodyPr>
          <a:lstStyle/>
          <a:p>
            <a:pPr marL="784860">
              <a:lnSpc>
                <a:spcPct val="100000"/>
              </a:lnSpc>
            </a:pPr>
            <a:r>
              <a:rPr dirty="0"/>
              <a:t>二、汇缴申报《</a:t>
            </a:r>
            <a:r>
              <a:rPr dirty="0">
                <a:latin typeface="Arial" panose="020B0604020202020204"/>
                <a:cs typeface="Arial" panose="020B0604020202020204"/>
              </a:rPr>
              <a:t>A107041</a:t>
            </a:r>
            <a:r>
              <a:rPr dirty="0"/>
              <a:t>高新技术企业优惠情况明细表》填报几点说明</a:t>
            </a:r>
            <a:endParaRPr dirty="0"/>
          </a:p>
          <a:p>
            <a:pPr marL="328295" marR="330835" indent="456565">
              <a:lnSpc>
                <a:spcPts val="3230"/>
              </a:lnSpc>
              <a:spcBef>
                <a:spcPts val="180"/>
              </a:spcBef>
            </a:pPr>
            <a:r>
              <a:rPr sz="1800" spc="20" dirty="0">
                <a:latin typeface="Arial" panose="020B0604020202020204"/>
                <a:cs typeface="Arial" panose="020B0604020202020204"/>
              </a:rPr>
              <a:t>1</a:t>
            </a:r>
            <a:r>
              <a:rPr sz="1800" spc="20" dirty="0"/>
              <a:t>、</a:t>
            </a:r>
            <a:r>
              <a:rPr sz="1800" spc="20" dirty="0">
                <a:latin typeface="Arial" panose="020B0604020202020204"/>
                <a:cs typeface="Arial" panose="020B0604020202020204"/>
              </a:rPr>
              <a:t>A107041</a:t>
            </a:r>
            <a:r>
              <a:rPr sz="1800" spc="20" dirty="0"/>
              <a:t>表适用于具备高新技术企业资格的纳税人填报。</a:t>
            </a:r>
            <a:r>
              <a:rPr sz="1800" spc="20" dirty="0">
                <a:solidFill>
                  <a:srgbClr val="E11606"/>
                </a:solidFill>
              </a:rPr>
              <a:t>不论是否享受优惠政策</a:t>
            </a:r>
            <a:r>
              <a:rPr sz="1800" spc="20" dirty="0"/>
              <a:t>，高新技 </a:t>
            </a:r>
            <a:r>
              <a:rPr sz="1800" dirty="0"/>
              <a:t> </a:t>
            </a:r>
            <a:r>
              <a:rPr sz="1800" spc="5" dirty="0"/>
              <a:t>术企业资格在有效期内的纳税人均需填报本表。</a:t>
            </a:r>
            <a:endParaRPr sz="1800">
              <a:latin typeface="Arial" panose="020B0604020202020204"/>
              <a:cs typeface="Arial" panose="020B0604020202020204"/>
            </a:endParaRPr>
          </a:p>
          <a:p>
            <a:pPr marL="784860">
              <a:lnSpc>
                <a:spcPct val="100000"/>
              </a:lnSpc>
              <a:spcBef>
                <a:spcPts val="715"/>
              </a:spcBef>
            </a:pPr>
            <a:r>
              <a:rPr sz="1800" spc="30" dirty="0">
                <a:latin typeface="Arial" panose="020B0604020202020204"/>
                <a:cs typeface="Arial" panose="020B0604020202020204"/>
              </a:rPr>
              <a:t>2</a:t>
            </a:r>
            <a:r>
              <a:rPr sz="1800" spc="30" dirty="0"/>
              <a:t>、企业获得高新技术企业资格后，自高新技术企业</a:t>
            </a:r>
            <a:r>
              <a:rPr sz="1800" spc="30" dirty="0">
                <a:solidFill>
                  <a:srgbClr val="E11606"/>
                </a:solidFill>
              </a:rPr>
              <a:t>证书注明的发证时间所在年度起</a:t>
            </a:r>
            <a:r>
              <a:rPr sz="1800" spc="30" dirty="0"/>
              <a:t>申报享受</a:t>
            </a:r>
            <a:endParaRPr sz="1800">
              <a:latin typeface="Arial" panose="020B0604020202020204"/>
              <a:cs typeface="Arial" panose="020B0604020202020204"/>
            </a:endParaRPr>
          </a:p>
          <a:p>
            <a:pPr marL="328295">
              <a:lnSpc>
                <a:spcPct val="100000"/>
              </a:lnSpc>
              <a:spcBef>
                <a:spcPts val="1065"/>
              </a:spcBef>
            </a:pPr>
            <a:r>
              <a:rPr sz="1800" spc="5" dirty="0"/>
              <a:t>税收优惠。</a:t>
            </a:r>
            <a:endParaRPr sz="1800"/>
          </a:p>
          <a:p>
            <a:pPr marL="328295" marR="322580" indent="456565">
              <a:lnSpc>
                <a:spcPct val="149000"/>
              </a:lnSpc>
              <a:spcBef>
                <a:spcPts val="30"/>
              </a:spcBef>
            </a:pPr>
            <a:r>
              <a:rPr sz="1800" spc="25" dirty="0">
                <a:latin typeface="Arial" panose="020B0604020202020204"/>
                <a:cs typeface="Arial" panose="020B0604020202020204"/>
              </a:rPr>
              <a:t>3</a:t>
            </a:r>
            <a:r>
              <a:rPr sz="1800" spc="25" dirty="0"/>
              <a:t>、企业的高新技术企业资格</a:t>
            </a:r>
            <a:r>
              <a:rPr sz="1800" spc="25" dirty="0">
                <a:solidFill>
                  <a:srgbClr val="E11606"/>
                </a:solidFill>
              </a:rPr>
              <a:t>期满当年</a:t>
            </a:r>
            <a:r>
              <a:rPr sz="1800" spc="25" dirty="0"/>
              <a:t>，在通过</a:t>
            </a:r>
            <a:r>
              <a:rPr sz="1800" spc="25" dirty="0">
                <a:solidFill>
                  <a:srgbClr val="E11606"/>
                </a:solidFill>
              </a:rPr>
              <a:t>重新认定前</a:t>
            </a:r>
            <a:r>
              <a:rPr sz="1800" spc="25" dirty="0"/>
              <a:t>，其企业所得税</a:t>
            </a:r>
            <a:r>
              <a:rPr sz="1800" spc="25" dirty="0">
                <a:solidFill>
                  <a:srgbClr val="E11606"/>
                </a:solidFill>
              </a:rPr>
              <a:t>暂按</a:t>
            </a:r>
            <a:r>
              <a:rPr sz="1800" spc="25" dirty="0">
                <a:solidFill>
                  <a:srgbClr val="E11606"/>
                </a:solidFill>
                <a:latin typeface="Arial" panose="020B0604020202020204"/>
                <a:cs typeface="Arial" panose="020B0604020202020204"/>
              </a:rPr>
              <a:t>15%</a:t>
            </a:r>
            <a:r>
              <a:rPr sz="1800" spc="25" dirty="0"/>
              <a:t>的税率预 </a:t>
            </a:r>
            <a:r>
              <a:rPr sz="1800" dirty="0"/>
              <a:t> </a:t>
            </a:r>
            <a:r>
              <a:rPr sz="1800" spc="10" dirty="0"/>
              <a:t>缴，在</a:t>
            </a:r>
            <a:r>
              <a:rPr sz="1800" spc="10" dirty="0">
                <a:solidFill>
                  <a:srgbClr val="E11606"/>
                </a:solidFill>
              </a:rPr>
              <a:t>年底前仍未取得</a:t>
            </a:r>
            <a:r>
              <a:rPr sz="1800" spc="10" dirty="0"/>
              <a:t>高新技术企业资格的，应按规定</a:t>
            </a:r>
            <a:r>
              <a:rPr sz="1800" spc="10" dirty="0">
                <a:solidFill>
                  <a:srgbClr val="E11606"/>
                </a:solidFill>
              </a:rPr>
              <a:t>补缴</a:t>
            </a:r>
            <a:r>
              <a:rPr sz="1800" spc="10" dirty="0"/>
              <a:t>相应期间的税款。</a:t>
            </a:r>
            <a:endParaRPr sz="1800">
              <a:latin typeface="Arial" panose="020B0604020202020204"/>
              <a:cs typeface="Arial" panose="020B0604020202020204"/>
            </a:endParaRPr>
          </a:p>
          <a:p>
            <a:pPr marL="784860">
              <a:lnSpc>
                <a:spcPct val="100000"/>
              </a:lnSpc>
              <a:spcBef>
                <a:spcPts val="1190"/>
              </a:spcBef>
            </a:pPr>
            <a:r>
              <a:rPr sz="1800" spc="30" dirty="0">
                <a:latin typeface="Arial" panose="020B0604020202020204"/>
                <a:cs typeface="Arial" panose="020B0604020202020204"/>
              </a:rPr>
              <a:t>4</a:t>
            </a:r>
            <a:r>
              <a:rPr sz="1800" spc="30" dirty="0"/>
              <a:t>、对取得高新技术企业资格且享受税收优惠的高新技术企业，税务部门如在日常管理过程中</a:t>
            </a:r>
            <a:endParaRPr sz="1800">
              <a:latin typeface="Arial" panose="020B0604020202020204"/>
              <a:cs typeface="Arial" panose="020B0604020202020204"/>
            </a:endParaRPr>
          </a:p>
          <a:p>
            <a:pPr marL="328295" marR="5080">
              <a:lnSpc>
                <a:spcPts val="3230"/>
              </a:lnSpc>
              <a:spcBef>
                <a:spcPts val="235"/>
              </a:spcBef>
            </a:pPr>
            <a:r>
              <a:rPr sz="1800" dirty="0"/>
              <a:t>发 </a:t>
            </a:r>
            <a:r>
              <a:rPr sz="1800" spc="10" dirty="0"/>
              <a:t>现其在高新技术企业认定过程中或享受优惠期间</a:t>
            </a:r>
            <a:r>
              <a:rPr sz="1800" spc="10" dirty="0">
                <a:solidFill>
                  <a:srgbClr val="FF0000"/>
                </a:solidFill>
              </a:rPr>
              <a:t>不符合</a:t>
            </a:r>
            <a:r>
              <a:rPr sz="1800" spc="10" dirty="0"/>
              <a:t>《认定办法》第十一条规定的认定条件的， </a:t>
            </a:r>
            <a:r>
              <a:rPr sz="1800" spc="-204" dirty="0"/>
              <a:t> </a:t>
            </a:r>
            <a:r>
              <a:rPr sz="1800" spc="10" dirty="0"/>
              <a:t>应提请认定机构</a:t>
            </a:r>
            <a:r>
              <a:rPr sz="1800" spc="10" dirty="0">
                <a:solidFill>
                  <a:srgbClr val="FF0000"/>
                </a:solidFill>
              </a:rPr>
              <a:t>复核。</a:t>
            </a:r>
            <a:r>
              <a:rPr sz="1800" spc="10" dirty="0"/>
              <a:t>复核后确认不符合认定条件的，由认定机构</a:t>
            </a:r>
            <a:r>
              <a:rPr sz="1800" spc="10" dirty="0">
                <a:solidFill>
                  <a:srgbClr val="FF0000"/>
                </a:solidFill>
              </a:rPr>
              <a:t>取消其高新技术企业资格</a:t>
            </a:r>
            <a:r>
              <a:rPr sz="1800" spc="10" dirty="0"/>
              <a:t>，并通</a:t>
            </a:r>
            <a:endParaRPr sz="1800"/>
          </a:p>
          <a:p>
            <a:pPr marL="328295">
              <a:lnSpc>
                <a:spcPct val="100000"/>
              </a:lnSpc>
              <a:spcBef>
                <a:spcPts val="840"/>
              </a:spcBef>
            </a:pPr>
            <a:r>
              <a:rPr sz="1800" spc="10" dirty="0"/>
              <a:t>知税务机关</a:t>
            </a:r>
            <a:r>
              <a:rPr sz="1800" spc="10" dirty="0">
                <a:solidFill>
                  <a:srgbClr val="FF0000"/>
                </a:solidFill>
              </a:rPr>
              <a:t>追缴其证书有效期内自不符合认定条件年度起已享受的税收优惠</a:t>
            </a:r>
            <a:r>
              <a:rPr sz="1800" spc="10" dirty="0"/>
              <a:t>。</a:t>
            </a:r>
            <a:endParaRPr sz="1800"/>
          </a:p>
        </p:txBody>
      </p:sp>
      <p:sp>
        <p:nvSpPr>
          <p:cNvPr id="9" name="object 9"/>
          <p:cNvSpPr/>
          <p:nvPr/>
        </p:nvSpPr>
        <p:spPr>
          <a:xfrm>
            <a:off x="952500" y="1443989"/>
            <a:ext cx="110489" cy="275590"/>
          </a:xfrm>
          <a:custGeom>
            <a:avLst/>
            <a:gdLst/>
            <a:ahLst/>
            <a:cxnLst/>
            <a:rect l="l" t="t" r="r" b="b"/>
            <a:pathLst>
              <a:path w="110490" h="275589">
                <a:moveTo>
                  <a:pt x="0" y="0"/>
                </a:moveTo>
                <a:lnTo>
                  <a:pt x="110159" y="0"/>
                </a:lnTo>
                <a:lnTo>
                  <a:pt x="110159" y="275590"/>
                </a:lnTo>
                <a:lnTo>
                  <a:pt x="0" y="275590"/>
                </a:lnTo>
                <a:lnTo>
                  <a:pt x="0" y="0"/>
                </a:lnTo>
                <a:close/>
              </a:path>
            </a:pathLst>
          </a:custGeom>
          <a:solidFill>
            <a:srgbClr val="4276AA"/>
          </a:solidFill>
        </p:spPr>
        <p:txBody>
          <a:bodyPr wrap="square" lIns="0" tIns="0" rIns="0" bIns="0" rtlCol="0"/>
          <a:lstStyle/>
          <a:p/>
        </p:txBody>
      </p:sp>
      <p:sp>
        <p:nvSpPr>
          <p:cNvPr id="10" name="object 10"/>
          <p:cNvSpPr/>
          <p:nvPr/>
        </p:nvSpPr>
        <p:spPr>
          <a:xfrm>
            <a:off x="952500" y="1333500"/>
            <a:ext cx="386080" cy="110489"/>
          </a:xfrm>
          <a:custGeom>
            <a:avLst/>
            <a:gdLst/>
            <a:ahLst/>
            <a:cxnLst/>
            <a:rect l="l" t="t" r="r" b="b"/>
            <a:pathLst>
              <a:path w="386080"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1" name="object 11"/>
          <p:cNvSpPr/>
          <p:nvPr/>
        </p:nvSpPr>
        <p:spPr>
          <a:xfrm>
            <a:off x="11239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2" name="object 12"/>
          <p:cNvSpPr/>
          <p:nvPr/>
        </p:nvSpPr>
        <p:spPr>
          <a:xfrm>
            <a:off x="11514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3" name="object 13"/>
          <p:cNvSpPr/>
          <p:nvPr/>
        </p:nvSpPr>
        <p:spPr>
          <a:xfrm>
            <a:off x="1016508" y="842010"/>
            <a:ext cx="10454640" cy="0"/>
          </a:xfrm>
          <a:custGeom>
            <a:avLst/>
            <a:gdLst/>
            <a:ahLst/>
            <a:cxnLst/>
            <a:rect l="l" t="t" r="r" b="b"/>
            <a:pathLst>
              <a:path w="10454640">
                <a:moveTo>
                  <a:pt x="0" y="0"/>
                </a:moveTo>
                <a:lnTo>
                  <a:pt x="10454640" y="0"/>
                </a:lnTo>
              </a:path>
            </a:pathLst>
          </a:custGeom>
          <a:ln w="11049">
            <a:solidFill>
              <a:srgbClr val="000000"/>
            </a:solidFill>
          </a:ln>
        </p:spPr>
        <p:txBody>
          <a:bodyPr wrap="square" lIns="0" tIns="0" rIns="0" bIns="0" rtlCol="0"/>
          <a:lstStyle/>
          <a:p/>
        </p:txBody>
      </p:sp>
      <p:sp>
        <p:nvSpPr>
          <p:cNvPr id="14" name="object 14"/>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5" name="object 15"/>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16607" y="1569719"/>
            <a:ext cx="9880600" cy="1214755"/>
          </a:xfrm>
          <a:prstGeom prst="rect">
            <a:avLst/>
          </a:prstGeom>
          <a:solidFill>
            <a:srgbClr val="446FC4"/>
          </a:solidFill>
        </p:spPr>
        <p:txBody>
          <a:bodyPr vert="horz" wrap="square" lIns="0" tIns="25400" rIns="0" bIns="0" rtlCol="0">
            <a:spAutoFit/>
          </a:bodyPr>
          <a:lstStyle/>
          <a:p>
            <a:pPr marL="486410" marR="139700">
              <a:lnSpc>
                <a:spcPts val="3000"/>
              </a:lnSpc>
              <a:spcBef>
                <a:spcPts val="200"/>
              </a:spcBef>
              <a:tabLst>
                <a:tab pos="3349625" algn="l"/>
                <a:tab pos="3453765" algn="l"/>
                <a:tab pos="9503410" algn="l"/>
              </a:tabLst>
            </a:pPr>
            <a:r>
              <a:rPr sz="1800" spc="40" dirty="0">
                <a:latin typeface="Tahoma" panose="020B0604030504040204"/>
                <a:cs typeface="Tahoma" panose="020B0604030504040204"/>
              </a:rPr>
              <a:t>2018</a:t>
            </a:r>
            <a:r>
              <a:rPr sz="1800" spc="40" dirty="0">
                <a:latin typeface="Arial Unicode MS" panose="020B0604020202020204" charset="-122"/>
                <a:cs typeface="Arial Unicode MS" panose="020B0604020202020204" charset="-122"/>
              </a:rPr>
              <a:t>年汇缴起，将原表单</a:t>
            </a:r>
            <a:r>
              <a:rPr sz="1800" spc="40" dirty="0">
                <a:latin typeface="Tahoma" panose="020B0604030504040204"/>
                <a:cs typeface="Tahoma" panose="020B0604030504040204"/>
              </a:rPr>
              <a:t>“	</a:t>
            </a:r>
            <a:r>
              <a:rPr sz="1800" dirty="0">
                <a:latin typeface="Arial Unicode MS" panose="020B0604020202020204" charset="-122"/>
                <a:cs typeface="Arial Unicode MS" panose="020B0604020202020204" charset="-122"/>
              </a:rPr>
              <a:t>基本信息（高新技术企业证书编号、高新技术企业证书取得时 </a:t>
            </a:r>
            <a:r>
              <a:rPr sz="1800" spc="-400" dirty="0">
                <a:latin typeface="Arial Unicode MS" panose="020B0604020202020204" charset="-122"/>
                <a:cs typeface="Arial Unicode MS" panose="020B0604020202020204" charset="-122"/>
              </a:rPr>
              <a:t> </a:t>
            </a:r>
            <a:r>
              <a:rPr sz="1800" dirty="0">
                <a:latin typeface="Arial Unicode MS" panose="020B0604020202020204" charset="-122"/>
                <a:cs typeface="Arial Unicode MS" panose="020B0604020202020204" charset="-122"/>
              </a:rPr>
              <a:t>间）</a:t>
            </a:r>
            <a:r>
              <a:rPr sz="1800" spc="35" dirty="0">
                <a:latin typeface="Arial Unicode MS" panose="020B0604020202020204" charset="-122"/>
                <a:cs typeface="Arial Unicode MS" panose="020B0604020202020204" charset="-122"/>
              </a:rPr>
              <a:t> </a:t>
            </a:r>
            <a:r>
              <a:rPr sz="1800" spc="-5" dirty="0">
                <a:latin typeface="Tahoma" panose="020B0604030504040204"/>
                <a:cs typeface="Tahoma" panose="020B0604030504040204"/>
              </a:rPr>
              <a:t>”</a:t>
            </a:r>
            <a:r>
              <a:rPr sz="1800" spc="-30" dirty="0">
                <a:latin typeface="Tahoma" panose="020B0604030504040204"/>
                <a:cs typeface="Tahoma" panose="020B0604030504040204"/>
              </a:rPr>
              <a:t> </a:t>
            </a:r>
            <a:r>
              <a:rPr sz="1800" dirty="0">
                <a:latin typeface="Arial Unicode MS" panose="020B0604020202020204" charset="-122"/>
                <a:cs typeface="Arial Unicode MS" panose="020B0604020202020204" charset="-122"/>
              </a:rPr>
              <a:t>项目整合至《企业所得税年度纳税申报基础信息表》</a:t>
            </a:r>
            <a:r>
              <a:rPr sz="1800" spc="110" dirty="0">
                <a:latin typeface="Arial Unicode MS" panose="020B0604020202020204" charset="-122"/>
                <a:cs typeface="Arial Unicode MS" panose="020B0604020202020204" charset="-122"/>
              </a:rPr>
              <a:t>（</a:t>
            </a:r>
            <a:r>
              <a:rPr sz="1800" spc="100" dirty="0">
                <a:latin typeface="Tahoma" panose="020B0604030504040204"/>
                <a:cs typeface="Tahoma" panose="020B0604030504040204"/>
              </a:rPr>
              <a:t>A</a:t>
            </a:r>
            <a:r>
              <a:rPr sz="1800" spc="100" dirty="0">
                <a:latin typeface="Tahoma" panose="020B0604030504040204"/>
                <a:cs typeface="Tahoma" panose="020B0604030504040204"/>
              </a:rPr>
              <a:t>000000</a:t>
            </a:r>
            <a:r>
              <a:rPr sz="1800" spc="110" dirty="0">
                <a:latin typeface="Arial Unicode MS" panose="020B0604020202020204" charset="-122"/>
                <a:cs typeface="Arial Unicode MS" panose="020B0604020202020204" charset="-122"/>
              </a:rPr>
              <a:t>）</a:t>
            </a:r>
            <a:r>
              <a:rPr sz="1800" dirty="0">
                <a:latin typeface="Arial Unicode MS" panose="020B0604020202020204" charset="-122"/>
                <a:cs typeface="Arial Unicode MS" panose="020B0604020202020204" charset="-122"/>
              </a:rPr>
              <a:t>中。调</a:t>
            </a:r>
            <a:r>
              <a:rPr sz="1800" spc="40" dirty="0">
                <a:latin typeface="Arial Unicode MS" panose="020B0604020202020204" charset="-122"/>
                <a:cs typeface="Arial Unicode MS" panose="020B0604020202020204" charset="-122"/>
              </a:rPr>
              <a:t>整</a:t>
            </a:r>
            <a:r>
              <a:rPr sz="1800" dirty="0">
                <a:latin typeface="Arial Unicode MS" panose="020B0604020202020204" charset="-122"/>
                <a:cs typeface="Arial Unicode MS" panose="020B0604020202020204" charset="-122"/>
              </a:rPr>
              <a:t>表内</a:t>
            </a:r>
            <a:r>
              <a:rPr sz="1800" spc="-5" dirty="0">
                <a:latin typeface="Tahoma" panose="020B0604030504040204"/>
                <a:cs typeface="Tahoma" panose="020B0604030504040204"/>
              </a:rPr>
              <a:t>“</a:t>
            </a:r>
            <a:r>
              <a:rPr sz="1800" dirty="0">
                <a:latin typeface="Tahoma" panose="020B0604030504040204"/>
                <a:cs typeface="Tahoma" panose="020B0604030504040204"/>
              </a:rPr>
              <a:t>	</a:t>
            </a:r>
            <a:r>
              <a:rPr sz="1800" dirty="0">
                <a:latin typeface="Arial Unicode MS" panose="020B0604020202020204" charset="-122"/>
                <a:cs typeface="Arial Unicode MS" panose="020B0604020202020204" charset="-122"/>
              </a:rPr>
              <a:t>国  </a:t>
            </a:r>
            <a:r>
              <a:rPr sz="1800" spc="-5" dirty="0">
                <a:latin typeface="Arial Unicode MS" panose="020B0604020202020204" charset="-122"/>
                <a:cs typeface="Arial Unicode MS" panose="020B0604020202020204" charset="-122"/>
              </a:rPr>
              <a:t>家重点支持的高新技术领域</a:t>
            </a:r>
            <a:r>
              <a:rPr sz="1800" spc="-5" dirty="0">
                <a:latin typeface="Tahoma" panose="020B0604030504040204"/>
                <a:cs typeface="Tahoma" panose="020B0604030504040204"/>
              </a:rPr>
              <a:t>”		</a:t>
            </a:r>
            <a:r>
              <a:rPr sz="1800" dirty="0">
                <a:latin typeface="Arial Unicode MS" panose="020B0604020202020204" charset="-122"/>
                <a:cs typeface="Arial Unicode MS" panose="020B0604020202020204" charset="-122"/>
              </a:rPr>
              <a:t>三级领域的展示方式。</a:t>
            </a:r>
            <a:endParaRPr sz="1800">
              <a:latin typeface="Arial Unicode MS" panose="020B0604020202020204" charset="-122"/>
              <a:cs typeface="Arial Unicode MS" panose="020B0604020202020204" charset="-122"/>
            </a:endParaRPr>
          </a:p>
        </p:txBody>
      </p:sp>
      <p:sp>
        <p:nvSpPr>
          <p:cNvPr id="3" name="object 3"/>
          <p:cNvSpPr/>
          <p:nvPr/>
        </p:nvSpPr>
        <p:spPr>
          <a:xfrm>
            <a:off x="0" y="1556003"/>
            <a:ext cx="1201420" cy="4650105"/>
          </a:xfrm>
          <a:custGeom>
            <a:avLst/>
            <a:gdLst/>
            <a:ahLst/>
            <a:cxnLst/>
            <a:rect l="l" t="t" r="r" b="b"/>
            <a:pathLst>
              <a:path w="1201420" h="4650105">
                <a:moveTo>
                  <a:pt x="0" y="0"/>
                </a:moveTo>
                <a:lnTo>
                  <a:pt x="1200912" y="0"/>
                </a:lnTo>
                <a:lnTo>
                  <a:pt x="1200912" y="4649724"/>
                </a:lnTo>
                <a:lnTo>
                  <a:pt x="0" y="4649724"/>
                </a:lnTo>
                <a:lnTo>
                  <a:pt x="0" y="0"/>
                </a:lnTo>
                <a:close/>
              </a:path>
            </a:pathLst>
          </a:custGeom>
          <a:solidFill>
            <a:srgbClr val="446FC4"/>
          </a:solidFill>
        </p:spPr>
        <p:txBody>
          <a:bodyPr wrap="square" lIns="0" tIns="0" rIns="0" bIns="0" rtlCol="0"/>
          <a:lstStyle/>
          <a:p/>
        </p:txBody>
      </p:sp>
      <p:sp>
        <p:nvSpPr>
          <p:cNvPr id="4" name="object 4"/>
          <p:cNvSpPr txBox="1"/>
          <p:nvPr/>
        </p:nvSpPr>
        <p:spPr>
          <a:xfrm>
            <a:off x="267715" y="2523372"/>
            <a:ext cx="584835" cy="2705100"/>
          </a:xfrm>
          <a:prstGeom prst="rect">
            <a:avLst/>
          </a:prstGeom>
        </p:spPr>
        <p:txBody>
          <a:bodyPr vert="horz" wrap="square" lIns="0" tIns="0" rIns="0" bIns="0" rtlCol="0">
            <a:spAutoFit/>
          </a:bodyPr>
          <a:lstStyle/>
          <a:p>
            <a:pPr marL="12700" marR="5080" algn="just">
              <a:lnSpc>
                <a:spcPct val="101000"/>
              </a:lnSpc>
            </a:pPr>
            <a:r>
              <a:rPr sz="4400" dirty="0">
                <a:solidFill>
                  <a:srgbClr val="FFFFFF"/>
                </a:solidFill>
                <a:latin typeface="Arial Unicode MS" panose="020B0604020202020204" charset="-122"/>
                <a:cs typeface="Arial Unicode MS" panose="020B0604020202020204" charset="-122"/>
              </a:rPr>
              <a:t>主  要  变  化</a:t>
            </a:r>
            <a:endParaRPr sz="4400">
              <a:latin typeface="Arial Unicode MS" panose="020B0604020202020204" charset="-122"/>
              <a:cs typeface="Arial Unicode MS" panose="020B0604020202020204" charset="-122"/>
            </a:endParaRPr>
          </a:p>
        </p:txBody>
      </p:sp>
      <p:sp>
        <p:nvSpPr>
          <p:cNvPr id="5" name="object 5"/>
          <p:cNvSpPr/>
          <p:nvPr/>
        </p:nvSpPr>
        <p:spPr>
          <a:xfrm>
            <a:off x="5137403" y="260604"/>
            <a:ext cx="6624828" cy="484632"/>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800" spc="-5" dirty="0"/>
              <a:t>调整及填报情况详解</a:t>
            </a:r>
            <a:endParaRPr sz="2800"/>
          </a:p>
        </p:txBody>
      </p:sp>
      <p:sp>
        <p:nvSpPr>
          <p:cNvPr id="8" name="object 8"/>
          <p:cNvSpPr txBox="1"/>
          <p:nvPr/>
        </p:nvSpPr>
        <p:spPr>
          <a:xfrm>
            <a:off x="5086350" y="295528"/>
            <a:ext cx="4587240" cy="31559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Arial Unicode MS" panose="020B0604020202020204" charset="-122"/>
                <a:cs typeface="Arial Unicode MS" panose="020B0604020202020204" charset="-122"/>
              </a:rPr>
              <a:t>高新技术企业优惠情况</a:t>
            </a:r>
            <a:r>
              <a:rPr sz="2000" spc="-15" dirty="0">
                <a:solidFill>
                  <a:srgbClr val="FFFFFF"/>
                </a:solidFill>
                <a:latin typeface="Arial Unicode MS" panose="020B0604020202020204" charset="-122"/>
                <a:cs typeface="Arial Unicode MS" panose="020B0604020202020204" charset="-122"/>
              </a:rPr>
              <a:t>及</a:t>
            </a:r>
            <a:r>
              <a:rPr sz="2000" dirty="0">
                <a:solidFill>
                  <a:srgbClr val="FFFFFF"/>
                </a:solidFill>
                <a:latin typeface="Arial Unicode MS" panose="020B0604020202020204" charset="-122"/>
                <a:cs typeface="Arial Unicode MS" panose="020B0604020202020204" charset="-122"/>
              </a:rPr>
              <a:t>明细</a:t>
            </a:r>
            <a:r>
              <a:rPr sz="2000" spc="-10" dirty="0">
                <a:solidFill>
                  <a:srgbClr val="FFFFFF"/>
                </a:solidFill>
                <a:latin typeface="Arial Unicode MS" panose="020B0604020202020204" charset="-122"/>
                <a:cs typeface="Arial Unicode MS" panose="020B0604020202020204" charset="-122"/>
              </a:rPr>
              <a:t>表</a:t>
            </a:r>
            <a:r>
              <a:rPr sz="2000" spc="-10" dirty="0">
                <a:solidFill>
                  <a:srgbClr val="FFFFFF"/>
                </a:solidFill>
                <a:latin typeface="Arial" panose="020B0604020202020204"/>
                <a:cs typeface="Arial" panose="020B0604020202020204"/>
              </a:rPr>
              <a:t>A</a:t>
            </a:r>
            <a:r>
              <a:rPr sz="2000" spc="-15" dirty="0">
                <a:solidFill>
                  <a:srgbClr val="FFFFFF"/>
                </a:solidFill>
                <a:latin typeface="Arial" panose="020B0604020202020204"/>
                <a:cs typeface="Arial" panose="020B0604020202020204"/>
              </a:rPr>
              <a:t>10704</a:t>
            </a:r>
            <a:r>
              <a:rPr sz="2000" dirty="0">
                <a:solidFill>
                  <a:srgbClr val="FFFFFF"/>
                </a:solidFill>
                <a:latin typeface="Arial" panose="020B0604020202020204"/>
                <a:cs typeface="Arial" panose="020B0604020202020204"/>
              </a:rPr>
              <a:t>1</a:t>
            </a:r>
            <a:endParaRPr sz="2000">
              <a:latin typeface="Arial" panose="020B0604020202020204"/>
              <a:cs typeface="Arial" panose="020B0604020202020204"/>
            </a:endParaRPr>
          </a:p>
        </p:txBody>
      </p:sp>
      <p:sp>
        <p:nvSpPr>
          <p:cNvPr id="9" name="object 9"/>
          <p:cNvSpPr/>
          <p:nvPr/>
        </p:nvSpPr>
        <p:spPr>
          <a:xfrm>
            <a:off x="1809381" y="3040748"/>
            <a:ext cx="6173330" cy="1256931"/>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1790700" y="4489703"/>
            <a:ext cx="6163056" cy="1158239"/>
          </a:xfrm>
          <a:prstGeom prst="rect">
            <a:avLst/>
          </a:prstGeom>
          <a:blipFill>
            <a:blip r:embed="rId3" cstate="print"/>
            <a:stretch>
              <a:fillRect/>
            </a:stretch>
          </a:blipFill>
        </p:spPr>
        <p:txBody>
          <a:bodyPr wrap="square" lIns="0" tIns="0" rIns="0" bIns="0" rtlCol="0"/>
          <a:lstStyle/>
          <a:p/>
        </p:txBody>
      </p:sp>
      <p:sp>
        <p:nvSpPr>
          <p:cNvPr id="11" name="object 11"/>
          <p:cNvSpPr/>
          <p:nvPr/>
        </p:nvSpPr>
        <p:spPr>
          <a:xfrm>
            <a:off x="7363968" y="4230623"/>
            <a:ext cx="708659" cy="682751"/>
          </a:xfrm>
          <a:prstGeom prst="rect">
            <a:avLst/>
          </a:prstGeom>
          <a:blipFill>
            <a:blip r:embed="rId4" cstate="print"/>
            <a:stretch>
              <a:fillRect/>
            </a:stretch>
          </a:blipFill>
        </p:spPr>
        <p:txBody>
          <a:bodyPr wrap="square" lIns="0" tIns="0" rIns="0" bIns="0" rtlCol="0"/>
          <a:lstStyle/>
          <a:p/>
        </p:txBody>
      </p:sp>
      <p:sp>
        <p:nvSpPr>
          <p:cNvPr id="12" name="object 12"/>
          <p:cNvSpPr txBox="1"/>
          <p:nvPr/>
        </p:nvSpPr>
        <p:spPr>
          <a:xfrm>
            <a:off x="7604506" y="4409058"/>
            <a:ext cx="227965" cy="251460"/>
          </a:xfrm>
          <a:prstGeom prst="rect">
            <a:avLst/>
          </a:prstGeom>
        </p:spPr>
        <p:txBody>
          <a:bodyPr vert="horz" wrap="square" lIns="0" tIns="0" rIns="0" bIns="0" rtlCol="0">
            <a:spAutoFit/>
          </a:bodyPr>
          <a:lstStyle/>
          <a:p>
            <a:pPr marL="12700">
              <a:lnSpc>
                <a:spcPct val="100000"/>
              </a:lnSpc>
            </a:pPr>
            <a:r>
              <a:rPr sz="1600" b="1" spc="-5" dirty="0">
                <a:latin typeface="Microsoft JhengHei" panose="020B0604030504040204" charset="-120"/>
                <a:cs typeface="Microsoft JhengHei" panose="020B0604030504040204" charset="-120"/>
              </a:rPr>
              <a:t>新</a:t>
            </a:r>
            <a:endParaRPr sz="1600">
              <a:latin typeface="Microsoft JhengHei" panose="020B0604030504040204" charset="-120"/>
              <a:cs typeface="Microsoft JhengHei" panose="020B0604030504040204" charset="-120"/>
            </a:endParaRPr>
          </a:p>
        </p:txBody>
      </p:sp>
      <p:sp>
        <p:nvSpPr>
          <p:cNvPr id="13" name="object 13"/>
          <p:cNvSpPr/>
          <p:nvPr/>
        </p:nvSpPr>
        <p:spPr>
          <a:xfrm>
            <a:off x="1784604" y="5765291"/>
            <a:ext cx="6943344" cy="562356"/>
          </a:xfrm>
          <a:prstGeom prst="rect">
            <a:avLst/>
          </a:prstGeom>
          <a:blipFill>
            <a:blip r:embed="rId5" cstate="print"/>
            <a:stretch>
              <a:fillRect/>
            </a:stretch>
          </a:blipFill>
        </p:spPr>
        <p:txBody>
          <a:bodyPr wrap="square" lIns="0" tIns="0" rIns="0" bIns="0" rtlCol="0"/>
          <a:lstStyle/>
          <a:p/>
        </p:txBody>
      </p:sp>
      <p:sp>
        <p:nvSpPr>
          <p:cNvPr id="14" name="object 14"/>
          <p:cNvSpPr/>
          <p:nvPr/>
        </p:nvSpPr>
        <p:spPr>
          <a:xfrm>
            <a:off x="8779764" y="5728715"/>
            <a:ext cx="705612" cy="681227"/>
          </a:xfrm>
          <a:prstGeom prst="rect">
            <a:avLst/>
          </a:prstGeom>
          <a:blipFill>
            <a:blip r:embed="rId6" cstate="print"/>
            <a:stretch>
              <a:fillRect/>
            </a:stretch>
          </a:blipFill>
        </p:spPr>
        <p:txBody>
          <a:bodyPr wrap="square" lIns="0" tIns="0" rIns="0" bIns="0" rtlCol="0"/>
          <a:lstStyle/>
          <a:p/>
        </p:txBody>
      </p:sp>
      <p:sp>
        <p:nvSpPr>
          <p:cNvPr id="15" name="object 15"/>
          <p:cNvSpPr txBox="1"/>
          <p:nvPr/>
        </p:nvSpPr>
        <p:spPr>
          <a:xfrm>
            <a:off x="8993251" y="5802909"/>
            <a:ext cx="279400" cy="476250"/>
          </a:xfrm>
          <a:prstGeom prst="rect">
            <a:avLst/>
          </a:prstGeom>
        </p:spPr>
        <p:txBody>
          <a:bodyPr vert="horz" wrap="square" lIns="0" tIns="0" rIns="0" bIns="0" rtlCol="0">
            <a:spAutoFit/>
          </a:bodyPr>
          <a:lstStyle/>
          <a:p>
            <a:pPr marL="12700" marR="5080" algn="just">
              <a:lnSpc>
                <a:spcPct val="102000"/>
              </a:lnSpc>
            </a:pPr>
            <a:r>
              <a:rPr sz="1000" b="1" spc="0" dirty="0">
                <a:latin typeface="Microsoft JhengHei" panose="020B0604030504040204" charset="-120"/>
                <a:cs typeface="Microsoft JhengHei" panose="020B0604030504040204" charset="-120"/>
              </a:rPr>
              <a:t>基</a:t>
            </a:r>
            <a:r>
              <a:rPr sz="1000" b="1" spc="-5" dirty="0">
                <a:latin typeface="Microsoft JhengHei" panose="020B0604030504040204" charset="-120"/>
                <a:cs typeface="Microsoft JhengHei" panose="020B0604030504040204" charset="-120"/>
              </a:rPr>
              <a:t>础 </a:t>
            </a:r>
            <a:r>
              <a:rPr sz="1000" b="1" spc="-5" dirty="0">
                <a:latin typeface="Microsoft JhengHei" panose="020B0604030504040204" charset="-120"/>
                <a:cs typeface="Microsoft JhengHei" panose="020B0604030504040204" charset="-120"/>
              </a:rPr>
              <a:t> </a:t>
            </a:r>
            <a:r>
              <a:rPr sz="1000" b="1" spc="0" dirty="0">
                <a:latin typeface="Microsoft JhengHei" panose="020B0604030504040204" charset="-120"/>
                <a:cs typeface="Microsoft JhengHei" panose="020B0604030504040204" charset="-120"/>
              </a:rPr>
              <a:t>信</a:t>
            </a:r>
            <a:r>
              <a:rPr sz="1000" b="1" spc="-5" dirty="0">
                <a:latin typeface="Microsoft JhengHei" panose="020B0604030504040204" charset="-120"/>
                <a:cs typeface="Microsoft JhengHei" panose="020B0604030504040204" charset="-120"/>
              </a:rPr>
              <a:t>息 </a:t>
            </a:r>
            <a:r>
              <a:rPr sz="1000" b="1" spc="-5" dirty="0">
                <a:latin typeface="Microsoft JhengHei" panose="020B0604030504040204" charset="-120"/>
                <a:cs typeface="Microsoft JhengHei" panose="020B0604030504040204" charset="-120"/>
              </a:rPr>
              <a:t> </a:t>
            </a:r>
            <a:r>
              <a:rPr sz="1000" b="1" spc="-5" dirty="0">
                <a:latin typeface="Microsoft JhengHei" panose="020B0604030504040204" charset="-120"/>
                <a:cs typeface="Microsoft JhengHei" panose="020B0604030504040204" charset="-120"/>
              </a:rPr>
              <a:t>表</a:t>
            </a:r>
            <a:endParaRPr sz="1000">
              <a:latin typeface="Microsoft JhengHei" panose="020B0604030504040204" charset="-120"/>
              <a:cs typeface="Microsoft JhengHei" panose="020B0604030504040204" charset="-120"/>
            </a:endParaRPr>
          </a:p>
        </p:txBody>
      </p:sp>
      <p:sp>
        <p:nvSpPr>
          <p:cNvPr id="17" name="object 17"/>
          <p:cNvSpPr/>
          <p:nvPr/>
        </p:nvSpPr>
        <p:spPr>
          <a:xfrm>
            <a:off x="7356347" y="2909316"/>
            <a:ext cx="705611" cy="681227"/>
          </a:xfrm>
          <a:prstGeom prst="rect">
            <a:avLst/>
          </a:prstGeom>
          <a:blipFill>
            <a:blip r:embed="rId7" cstate="print"/>
            <a:stretch>
              <a:fillRect/>
            </a:stretch>
          </a:blipFill>
        </p:spPr>
        <p:txBody>
          <a:bodyPr wrap="square" lIns="0" tIns="0" rIns="0" bIns="0" rtlCol="0"/>
          <a:lstStyle/>
          <a:p/>
        </p:txBody>
      </p:sp>
      <p:sp>
        <p:nvSpPr>
          <p:cNvPr id="18" name="object 18"/>
          <p:cNvSpPr txBox="1"/>
          <p:nvPr/>
        </p:nvSpPr>
        <p:spPr>
          <a:xfrm>
            <a:off x="7596631" y="3086227"/>
            <a:ext cx="227965" cy="251460"/>
          </a:xfrm>
          <a:prstGeom prst="rect">
            <a:avLst/>
          </a:prstGeom>
        </p:spPr>
        <p:txBody>
          <a:bodyPr vert="horz" wrap="square" lIns="0" tIns="0" rIns="0" bIns="0" rtlCol="0">
            <a:spAutoFit/>
          </a:bodyPr>
          <a:lstStyle/>
          <a:p>
            <a:pPr marL="12700">
              <a:lnSpc>
                <a:spcPct val="100000"/>
              </a:lnSpc>
            </a:pPr>
            <a:r>
              <a:rPr sz="1600" b="1" spc="-5" dirty="0">
                <a:latin typeface="Microsoft JhengHei" panose="020B0604030504040204" charset="-120"/>
                <a:cs typeface="Microsoft JhengHei" panose="020B0604030504040204" charset="-120"/>
              </a:rPr>
              <a:t>旧</a:t>
            </a:r>
            <a:endParaRPr sz="1600">
              <a:latin typeface="Microsoft JhengHei" panose="020B0604030504040204" charset="-120"/>
              <a:cs typeface="Microsoft JhengHei" panose="020B0604030504040204" charset="-120"/>
            </a:endParaRPr>
          </a:p>
        </p:txBody>
      </p:sp>
      <p:graphicFrame>
        <p:nvGraphicFramePr>
          <p:cNvPr id="16" name="object 16"/>
          <p:cNvGraphicFramePr>
            <a:graphicFrameLocks noGrp="1"/>
          </p:cNvGraphicFramePr>
          <p:nvPr/>
        </p:nvGraphicFramePr>
        <p:xfrm>
          <a:off x="8056626" y="3136900"/>
          <a:ext cx="4087495" cy="2411730"/>
        </p:xfrm>
        <a:graphic>
          <a:graphicData uri="http://schemas.openxmlformats.org/drawingml/2006/table">
            <a:tbl>
              <a:tblPr firstRow="1" bandRow="1">
                <a:tableStyleId>{2D5ABB26-0587-4C30-8999-92F81FD0307C}</a:tableStyleId>
              </a:tblPr>
              <a:tblGrid>
                <a:gridCol w="1150620"/>
                <a:gridCol w="747395"/>
                <a:gridCol w="709294"/>
                <a:gridCol w="718820"/>
                <a:gridCol w="704215"/>
              </a:tblGrid>
              <a:tr h="760095">
                <a:tc>
                  <a:txBody>
                    <a:bodyPr/>
                    <a:lstStyle/>
                    <a:p>
                      <a:pPr marL="99695">
                        <a:lnSpc>
                          <a:spcPts val="1225"/>
                        </a:lnSpc>
                      </a:pPr>
                      <a:r>
                        <a:rPr sz="1200" b="1" spc="5" dirty="0">
                          <a:latin typeface="Microsoft JhengHei" panose="020B0604030504040204" charset="-120"/>
                          <a:cs typeface="Microsoft JhengHei" panose="020B0604030504040204" charset="-120"/>
                        </a:rPr>
                        <a:t>高新技术企业</a:t>
                      </a:r>
                      <a:endParaRPr sz="1200">
                        <a:latin typeface="Microsoft JhengHei" panose="020B0604030504040204" charset="-120"/>
                        <a:cs typeface="Microsoft JhengHei" panose="020B0604030504040204" charset="-120"/>
                      </a:endParaRPr>
                    </a:p>
                    <a:p>
                      <a:pPr marL="99695">
                        <a:lnSpc>
                          <a:spcPts val="1400"/>
                        </a:lnSpc>
                      </a:pPr>
                      <a:r>
                        <a:rPr sz="1200" b="1" spc="5" dirty="0">
                          <a:latin typeface="Microsoft JhengHei" panose="020B0604030504040204" charset="-120"/>
                          <a:cs typeface="Microsoft JhengHei" panose="020B0604030504040204" charset="-120"/>
                        </a:rPr>
                        <a:t>证书发证时间</a:t>
                      </a:r>
                      <a:endParaRPr sz="1200">
                        <a:latin typeface="Microsoft JhengHei" panose="020B0604030504040204" charset="-120"/>
                        <a:cs typeface="Microsoft JhengHei" panose="020B0604030504040204" charset="-120"/>
                      </a:endParaRPr>
                    </a:p>
                  </a:txBody>
                  <a:tcPr marL="0" marR="0" marT="0" marB="0">
                    <a:lnL w="38100">
                      <a:solidFill>
                        <a:srgbClr val="4276AA"/>
                      </a:solidFill>
                      <a:prstDash val="solid"/>
                    </a:lnL>
                    <a:lnR w="19050">
                      <a:solidFill>
                        <a:srgbClr val="4276AA"/>
                      </a:solidFill>
                      <a:prstDash val="solid"/>
                    </a:lnR>
                    <a:lnT w="38100">
                      <a:solidFill>
                        <a:srgbClr val="4276AA"/>
                      </a:solidFill>
                      <a:prstDash val="solid"/>
                    </a:lnT>
                    <a:lnB w="19050">
                      <a:solidFill>
                        <a:srgbClr val="4276AA"/>
                      </a:solidFill>
                      <a:prstDash val="solid"/>
                    </a:lnB>
                  </a:tcPr>
                </a:tc>
                <a:tc>
                  <a:txBody>
                    <a:bodyPr/>
                    <a:lstStyle/>
                    <a:p>
                      <a:pPr algn="ctr">
                        <a:lnSpc>
                          <a:spcPts val="1215"/>
                        </a:lnSpc>
                      </a:pPr>
                      <a:r>
                        <a:rPr sz="1150" b="1" spc="-5" dirty="0">
                          <a:latin typeface="Arial" panose="020B0604020202020204"/>
                          <a:cs typeface="Arial" panose="020B0604020202020204"/>
                        </a:rPr>
                        <a:t>2015</a:t>
                      </a:r>
                      <a:r>
                        <a:rPr sz="1725" b="1" spc="-7" baseline="2000" dirty="0">
                          <a:latin typeface="Microsoft JhengHei" panose="020B0604030504040204" charset="-120"/>
                          <a:cs typeface="Microsoft JhengHei" panose="020B0604030504040204" charset="-120"/>
                        </a:rPr>
                        <a:t>年</a:t>
                      </a:r>
                      <a:endParaRPr sz="1725" baseline="2000">
                        <a:latin typeface="Microsoft JhengHei" panose="020B0604030504040204" charset="-120"/>
                        <a:cs typeface="Microsoft JhengHei" panose="020B0604030504040204" charset="-120"/>
                      </a:endParaRPr>
                    </a:p>
                    <a:p>
                      <a:pPr marL="635" algn="ctr">
                        <a:lnSpc>
                          <a:spcPts val="1350"/>
                        </a:lnSpc>
                      </a:pPr>
                      <a:r>
                        <a:rPr sz="1200" b="1" dirty="0">
                          <a:latin typeface="Microsoft JhengHei" panose="020B0604030504040204" charset="-120"/>
                          <a:cs typeface="Microsoft JhengHei" panose="020B0604030504040204" charset="-120"/>
                        </a:rPr>
                        <a:t>度</a:t>
                      </a:r>
                      <a:endParaRPr sz="1200">
                        <a:latin typeface="Microsoft JhengHei" panose="020B0604030504040204" charset="-120"/>
                        <a:cs typeface="Microsoft JhengHei" panose="020B0604030504040204" charset="-120"/>
                      </a:endParaRPr>
                    </a:p>
                  </a:txBody>
                  <a:tcPr marL="0" marR="0" marT="0" marB="0">
                    <a:lnL w="19050">
                      <a:solidFill>
                        <a:srgbClr val="4276AA"/>
                      </a:solidFill>
                      <a:prstDash val="solid"/>
                    </a:lnL>
                    <a:lnR w="19050">
                      <a:solidFill>
                        <a:srgbClr val="4276AA"/>
                      </a:solidFill>
                      <a:prstDash val="solid"/>
                    </a:lnR>
                    <a:lnT w="38100">
                      <a:solidFill>
                        <a:srgbClr val="4276AA"/>
                      </a:solidFill>
                      <a:prstDash val="solid"/>
                    </a:lnT>
                    <a:lnB w="19050">
                      <a:solidFill>
                        <a:srgbClr val="4276AA"/>
                      </a:solidFill>
                      <a:prstDash val="solid"/>
                    </a:lnB>
                  </a:tcPr>
                </a:tc>
                <a:tc>
                  <a:txBody>
                    <a:bodyPr/>
                    <a:lstStyle/>
                    <a:p>
                      <a:pPr algn="ctr">
                        <a:lnSpc>
                          <a:spcPts val="1215"/>
                        </a:lnSpc>
                      </a:pPr>
                      <a:r>
                        <a:rPr sz="1150" b="1" dirty="0">
                          <a:latin typeface="Arial" panose="020B0604020202020204"/>
                          <a:cs typeface="Arial" panose="020B0604020202020204"/>
                        </a:rPr>
                        <a:t>2016</a:t>
                      </a:r>
                      <a:r>
                        <a:rPr sz="1725" b="1" baseline="2000" dirty="0">
                          <a:latin typeface="Microsoft JhengHei" panose="020B0604030504040204" charset="-120"/>
                          <a:cs typeface="Microsoft JhengHei" panose="020B0604030504040204" charset="-120"/>
                        </a:rPr>
                        <a:t>年</a:t>
                      </a:r>
                      <a:endParaRPr sz="1725" baseline="2000">
                        <a:latin typeface="Microsoft JhengHei" panose="020B0604030504040204" charset="-120"/>
                        <a:cs typeface="Microsoft JhengHei" panose="020B0604030504040204" charset="-120"/>
                      </a:endParaRPr>
                    </a:p>
                    <a:p>
                      <a:pPr algn="ctr">
                        <a:lnSpc>
                          <a:spcPts val="1350"/>
                        </a:lnSpc>
                      </a:pPr>
                      <a:r>
                        <a:rPr sz="1200" b="1" dirty="0">
                          <a:latin typeface="Microsoft JhengHei" panose="020B0604030504040204" charset="-120"/>
                          <a:cs typeface="Microsoft JhengHei" panose="020B0604030504040204" charset="-120"/>
                        </a:rPr>
                        <a:t>度</a:t>
                      </a:r>
                      <a:endParaRPr sz="1200">
                        <a:latin typeface="Microsoft JhengHei" panose="020B0604030504040204" charset="-120"/>
                        <a:cs typeface="Microsoft JhengHei" panose="020B0604030504040204" charset="-120"/>
                      </a:endParaRPr>
                    </a:p>
                  </a:txBody>
                  <a:tcPr marL="0" marR="0" marT="0" marB="0">
                    <a:lnL w="19050">
                      <a:solidFill>
                        <a:srgbClr val="4276AA"/>
                      </a:solidFill>
                      <a:prstDash val="solid"/>
                    </a:lnL>
                    <a:lnR w="19050">
                      <a:solidFill>
                        <a:srgbClr val="4276AA"/>
                      </a:solidFill>
                      <a:prstDash val="solid"/>
                    </a:lnR>
                    <a:lnT w="38100">
                      <a:solidFill>
                        <a:srgbClr val="4276AA"/>
                      </a:solidFill>
                      <a:prstDash val="solid"/>
                    </a:lnT>
                    <a:lnB w="19050">
                      <a:solidFill>
                        <a:srgbClr val="4276AA"/>
                      </a:solidFill>
                      <a:prstDash val="solid"/>
                    </a:lnB>
                  </a:tcPr>
                </a:tc>
                <a:tc>
                  <a:txBody>
                    <a:bodyPr/>
                    <a:lstStyle/>
                    <a:p>
                      <a:pPr algn="ctr">
                        <a:lnSpc>
                          <a:spcPts val="1215"/>
                        </a:lnSpc>
                      </a:pPr>
                      <a:r>
                        <a:rPr sz="1150" b="1" spc="-5" dirty="0">
                          <a:latin typeface="Arial" panose="020B0604020202020204"/>
                          <a:cs typeface="Arial" panose="020B0604020202020204"/>
                        </a:rPr>
                        <a:t>2017</a:t>
                      </a:r>
                      <a:r>
                        <a:rPr sz="1725" b="1" spc="-7" baseline="2000" dirty="0">
                          <a:latin typeface="Microsoft JhengHei" panose="020B0604030504040204" charset="-120"/>
                          <a:cs typeface="Microsoft JhengHei" panose="020B0604030504040204" charset="-120"/>
                        </a:rPr>
                        <a:t>年</a:t>
                      </a:r>
                      <a:endParaRPr sz="1725" baseline="2000">
                        <a:latin typeface="Microsoft JhengHei" panose="020B0604030504040204" charset="-120"/>
                        <a:cs typeface="Microsoft JhengHei" panose="020B0604030504040204" charset="-120"/>
                      </a:endParaRPr>
                    </a:p>
                    <a:p>
                      <a:pPr algn="ctr">
                        <a:lnSpc>
                          <a:spcPts val="1350"/>
                        </a:lnSpc>
                      </a:pPr>
                      <a:r>
                        <a:rPr sz="1200" b="1" dirty="0">
                          <a:latin typeface="Microsoft JhengHei" panose="020B0604030504040204" charset="-120"/>
                          <a:cs typeface="Microsoft JhengHei" panose="020B0604030504040204" charset="-120"/>
                        </a:rPr>
                        <a:t>度</a:t>
                      </a:r>
                      <a:endParaRPr sz="1200">
                        <a:latin typeface="Microsoft JhengHei" panose="020B0604030504040204" charset="-120"/>
                        <a:cs typeface="Microsoft JhengHei" panose="020B0604030504040204" charset="-120"/>
                      </a:endParaRPr>
                    </a:p>
                  </a:txBody>
                  <a:tcPr marL="0" marR="0" marT="0" marB="0">
                    <a:lnL w="19050">
                      <a:solidFill>
                        <a:srgbClr val="4276AA"/>
                      </a:solidFill>
                      <a:prstDash val="solid"/>
                    </a:lnL>
                    <a:lnR w="19050">
                      <a:solidFill>
                        <a:srgbClr val="4276AA"/>
                      </a:solidFill>
                      <a:prstDash val="solid"/>
                    </a:lnR>
                    <a:lnT w="38100">
                      <a:solidFill>
                        <a:srgbClr val="4276AA"/>
                      </a:solidFill>
                      <a:prstDash val="solid"/>
                    </a:lnT>
                    <a:lnB w="19050">
                      <a:solidFill>
                        <a:srgbClr val="4276AA"/>
                      </a:solidFill>
                      <a:prstDash val="solid"/>
                    </a:lnB>
                  </a:tcPr>
                </a:tc>
                <a:tc>
                  <a:txBody>
                    <a:bodyPr/>
                    <a:lstStyle/>
                    <a:p>
                      <a:pPr marL="7620" algn="ctr">
                        <a:lnSpc>
                          <a:spcPts val="1215"/>
                        </a:lnSpc>
                      </a:pPr>
                      <a:r>
                        <a:rPr sz="1150" b="1" dirty="0">
                          <a:latin typeface="Arial" panose="020B0604020202020204"/>
                          <a:cs typeface="Arial" panose="020B0604020202020204"/>
                        </a:rPr>
                        <a:t>2018</a:t>
                      </a:r>
                      <a:r>
                        <a:rPr sz="1725" b="1" baseline="2000" dirty="0">
                          <a:latin typeface="Microsoft JhengHei" panose="020B0604030504040204" charset="-120"/>
                          <a:cs typeface="Microsoft JhengHei" panose="020B0604030504040204" charset="-120"/>
                        </a:rPr>
                        <a:t>年</a:t>
                      </a:r>
                      <a:endParaRPr sz="1725" baseline="2000">
                        <a:latin typeface="Microsoft JhengHei" panose="020B0604030504040204" charset="-120"/>
                        <a:cs typeface="Microsoft JhengHei" panose="020B0604030504040204" charset="-120"/>
                      </a:endParaRPr>
                    </a:p>
                    <a:p>
                      <a:pPr marL="10160" algn="ctr">
                        <a:lnSpc>
                          <a:spcPts val="1350"/>
                        </a:lnSpc>
                      </a:pPr>
                      <a:r>
                        <a:rPr sz="1200" b="1" dirty="0">
                          <a:latin typeface="Microsoft JhengHei" panose="020B0604030504040204" charset="-120"/>
                          <a:cs typeface="Microsoft JhengHei" panose="020B0604030504040204" charset="-120"/>
                        </a:rPr>
                        <a:t>度</a:t>
                      </a:r>
                      <a:endParaRPr sz="1200">
                        <a:latin typeface="Microsoft JhengHei" panose="020B0604030504040204" charset="-120"/>
                        <a:cs typeface="Microsoft JhengHei" panose="020B0604030504040204" charset="-120"/>
                      </a:endParaRPr>
                    </a:p>
                  </a:txBody>
                  <a:tcPr marL="0" marR="0" marT="0" marB="0">
                    <a:lnL w="19050">
                      <a:solidFill>
                        <a:srgbClr val="4276AA"/>
                      </a:solidFill>
                      <a:prstDash val="solid"/>
                    </a:lnL>
                    <a:lnR w="38100">
                      <a:solidFill>
                        <a:srgbClr val="4276AA"/>
                      </a:solidFill>
                      <a:prstDash val="solid"/>
                    </a:lnR>
                    <a:lnT w="38100">
                      <a:solidFill>
                        <a:srgbClr val="4276AA"/>
                      </a:solidFill>
                      <a:prstDash val="solid"/>
                    </a:lnT>
                    <a:lnB w="19050">
                      <a:solidFill>
                        <a:srgbClr val="4276AA"/>
                      </a:solidFill>
                      <a:prstDash val="solid"/>
                    </a:lnB>
                  </a:tcPr>
                </a:tc>
              </a:tr>
              <a:tr h="398779">
                <a:tc>
                  <a:txBody>
                    <a:bodyPr/>
                    <a:lstStyle/>
                    <a:p>
                      <a:pPr algn="ctr">
                        <a:lnSpc>
                          <a:spcPct val="100000"/>
                        </a:lnSpc>
                        <a:spcBef>
                          <a:spcPts val="15"/>
                        </a:spcBef>
                      </a:pPr>
                      <a:r>
                        <a:rPr sz="1200" b="1" spc="-20" dirty="0">
                          <a:latin typeface="Arial" panose="020B0604020202020204"/>
                          <a:cs typeface="Arial" panose="020B0604020202020204"/>
                        </a:rPr>
                        <a:t>2015.11.1</a:t>
                      </a:r>
                      <a:endParaRPr sz="1200">
                        <a:latin typeface="Arial" panose="020B0604020202020204"/>
                        <a:cs typeface="Arial" panose="020B0604020202020204"/>
                      </a:endParaRPr>
                    </a:p>
                  </a:txBody>
                  <a:tcPr marL="0" marR="0" marT="0" marB="0">
                    <a:lnL w="38100">
                      <a:solidFill>
                        <a:srgbClr val="4276AA"/>
                      </a:solidFill>
                      <a:prstDash val="solid"/>
                    </a:lnL>
                    <a:lnR w="19050">
                      <a:solidFill>
                        <a:srgbClr val="4276AA"/>
                      </a:solidFill>
                      <a:prstDash val="solid"/>
                    </a:lnR>
                    <a:lnT w="19050">
                      <a:solidFill>
                        <a:srgbClr val="4276AA"/>
                      </a:solidFill>
                      <a:prstDash val="solid"/>
                    </a:lnT>
                    <a:lnB w="19050">
                      <a:solidFill>
                        <a:srgbClr val="4276AA"/>
                      </a:solidFill>
                      <a:prstDash val="solid"/>
                    </a:lnB>
                  </a:tcPr>
                </a:tc>
                <a:tc>
                  <a:txBody>
                    <a:bodyPr/>
                    <a:lstStyle/>
                    <a:p>
                      <a:pPr algn="ctr">
                        <a:lnSpc>
                          <a:spcPct val="100000"/>
                        </a:lnSpc>
                        <a:spcBef>
                          <a:spcPts val="15"/>
                        </a:spcBef>
                      </a:pP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lnL w="19050">
                      <a:solidFill>
                        <a:srgbClr val="4276AA"/>
                      </a:solidFill>
                      <a:prstDash val="solid"/>
                    </a:lnL>
                    <a:lnR w="19050">
                      <a:solidFill>
                        <a:srgbClr val="4276AA"/>
                      </a:solidFill>
                      <a:prstDash val="solid"/>
                    </a:lnR>
                    <a:lnT w="19050">
                      <a:solidFill>
                        <a:srgbClr val="4276AA"/>
                      </a:solidFill>
                      <a:prstDash val="solid"/>
                    </a:lnT>
                    <a:lnB w="19050">
                      <a:solidFill>
                        <a:srgbClr val="4276AA"/>
                      </a:solidFill>
                      <a:prstDash val="solid"/>
                    </a:lnB>
                  </a:tcPr>
                </a:tc>
                <a:tc>
                  <a:txBody>
                    <a:bodyPr/>
                    <a:lstStyle/>
                    <a:p>
                      <a:pPr algn="ctr">
                        <a:lnSpc>
                          <a:spcPct val="100000"/>
                        </a:lnSpc>
                        <a:spcBef>
                          <a:spcPts val="15"/>
                        </a:spcBef>
                      </a:pP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lnL w="19050">
                      <a:solidFill>
                        <a:srgbClr val="4276AA"/>
                      </a:solidFill>
                      <a:prstDash val="solid"/>
                    </a:lnL>
                    <a:lnR w="19050">
                      <a:solidFill>
                        <a:srgbClr val="4276AA"/>
                      </a:solidFill>
                      <a:prstDash val="solid"/>
                    </a:lnR>
                    <a:lnT w="19050">
                      <a:solidFill>
                        <a:srgbClr val="4276AA"/>
                      </a:solidFill>
                      <a:prstDash val="solid"/>
                    </a:lnT>
                    <a:lnB w="19050">
                      <a:solidFill>
                        <a:srgbClr val="4276AA"/>
                      </a:solidFill>
                      <a:prstDash val="solid"/>
                    </a:lnB>
                  </a:tcPr>
                </a:tc>
                <a:tc>
                  <a:txBody>
                    <a:bodyPr/>
                    <a:lstStyle/>
                    <a:p>
                      <a:pPr marL="635" algn="ctr">
                        <a:lnSpc>
                          <a:spcPct val="100000"/>
                        </a:lnSpc>
                        <a:spcBef>
                          <a:spcPts val="15"/>
                        </a:spcBef>
                      </a:pP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lnL w="19050">
                      <a:solidFill>
                        <a:srgbClr val="4276AA"/>
                      </a:solidFill>
                      <a:prstDash val="solid"/>
                    </a:lnL>
                    <a:lnR w="19050">
                      <a:solidFill>
                        <a:srgbClr val="4276AA"/>
                      </a:solidFill>
                      <a:prstDash val="solid"/>
                    </a:lnR>
                    <a:lnT w="19050">
                      <a:solidFill>
                        <a:srgbClr val="4276AA"/>
                      </a:solidFill>
                      <a:prstDash val="solid"/>
                    </a:lnT>
                    <a:lnB w="19050">
                      <a:solidFill>
                        <a:srgbClr val="4276AA"/>
                      </a:solidFill>
                      <a:prstDash val="solid"/>
                    </a:lnB>
                  </a:tcPr>
                </a:tc>
                <a:tc>
                  <a:txBody>
                    <a:bodyPr/>
                    <a:lstStyle/>
                    <a:p>
                      <a:pPr marR="278765" algn="r">
                        <a:lnSpc>
                          <a:spcPct val="100000"/>
                        </a:lnSpc>
                        <a:spcBef>
                          <a:spcPts val="25"/>
                        </a:spcBef>
                      </a:pPr>
                      <a:r>
                        <a:rPr sz="1200" dirty="0">
                          <a:latin typeface="Courier New" panose="02070309020205020404"/>
                          <a:cs typeface="Courier New" panose="02070309020205020404"/>
                        </a:rPr>
                        <a:t>×</a:t>
                      </a:r>
                      <a:endParaRPr sz="1200">
                        <a:latin typeface="Courier New" panose="02070309020205020404"/>
                        <a:cs typeface="Courier New" panose="02070309020205020404"/>
                      </a:endParaRPr>
                    </a:p>
                  </a:txBody>
                  <a:tcPr marL="0" marR="0" marT="0" marB="0">
                    <a:lnL w="19050">
                      <a:solidFill>
                        <a:srgbClr val="4276AA"/>
                      </a:solidFill>
                      <a:prstDash val="solid"/>
                    </a:lnL>
                    <a:lnR w="38100">
                      <a:solidFill>
                        <a:srgbClr val="4276AA"/>
                      </a:solidFill>
                      <a:prstDash val="solid"/>
                    </a:lnR>
                    <a:lnT w="19050">
                      <a:solidFill>
                        <a:srgbClr val="4276AA"/>
                      </a:solidFill>
                      <a:prstDash val="solid"/>
                    </a:lnT>
                    <a:lnB w="19050">
                      <a:solidFill>
                        <a:srgbClr val="4276AA"/>
                      </a:solidFill>
                      <a:prstDash val="solid"/>
                    </a:lnB>
                  </a:tcPr>
                </a:tc>
              </a:tr>
              <a:tr h="412750">
                <a:tc>
                  <a:txBody>
                    <a:bodyPr/>
                    <a:lstStyle/>
                    <a:p>
                      <a:pPr algn="ctr">
                        <a:lnSpc>
                          <a:spcPct val="100000"/>
                        </a:lnSpc>
                        <a:spcBef>
                          <a:spcPts val="15"/>
                        </a:spcBef>
                      </a:pPr>
                      <a:r>
                        <a:rPr sz="1200" b="1" spc="-20" dirty="0">
                          <a:latin typeface="Arial" panose="020B0604020202020204"/>
                          <a:cs typeface="Arial" panose="020B0604020202020204"/>
                        </a:rPr>
                        <a:t>2016.11.1</a:t>
                      </a:r>
                      <a:endParaRPr sz="1200">
                        <a:latin typeface="Arial" panose="020B0604020202020204"/>
                        <a:cs typeface="Arial" panose="020B0604020202020204"/>
                      </a:endParaRPr>
                    </a:p>
                  </a:txBody>
                  <a:tcPr marL="0" marR="0" marT="0" marB="0">
                    <a:lnL w="38100">
                      <a:solidFill>
                        <a:srgbClr val="4276AA"/>
                      </a:solidFill>
                      <a:prstDash val="solid"/>
                    </a:lnL>
                    <a:lnR w="19050">
                      <a:solidFill>
                        <a:srgbClr val="4276AA"/>
                      </a:solidFill>
                      <a:prstDash val="solid"/>
                    </a:lnR>
                    <a:lnT w="19050">
                      <a:solidFill>
                        <a:srgbClr val="4276AA"/>
                      </a:solidFill>
                      <a:prstDash val="solid"/>
                    </a:lnT>
                    <a:lnB w="19050">
                      <a:solidFill>
                        <a:srgbClr val="4276AA"/>
                      </a:solidFill>
                      <a:prstDash val="solid"/>
                    </a:lnB>
                  </a:tcPr>
                </a:tc>
                <a:tc>
                  <a:txBody>
                    <a:bodyPr/>
                    <a:lstStyle/>
                    <a:p>
                      <a:pPr marL="1905" algn="ctr">
                        <a:lnSpc>
                          <a:spcPct val="100000"/>
                        </a:lnSpc>
                        <a:spcBef>
                          <a:spcPts val="15"/>
                        </a:spcBef>
                      </a:pP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lnL w="19050">
                      <a:solidFill>
                        <a:srgbClr val="4276AA"/>
                      </a:solidFill>
                      <a:prstDash val="solid"/>
                    </a:lnL>
                    <a:lnR w="19050">
                      <a:solidFill>
                        <a:srgbClr val="4276AA"/>
                      </a:solidFill>
                      <a:prstDash val="solid"/>
                    </a:lnR>
                    <a:lnT w="19050">
                      <a:solidFill>
                        <a:srgbClr val="4276AA"/>
                      </a:solidFill>
                      <a:prstDash val="solid"/>
                    </a:lnT>
                    <a:lnB w="19050">
                      <a:solidFill>
                        <a:srgbClr val="4276AA"/>
                      </a:solidFill>
                      <a:prstDash val="solid"/>
                    </a:lnB>
                  </a:tcPr>
                </a:tc>
                <a:tc>
                  <a:txBody>
                    <a:bodyPr/>
                    <a:lstStyle/>
                    <a:p>
                      <a:pPr algn="ctr">
                        <a:lnSpc>
                          <a:spcPct val="100000"/>
                        </a:lnSpc>
                        <a:spcBef>
                          <a:spcPts val="15"/>
                        </a:spcBef>
                      </a:pP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lnL w="19050">
                      <a:solidFill>
                        <a:srgbClr val="4276AA"/>
                      </a:solidFill>
                      <a:prstDash val="solid"/>
                    </a:lnL>
                    <a:lnR w="19050">
                      <a:solidFill>
                        <a:srgbClr val="4276AA"/>
                      </a:solidFill>
                      <a:prstDash val="solid"/>
                    </a:lnR>
                    <a:lnT w="19050">
                      <a:solidFill>
                        <a:srgbClr val="4276AA"/>
                      </a:solidFill>
                      <a:prstDash val="solid"/>
                    </a:lnT>
                    <a:lnB w="19050">
                      <a:solidFill>
                        <a:srgbClr val="4276AA"/>
                      </a:solidFill>
                      <a:prstDash val="solid"/>
                    </a:lnB>
                  </a:tcPr>
                </a:tc>
                <a:tc>
                  <a:txBody>
                    <a:bodyPr/>
                    <a:lstStyle/>
                    <a:p>
                      <a:pPr marL="635" algn="ctr">
                        <a:lnSpc>
                          <a:spcPct val="100000"/>
                        </a:lnSpc>
                        <a:spcBef>
                          <a:spcPts val="15"/>
                        </a:spcBef>
                      </a:pP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lnL w="19050">
                      <a:solidFill>
                        <a:srgbClr val="4276AA"/>
                      </a:solidFill>
                      <a:prstDash val="solid"/>
                    </a:lnL>
                    <a:lnR w="19050">
                      <a:solidFill>
                        <a:srgbClr val="4276AA"/>
                      </a:solidFill>
                      <a:prstDash val="solid"/>
                    </a:lnR>
                    <a:lnT w="19050">
                      <a:solidFill>
                        <a:srgbClr val="4276AA"/>
                      </a:solidFill>
                      <a:prstDash val="solid"/>
                    </a:lnT>
                    <a:lnB w="19050">
                      <a:solidFill>
                        <a:srgbClr val="4276AA"/>
                      </a:solidFill>
                      <a:prstDash val="solid"/>
                    </a:lnB>
                  </a:tcPr>
                </a:tc>
                <a:tc>
                  <a:txBody>
                    <a:bodyPr/>
                    <a:lstStyle/>
                    <a:p>
                      <a:pPr marR="283210" algn="r">
                        <a:lnSpc>
                          <a:spcPct val="100000"/>
                        </a:lnSpc>
                        <a:spcBef>
                          <a:spcPts val="15"/>
                        </a:spcBef>
                      </a:pP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lnL w="19050">
                      <a:solidFill>
                        <a:srgbClr val="4276AA"/>
                      </a:solidFill>
                      <a:prstDash val="solid"/>
                    </a:lnL>
                    <a:lnR w="38100">
                      <a:solidFill>
                        <a:srgbClr val="4276AA"/>
                      </a:solidFill>
                      <a:prstDash val="solid"/>
                    </a:lnR>
                    <a:lnT w="19050">
                      <a:solidFill>
                        <a:srgbClr val="4276AA"/>
                      </a:solidFill>
                      <a:prstDash val="solid"/>
                    </a:lnT>
                    <a:lnB w="19050">
                      <a:solidFill>
                        <a:srgbClr val="4276AA"/>
                      </a:solidFill>
                      <a:prstDash val="solid"/>
                    </a:lnB>
                  </a:tcPr>
                </a:tc>
              </a:tr>
              <a:tr h="403225">
                <a:tc>
                  <a:txBody>
                    <a:bodyPr/>
                    <a:lstStyle/>
                    <a:p>
                      <a:pPr algn="ctr">
                        <a:lnSpc>
                          <a:spcPct val="100000"/>
                        </a:lnSpc>
                        <a:spcBef>
                          <a:spcPts val="15"/>
                        </a:spcBef>
                      </a:pPr>
                      <a:r>
                        <a:rPr sz="1200" b="1" spc="-20" dirty="0">
                          <a:latin typeface="Arial" panose="020B0604020202020204"/>
                          <a:cs typeface="Arial" panose="020B0604020202020204"/>
                        </a:rPr>
                        <a:t>2017.11.1</a:t>
                      </a:r>
                      <a:endParaRPr sz="1200">
                        <a:latin typeface="Arial" panose="020B0604020202020204"/>
                        <a:cs typeface="Arial" panose="020B0604020202020204"/>
                      </a:endParaRPr>
                    </a:p>
                  </a:txBody>
                  <a:tcPr marL="0" marR="0" marT="0" marB="0">
                    <a:lnL w="38100">
                      <a:solidFill>
                        <a:srgbClr val="4276AA"/>
                      </a:solidFill>
                      <a:prstDash val="solid"/>
                    </a:lnL>
                    <a:lnR w="19050">
                      <a:solidFill>
                        <a:srgbClr val="4276AA"/>
                      </a:solidFill>
                      <a:prstDash val="solid"/>
                    </a:lnR>
                    <a:lnT w="19050">
                      <a:solidFill>
                        <a:srgbClr val="4276AA"/>
                      </a:solidFill>
                      <a:prstDash val="solid"/>
                    </a:lnT>
                    <a:lnB w="19050">
                      <a:solidFill>
                        <a:srgbClr val="4276AA"/>
                      </a:solidFill>
                      <a:prstDash val="solid"/>
                    </a:lnB>
                  </a:tcPr>
                </a:tc>
                <a:tc>
                  <a:txBody>
                    <a:bodyPr/>
                    <a:lstStyle/>
                    <a:p>
                      <a:pPr marL="1905" algn="ctr">
                        <a:lnSpc>
                          <a:spcPct val="100000"/>
                        </a:lnSpc>
                        <a:spcBef>
                          <a:spcPts val="15"/>
                        </a:spcBef>
                      </a:pP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lnL w="19050">
                      <a:solidFill>
                        <a:srgbClr val="4276AA"/>
                      </a:solidFill>
                      <a:prstDash val="solid"/>
                    </a:lnL>
                    <a:lnR w="19050">
                      <a:solidFill>
                        <a:srgbClr val="4276AA"/>
                      </a:solidFill>
                      <a:prstDash val="solid"/>
                    </a:lnR>
                    <a:lnT w="19050">
                      <a:solidFill>
                        <a:srgbClr val="4276AA"/>
                      </a:solidFill>
                      <a:prstDash val="solid"/>
                    </a:lnT>
                    <a:lnB w="19050">
                      <a:solidFill>
                        <a:srgbClr val="4276AA"/>
                      </a:solidFill>
                      <a:prstDash val="solid"/>
                    </a:lnB>
                  </a:tcPr>
                </a:tc>
                <a:tc>
                  <a:txBody>
                    <a:bodyPr/>
                    <a:lstStyle/>
                    <a:p>
                      <a:pPr marL="635" algn="ctr">
                        <a:lnSpc>
                          <a:spcPct val="100000"/>
                        </a:lnSpc>
                        <a:spcBef>
                          <a:spcPts val="15"/>
                        </a:spcBef>
                      </a:pP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lnL w="19050">
                      <a:solidFill>
                        <a:srgbClr val="4276AA"/>
                      </a:solidFill>
                      <a:prstDash val="solid"/>
                    </a:lnL>
                    <a:lnR w="19050">
                      <a:solidFill>
                        <a:srgbClr val="4276AA"/>
                      </a:solidFill>
                      <a:prstDash val="solid"/>
                    </a:lnR>
                    <a:lnT w="19050">
                      <a:solidFill>
                        <a:srgbClr val="4276AA"/>
                      </a:solidFill>
                      <a:prstDash val="solid"/>
                    </a:lnT>
                    <a:lnB w="19050">
                      <a:solidFill>
                        <a:srgbClr val="4276AA"/>
                      </a:solidFill>
                      <a:prstDash val="solid"/>
                    </a:lnB>
                  </a:tcPr>
                </a:tc>
                <a:tc>
                  <a:txBody>
                    <a:bodyPr/>
                    <a:lstStyle/>
                    <a:p>
                      <a:pPr marL="635" algn="ctr">
                        <a:lnSpc>
                          <a:spcPct val="100000"/>
                        </a:lnSpc>
                        <a:spcBef>
                          <a:spcPts val="15"/>
                        </a:spcBef>
                      </a:pP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lnL w="19050">
                      <a:solidFill>
                        <a:srgbClr val="4276AA"/>
                      </a:solidFill>
                      <a:prstDash val="solid"/>
                    </a:lnL>
                    <a:lnR w="19050">
                      <a:solidFill>
                        <a:srgbClr val="4276AA"/>
                      </a:solidFill>
                      <a:prstDash val="solid"/>
                    </a:lnR>
                    <a:lnT w="19050">
                      <a:solidFill>
                        <a:srgbClr val="4276AA"/>
                      </a:solidFill>
                      <a:prstDash val="solid"/>
                    </a:lnT>
                    <a:lnB w="19050">
                      <a:solidFill>
                        <a:srgbClr val="4276AA"/>
                      </a:solidFill>
                      <a:prstDash val="solid"/>
                    </a:lnB>
                  </a:tcPr>
                </a:tc>
                <a:tc>
                  <a:txBody>
                    <a:bodyPr/>
                    <a:lstStyle/>
                    <a:p>
                      <a:pPr marR="283210" algn="r">
                        <a:lnSpc>
                          <a:spcPct val="100000"/>
                        </a:lnSpc>
                        <a:spcBef>
                          <a:spcPts val="15"/>
                        </a:spcBef>
                      </a:pP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lnL w="19050">
                      <a:solidFill>
                        <a:srgbClr val="4276AA"/>
                      </a:solidFill>
                      <a:prstDash val="solid"/>
                    </a:lnL>
                    <a:lnR w="38100">
                      <a:solidFill>
                        <a:srgbClr val="4276AA"/>
                      </a:solidFill>
                      <a:prstDash val="solid"/>
                    </a:lnR>
                    <a:lnT w="19050">
                      <a:solidFill>
                        <a:srgbClr val="4276AA"/>
                      </a:solidFill>
                      <a:prstDash val="solid"/>
                    </a:lnT>
                    <a:lnB w="19050">
                      <a:solidFill>
                        <a:srgbClr val="4276AA"/>
                      </a:solidFill>
                      <a:prstDash val="solid"/>
                    </a:lnB>
                  </a:tcPr>
                </a:tc>
              </a:tr>
              <a:tr h="398779">
                <a:tc>
                  <a:txBody>
                    <a:bodyPr/>
                    <a:lstStyle/>
                    <a:p>
                      <a:pPr algn="ctr">
                        <a:lnSpc>
                          <a:spcPct val="100000"/>
                        </a:lnSpc>
                        <a:spcBef>
                          <a:spcPts val="20"/>
                        </a:spcBef>
                      </a:pPr>
                      <a:r>
                        <a:rPr sz="1200" b="1" spc="-20" dirty="0">
                          <a:latin typeface="Arial" panose="020B0604020202020204"/>
                          <a:cs typeface="Arial" panose="020B0604020202020204"/>
                        </a:rPr>
                        <a:t>2018.11.1</a:t>
                      </a:r>
                      <a:endParaRPr sz="1200">
                        <a:latin typeface="Arial" panose="020B0604020202020204"/>
                        <a:cs typeface="Arial" panose="020B0604020202020204"/>
                      </a:endParaRPr>
                    </a:p>
                  </a:txBody>
                  <a:tcPr marL="0" marR="0" marT="0" marB="0">
                    <a:lnL w="38100">
                      <a:solidFill>
                        <a:srgbClr val="4276AA"/>
                      </a:solidFill>
                      <a:prstDash val="solid"/>
                    </a:lnL>
                    <a:lnR w="19050">
                      <a:solidFill>
                        <a:srgbClr val="4276AA"/>
                      </a:solidFill>
                      <a:prstDash val="solid"/>
                    </a:lnR>
                    <a:lnT w="19050">
                      <a:solidFill>
                        <a:srgbClr val="4276AA"/>
                      </a:solidFill>
                      <a:prstDash val="solid"/>
                    </a:lnT>
                    <a:lnB w="38100">
                      <a:solidFill>
                        <a:srgbClr val="4276AA"/>
                      </a:solidFill>
                      <a:prstDash val="solid"/>
                    </a:lnB>
                  </a:tcPr>
                </a:tc>
                <a:tc>
                  <a:txBody>
                    <a:bodyPr/>
                    <a:lstStyle/>
                    <a:p>
                      <a:pPr marL="1905" algn="ctr">
                        <a:lnSpc>
                          <a:spcPct val="100000"/>
                        </a:lnSpc>
                        <a:spcBef>
                          <a:spcPts val="20"/>
                        </a:spcBef>
                      </a:pP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lnL w="19050">
                      <a:solidFill>
                        <a:srgbClr val="4276AA"/>
                      </a:solidFill>
                      <a:prstDash val="solid"/>
                    </a:lnL>
                    <a:lnR w="19050">
                      <a:solidFill>
                        <a:srgbClr val="4276AA"/>
                      </a:solidFill>
                      <a:prstDash val="solid"/>
                    </a:lnR>
                    <a:lnT w="19050">
                      <a:solidFill>
                        <a:srgbClr val="4276AA"/>
                      </a:solidFill>
                      <a:prstDash val="solid"/>
                    </a:lnT>
                    <a:lnB w="38100">
                      <a:solidFill>
                        <a:srgbClr val="4276AA"/>
                      </a:solidFill>
                      <a:prstDash val="solid"/>
                    </a:lnB>
                  </a:tcPr>
                </a:tc>
                <a:tc>
                  <a:txBody>
                    <a:bodyPr/>
                    <a:lstStyle/>
                    <a:p>
                      <a:pPr marL="635" algn="ctr">
                        <a:lnSpc>
                          <a:spcPct val="100000"/>
                        </a:lnSpc>
                        <a:spcBef>
                          <a:spcPts val="20"/>
                        </a:spcBef>
                      </a:pP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lnL w="19050">
                      <a:solidFill>
                        <a:srgbClr val="4276AA"/>
                      </a:solidFill>
                      <a:prstDash val="solid"/>
                    </a:lnL>
                    <a:lnR w="19050">
                      <a:solidFill>
                        <a:srgbClr val="4276AA"/>
                      </a:solidFill>
                      <a:prstDash val="solid"/>
                    </a:lnR>
                    <a:lnT w="19050">
                      <a:solidFill>
                        <a:srgbClr val="4276AA"/>
                      </a:solidFill>
                      <a:prstDash val="solid"/>
                    </a:lnT>
                    <a:lnB w="38100">
                      <a:solidFill>
                        <a:srgbClr val="4276AA"/>
                      </a:solidFill>
                      <a:prstDash val="solid"/>
                    </a:lnB>
                  </a:tcPr>
                </a:tc>
                <a:tc>
                  <a:txBody>
                    <a:bodyPr/>
                    <a:lstStyle/>
                    <a:p>
                      <a:pPr marL="1270" algn="ctr">
                        <a:lnSpc>
                          <a:spcPct val="100000"/>
                        </a:lnSpc>
                        <a:spcBef>
                          <a:spcPts val="20"/>
                        </a:spcBef>
                      </a:pP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lnL w="19050">
                      <a:solidFill>
                        <a:srgbClr val="4276AA"/>
                      </a:solidFill>
                      <a:prstDash val="solid"/>
                    </a:lnL>
                    <a:lnR w="19050">
                      <a:solidFill>
                        <a:srgbClr val="4276AA"/>
                      </a:solidFill>
                      <a:prstDash val="solid"/>
                    </a:lnR>
                    <a:lnT w="19050">
                      <a:solidFill>
                        <a:srgbClr val="4276AA"/>
                      </a:solidFill>
                      <a:prstDash val="solid"/>
                    </a:lnT>
                    <a:lnB w="38100">
                      <a:solidFill>
                        <a:srgbClr val="4276AA"/>
                      </a:solidFill>
                      <a:prstDash val="solid"/>
                    </a:lnB>
                  </a:tcPr>
                </a:tc>
                <a:tc>
                  <a:txBody>
                    <a:bodyPr/>
                    <a:lstStyle/>
                    <a:p>
                      <a:pPr marR="283210" algn="r">
                        <a:lnSpc>
                          <a:spcPct val="100000"/>
                        </a:lnSpc>
                        <a:spcBef>
                          <a:spcPts val="20"/>
                        </a:spcBef>
                      </a:pPr>
                      <a:r>
                        <a:rPr sz="1200" dirty="0">
                          <a:latin typeface="Arial" panose="020B0604020202020204"/>
                          <a:cs typeface="Arial" panose="020B0604020202020204"/>
                        </a:rPr>
                        <a:t>√</a:t>
                      </a:r>
                      <a:endParaRPr sz="1200">
                        <a:latin typeface="Arial" panose="020B0604020202020204"/>
                        <a:cs typeface="Arial" panose="020B0604020202020204"/>
                      </a:endParaRPr>
                    </a:p>
                  </a:txBody>
                  <a:tcPr marL="0" marR="0" marT="0" marB="0">
                    <a:lnL w="19050">
                      <a:solidFill>
                        <a:srgbClr val="4276AA"/>
                      </a:solidFill>
                      <a:prstDash val="solid"/>
                    </a:lnL>
                    <a:lnR w="38100">
                      <a:solidFill>
                        <a:srgbClr val="4276AA"/>
                      </a:solidFill>
                      <a:prstDash val="solid"/>
                    </a:lnR>
                    <a:lnT w="19050">
                      <a:solidFill>
                        <a:srgbClr val="4276AA"/>
                      </a:solidFill>
                      <a:prstDash val="solid"/>
                    </a:lnT>
                    <a:lnB w="38100">
                      <a:solidFill>
                        <a:srgbClr val="4276AA"/>
                      </a:solidFill>
                      <a:prstDash val="solid"/>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41391" y="252984"/>
            <a:ext cx="7007352" cy="48310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800" spc="-5" dirty="0"/>
              <a:t>调整及填报情况详解</a:t>
            </a:r>
            <a:endParaRPr sz="2800"/>
          </a:p>
        </p:txBody>
      </p:sp>
      <p:sp>
        <p:nvSpPr>
          <p:cNvPr id="5" name="object 5"/>
          <p:cNvSpPr txBox="1"/>
          <p:nvPr/>
        </p:nvSpPr>
        <p:spPr>
          <a:xfrm>
            <a:off x="5226177" y="295528"/>
            <a:ext cx="4586605" cy="31559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Arial Unicode MS" panose="020B0604020202020204" charset="-122"/>
                <a:cs typeface="Arial Unicode MS" panose="020B0604020202020204" charset="-122"/>
              </a:rPr>
              <a:t>高新技术企业优惠情</a:t>
            </a:r>
            <a:r>
              <a:rPr sz="2000" spc="-15" dirty="0">
                <a:solidFill>
                  <a:srgbClr val="FFFFFF"/>
                </a:solidFill>
                <a:latin typeface="Arial Unicode MS" panose="020B0604020202020204" charset="-122"/>
                <a:cs typeface="Arial Unicode MS" panose="020B0604020202020204" charset="-122"/>
              </a:rPr>
              <a:t>况</a:t>
            </a:r>
            <a:r>
              <a:rPr sz="2000" dirty="0">
                <a:solidFill>
                  <a:srgbClr val="FFFFFF"/>
                </a:solidFill>
                <a:latin typeface="Arial Unicode MS" panose="020B0604020202020204" charset="-122"/>
                <a:cs typeface="Arial Unicode MS" panose="020B0604020202020204" charset="-122"/>
              </a:rPr>
              <a:t>及明</a:t>
            </a:r>
            <a:r>
              <a:rPr sz="2000" spc="-15" dirty="0">
                <a:solidFill>
                  <a:srgbClr val="FFFFFF"/>
                </a:solidFill>
                <a:latin typeface="Arial Unicode MS" panose="020B0604020202020204" charset="-122"/>
                <a:cs typeface="Arial Unicode MS" panose="020B0604020202020204" charset="-122"/>
              </a:rPr>
              <a:t>细</a:t>
            </a:r>
            <a:r>
              <a:rPr sz="2000" dirty="0">
                <a:solidFill>
                  <a:srgbClr val="FFFFFF"/>
                </a:solidFill>
                <a:latin typeface="Arial Unicode MS" panose="020B0604020202020204" charset="-122"/>
                <a:cs typeface="Arial Unicode MS" panose="020B0604020202020204" charset="-122"/>
              </a:rPr>
              <a:t>表</a:t>
            </a:r>
            <a:r>
              <a:rPr sz="2000" spc="-10" dirty="0">
                <a:solidFill>
                  <a:srgbClr val="FFFFFF"/>
                </a:solidFill>
                <a:latin typeface="Arial" panose="020B0604020202020204"/>
                <a:cs typeface="Arial" panose="020B0604020202020204"/>
              </a:rPr>
              <a:t>A</a:t>
            </a:r>
            <a:r>
              <a:rPr sz="2000" spc="-15" dirty="0">
                <a:solidFill>
                  <a:srgbClr val="FFFFFF"/>
                </a:solidFill>
                <a:latin typeface="Arial" panose="020B0604020202020204"/>
                <a:cs typeface="Arial" panose="020B0604020202020204"/>
              </a:rPr>
              <a:t>10704</a:t>
            </a:r>
            <a:r>
              <a:rPr sz="2000" dirty="0">
                <a:solidFill>
                  <a:srgbClr val="FFFFFF"/>
                </a:solidFill>
                <a:latin typeface="Arial" panose="020B0604020202020204"/>
                <a:cs typeface="Arial" panose="020B0604020202020204"/>
              </a:rPr>
              <a:t>1</a:t>
            </a:r>
            <a:endParaRPr sz="2000">
              <a:latin typeface="Arial" panose="020B0604020202020204"/>
              <a:cs typeface="Arial" panose="020B0604020202020204"/>
            </a:endParaRPr>
          </a:p>
        </p:txBody>
      </p:sp>
      <p:sp>
        <p:nvSpPr>
          <p:cNvPr id="6" name="object 6"/>
          <p:cNvSpPr/>
          <p:nvPr/>
        </p:nvSpPr>
        <p:spPr>
          <a:xfrm>
            <a:off x="1357375" y="1600200"/>
            <a:ext cx="0" cy="4381500"/>
          </a:xfrm>
          <a:custGeom>
            <a:avLst/>
            <a:gdLst/>
            <a:ahLst/>
            <a:cxnLst/>
            <a:rect l="l" t="t" r="r" b="b"/>
            <a:pathLst>
              <a:path h="4381500">
                <a:moveTo>
                  <a:pt x="0" y="0"/>
                </a:moveTo>
                <a:lnTo>
                  <a:pt x="0" y="4381500"/>
                </a:lnTo>
              </a:path>
            </a:pathLst>
          </a:custGeom>
          <a:ln w="12700">
            <a:solidFill>
              <a:srgbClr val="000000"/>
            </a:solidFill>
          </a:ln>
        </p:spPr>
        <p:txBody>
          <a:bodyPr wrap="square" lIns="0" tIns="0" rIns="0" bIns="0" rtlCol="0"/>
          <a:lstStyle/>
          <a:p/>
        </p:txBody>
      </p:sp>
      <p:sp>
        <p:nvSpPr>
          <p:cNvPr id="7" name="object 7"/>
          <p:cNvSpPr/>
          <p:nvPr/>
        </p:nvSpPr>
        <p:spPr>
          <a:xfrm>
            <a:off x="1932051" y="1600200"/>
            <a:ext cx="0" cy="4381500"/>
          </a:xfrm>
          <a:custGeom>
            <a:avLst/>
            <a:gdLst/>
            <a:ahLst/>
            <a:cxnLst/>
            <a:rect l="l" t="t" r="r" b="b"/>
            <a:pathLst>
              <a:path h="4381500">
                <a:moveTo>
                  <a:pt x="0" y="0"/>
                </a:moveTo>
                <a:lnTo>
                  <a:pt x="0" y="4381500"/>
                </a:lnTo>
              </a:path>
            </a:pathLst>
          </a:custGeom>
          <a:ln w="12700">
            <a:solidFill>
              <a:srgbClr val="000000"/>
            </a:solidFill>
          </a:ln>
        </p:spPr>
        <p:txBody>
          <a:bodyPr wrap="square" lIns="0" tIns="0" rIns="0" bIns="0" rtlCol="0"/>
          <a:lstStyle/>
          <a:p/>
        </p:txBody>
      </p:sp>
      <p:sp>
        <p:nvSpPr>
          <p:cNvPr id="8" name="object 8"/>
          <p:cNvSpPr/>
          <p:nvPr/>
        </p:nvSpPr>
        <p:spPr>
          <a:xfrm>
            <a:off x="8832850" y="1600200"/>
            <a:ext cx="0" cy="4381500"/>
          </a:xfrm>
          <a:custGeom>
            <a:avLst/>
            <a:gdLst/>
            <a:ahLst/>
            <a:cxnLst/>
            <a:rect l="l" t="t" r="r" b="b"/>
            <a:pathLst>
              <a:path h="4381500">
                <a:moveTo>
                  <a:pt x="0" y="0"/>
                </a:moveTo>
                <a:lnTo>
                  <a:pt x="0" y="4381500"/>
                </a:lnTo>
              </a:path>
            </a:pathLst>
          </a:custGeom>
          <a:ln w="12700">
            <a:solidFill>
              <a:srgbClr val="000000"/>
            </a:solidFill>
          </a:ln>
        </p:spPr>
        <p:txBody>
          <a:bodyPr wrap="square" lIns="0" tIns="0" rIns="0" bIns="0" rtlCol="0"/>
          <a:lstStyle/>
          <a:p/>
        </p:txBody>
      </p:sp>
      <p:sp>
        <p:nvSpPr>
          <p:cNvPr id="9" name="object 9"/>
          <p:cNvSpPr/>
          <p:nvPr/>
        </p:nvSpPr>
        <p:spPr>
          <a:xfrm>
            <a:off x="600075" y="1606550"/>
            <a:ext cx="9244330" cy="0"/>
          </a:xfrm>
          <a:custGeom>
            <a:avLst/>
            <a:gdLst/>
            <a:ahLst/>
            <a:cxnLst/>
            <a:rect l="l" t="t" r="r" b="b"/>
            <a:pathLst>
              <a:path w="9244330">
                <a:moveTo>
                  <a:pt x="0" y="0"/>
                </a:moveTo>
                <a:lnTo>
                  <a:pt x="9244076" y="0"/>
                </a:lnTo>
              </a:path>
            </a:pathLst>
          </a:custGeom>
          <a:ln w="12700">
            <a:solidFill>
              <a:srgbClr val="000000"/>
            </a:solidFill>
          </a:ln>
        </p:spPr>
        <p:txBody>
          <a:bodyPr wrap="square" lIns="0" tIns="0" rIns="0" bIns="0" rtlCol="0"/>
          <a:lstStyle/>
          <a:p/>
        </p:txBody>
      </p:sp>
      <p:sp>
        <p:nvSpPr>
          <p:cNvPr id="10" name="object 10"/>
          <p:cNvSpPr/>
          <p:nvPr/>
        </p:nvSpPr>
        <p:spPr>
          <a:xfrm>
            <a:off x="600075" y="2043176"/>
            <a:ext cx="763905" cy="0"/>
          </a:xfrm>
          <a:custGeom>
            <a:avLst/>
            <a:gdLst/>
            <a:ahLst/>
            <a:cxnLst/>
            <a:rect l="l" t="t" r="r" b="b"/>
            <a:pathLst>
              <a:path w="763905">
                <a:moveTo>
                  <a:pt x="0" y="0"/>
                </a:moveTo>
                <a:lnTo>
                  <a:pt x="763651" y="0"/>
                </a:lnTo>
              </a:path>
            </a:pathLst>
          </a:custGeom>
          <a:ln w="12700">
            <a:solidFill>
              <a:srgbClr val="000000"/>
            </a:solidFill>
          </a:ln>
        </p:spPr>
        <p:txBody>
          <a:bodyPr wrap="square" lIns="0" tIns="0" rIns="0" bIns="0" rtlCol="0"/>
          <a:lstStyle/>
          <a:p/>
        </p:txBody>
      </p:sp>
      <p:sp>
        <p:nvSpPr>
          <p:cNvPr id="11" name="object 11"/>
          <p:cNvSpPr/>
          <p:nvPr/>
        </p:nvSpPr>
        <p:spPr>
          <a:xfrm>
            <a:off x="1925701" y="2043176"/>
            <a:ext cx="7918450" cy="0"/>
          </a:xfrm>
          <a:custGeom>
            <a:avLst/>
            <a:gdLst/>
            <a:ahLst/>
            <a:cxnLst/>
            <a:rect l="l" t="t" r="r" b="b"/>
            <a:pathLst>
              <a:path w="7918450">
                <a:moveTo>
                  <a:pt x="0" y="0"/>
                </a:moveTo>
                <a:lnTo>
                  <a:pt x="7918450" y="0"/>
                </a:lnTo>
              </a:path>
            </a:pathLst>
          </a:custGeom>
          <a:ln w="12700">
            <a:solidFill>
              <a:srgbClr val="000000"/>
            </a:solidFill>
          </a:ln>
        </p:spPr>
        <p:txBody>
          <a:bodyPr wrap="square" lIns="0" tIns="0" rIns="0" bIns="0" rtlCol="0"/>
          <a:lstStyle/>
          <a:p/>
        </p:txBody>
      </p:sp>
      <p:sp>
        <p:nvSpPr>
          <p:cNvPr id="12" name="object 12"/>
          <p:cNvSpPr/>
          <p:nvPr/>
        </p:nvSpPr>
        <p:spPr>
          <a:xfrm>
            <a:off x="600075" y="2481326"/>
            <a:ext cx="763905" cy="0"/>
          </a:xfrm>
          <a:custGeom>
            <a:avLst/>
            <a:gdLst/>
            <a:ahLst/>
            <a:cxnLst/>
            <a:rect l="l" t="t" r="r" b="b"/>
            <a:pathLst>
              <a:path w="763905">
                <a:moveTo>
                  <a:pt x="0" y="0"/>
                </a:moveTo>
                <a:lnTo>
                  <a:pt x="763651" y="0"/>
                </a:lnTo>
              </a:path>
            </a:pathLst>
          </a:custGeom>
          <a:ln w="12700">
            <a:solidFill>
              <a:srgbClr val="000000"/>
            </a:solidFill>
          </a:ln>
        </p:spPr>
        <p:txBody>
          <a:bodyPr wrap="square" lIns="0" tIns="0" rIns="0" bIns="0" rtlCol="0"/>
          <a:lstStyle/>
          <a:p/>
        </p:txBody>
      </p:sp>
      <p:sp>
        <p:nvSpPr>
          <p:cNvPr id="13" name="object 13"/>
          <p:cNvSpPr/>
          <p:nvPr/>
        </p:nvSpPr>
        <p:spPr>
          <a:xfrm>
            <a:off x="1925701" y="2481326"/>
            <a:ext cx="7918450" cy="0"/>
          </a:xfrm>
          <a:custGeom>
            <a:avLst/>
            <a:gdLst/>
            <a:ahLst/>
            <a:cxnLst/>
            <a:rect l="l" t="t" r="r" b="b"/>
            <a:pathLst>
              <a:path w="7918450">
                <a:moveTo>
                  <a:pt x="0" y="0"/>
                </a:moveTo>
                <a:lnTo>
                  <a:pt x="7918450" y="0"/>
                </a:lnTo>
              </a:path>
            </a:pathLst>
          </a:custGeom>
          <a:ln w="12700">
            <a:solidFill>
              <a:srgbClr val="000000"/>
            </a:solidFill>
          </a:ln>
        </p:spPr>
        <p:txBody>
          <a:bodyPr wrap="square" lIns="0" tIns="0" rIns="0" bIns="0" rtlCol="0"/>
          <a:lstStyle/>
          <a:p/>
        </p:txBody>
      </p:sp>
      <p:sp>
        <p:nvSpPr>
          <p:cNvPr id="14" name="object 14"/>
          <p:cNvSpPr/>
          <p:nvPr/>
        </p:nvSpPr>
        <p:spPr>
          <a:xfrm>
            <a:off x="600075" y="2917825"/>
            <a:ext cx="763905" cy="0"/>
          </a:xfrm>
          <a:custGeom>
            <a:avLst/>
            <a:gdLst/>
            <a:ahLst/>
            <a:cxnLst/>
            <a:rect l="l" t="t" r="r" b="b"/>
            <a:pathLst>
              <a:path w="763905">
                <a:moveTo>
                  <a:pt x="0" y="0"/>
                </a:moveTo>
                <a:lnTo>
                  <a:pt x="763651" y="0"/>
                </a:lnTo>
              </a:path>
            </a:pathLst>
          </a:custGeom>
          <a:ln w="12700">
            <a:solidFill>
              <a:srgbClr val="000000"/>
            </a:solidFill>
          </a:ln>
        </p:spPr>
        <p:txBody>
          <a:bodyPr wrap="square" lIns="0" tIns="0" rIns="0" bIns="0" rtlCol="0"/>
          <a:lstStyle/>
          <a:p/>
        </p:txBody>
      </p:sp>
      <p:sp>
        <p:nvSpPr>
          <p:cNvPr id="15" name="object 15"/>
          <p:cNvSpPr/>
          <p:nvPr/>
        </p:nvSpPr>
        <p:spPr>
          <a:xfrm>
            <a:off x="1925701" y="2917825"/>
            <a:ext cx="7918450" cy="0"/>
          </a:xfrm>
          <a:custGeom>
            <a:avLst/>
            <a:gdLst/>
            <a:ahLst/>
            <a:cxnLst/>
            <a:rect l="l" t="t" r="r" b="b"/>
            <a:pathLst>
              <a:path w="7918450">
                <a:moveTo>
                  <a:pt x="0" y="0"/>
                </a:moveTo>
                <a:lnTo>
                  <a:pt x="7918450" y="0"/>
                </a:lnTo>
              </a:path>
            </a:pathLst>
          </a:custGeom>
          <a:ln w="12700">
            <a:solidFill>
              <a:srgbClr val="000000"/>
            </a:solidFill>
          </a:ln>
        </p:spPr>
        <p:txBody>
          <a:bodyPr wrap="square" lIns="0" tIns="0" rIns="0" bIns="0" rtlCol="0"/>
          <a:lstStyle/>
          <a:p/>
        </p:txBody>
      </p:sp>
      <p:sp>
        <p:nvSpPr>
          <p:cNvPr id="16" name="object 16"/>
          <p:cNvSpPr/>
          <p:nvPr/>
        </p:nvSpPr>
        <p:spPr>
          <a:xfrm>
            <a:off x="600075" y="3354451"/>
            <a:ext cx="763905" cy="0"/>
          </a:xfrm>
          <a:custGeom>
            <a:avLst/>
            <a:gdLst/>
            <a:ahLst/>
            <a:cxnLst/>
            <a:rect l="l" t="t" r="r" b="b"/>
            <a:pathLst>
              <a:path w="763905">
                <a:moveTo>
                  <a:pt x="0" y="0"/>
                </a:moveTo>
                <a:lnTo>
                  <a:pt x="763651" y="0"/>
                </a:lnTo>
              </a:path>
            </a:pathLst>
          </a:custGeom>
          <a:ln w="12700">
            <a:solidFill>
              <a:srgbClr val="000000"/>
            </a:solidFill>
          </a:ln>
        </p:spPr>
        <p:txBody>
          <a:bodyPr wrap="square" lIns="0" tIns="0" rIns="0" bIns="0" rtlCol="0"/>
          <a:lstStyle/>
          <a:p/>
        </p:txBody>
      </p:sp>
      <p:sp>
        <p:nvSpPr>
          <p:cNvPr id="17" name="object 17"/>
          <p:cNvSpPr/>
          <p:nvPr/>
        </p:nvSpPr>
        <p:spPr>
          <a:xfrm>
            <a:off x="1925701" y="3354451"/>
            <a:ext cx="7918450" cy="0"/>
          </a:xfrm>
          <a:custGeom>
            <a:avLst/>
            <a:gdLst/>
            <a:ahLst/>
            <a:cxnLst/>
            <a:rect l="l" t="t" r="r" b="b"/>
            <a:pathLst>
              <a:path w="7918450">
                <a:moveTo>
                  <a:pt x="0" y="0"/>
                </a:moveTo>
                <a:lnTo>
                  <a:pt x="7918450" y="0"/>
                </a:lnTo>
              </a:path>
            </a:pathLst>
          </a:custGeom>
          <a:ln w="12700">
            <a:solidFill>
              <a:srgbClr val="000000"/>
            </a:solidFill>
          </a:ln>
        </p:spPr>
        <p:txBody>
          <a:bodyPr wrap="square" lIns="0" tIns="0" rIns="0" bIns="0" rtlCol="0"/>
          <a:lstStyle/>
          <a:p/>
        </p:txBody>
      </p:sp>
      <p:sp>
        <p:nvSpPr>
          <p:cNvPr id="18" name="object 18"/>
          <p:cNvSpPr/>
          <p:nvPr/>
        </p:nvSpPr>
        <p:spPr>
          <a:xfrm>
            <a:off x="600075" y="3790950"/>
            <a:ext cx="763905" cy="0"/>
          </a:xfrm>
          <a:custGeom>
            <a:avLst/>
            <a:gdLst/>
            <a:ahLst/>
            <a:cxnLst/>
            <a:rect l="l" t="t" r="r" b="b"/>
            <a:pathLst>
              <a:path w="763905">
                <a:moveTo>
                  <a:pt x="0" y="0"/>
                </a:moveTo>
                <a:lnTo>
                  <a:pt x="763651" y="0"/>
                </a:lnTo>
              </a:path>
            </a:pathLst>
          </a:custGeom>
          <a:ln w="12700">
            <a:solidFill>
              <a:srgbClr val="000000"/>
            </a:solidFill>
          </a:ln>
        </p:spPr>
        <p:txBody>
          <a:bodyPr wrap="square" lIns="0" tIns="0" rIns="0" bIns="0" rtlCol="0"/>
          <a:lstStyle/>
          <a:p/>
        </p:txBody>
      </p:sp>
      <p:sp>
        <p:nvSpPr>
          <p:cNvPr id="19" name="object 19"/>
          <p:cNvSpPr/>
          <p:nvPr/>
        </p:nvSpPr>
        <p:spPr>
          <a:xfrm>
            <a:off x="1925701" y="3790950"/>
            <a:ext cx="7918450" cy="0"/>
          </a:xfrm>
          <a:custGeom>
            <a:avLst/>
            <a:gdLst/>
            <a:ahLst/>
            <a:cxnLst/>
            <a:rect l="l" t="t" r="r" b="b"/>
            <a:pathLst>
              <a:path w="7918450">
                <a:moveTo>
                  <a:pt x="0" y="0"/>
                </a:moveTo>
                <a:lnTo>
                  <a:pt x="7918450" y="0"/>
                </a:lnTo>
              </a:path>
            </a:pathLst>
          </a:custGeom>
          <a:ln w="12700">
            <a:solidFill>
              <a:srgbClr val="000000"/>
            </a:solidFill>
          </a:ln>
        </p:spPr>
        <p:txBody>
          <a:bodyPr wrap="square" lIns="0" tIns="0" rIns="0" bIns="0" rtlCol="0"/>
          <a:lstStyle/>
          <a:p/>
        </p:txBody>
      </p:sp>
      <p:sp>
        <p:nvSpPr>
          <p:cNvPr id="20" name="object 20"/>
          <p:cNvSpPr/>
          <p:nvPr/>
        </p:nvSpPr>
        <p:spPr>
          <a:xfrm>
            <a:off x="600075" y="4227576"/>
            <a:ext cx="763905" cy="0"/>
          </a:xfrm>
          <a:custGeom>
            <a:avLst/>
            <a:gdLst/>
            <a:ahLst/>
            <a:cxnLst/>
            <a:rect l="l" t="t" r="r" b="b"/>
            <a:pathLst>
              <a:path w="763905">
                <a:moveTo>
                  <a:pt x="0" y="0"/>
                </a:moveTo>
                <a:lnTo>
                  <a:pt x="763651" y="0"/>
                </a:lnTo>
              </a:path>
            </a:pathLst>
          </a:custGeom>
          <a:ln w="12700">
            <a:solidFill>
              <a:srgbClr val="000000"/>
            </a:solidFill>
          </a:ln>
        </p:spPr>
        <p:txBody>
          <a:bodyPr wrap="square" lIns="0" tIns="0" rIns="0" bIns="0" rtlCol="0"/>
          <a:lstStyle/>
          <a:p/>
        </p:txBody>
      </p:sp>
      <p:sp>
        <p:nvSpPr>
          <p:cNvPr id="21" name="object 21"/>
          <p:cNvSpPr/>
          <p:nvPr/>
        </p:nvSpPr>
        <p:spPr>
          <a:xfrm>
            <a:off x="1925701" y="4227576"/>
            <a:ext cx="7918450" cy="0"/>
          </a:xfrm>
          <a:custGeom>
            <a:avLst/>
            <a:gdLst/>
            <a:ahLst/>
            <a:cxnLst/>
            <a:rect l="l" t="t" r="r" b="b"/>
            <a:pathLst>
              <a:path w="7918450">
                <a:moveTo>
                  <a:pt x="0" y="0"/>
                </a:moveTo>
                <a:lnTo>
                  <a:pt x="7918450" y="0"/>
                </a:lnTo>
              </a:path>
            </a:pathLst>
          </a:custGeom>
          <a:ln w="12700">
            <a:solidFill>
              <a:srgbClr val="000000"/>
            </a:solidFill>
          </a:ln>
        </p:spPr>
        <p:txBody>
          <a:bodyPr wrap="square" lIns="0" tIns="0" rIns="0" bIns="0" rtlCol="0"/>
          <a:lstStyle/>
          <a:p/>
        </p:txBody>
      </p:sp>
      <p:sp>
        <p:nvSpPr>
          <p:cNvPr id="22" name="object 22"/>
          <p:cNvSpPr/>
          <p:nvPr/>
        </p:nvSpPr>
        <p:spPr>
          <a:xfrm>
            <a:off x="600075" y="4665726"/>
            <a:ext cx="9244330" cy="0"/>
          </a:xfrm>
          <a:custGeom>
            <a:avLst/>
            <a:gdLst/>
            <a:ahLst/>
            <a:cxnLst/>
            <a:rect l="l" t="t" r="r" b="b"/>
            <a:pathLst>
              <a:path w="9244330">
                <a:moveTo>
                  <a:pt x="0" y="0"/>
                </a:moveTo>
                <a:lnTo>
                  <a:pt x="9244076" y="0"/>
                </a:lnTo>
              </a:path>
            </a:pathLst>
          </a:custGeom>
          <a:ln w="12700">
            <a:solidFill>
              <a:srgbClr val="000000"/>
            </a:solidFill>
          </a:ln>
        </p:spPr>
        <p:txBody>
          <a:bodyPr wrap="square" lIns="0" tIns="0" rIns="0" bIns="0" rtlCol="0"/>
          <a:lstStyle/>
          <a:p/>
        </p:txBody>
      </p:sp>
      <p:sp>
        <p:nvSpPr>
          <p:cNvPr id="23" name="object 23"/>
          <p:cNvSpPr/>
          <p:nvPr/>
        </p:nvSpPr>
        <p:spPr>
          <a:xfrm>
            <a:off x="600075" y="5102225"/>
            <a:ext cx="763905" cy="0"/>
          </a:xfrm>
          <a:custGeom>
            <a:avLst/>
            <a:gdLst/>
            <a:ahLst/>
            <a:cxnLst/>
            <a:rect l="l" t="t" r="r" b="b"/>
            <a:pathLst>
              <a:path w="763905">
                <a:moveTo>
                  <a:pt x="0" y="0"/>
                </a:moveTo>
                <a:lnTo>
                  <a:pt x="763651" y="0"/>
                </a:lnTo>
              </a:path>
            </a:pathLst>
          </a:custGeom>
          <a:ln w="12700">
            <a:solidFill>
              <a:srgbClr val="000000"/>
            </a:solidFill>
          </a:ln>
        </p:spPr>
        <p:txBody>
          <a:bodyPr wrap="square" lIns="0" tIns="0" rIns="0" bIns="0" rtlCol="0"/>
          <a:lstStyle/>
          <a:p/>
        </p:txBody>
      </p:sp>
      <p:sp>
        <p:nvSpPr>
          <p:cNvPr id="24" name="object 24"/>
          <p:cNvSpPr/>
          <p:nvPr/>
        </p:nvSpPr>
        <p:spPr>
          <a:xfrm>
            <a:off x="1925701" y="5102225"/>
            <a:ext cx="7918450" cy="0"/>
          </a:xfrm>
          <a:custGeom>
            <a:avLst/>
            <a:gdLst/>
            <a:ahLst/>
            <a:cxnLst/>
            <a:rect l="l" t="t" r="r" b="b"/>
            <a:pathLst>
              <a:path w="7918450">
                <a:moveTo>
                  <a:pt x="0" y="0"/>
                </a:moveTo>
                <a:lnTo>
                  <a:pt x="7918450" y="0"/>
                </a:lnTo>
              </a:path>
            </a:pathLst>
          </a:custGeom>
          <a:ln w="12700">
            <a:solidFill>
              <a:srgbClr val="000000"/>
            </a:solidFill>
          </a:ln>
        </p:spPr>
        <p:txBody>
          <a:bodyPr wrap="square" lIns="0" tIns="0" rIns="0" bIns="0" rtlCol="0"/>
          <a:lstStyle/>
          <a:p/>
        </p:txBody>
      </p:sp>
      <p:sp>
        <p:nvSpPr>
          <p:cNvPr id="25" name="object 25"/>
          <p:cNvSpPr/>
          <p:nvPr/>
        </p:nvSpPr>
        <p:spPr>
          <a:xfrm>
            <a:off x="600075" y="5538851"/>
            <a:ext cx="763905" cy="0"/>
          </a:xfrm>
          <a:custGeom>
            <a:avLst/>
            <a:gdLst/>
            <a:ahLst/>
            <a:cxnLst/>
            <a:rect l="l" t="t" r="r" b="b"/>
            <a:pathLst>
              <a:path w="763905">
                <a:moveTo>
                  <a:pt x="0" y="0"/>
                </a:moveTo>
                <a:lnTo>
                  <a:pt x="763651" y="0"/>
                </a:lnTo>
              </a:path>
            </a:pathLst>
          </a:custGeom>
          <a:ln w="12700">
            <a:solidFill>
              <a:srgbClr val="000000"/>
            </a:solidFill>
          </a:ln>
        </p:spPr>
        <p:txBody>
          <a:bodyPr wrap="square" lIns="0" tIns="0" rIns="0" bIns="0" rtlCol="0"/>
          <a:lstStyle/>
          <a:p/>
        </p:txBody>
      </p:sp>
      <p:sp>
        <p:nvSpPr>
          <p:cNvPr id="26" name="object 26"/>
          <p:cNvSpPr/>
          <p:nvPr/>
        </p:nvSpPr>
        <p:spPr>
          <a:xfrm>
            <a:off x="1925701" y="5538851"/>
            <a:ext cx="7918450" cy="0"/>
          </a:xfrm>
          <a:custGeom>
            <a:avLst/>
            <a:gdLst/>
            <a:ahLst/>
            <a:cxnLst/>
            <a:rect l="l" t="t" r="r" b="b"/>
            <a:pathLst>
              <a:path w="7918450">
                <a:moveTo>
                  <a:pt x="0" y="0"/>
                </a:moveTo>
                <a:lnTo>
                  <a:pt x="7918450" y="0"/>
                </a:lnTo>
              </a:path>
            </a:pathLst>
          </a:custGeom>
          <a:ln w="12700">
            <a:solidFill>
              <a:srgbClr val="000000"/>
            </a:solidFill>
          </a:ln>
        </p:spPr>
        <p:txBody>
          <a:bodyPr wrap="square" lIns="0" tIns="0" rIns="0" bIns="0" rtlCol="0"/>
          <a:lstStyle/>
          <a:p/>
        </p:txBody>
      </p:sp>
      <p:sp>
        <p:nvSpPr>
          <p:cNvPr id="27" name="object 27"/>
          <p:cNvSpPr/>
          <p:nvPr/>
        </p:nvSpPr>
        <p:spPr>
          <a:xfrm>
            <a:off x="609600" y="1160525"/>
            <a:ext cx="0" cy="4821555"/>
          </a:xfrm>
          <a:custGeom>
            <a:avLst/>
            <a:gdLst/>
            <a:ahLst/>
            <a:cxnLst/>
            <a:rect l="l" t="t" r="r" b="b"/>
            <a:pathLst>
              <a:path h="4821555">
                <a:moveTo>
                  <a:pt x="0" y="0"/>
                </a:moveTo>
                <a:lnTo>
                  <a:pt x="0" y="4821174"/>
                </a:lnTo>
              </a:path>
            </a:pathLst>
          </a:custGeom>
          <a:ln w="19050">
            <a:solidFill>
              <a:srgbClr val="000000"/>
            </a:solidFill>
          </a:ln>
        </p:spPr>
        <p:txBody>
          <a:bodyPr wrap="square" lIns="0" tIns="0" rIns="0" bIns="0" rtlCol="0"/>
          <a:lstStyle/>
          <a:p/>
        </p:txBody>
      </p:sp>
      <p:sp>
        <p:nvSpPr>
          <p:cNvPr id="28" name="object 28"/>
          <p:cNvSpPr/>
          <p:nvPr/>
        </p:nvSpPr>
        <p:spPr>
          <a:xfrm>
            <a:off x="9834626" y="1160525"/>
            <a:ext cx="0" cy="4821555"/>
          </a:xfrm>
          <a:custGeom>
            <a:avLst/>
            <a:gdLst/>
            <a:ahLst/>
            <a:cxnLst/>
            <a:rect l="l" t="t" r="r" b="b"/>
            <a:pathLst>
              <a:path h="4821555">
                <a:moveTo>
                  <a:pt x="0" y="0"/>
                </a:moveTo>
                <a:lnTo>
                  <a:pt x="0" y="4821174"/>
                </a:lnTo>
              </a:path>
            </a:pathLst>
          </a:custGeom>
          <a:ln w="19050">
            <a:solidFill>
              <a:srgbClr val="000000"/>
            </a:solidFill>
          </a:ln>
        </p:spPr>
        <p:txBody>
          <a:bodyPr wrap="square" lIns="0" tIns="0" rIns="0" bIns="0" rtlCol="0"/>
          <a:lstStyle/>
          <a:p/>
        </p:txBody>
      </p:sp>
      <p:sp>
        <p:nvSpPr>
          <p:cNvPr id="29" name="object 29"/>
          <p:cNvSpPr/>
          <p:nvPr/>
        </p:nvSpPr>
        <p:spPr>
          <a:xfrm>
            <a:off x="600075" y="1170050"/>
            <a:ext cx="9244330" cy="0"/>
          </a:xfrm>
          <a:custGeom>
            <a:avLst/>
            <a:gdLst/>
            <a:ahLst/>
            <a:cxnLst/>
            <a:rect l="l" t="t" r="r" b="b"/>
            <a:pathLst>
              <a:path w="9244330">
                <a:moveTo>
                  <a:pt x="0" y="0"/>
                </a:moveTo>
                <a:lnTo>
                  <a:pt x="9244076" y="0"/>
                </a:lnTo>
              </a:path>
            </a:pathLst>
          </a:custGeom>
          <a:ln w="19050">
            <a:solidFill>
              <a:srgbClr val="000000"/>
            </a:solidFill>
          </a:ln>
        </p:spPr>
        <p:txBody>
          <a:bodyPr wrap="square" lIns="0" tIns="0" rIns="0" bIns="0" rtlCol="0"/>
          <a:lstStyle/>
          <a:p/>
        </p:txBody>
      </p:sp>
      <p:sp>
        <p:nvSpPr>
          <p:cNvPr id="30" name="object 30"/>
          <p:cNvSpPr/>
          <p:nvPr/>
        </p:nvSpPr>
        <p:spPr>
          <a:xfrm>
            <a:off x="600075" y="5975350"/>
            <a:ext cx="9244330" cy="0"/>
          </a:xfrm>
          <a:custGeom>
            <a:avLst/>
            <a:gdLst/>
            <a:ahLst/>
            <a:cxnLst/>
            <a:rect l="l" t="t" r="r" b="b"/>
            <a:pathLst>
              <a:path w="9244330">
                <a:moveTo>
                  <a:pt x="0" y="0"/>
                </a:moveTo>
                <a:lnTo>
                  <a:pt x="9244076" y="0"/>
                </a:lnTo>
              </a:path>
            </a:pathLst>
          </a:custGeom>
          <a:ln w="12700">
            <a:solidFill>
              <a:srgbClr val="000000"/>
            </a:solidFill>
          </a:ln>
        </p:spPr>
        <p:txBody>
          <a:bodyPr wrap="square" lIns="0" tIns="0" rIns="0" bIns="0" rtlCol="0"/>
          <a:lstStyle/>
          <a:p/>
        </p:txBody>
      </p:sp>
      <p:sp>
        <p:nvSpPr>
          <p:cNvPr id="31" name="object 31"/>
          <p:cNvSpPr txBox="1"/>
          <p:nvPr/>
        </p:nvSpPr>
        <p:spPr>
          <a:xfrm>
            <a:off x="4496180" y="1256665"/>
            <a:ext cx="1454150" cy="221615"/>
          </a:xfrm>
          <a:prstGeom prst="rect">
            <a:avLst/>
          </a:prstGeom>
        </p:spPr>
        <p:txBody>
          <a:bodyPr vert="horz" wrap="square" lIns="0" tIns="0" rIns="0" bIns="0" rtlCol="0">
            <a:spAutoFit/>
          </a:bodyPr>
          <a:lstStyle/>
          <a:p>
            <a:pPr marL="12700">
              <a:lnSpc>
                <a:spcPct val="100000"/>
              </a:lnSpc>
            </a:pPr>
            <a:r>
              <a:rPr sz="1400" b="1" spc="15" dirty="0">
                <a:latin typeface="Microsoft JhengHei" panose="020B0604030504040204" charset="-120"/>
                <a:cs typeface="Microsoft JhengHei" panose="020B0604030504040204" charset="-120"/>
              </a:rPr>
              <a:t>税收</a:t>
            </a:r>
            <a:r>
              <a:rPr sz="1400" b="1" spc="5" dirty="0">
                <a:latin typeface="Microsoft JhengHei" panose="020B0604030504040204" charset="-120"/>
                <a:cs typeface="Microsoft JhengHei" panose="020B0604030504040204" charset="-120"/>
              </a:rPr>
              <a:t>优惠</a:t>
            </a:r>
            <a:r>
              <a:rPr sz="1400" b="1" spc="-5" dirty="0">
                <a:latin typeface="Microsoft JhengHei" panose="020B0604030504040204" charset="-120"/>
                <a:cs typeface="Microsoft JhengHei" panose="020B0604030504040204" charset="-120"/>
              </a:rPr>
              <a:t>有</a:t>
            </a:r>
            <a:r>
              <a:rPr sz="1400" b="1" spc="5" dirty="0">
                <a:latin typeface="Microsoft JhengHei" panose="020B0604030504040204" charset="-120"/>
                <a:cs typeface="Microsoft JhengHei" panose="020B0604030504040204" charset="-120"/>
              </a:rPr>
              <a:t>关情况</a:t>
            </a:r>
            <a:endParaRPr sz="1400">
              <a:latin typeface="Microsoft JhengHei" panose="020B0604030504040204" charset="-120"/>
              <a:cs typeface="Microsoft JhengHei" panose="020B0604030504040204" charset="-120"/>
            </a:endParaRPr>
          </a:p>
        </p:txBody>
      </p:sp>
      <p:sp>
        <p:nvSpPr>
          <p:cNvPr id="32" name="object 32"/>
          <p:cNvSpPr txBox="1"/>
          <p:nvPr/>
        </p:nvSpPr>
        <p:spPr>
          <a:xfrm>
            <a:off x="925169" y="1693545"/>
            <a:ext cx="114935" cy="221615"/>
          </a:xfrm>
          <a:prstGeom prst="rect">
            <a:avLst/>
          </a:prstGeom>
        </p:spPr>
        <p:txBody>
          <a:bodyPr vert="horz" wrap="square" lIns="0" tIns="0" rIns="0" bIns="0" rtlCol="0">
            <a:spAutoFit/>
          </a:bodyPr>
          <a:lstStyle/>
          <a:p>
            <a:pPr marL="12700">
              <a:lnSpc>
                <a:spcPct val="100000"/>
              </a:lnSpc>
            </a:pPr>
            <a:r>
              <a:rPr sz="1400" spc="-80" dirty="0">
                <a:latin typeface="Arial Unicode MS" panose="020B0604020202020204" charset="-122"/>
                <a:cs typeface="Arial Unicode MS" panose="020B0604020202020204" charset="-122"/>
              </a:rPr>
              <a:t>4</a:t>
            </a:r>
            <a:endParaRPr sz="1400">
              <a:latin typeface="Arial Unicode MS" panose="020B0604020202020204" charset="-122"/>
              <a:cs typeface="Arial Unicode MS" panose="020B0604020202020204" charset="-122"/>
            </a:endParaRPr>
          </a:p>
        </p:txBody>
      </p:sp>
      <p:sp>
        <p:nvSpPr>
          <p:cNvPr id="33" name="object 33"/>
          <p:cNvSpPr txBox="1"/>
          <p:nvPr/>
        </p:nvSpPr>
        <p:spPr>
          <a:xfrm>
            <a:off x="1453388" y="2898394"/>
            <a:ext cx="381635" cy="434975"/>
          </a:xfrm>
          <a:prstGeom prst="rect">
            <a:avLst/>
          </a:prstGeom>
        </p:spPr>
        <p:txBody>
          <a:bodyPr vert="horz" wrap="square" lIns="0" tIns="0" rIns="0" bIns="0" rtlCol="0">
            <a:spAutoFit/>
          </a:bodyPr>
          <a:lstStyle/>
          <a:p>
            <a:pPr marL="12700" marR="5080">
              <a:lnSpc>
                <a:spcPct val="100000"/>
              </a:lnSpc>
            </a:pPr>
            <a:r>
              <a:rPr sz="1400" dirty="0">
                <a:latin typeface="Arial Unicode MS" panose="020B0604020202020204" charset="-122"/>
                <a:cs typeface="Arial Unicode MS" panose="020B0604020202020204" charset="-122"/>
              </a:rPr>
              <a:t>收</a:t>
            </a:r>
            <a:r>
              <a:rPr sz="1400" dirty="0">
                <a:latin typeface="Arial Unicode MS" panose="020B0604020202020204" charset="-122"/>
                <a:cs typeface="Arial Unicode MS" panose="020B0604020202020204" charset="-122"/>
              </a:rPr>
              <a:t>入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指</a:t>
            </a:r>
            <a:r>
              <a:rPr sz="1400" spc="5" dirty="0">
                <a:latin typeface="Arial Unicode MS" panose="020B0604020202020204" charset="-122"/>
                <a:cs typeface="Arial Unicode MS" panose="020B0604020202020204" charset="-122"/>
              </a:rPr>
              <a:t>标</a:t>
            </a:r>
            <a:endParaRPr sz="1400">
              <a:latin typeface="Arial Unicode MS" panose="020B0604020202020204" charset="-122"/>
              <a:cs typeface="Arial Unicode MS" panose="020B0604020202020204" charset="-122"/>
            </a:endParaRPr>
          </a:p>
        </p:txBody>
      </p:sp>
      <p:sp>
        <p:nvSpPr>
          <p:cNvPr id="34" name="object 34"/>
          <p:cNvSpPr txBox="1"/>
          <p:nvPr/>
        </p:nvSpPr>
        <p:spPr>
          <a:xfrm>
            <a:off x="1988057" y="1693545"/>
            <a:ext cx="3500754" cy="221615"/>
          </a:xfrm>
          <a:prstGeom prst="rect">
            <a:avLst/>
          </a:prstGeom>
        </p:spPr>
        <p:txBody>
          <a:bodyPr vert="horz" wrap="square" lIns="0" tIns="0" rIns="0" bIns="0" rtlCol="0">
            <a:spAutoFit/>
          </a:bodyPr>
          <a:lstStyle/>
          <a:p>
            <a:pPr marL="12700">
              <a:lnSpc>
                <a:spcPct val="100000"/>
              </a:lnSpc>
            </a:pPr>
            <a:r>
              <a:rPr sz="1400" spc="-15" dirty="0">
                <a:latin typeface="Arial Unicode MS" panose="020B0604020202020204" charset="-122"/>
                <a:cs typeface="Arial Unicode MS" panose="020B0604020202020204" charset="-122"/>
              </a:rPr>
              <a:t>一、本年高新技术产品（服务）收入（5+6）</a:t>
            </a:r>
            <a:endParaRPr sz="1400">
              <a:latin typeface="Arial Unicode MS" panose="020B0604020202020204" charset="-122"/>
              <a:cs typeface="Arial Unicode MS" panose="020B0604020202020204" charset="-122"/>
            </a:endParaRPr>
          </a:p>
        </p:txBody>
      </p:sp>
      <p:sp>
        <p:nvSpPr>
          <p:cNvPr id="35" name="object 35"/>
          <p:cNvSpPr txBox="1"/>
          <p:nvPr/>
        </p:nvSpPr>
        <p:spPr>
          <a:xfrm>
            <a:off x="925169" y="2130933"/>
            <a:ext cx="114935" cy="221615"/>
          </a:xfrm>
          <a:prstGeom prst="rect">
            <a:avLst/>
          </a:prstGeom>
        </p:spPr>
        <p:txBody>
          <a:bodyPr vert="horz" wrap="square" lIns="0" tIns="0" rIns="0" bIns="0" rtlCol="0">
            <a:spAutoFit/>
          </a:bodyPr>
          <a:lstStyle/>
          <a:p>
            <a:pPr marL="12700">
              <a:lnSpc>
                <a:spcPct val="100000"/>
              </a:lnSpc>
            </a:pPr>
            <a:r>
              <a:rPr sz="1400" spc="-80" dirty="0">
                <a:latin typeface="Arial Unicode MS" panose="020B0604020202020204" charset="-122"/>
                <a:cs typeface="Arial Unicode MS" panose="020B0604020202020204" charset="-122"/>
              </a:rPr>
              <a:t>5</a:t>
            </a:r>
            <a:endParaRPr sz="1400">
              <a:latin typeface="Arial Unicode MS" panose="020B0604020202020204" charset="-122"/>
              <a:cs typeface="Arial Unicode MS" panose="020B0604020202020204" charset="-122"/>
            </a:endParaRPr>
          </a:p>
        </p:txBody>
      </p:sp>
      <p:sp>
        <p:nvSpPr>
          <p:cNvPr id="36" name="object 36"/>
          <p:cNvSpPr txBox="1"/>
          <p:nvPr/>
        </p:nvSpPr>
        <p:spPr>
          <a:xfrm>
            <a:off x="2242820" y="2130933"/>
            <a:ext cx="1981835" cy="221615"/>
          </a:xfrm>
          <a:prstGeom prst="rect">
            <a:avLst/>
          </a:prstGeom>
        </p:spPr>
        <p:txBody>
          <a:bodyPr vert="horz" wrap="square" lIns="0" tIns="0" rIns="0" bIns="0" rtlCol="0">
            <a:spAutoFit/>
          </a:bodyPr>
          <a:lstStyle/>
          <a:p>
            <a:pPr marL="12700">
              <a:lnSpc>
                <a:spcPct val="100000"/>
              </a:lnSpc>
            </a:pPr>
            <a:r>
              <a:rPr sz="1400" dirty="0">
                <a:latin typeface="Arial Unicode MS" panose="020B0604020202020204" charset="-122"/>
                <a:cs typeface="Arial Unicode MS" panose="020B0604020202020204" charset="-122"/>
              </a:rPr>
              <a:t>其中：产品（服务）收</a:t>
            </a:r>
            <a:r>
              <a:rPr sz="1400" spc="5" dirty="0">
                <a:latin typeface="Arial Unicode MS" panose="020B0604020202020204" charset="-122"/>
                <a:cs typeface="Arial Unicode MS" panose="020B0604020202020204" charset="-122"/>
              </a:rPr>
              <a:t>入</a:t>
            </a:r>
            <a:endParaRPr sz="1400">
              <a:latin typeface="Arial Unicode MS" panose="020B0604020202020204" charset="-122"/>
              <a:cs typeface="Arial Unicode MS" panose="020B0604020202020204" charset="-122"/>
            </a:endParaRPr>
          </a:p>
        </p:txBody>
      </p:sp>
      <p:sp>
        <p:nvSpPr>
          <p:cNvPr id="37" name="object 37"/>
          <p:cNvSpPr txBox="1"/>
          <p:nvPr/>
        </p:nvSpPr>
        <p:spPr>
          <a:xfrm>
            <a:off x="925169" y="2568321"/>
            <a:ext cx="114935" cy="221615"/>
          </a:xfrm>
          <a:prstGeom prst="rect">
            <a:avLst/>
          </a:prstGeom>
        </p:spPr>
        <p:txBody>
          <a:bodyPr vert="horz" wrap="square" lIns="0" tIns="0" rIns="0" bIns="0" rtlCol="0">
            <a:spAutoFit/>
          </a:bodyPr>
          <a:lstStyle/>
          <a:p>
            <a:pPr marL="12700">
              <a:lnSpc>
                <a:spcPct val="100000"/>
              </a:lnSpc>
            </a:pPr>
            <a:r>
              <a:rPr sz="1400" spc="-80" dirty="0">
                <a:latin typeface="Arial Unicode MS" panose="020B0604020202020204" charset="-122"/>
                <a:cs typeface="Arial Unicode MS" panose="020B0604020202020204" charset="-122"/>
              </a:rPr>
              <a:t>6</a:t>
            </a:r>
            <a:endParaRPr sz="1400">
              <a:latin typeface="Arial Unicode MS" panose="020B0604020202020204" charset="-122"/>
              <a:cs typeface="Arial Unicode MS" panose="020B0604020202020204" charset="-122"/>
            </a:endParaRPr>
          </a:p>
        </p:txBody>
      </p:sp>
      <p:sp>
        <p:nvSpPr>
          <p:cNvPr id="38" name="object 38"/>
          <p:cNvSpPr txBox="1"/>
          <p:nvPr/>
        </p:nvSpPr>
        <p:spPr>
          <a:xfrm>
            <a:off x="2623820" y="2568321"/>
            <a:ext cx="915035" cy="221615"/>
          </a:xfrm>
          <a:prstGeom prst="rect">
            <a:avLst/>
          </a:prstGeom>
        </p:spPr>
        <p:txBody>
          <a:bodyPr vert="horz" wrap="square" lIns="0" tIns="0" rIns="0" bIns="0" rtlCol="0">
            <a:spAutoFit/>
          </a:bodyPr>
          <a:lstStyle/>
          <a:p>
            <a:pPr marL="12700">
              <a:lnSpc>
                <a:spcPct val="100000"/>
              </a:lnSpc>
            </a:pPr>
            <a:r>
              <a:rPr sz="1400" dirty="0">
                <a:latin typeface="Arial Unicode MS" panose="020B0604020202020204" charset="-122"/>
                <a:cs typeface="Arial Unicode MS" panose="020B0604020202020204" charset="-122"/>
              </a:rPr>
              <a:t>技术性收</a:t>
            </a:r>
            <a:r>
              <a:rPr sz="1400" spc="5" dirty="0">
                <a:latin typeface="Arial Unicode MS" panose="020B0604020202020204" charset="-122"/>
                <a:cs typeface="Arial Unicode MS" panose="020B0604020202020204" charset="-122"/>
              </a:rPr>
              <a:t>入</a:t>
            </a:r>
            <a:endParaRPr sz="1400">
              <a:latin typeface="Arial Unicode MS" panose="020B0604020202020204" charset="-122"/>
              <a:cs typeface="Arial Unicode MS" panose="020B0604020202020204" charset="-122"/>
            </a:endParaRPr>
          </a:p>
        </p:txBody>
      </p:sp>
      <p:sp>
        <p:nvSpPr>
          <p:cNvPr id="39" name="object 39"/>
          <p:cNvSpPr txBox="1"/>
          <p:nvPr/>
        </p:nvSpPr>
        <p:spPr>
          <a:xfrm>
            <a:off x="925169" y="3005073"/>
            <a:ext cx="114935" cy="221615"/>
          </a:xfrm>
          <a:prstGeom prst="rect">
            <a:avLst/>
          </a:prstGeom>
        </p:spPr>
        <p:txBody>
          <a:bodyPr vert="horz" wrap="square" lIns="0" tIns="0" rIns="0" bIns="0" rtlCol="0">
            <a:spAutoFit/>
          </a:bodyPr>
          <a:lstStyle/>
          <a:p>
            <a:pPr marL="12700">
              <a:lnSpc>
                <a:spcPct val="100000"/>
              </a:lnSpc>
            </a:pPr>
            <a:r>
              <a:rPr sz="1400" spc="-80" dirty="0">
                <a:latin typeface="Arial Unicode MS" panose="020B0604020202020204" charset="-122"/>
                <a:cs typeface="Arial Unicode MS" panose="020B0604020202020204" charset="-122"/>
              </a:rPr>
              <a:t>7</a:t>
            </a:r>
            <a:endParaRPr sz="1400">
              <a:latin typeface="Arial Unicode MS" panose="020B0604020202020204" charset="-122"/>
              <a:cs typeface="Arial Unicode MS" panose="020B0604020202020204" charset="-122"/>
            </a:endParaRPr>
          </a:p>
        </p:txBody>
      </p:sp>
      <p:sp>
        <p:nvSpPr>
          <p:cNvPr id="40" name="object 40"/>
          <p:cNvSpPr txBox="1"/>
          <p:nvPr/>
        </p:nvSpPr>
        <p:spPr>
          <a:xfrm>
            <a:off x="1988057" y="3005073"/>
            <a:ext cx="1963420" cy="221615"/>
          </a:xfrm>
          <a:prstGeom prst="rect">
            <a:avLst/>
          </a:prstGeom>
        </p:spPr>
        <p:txBody>
          <a:bodyPr vert="horz" wrap="square" lIns="0" tIns="0" rIns="0" bIns="0" rtlCol="0">
            <a:spAutoFit/>
          </a:bodyPr>
          <a:lstStyle/>
          <a:p>
            <a:pPr marL="12700">
              <a:lnSpc>
                <a:spcPct val="100000"/>
              </a:lnSpc>
            </a:pPr>
            <a:r>
              <a:rPr sz="1400" spc="-30" dirty="0">
                <a:latin typeface="Arial Unicode MS" panose="020B0604020202020204" charset="-122"/>
                <a:cs typeface="Arial Unicode MS" panose="020B0604020202020204" charset="-122"/>
              </a:rPr>
              <a:t>二、本年企业总收入(8-9)</a:t>
            </a:r>
            <a:endParaRPr sz="1400">
              <a:latin typeface="Arial Unicode MS" panose="020B0604020202020204" charset="-122"/>
              <a:cs typeface="Arial Unicode MS" panose="020B0604020202020204" charset="-122"/>
            </a:endParaRPr>
          </a:p>
        </p:txBody>
      </p:sp>
      <p:sp>
        <p:nvSpPr>
          <p:cNvPr id="41" name="object 41"/>
          <p:cNvSpPr txBox="1"/>
          <p:nvPr/>
        </p:nvSpPr>
        <p:spPr>
          <a:xfrm>
            <a:off x="925169" y="3441572"/>
            <a:ext cx="114935" cy="221615"/>
          </a:xfrm>
          <a:prstGeom prst="rect">
            <a:avLst/>
          </a:prstGeom>
        </p:spPr>
        <p:txBody>
          <a:bodyPr vert="horz" wrap="square" lIns="0" tIns="0" rIns="0" bIns="0" rtlCol="0">
            <a:spAutoFit/>
          </a:bodyPr>
          <a:lstStyle/>
          <a:p>
            <a:pPr marL="12700">
              <a:lnSpc>
                <a:spcPct val="100000"/>
              </a:lnSpc>
            </a:pPr>
            <a:r>
              <a:rPr sz="1400" spc="-80" dirty="0">
                <a:latin typeface="Arial Unicode MS" panose="020B0604020202020204" charset="-122"/>
                <a:cs typeface="Arial Unicode MS" panose="020B0604020202020204" charset="-122"/>
              </a:rPr>
              <a:t>8</a:t>
            </a:r>
            <a:endParaRPr sz="1400">
              <a:latin typeface="Arial Unicode MS" panose="020B0604020202020204" charset="-122"/>
              <a:cs typeface="Arial Unicode MS" panose="020B0604020202020204" charset="-122"/>
            </a:endParaRPr>
          </a:p>
        </p:txBody>
      </p:sp>
      <p:sp>
        <p:nvSpPr>
          <p:cNvPr id="42" name="object 42"/>
          <p:cNvSpPr txBox="1"/>
          <p:nvPr/>
        </p:nvSpPr>
        <p:spPr>
          <a:xfrm>
            <a:off x="2242820" y="3441572"/>
            <a:ext cx="1270635" cy="221615"/>
          </a:xfrm>
          <a:prstGeom prst="rect">
            <a:avLst/>
          </a:prstGeom>
        </p:spPr>
        <p:txBody>
          <a:bodyPr vert="horz" wrap="square" lIns="0" tIns="0" rIns="0" bIns="0" rtlCol="0">
            <a:spAutoFit/>
          </a:bodyPr>
          <a:lstStyle/>
          <a:p>
            <a:pPr marL="12700">
              <a:lnSpc>
                <a:spcPct val="100000"/>
              </a:lnSpc>
            </a:pPr>
            <a:r>
              <a:rPr sz="1400" dirty="0">
                <a:latin typeface="Arial Unicode MS" panose="020B0604020202020204" charset="-122"/>
                <a:cs typeface="Arial Unicode MS" panose="020B0604020202020204" charset="-122"/>
              </a:rPr>
              <a:t>其中：收入总</a:t>
            </a:r>
            <a:r>
              <a:rPr sz="1400" spc="5" dirty="0">
                <a:latin typeface="Arial Unicode MS" panose="020B0604020202020204" charset="-122"/>
                <a:cs typeface="Arial Unicode MS" panose="020B0604020202020204" charset="-122"/>
              </a:rPr>
              <a:t>额</a:t>
            </a:r>
            <a:endParaRPr sz="1400">
              <a:latin typeface="Arial Unicode MS" panose="020B0604020202020204" charset="-122"/>
              <a:cs typeface="Arial Unicode MS" panose="020B0604020202020204" charset="-122"/>
            </a:endParaRPr>
          </a:p>
        </p:txBody>
      </p:sp>
      <p:sp>
        <p:nvSpPr>
          <p:cNvPr id="43" name="object 43"/>
          <p:cNvSpPr txBox="1"/>
          <p:nvPr/>
        </p:nvSpPr>
        <p:spPr>
          <a:xfrm>
            <a:off x="925169" y="3877691"/>
            <a:ext cx="114935" cy="221615"/>
          </a:xfrm>
          <a:prstGeom prst="rect">
            <a:avLst/>
          </a:prstGeom>
        </p:spPr>
        <p:txBody>
          <a:bodyPr vert="horz" wrap="square" lIns="0" tIns="0" rIns="0" bIns="0" rtlCol="0">
            <a:spAutoFit/>
          </a:bodyPr>
          <a:lstStyle/>
          <a:p>
            <a:pPr marL="12700">
              <a:lnSpc>
                <a:spcPct val="100000"/>
              </a:lnSpc>
            </a:pPr>
            <a:r>
              <a:rPr sz="1400" spc="-80" dirty="0">
                <a:latin typeface="Arial Unicode MS" panose="020B0604020202020204" charset="-122"/>
                <a:cs typeface="Arial Unicode MS" panose="020B0604020202020204" charset="-122"/>
              </a:rPr>
              <a:t>9</a:t>
            </a:r>
            <a:endParaRPr sz="1400">
              <a:latin typeface="Arial Unicode MS" panose="020B0604020202020204" charset="-122"/>
              <a:cs typeface="Arial Unicode MS" panose="020B0604020202020204" charset="-122"/>
            </a:endParaRPr>
          </a:p>
        </p:txBody>
      </p:sp>
      <p:sp>
        <p:nvSpPr>
          <p:cNvPr id="44" name="object 44"/>
          <p:cNvSpPr txBox="1"/>
          <p:nvPr/>
        </p:nvSpPr>
        <p:spPr>
          <a:xfrm>
            <a:off x="2802127" y="3877691"/>
            <a:ext cx="915035" cy="221615"/>
          </a:xfrm>
          <a:prstGeom prst="rect">
            <a:avLst/>
          </a:prstGeom>
        </p:spPr>
        <p:txBody>
          <a:bodyPr vert="horz" wrap="square" lIns="0" tIns="0" rIns="0" bIns="0" rtlCol="0">
            <a:spAutoFit/>
          </a:bodyPr>
          <a:lstStyle/>
          <a:p>
            <a:pPr marL="12700">
              <a:lnSpc>
                <a:spcPct val="100000"/>
              </a:lnSpc>
            </a:pPr>
            <a:r>
              <a:rPr sz="1400" dirty="0">
                <a:latin typeface="Arial Unicode MS" panose="020B0604020202020204" charset="-122"/>
                <a:cs typeface="Arial Unicode MS" panose="020B0604020202020204" charset="-122"/>
              </a:rPr>
              <a:t>不征税收</a:t>
            </a:r>
            <a:r>
              <a:rPr sz="1400" spc="5" dirty="0">
                <a:latin typeface="Arial Unicode MS" panose="020B0604020202020204" charset="-122"/>
                <a:cs typeface="Arial Unicode MS" panose="020B0604020202020204" charset="-122"/>
              </a:rPr>
              <a:t>入</a:t>
            </a:r>
            <a:endParaRPr sz="1400">
              <a:latin typeface="Arial Unicode MS" panose="020B0604020202020204" charset="-122"/>
              <a:cs typeface="Arial Unicode MS" panose="020B0604020202020204" charset="-122"/>
            </a:endParaRPr>
          </a:p>
        </p:txBody>
      </p:sp>
      <p:sp>
        <p:nvSpPr>
          <p:cNvPr id="45" name="object 45"/>
          <p:cNvSpPr txBox="1"/>
          <p:nvPr/>
        </p:nvSpPr>
        <p:spPr>
          <a:xfrm>
            <a:off x="880973" y="4315079"/>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1</a:t>
            </a:r>
            <a:r>
              <a:rPr sz="1400" spc="-80" dirty="0">
                <a:latin typeface="Arial Unicode MS" panose="020B0604020202020204" charset="-122"/>
                <a:cs typeface="Arial Unicode MS" panose="020B0604020202020204" charset="-122"/>
              </a:rPr>
              <a:t>0</a:t>
            </a:r>
            <a:endParaRPr sz="1400">
              <a:latin typeface="Arial Unicode MS" panose="020B0604020202020204" charset="-122"/>
              <a:cs typeface="Arial Unicode MS" panose="020B0604020202020204" charset="-122"/>
            </a:endParaRPr>
          </a:p>
        </p:txBody>
      </p:sp>
      <p:sp>
        <p:nvSpPr>
          <p:cNvPr id="46" name="object 46"/>
          <p:cNvSpPr txBox="1"/>
          <p:nvPr/>
        </p:nvSpPr>
        <p:spPr>
          <a:xfrm>
            <a:off x="1988057" y="4336669"/>
            <a:ext cx="5106670" cy="223520"/>
          </a:xfrm>
          <a:prstGeom prst="rect">
            <a:avLst/>
          </a:prstGeom>
        </p:spPr>
        <p:txBody>
          <a:bodyPr vert="horz" wrap="square" lIns="0" tIns="0" rIns="0" bIns="0" rtlCol="0">
            <a:spAutoFit/>
          </a:bodyPr>
          <a:lstStyle/>
          <a:p>
            <a:pPr marL="12700">
              <a:lnSpc>
                <a:spcPct val="100000"/>
              </a:lnSpc>
            </a:pPr>
            <a:r>
              <a:rPr sz="1400" spc="-10" dirty="0">
                <a:latin typeface="Arial Unicode MS" panose="020B0604020202020204" charset="-122"/>
                <a:cs typeface="Arial Unicode MS" panose="020B0604020202020204" charset="-122"/>
              </a:rPr>
              <a:t>三、本年高新技术产品（服务）收入占企业总收入的比例（4</a:t>
            </a:r>
            <a:r>
              <a:rPr sz="1400" spc="-10" dirty="0">
                <a:latin typeface="Courier New" panose="02070309020205020404"/>
                <a:cs typeface="Courier New" panose="02070309020205020404"/>
              </a:rPr>
              <a:t>÷</a:t>
            </a:r>
            <a:r>
              <a:rPr sz="1400" spc="-10" dirty="0">
                <a:latin typeface="Arial Unicode MS" panose="020B0604020202020204" charset="-122"/>
                <a:cs typeface="Arial Unicode MS" panose="020B0604020202020204" charset="-122"/>
              </a:rPr>
              <a:t>7）</a:t>
            </a:r>
            <a:endParaRPr sz="1400">
              <a:latin typeface="Arial Unicode MS" panose="020B0604020202020204" charset="-122"/>
              <a:cs typeface="Arial Unicode MS" panose="020B0604020202020204" charset="-122"/>
            </a:endParaRPr>
          </a:p>
        </p:txBody>
      </p:sp>
      <p:sp>
        <p:nvSpPr>
          <p:cNvPr id="47" name="object 47"/>
          <p:cNvSpPr txBox="1"/>
          <p:nvPr/>
        </p:nvSpPr>
        <p:spPr>
          <a:xfrm>
            <a:off x="880973" y="4752467"/>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1</a:t>
            </a:r>
            <a:r>
              <a:rPr sz="1400" spc="-80" dirty="0">
                <a:latin typeface="Arial Unicode MS" panose="020B0604020202020204" charset="-122"/>
                <a:cs typeface="Arial Unicode MS" panose="020B0604020202020204" charset="-122"/>
              </a:rPr>
              <a:t>1</a:t>
            </a:r>
            <a:endParaRPr sz="1400">
              <a:latin typeface="Arial Unicode MS" panose="020B0604020202020204" charset="-122"/>
              <a:cs typeface="Arial Unicode MS" panose="020B0604020202020204" charset="-122"/>
            </a:endParaRPr>
          </a:p>
        </p:txBody>
      </p:sp>
      <p:sp>
        <p:nvSpPr>
          <p:cNvPr id="48" name="object 48"/>
          <p:cNvSpPr txBox="1"/>
          <p:nvPr/>
        </p:nvSpPr>
        <p:spPr>
          <a:xfrm>
            <a:off x="1453388" y="5082540"/>
            <a:ext cx="381635" cy="434975"/>
          </a:xfrm>
          <a:prstGeom prst="rect">
            <a:avLst/>
          </a:prstGeom>
        </p:spPr>
        <p:txBody>
          <a:bodyPr vert="horz" wrap="square" lIns="0" tIns="0" rIns="0" bIns="0" rtlCol="0">
            <a:spAutoFit/>
          </a:bodyPr>
          <a:lstStyle/>
          <a:p>
            <a:pPr marL="12700" marR="5080">
              <a:lnSpc>
                <a:spcPct val="100000"/>
              </a:lnSpc>
            </a:pPr>
            <a:r>
              <a:rPr sz="1400" dirty="0">
                <a:latin typeface="Arial Unicode MS" panose="020B0604020202020204" charset="-122"/>
                <a:cs typeface="Arial Unicode MS" panose="020B0604020202020204" charset="-122"/>
              </a:rPr>
              <a:t>人</a:t>
            </a:r>
            <a:r>
              <a:rPr sz="1400" dirty="0">
                <a:latin typeface="Arial Unicode MS" panose="020B0604020202020204" charset="-122"/>
                <a:cs typeface="Arial Unicode MS" panose="020B0604020202020204" charset="-122"/>
              </a:rPr>
              <a:t>员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指</a:t>
            </a:r>
            <a:r>
              <a:rPr sz="1400" spc="5" dirty="0">
                <a:latin typeface="Arial Unicode MS" panose="020B0604020202020204" charset="-122"/>
                <a:cs typeface="Arial Unicode MS" panose="020B0604020202020204" charset="-122"/>
              </a:rPr>
              <a:t>标</a:t>
            </a:r>
            <a:endParaRPr sz="1400">
              <a:latin typeface="Arial Unicode MS" panose="020B0604020202020204" charset="-122"/>
              <a:cs typeface="Arial Unicode MS" panose="020B0604020202020204" charset="-122"/>
            </a:endParaRPr>
          </a:p>
        </p:txBody>
      </p:sp>
      <p:sp>
        <p:nvSpPr>
          <p:cNvPr id="49" name="object 49"/>
          <p:cNvSpPr txBox="1"/>
          <p:nvPr/>
        </p:nvSpPr>
        <p:spPr>
          <a:xfrm>
            <a:off x="1988057" y="4752467"/>
            <a:ext cx="1626235" cy="221615"/>
          </a:xfrm>
          <a:prstGeom prst="rect">
            <a:avLst/>
          </a:prstGeom>
        </p:spPr>
        <p:txBody>
          <a:bodyPr vert="horz" wrap="square" lIns="0" tIns="0" rIns="0" bIns="0" rtlCol="0">
            <a:spAutoFit/>
          </a:bodyPr>
          <a:lstStyle/>
          <a:p>
            <a:pPr marL="12700">
              <a:lnSpc>
                <a:spcPct val="100000"/>
              </a:lnSpc>
            </a:pPr>
            <a:r>
              <a:rPr sz="1400" dirty="0">
                <a:latin typeface="Arial Unicode MS" panose="020B0604020202020204" charset="-122"/>
                <a:cs typeface="Arial Unicode MS" panose="020B0604020202020204" charset="-122"/>
              </a:rPr>
              <a:t>四、本年科技人员</a:t>
            </a:r>
            <a:r>
              <a:rPr sz="1400" spc="5" dirty="0">
                <a:latin typeface="Arial Unicode MS" panose="020B0604020202020204" charset="-122"/>
                <a:cs typeface="Arial Unicode MS" panose="020B0604020202020204" charset="-122"/>
              </a:rPr>
              <a:t>数</a:t>
            </a:r>
            <a:endParaRPr sz="1400">
              <a:latin typeface="Arial Unicode MS" panose="020B0604020202020204" charset="-122"/>
              <a:cs typeface="Arial Unicode MS" panose="020B0604020202020204" charset="-122"/>
            </a:endParaRPr>
          </a:p>
        </p:txBody>
      </p:sp>
      <p:sp>
        <p:nvSpPr>
          <p:cNvPr id="50" name="object 50"/>
          <p:cNvSpPr txBox="1"/>
          <p:nvPr/>
        </p:nvSpPr>
        <p:spPr>
          <a:xfrm>
            <a:off x="880973" y="5189220"/>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1</a:t>
            </a:r>
            <a:r>
              <a:rPr sz="1400" spc="-80" dirty="0">
                <a:latin typeface="Arial Unicode MS" panose="020B0604020202020204" charset="-122"/>
                <a:cs typeface="Arial Unicode MS" panose="020B0604020202020204" charset="-122"/>
              </a:rPr>
              <a:t>2</a:t>
            </a:r>
            <a:endParaRPr sz="1400">
              <a:latin typeface="Arial Unicode MS" panose="020B0604020202020204" charset="-122"/>
              <a:cs typeface="Arial Unicode MS" panose="020B0604020202020204" charset="-122"/>
            </a:endParaRPr>
          </a:p>
        </p:txBody>
      </p:sp>
      <p:sp>
        <p:nvSpPr>
          <p:cNvPr id="51" name="object 51"/>
          <p:cNvSpPr txBox="1"/>
          <p:nvPr/>
        </p:nvSpPr>
        <p:spPr>
          <a:xfrm>
            <a:off x="1988057" y="5189220"/>
            <a:ext cx="1448435" cy="221615"/>
          </a:xfrm>
          <a:prstGeom prst="rect">
            <a:avLst/>
          </a:prstGeom>
        </p:spPr>
        <p:txBody>
          <a:bodyPr vert="horz" wrap="square" lIns="0" tIns="0" rIns="0" bIns="0" rtlCol="0">
            <a:spAutoFit/>
          </a:bodyPr>
          <a:lstStyle/>
          <a:p>
            <a:pPr marL="12700">
              <a:lnSpc>
                <a:spcPct val="100000"/>
              </a:lnSpc>
            </a:pPr>
            <a:r>
              <a:rPr sz="1400" dirty="0">
                <a:latin typeface="Arial Unicode MS" panose="020B0604020202020204" charset="-122"/>
                <a:cs typeface="Arial Unicode MS" panose="020B0604020202020204" charset="-122"/>
              </a:rPr>
              <a:t>五、本年职工总</a:t>
            </a:r>
            <a:r>
              <a:rPr sz="1400" spc="5" dirty="0">
                <a:latin typeface="Arial Unicode MS" panose="020B0604020202020204" charset="-122"/>
                <a:cs typeface="Arial Unicode MS" panose="020B0604020202020204" charset="-122"/>
              </a:rPr>
              <a:t>数</a:t>
            </a:r>
            <a:endParaRPr sz="1400">
              <a:latin typeface="Arial Unicode MS" panose="020B0604020202020204" charset="-122"/>
              <a:cs typeface="Arial Unicode MS" panose="020B0604020202020204" charset="-122"/>
            </a:endParaRPr>
          </a:p>
        </p:txBody>
      </p:sp>
      <p:sp>
        <p:nvSpPr>
          <p:cNvPr id="52" name="object 52"/>
          <p:cNvSpPr txBox="1"/>
          <p:nvPr/>
        </p:nvSpPr>
        <p:spPr>
          <a:xfrm>
            <a:off x="880973" y="5625998"/>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1</a:t>
            </a:r>
            <a:r>
              <a:rPr sz="1400" spc="-80" dirty="0">
                <a:latin typeface="Arial Unicode MS" panose="020B0604020202020204" charset="-122"/>
                <a:cs typeface="Arial Unicode MS" panose="020B0604020202020204" charset="-122"/>
              </a:rPr>
              <a:t>3</a:t>
            </a:r>
            <a:endParaRPr sz="1400">
              <a:latin typeface="Arial Unicode MS" panose="020B0604020202020204" charset="-122"/>
              <a:cs typeface="Arial Unicode MS" panose="020B0604020202020204" charset="-122"/>
            </a:endParaRPr>
          </a:p>
        </p:txBody>
      </p:sp>
      <p:sp>
        <p:nvSpPr>
          <p:cNvPr id="53" name="object 53"/>
          <p:cNvSpPr txBox="1"/>
          <p:nvPr/>
        </p:nvSpPr>
        <p:spPr>
          <a:xfrm>
            <a:off x="1988057" y="5647588"/>
            <a:ext cx="4396105" cy="223520"/>
          </a:xfrm>
          <a:prstGeom prst="rect">
            <a:avLst/>
          </a:prstGeom>
        </p:spPr>
        <p:txBody>
          <a:bodyPr vert="horz" wrap="square" lIns="0" tIns="0" rIns="0" bIns="0" rtlCol="0">
            <a:spAutoFit/>
          </a:bodyPr>
          <a:lstStyle/>
          <a:p>
            <a:pPr marL="12700">
              <a:lnSpc>
                <a:spcPct val="100000"/>
              </a:lnSpc>
            </a:pPr>
            <a:r>
              <a:rPr sz="1400" spc="-15" dirty="0">
                <a:latin typeface="Arial Unicode MS" panose="020B0604020202020204" charset="-122"/>
                <a:cs typeface="Arial Unicode MS" panose="020B0604020202020204" charset="-122"/>
              </a:rPr>
              <a:t>六、本年科技人员占企业当年职工总数的比例（11</a:t>
            </a:r>
            <a:r>
              <a:rPr sz="1400" spc="-15" dirty="0">
                <a:latin typeface="Courier New" panose="02070309020205020404"/>
                <a:cs typeface="Courier New" panose="02070309020205020404"/>
              </a:rPr>
              <a:t>÷</a:t>
            </a:r>
            <a:r>
              <a:rPr sz="1400" spc="-15" dirty="0">
                <a:latin typeface="Arial Unicode MS" panose="020B0604020202020204" charset="-122"/>
                <a:cs typeface="Arial Unicode MS" panose="020B0604020202020204" charset="-122"/>
              </a:rPr>
              <a:t>12）</a:t>
            </a:r>
            <a:endParaRPr sz="1400">
              <a:latin typeface="Arial Unicode MS" panose="020B0604020202020204" charset="-122"/>
              <a:cs typeface="Arial Unicode MS" panose="020B0604020202020204" charset="-122"/>
            </a:endParaRPr>
          </a:p>
        </p:txBody>
      </p:sp>
      <p:sp>
        <p:nvSpPr>
          <p:cNvPr id="54" name="object 54"/>
          <p:cNvSpPr/>
          <p:nvPr/>
        </p:nvSpPr>
        <p:spPr>
          <a:xfrm>
            <a:off x="6593713" y="2421635"/>
            <a:ext cx="4912995" cy="1676400"/>
          </a:xfrm>
          <a:custGeom>
            <a:avLst/>
            <a:gdLst/>
            <a:ahLst/>
            <a:cxnLst/>
            <a:rect l="l" t="t" r="r" b="b"/>
            <a:pathLst>
              <a:path w="4912995" h="1676400">
                <a:moveTo>
                  <a:pt x="4633086" y="1676400"/>
                </a:moveTo>
                <a:lnTo>
                  <a:pt x="1413890" y="1676400"/>
                </a:lnTo>
                <a:lnTo>
                  <a:pt x="1368564" y="1672742"/>
                </a:lnTo>
                <a:lnTo>
                  <a:pt x="1325575" y="1662150"/>
                </a:lnTo>
                <a:lnTo>
                  <a:pt x="1285493" y="1645208"/>
                </a:lnTo>
                <a:lnTo>
                  <a:pt x="1248879" y="1622488"/>
                </a:lnTo>
                <a:lnTo>
                  <a:pt x="1216329" y="1594561"/>
                </a:lnTo>
                <a:lnTo>
                  <a:pt x="1188402" y="1562011"/>
                </a:lnTo>
                <a:lnTo>
                  <a:pt x="1165682" y="1525397"/>
                </a:lnTo>
                <a:lnTo>
                  <a:pt x="1148740" y="1485303"/>
                </a:lnTo>
                <a:lnTo>
                  <a:pt x="1138148" y="1442313"/>
                </a:lnTo>
                <a:lnTo>
                  <a:pt x="1134490" y="1397000"/>
                </a:lnTo>
                <a:lnTo>
                  <a:pt x="0" y="1108964"/>
                </a:lnTo>
                <a:lnTo>
                  <a:pt x="1134490" y="977900"/>
                </a:lnTo>
                <a:lnTo>
                  <a:pt x="1134490" y="279400"/>
                </a:lnTo>
                <a:lnTo>
                  <a:pt x="1138148" y="234073"/>
                </a:lnTo>
                <a:lnTo>
                  <a:pt x="1148740" y="191084"/>
                </a:lnTo>
                <a:lnTo>
                  <a:pt x="1165682" y="151002"/>
                </a:lnTo>
                <a:lnTo>
                  <a:pt x="1188402" y="114388"/>
                </a:lnTo>
                <a:lnTo>
                  <a:pt x="1216329" y="81838"/>
                </a:lnTo>
                <a:lnTo>
                  <a:pt x="1248879" y="53911"/>
                </a:lnTo>
                <a:lnTo>
                  <a:pt x="1285493" y="31191"/>
                </a:lnTo>
                <a:lnTo>
                  <a:pt x="1325575" y="14236"/>
                </a:lnTo>
                <a:lnTo>
                  <a:pt x="1368564" y="3657"/>
                </a:lnTo>
                <a:lnTo>
                  <a:pt x="1413890" y="0"/>
                </a:lnTo>
                <a:lnTo>
                  <a:pt x="4633086" y="0"/>
                </a:lnTo>
                <a:lnTo>
                  <a:pt x="4678400" y="3657"/>
                </a:lnTo>
                <a:lnTo>
                  <a:pt x="4721390" y="14236"/>
                </a:lnTo>
                <a:lnTo>
                  <a:pt x="4761483" y="31191"/>
                </a:lnTo>
                <a:lnTo>
                  <a:pt x="4798098" y="53911"/>
                </a:lnTo>
                <a:lnTo>
                  <a:pt x="4830648" y="81838"/>
                </a:lnTo>
                <a:lnTo>
                  <a:pt x="4858575" y="114388"/>
                </a:lnTo>
                <a:lnTo>
                  <a:pt x="4881295" y="151002"/>
                </a:lnTo>
                <a:lnTo>
                  <a:pt x="4898237" y="191084"/>
                </a:lnTo>
                <a:lnTo>
                  <a:pt x="4908829" y="234073"/>
                </a:lnTo>
                <a:lnTo>
                  <a:pt x="4912486" y="279400"/>
                </a:lnTo>
                <a:lnTo>
                  <a:pt x="4912486" y="1397000"/>
                </a:lnTo>
                <a:lnTo>
                  <a:pt x="4908829" y="1442313"/>
                </a:lnTo>
                <a:lnTo>
                  <a:pt x="4898237" y="1485303"/>
                </a:lnTo>
                <a:lnTo>
                  <a:pt x="4881295" y="1525397"/>
                </a:lnTo>
                <a:lnTo>
                  <a:pt x="4858575" y="1562011"/>
                </a:lnTo>
                <a:lnTo>
                  <a:pt x="4830648" y="1594561"/>
                </a:lnTo>
                <a:lnTo>
                  <a:pt x="4798098" y="1622488"/>
                </a:lnTo>
                <a:lnTo>
                  <a:pt x="4761483" y="1645208"/>
                </a:lnTo>
                <a:lnTo>
                  <a:pt x="4721390" y="1662150"/>
                </a:lnTo>
                <a:lnTo>
                  <a:pt x="4678400" y="1672742"/>
                </a:lnTo>
                <a:lnTo>
                  <a:pt x="4633086" y="1676400"/>
                </a:lnTo>
                <a:close/>
              </a:path>
            </a:pathLst>
          </a:custGeom>
          <a:solidFill>
            <a:srgbClr val="C1C1C1"/>
          </a:solidFill>
        </p:spPr>
        <p:txBody>
          <a:bodyPr wrap="square" lIns="0" tIns="0" rIns="0" bIns="0" rtlCol="0"/>
          <a:lstStyle/>
          <a:p/>
        </p:txBody>
      </p:sp>
      <p:sp>
        <p:nvSpPr>
          <p:cNvPr id="55" name="object 55"/>
          <p:cNvSpPr/>
          <p:nvPr/>
        </p:nvSpPr>
        <p:spPr>
          <a:xfrm>
            <a:off x="7723441" y="2416886"/>
            <a:ext cx="3573145" cy="978535"/>
          </a:xfrm>
          <a:custGeom>
            <a:avLst/>
            <a:gdLst/>
            <a:ahLst/>
            <a:cxnLst/>
            <a:rect l="l" t="t" r="r" b="b"/>
            <a:pathLst>
              <a:path w="3573145" h="978535">
                <a:moveTo>
                  <a:pt x="0" y="978395"/>
                </a:moveTo>
                <a:lnTo>
                  <a:pt x="12" y="283768"/>
                </a:lnTo>
                <a:lnTo>
                  <a:pt x="3670" y="238442"/>
                </a:lnTo>
                <a:lnTo>
                  <a:pt x="14376" y="194703"/>
                </a:lnTo>
                <a:lnTo>
                  <a:pt x="31559" y="153898"/>
                </a:lnTo>
                <a:lnTo>
                  <a:pt x="54622" y="116624"/>
                </a:lnTo>
                <a:lnTo>
                  <a:pt x="82981" y="83477"/>
                </a:lnTo>
                <a:lnTo>
                  <a:pt x="116052" y="55041"/>
                </a:lnTo>
                <a:lnTo>
                  <a:pt x="153250" y="31889"/>
                </a:lnTo>
                <a:lnTo>
                  <a:pt x="193992" y="14604"/>
                </a:lnTo>
                <a:lnTo>
                  <a:pt x="237705" y="3784"/>
                </a:lnTo>
                <a:lnTo>
                  <a:pt x="283781" y="0"/>
                </a:lnTo>
                <a:lnTo>
                  <a:pt x="3503739" y="0"/>
                </a:lnTo>
                <a:lnTo>
                  <a:pt x="3549065" y="3657"/>
                </a:lnTo>
                <a:lnTo>
                  <a:pt x="3549815" y="3784"/>
                </a:lnTo>
                <a:lnTo>
                  <a:pt x="3573030" y="9499"/>
                </a:lnTo>
                <a:lnTo>
                  <a:pt x="284378" y="9512"/>
                </a:lnTo>
                <a:lnTo>
                  <a:pt x="240804" y="13030"/>
                </a:lnTo>
                <a:lnTo>
                  <a:pt x="239979" y="13030"/>
                </a:lnTo>
                <a:lnTo>
                  <a:pt x="239229" y="13157"/>
                </a:lnTo>
                <a:lnTo>
                  <a:pt x="239458" y="13157"/>
                </a:lnTo>
                <a:lnTo>
                  <a:pt x="197967" y="23380"/>
                </a:lnTo>
                <a:lnTo>
                  <a:pt x="197700" y="23380"/>
                </a:lnTo>
                <a:lnTo>
                  <a:pt x="196989" y="23621"/>
                </a:lnTo>
                <a:lnTo>
                  <a:pt x="197129" y="23621"/>
                </a:lnTo>
                <a:lnTo>
                  <a:pt x="158432" y="39979"/>
                </a:lnTo>
                <a:lnTo>
                  <a:pt x="158280" y="39979"/>
                </a:lnTo>
                <a:lnTo>
                  <a:pt x="157619" y="40322"/>
                </a:lnTo>
                <a:lnTo>
                  <a:pt x="121666" y="62699"/>
                </a:lnTo>
                <a:lnTo>
                  <a:pt x="89700" y="90195"/>
                </a:lnTo>
                <a:lnTo>
                  <a:pt x="62280" y="122237"/>
                </a:lnTo>
                <a:lnTo>
                  <a:pt x="39992" y="158267"/>
                </a:lnTo>
                <a:lnTo>
                  <a:pt x="23685" y="196976"/>
                </a:lnTo>
                <a:lnTo>
                  <a:pt x="23520" y="197307"/>
                </a:lnTo>
                <a:lnTo>
                  <a:pt x="23456" y="197688"/>
                </a:lnTo>
                <a:lnTo>
                  <a:pt x="13220" y="239217"/>
                </a:lnTo>
                <a:lnTo>
                  <a:pt x="9575" y="283768"/>
                </a:lnTo>
                <a:lnTo>
                  <a:pt x="9525" y="977912"/>
                </a:lnTo>
                <a:lnTo>
                  <a:pt x="4216" y="977912"/>
                </a:lnTo>
                <a:lnTo>
                  <a:pt x="0" y="978395"/>
                </a:lnTo>
                <a:close/>
              </a:path>
            </a:pathLst>
          </a:custGeom>
          <a:solidFill>
            <a:srgbClr val="9F9F9F"/>
          </a:solidFill>
        </p:spPr>
        <p:txBody>
          <a:bodyPr wrap="square" lIns="0" tIns="0" rIns="0" bIns="0" rtlCol="0"/>
          <a:lstStyle/>
          <a:p/>
        </p:txBody>
      </p:sp>
      <p:sp>
        <p:nvSpPr>
          <p:cNvPr id="56" name="object 56"/>
          <p:cNvSpPr/>
          <p:nvPr/>
        </p:nvSpPr>
        <p:spPr>
          <a:xfrm>
            <a:off x="8007604" y="2426392"/>
            <a:ext cx="635" cy="0"/>
          </a:xfrm>
          <a:custGeom>
            <a:avLst/>
            <a:gdLst/>
            <a:ahLst/>
            <a:cxnLst/>
            <a:rect l="l" t="t" r="r" b="b"/>
            <a:pathLst>
              <a:path w="634">
                <a:moveTo>
                  <a:pt x="0" y="0"/>
                </a:moveTo>
                <a:lnTo>
                  <a:pt x="380" y="0"/>
                </a:lnTo>
              </a:path>
            </a:pathLst>
          </a:custGeom>
          <a:ln w="3175">
            <a:solidFill>
              <a:srgbClr val="9F9F9F"/>
            </a:solidFill>
          </a:ln>
        </p:spPr>
        <p:txBody>
          <a:bodyPr wrap="square" lIns="0" tIns="0" rIns="0" bIns="0" rtlCol="0"/>
          <a:lstStyle/>
          <a:p/>
        </p:txBody>
      </p:sp>
      <p:sp>
        <p:nvSpPr>
          <p:cNvPr id="57" name="object 57"/>
          <p:cNvSpPr/>
          <p:nvPr/>
        </p:nvSpPr>
        <p:spPr>
          <a:xfrm>
            <a:off x="11226418" y="2428201"/>
            <a:ext cx="84455" cy="0"/>
          </a:xfrm>
          <a:custGeom>
            <a:avLst/>
            <a:gdLst/>
            <a:ahLst/>
            <a:cxnLst/>
            <a:rect l="l" t="t" r="r" b="b"/>
            <a:pathLst>
              <a:path w="84454">
                <a:moveTo>
                  <a:pt x="0" y="0"/>
                </a:moveTo>
                <a:lnTo>
                  <a:pt x="84404" y="0"/>
                </a:lnTo>
              </a:path>
            </a:pathLst>
          </a:custGeom>
          <a:ln w="3632">
            <a:solidFill>
              <a:srgbClr val="9F9F9F"/>
            </a:solidFill>
          </a:ln>
        </p:spPr>
        <p:txBody>
          <a:bodyPr wrap="square" lIns="0" tIns="0" rIns="0" bIns="0" rtlCol="0"/>
          <a:lstStyle/>
          <a:p/>
        </p:txBody>
      </p:sp>
      <p:sp>
        <p:nvSpPr>
          <p:cNvPr id="58" name="object 58"/>
          <p:cNvSpPr/>
          <p:nvPr/>
        </p:nvSpPr>
        <p:spPr>
          <a:xfrm>
            <a:off x="11270983" y="2429979"/>
            <a:ext cx="40640" cy="0"/>
          </a:xfrm>
          <a:custGeom>
            <a:avLst/>
            <a:gdLst/>
            <a:ahLst/>
            <a:cxnLst/>
            <a:rect l="l" t="t" r="r" b="b"/>
            <a:pathLst>
              <a:path w="40640">
                <a:moveTo>
                  <a:pt x="0" y="0"/>
                </a:moveTo>
                <a:lnTo>
                  <a:pt x="40360" y="0"/>
                </a:lnTo>
              </a:path>
            </a:pathLst>
          </a:custGeom>
          <a:ln w="3175">
            <a:solidFill>
              <a:srgbClr val="9F9F9F"/>
            </a:solidFill>
          </a:ln>
        </p:spPr>
        <p:txBody>
          <a:bodyPr wrap="square" lIns="0" tIns="0" rIns="0" bIns="0" rtlCol="0"/>
          <a:lstStyle/>
          <a:p/>
        </p:txBody>
      </p:sp>
      <p:sp>
        <p:nvSpPr>
          <p:cNvPr id="59" name="object 59"/>
          <p:cNvSpPr/>
          <p:nvPr/>
        </p:nvSpPr>
        <p:spPr>
          <a:xfrm>
            <a:off x="11271377" y="2430017"/>
            <a:ext cx="66675" cy="10795"/>
          </a:xfrm>
          <a:custGeom>
            <a:avLst/>
            <a:gdLst/>
            <a:ahLst/>
            <a:cxnLst/>
            <a:rect l="l" t="t" r="r" b="b"/>
            <a:pathLst>
              <a:path w="66675" h="10794">
                <a:moveTo>
                  <a:pt x="42227" y="10401"/>
                </a:moveTo>
                <a:lnTo>
                  <a:pt x="0" y="0"/>
                </a:lnTo>
                <a:lnTo>
                  <a:pt x="39966" y="25"/>
                </a:lnTo>
                <a:lnTo>
                  <a:pt x="44869" y="1231"/>
                </a:lnTo>
                <a:lnTo>
                  <a:pt x="45580" y="1473"/>
                </a:lnTo>
                <a:lnTo>
                  <a:pt x="66344" y="10248"/>
                </a:lnTo>
                <a:lnTo>
                  <a:pt x="41871" y="10248"/>
                </a:lnTo>
                <a:lnTo>
                  <a:pt x="42227" y="10401"/>
                </a:lnTo>
                <a:close/>
              </a:path>
            </a:pathLst>
          </a:custGeom>
          <a:solidFill>
            <a:srgbClr val="9F9F9F"/>
          </a:solidFill>
        </p:spPr>
        <p:txBody>
          <a:bodyPr wrap="square" lIns="0" tIns="0" rIns="0" bIns="0" rtlCol="0"/>
          <a:lstStyle/>
          <a:p/>
        </p:txBody>
      </p:sp>
      <p:sp>
        <p:nvSpPr>
          <p:cNvPr id="60" name="object 60"/>
          <p:cNvSpPr/>
          <p:nvPr/>
        </p:nvSpPr>
        <p:spPr>
          <a:xfrm>
            <a:off x="7920431" y="2440266"/>
            <a:ext cx="1270" cy="635"/>
          </a:xfrm>
          <a:custGeom>
            <a:avLst/>
            <a:gdLst/>
            <a:ahLst/>
            <a:cxnLst/>
            <a:rect l="l" t="t" r="r" b="b"/>
            <a:pathLst>
              <a:path w="1270" h="635">
                <a:moveTo>
                  <a:pt x="0" y="241"/>
                </a:moveTo>
                <a:lnTo>
                  <a:pt x="711" y="0"/>
                </a:lnTo>
                <a:lnTo>
                  <a:pt x="330" y="152"/>
                </a:lnTo>
                <a:lnTo>
                  <a:pt x="0" y="241"/>
                </a:lnTo>
                <a:close/>
              </a:path>
            </a:pathLst>
          </a:custGeom>
          <a:solidFill>
            <a:srgbClr val="9F9F9F"/>
          </a:solidFill>
        </p:spPr>
        <p:txBody>
          <a:bodyPr wrap="square" lIns="0" tIns="0" rIns="0" bIns="0" rtlCol="0"/>
          <a:lstStyle/>
          <a:p/>
        </p:txBody>
      </p:sp>
      <p:sp>
        <p:nvSpPr>
          <p:cNvPr id="61" name="object 61"/>
          <p:cNvSpPr/>
          <p:nvPr/>
        </p:nvSpPr>
        <p:spPr>
          <a:xfrm>
            <a:off x="7920761" y="2440266"/>
            <a:ext cx="635" cy="635"/>
          </a:xfrm>
          <a:custGeom>
            <a:avLst/>
            <a:gdLst/>
            <a:ahLst/>
            <a:cxnLst/>
            <a:rect l="l" t="t" r="r" b="b"/>
            <a:pathLst>
              <a:path w="634" h="635">
                <a:moveTo>
                  <a:pt x="0" y="152"/>
                </a:moveTo>
                <a:lnTo>
                  <a:pt x="380" y="0"/>
                </a:lnTo>
                <a:lnTo>
                  <a:pt x="647" y="0"/>
                </a:lnTo>
                <a:lnTo>
                  <a:pt x="0" y="152"/>
                </a:lnTo>
                <a:close/>
              </a:path>
            </a:pathLst>
          </a:custGeom>
          <a:solidFill>
            <a:srgbClr val="9F9F9F"/>
          </a:solidFill>
        </p:spPr>
        <p:txBody>
          <a:bodyPr wrap="square" lIns="0" tIns="0" rIns="0" bIns="0" rtlCol="0"/>
          <a:lstStyle/>
          <a:p/>
        </p:txBody>
      </p:sp>
      <p:sp>
        <p:nvSpPr>
          <p:cNvPr id="62" name="object 62"/>
          <p:cNvSpPr/>
          <p:nvPr/>
        </p:nvSpPr>
        <p:spPr>
          <a:xfrm>
            <a:off x="11313248" y="2440266"/>
            <a:ext cx="1270" cy="635"/>
          </a:xfrm>
          <a:custGeom>
            <a:avLst/>
            <a:gdLst/>
            <a:ahLst/>
            <a:cxnLst/>
            <a:rect l="l" t="t" r="r" b="b"/>
            <a:pathLst>
              <a:path w="1270" h="635">
                <a:moveTo>
                  <a:pt x="723" y="241"/>
                </a:moveTo>
                <a:lnTo>
                  <a:pt x="355" y="152"/>
                </a:lnTo>
                <a:lnTo>
                  <a:pt x="0" y="0"/>
                </a:lnTo>
                <a:lnTo>
                  <a:pt x="723" y="241"/>
                </a:lnTo>
                <a:close/>
              </a:path>
            </a:pathLst>
          </a:custGeom>
          <a:solidFill>
            <a:srgbClr val="9F9F9F"/>
          </a:solidFill>
        </p:spPr>
        <p:txBody>
          <a:bodyPr wrap="square" lIns="0" tIns="0" rIns="0" bIns="0" rtlCol="0"/>
          <a:lstStyle/>
          <a:p/>
        </p:txBody>
      </p:sp>
      <p:sp>
        <p:nvSpPr>
          <p:cNvPr id="63" name="object 63"/>
          <p:cNvSpPr/>
          <p:nvPr/>
        </p:nvSpPr>
        <p:spPr>
          <a:xfrm>
            <a:off x="11313248" y="2440387"/>
            <a:ext cx="25400" cy="0"/>
          </a:xfrm>
          <a:custGeom>
            <a:avLst/>
            <a:gdLst/>
            <a:ahLst/>
            <a:cxnLst/>
            <a:rect l="l" t="t" r="r" b="b"/>
            <a:pathLst>
              <a:path w="25400">
                <a:moveTo>
                  <a:pt x="0" y="0"/>
                </a:moveTo>
                <a:lnTo>
                  <a:pt x="25044" y="0"/>
                </a:lnTo>
              </a:path>
            </a:pathLst>
          </a:custGeom>
          <a:ln w="3175">
            <a:solidFill>
              <a:srgbClr val="9F9F9F"/>
            </a:solidFill>
          </a:ln>
        </p:spPr>
        <p:txBody>
          <a:bodyPr wrap="square" lIns="0" tIns="0" rIns="0" bIns="0" rtlCol="0"/>
          <a:lstStyle/>
          <a:p/>
        </p:txBody>
      </p:sp>
      <p:sp>
        <p:nvSpPr>
          <p:cNvPr id="64" name="object 64"/>
          <p:cNvSpPr/>
          <p:nvPr/>
        </p:nvSpPr>
        <p:spPr>
          <a:xfrm>
            <a:off x="11313604" y="2440419"/>
            <a:ext cx="57150" cy="17145"/>
          </a:xfrm>
          <a:custGeom>
            <a:avLst/>
            <a:gdLst/>
            <a:ahLst/>
            <a:cxnLst/>
            <a:rect l="l" t="t" r="r" b="b"/>
            <a:pathLst>
              <a:path w="57150" h="17144">
                <a:moveTo>
                  <a:pt x="39395" y="16649"/>
                </a:moveTo>
                <a:lnTo>
                  <a:pt x="0" y="0"/>
                </a:lnTo>
                <a:lnTo>
                  <a:pt x="24688" y="88"/>
                </a:lnTo>
                <a:lnTo>
                  <a:pt x="43446" y="8013"/>
                </a:lnTo>
                <a:lnTo>
                  <a:pt x="44107" y="8356"/>
                </a:lnTo>
                <a:lnTo>
                  <a:pt x="57137" y="16446"/>
                </a:lnTo>
                <a:lnTo>
                  <a:pt x="39077" y="16446"/>
                </a:lnTo>
                <a:lnTo>
                  <a:pt x="39395" y="16649"/>
                </a:lnTo>
                <a:close/>
              </a:path>
            </a:pathLst>
          </a:custGeom>
          <a:solidFill>
            <a:srgbClr val="9F9F9F"/>
          </a:solidFill>
        </p:spPr>
        <p:txBody>
          <a:bodyPr wrap="square" lIns="0" tIns="0" rIns="0" bIns="0" rtlCol="0"/>
          <a:lstStyle/>
          <a:p/>
        </p:txBody>
      </p:sp>
      <p:sp>
        <p:nvSpPr>
          <p:cNvPr id="65" name="object 65"/>
          <p:cNvSpPr/>
          <p:nvPr/>
        </p:nvSpPr>
        <p:spPr>
          <a:xfrm>
            <a:off x="7920431" y="2440419"/>
            <a:ext cx="635" cy="635"/>
          </a:xfrm>
          <a:custGeom>
            <a:avLst/>
            <a:gdLst/>
            <a:ahLst/>
            <a:cxnLst/>
            <a:rect l="l" t="t" r="r" b="b"/>
            <a:pathLst>
              <a:path w="634" h="635">
                <a:moveTo>
                  <a:pt x="139" y="88"/>
                </a:moveTo>
                <a:lnTo>
                  <a:pt x="0" y="88"/>
                </a:lnTo>
                <a:lnTo>
                  <a:pt x="330" y="0"/>
                </a:lnTo>
                <a:lnTo>
                  <a:pt x="139" y="88"/>
                </a:lnTo>
                <a:close/>
              </a:path>
            </a:pathLst>
          </a:custGeom>
          <a:solidFill>
            <a:srgbClr val="9F9F9F"/>
          </a:solidFill>
        </p:spPr>
        <p:txBody>
          <a:bodyPr wrap="square" lIns="0" tIns="0" rIns="0" bIns="0" rtlCol="0"/>
          <a:lstStyle/>
          <a:p/>
        </p:txBody>
      </p:sp>
      <p:sp>
        <p:nvSpPr>
          <p:cNvPr id="66" name="object 66"/>
          <p:cNvSpPr/>
          <p:nvPr/>
        </p:nvSpPr>
        <p:spPr>
          <a:xfrm>
            <a:off x="7881061" y="2456865"/>
            <a:ext cx="1270" cy="635"/>
          </a:xfrm>
          <a:custGeom>
            <a:avLst/>
            <a:gdLst/>
            <a:ahLst/>
            <a:cxnLst/>
            <a:rect l="l" t="t" r="r" b="b"/>
            <a:pathLst>
              <a:path w="1270" h="635">
                <a:moveTo>
                  <a:pt x="0" y="342"/>
                </a:moveTo>
                <a:lnTo>
                  <a:pt x="660" y="0"/>
                </a:lnTo>
                <a:lnTo>
                  <a:pt x="330" y="203"/>
                </a:lnTo>
                <a:lnTo>
                  <a:pt x="0" y="342"/>
                </a:lnTo>
                <a:close/>
              </a:path>
            </a:pathLst>
          </a:custGeom>
          <a:solidFill>
            <a:srgbClr val="9F9F9F"/>
          </a:solidFill>
        </p:spPr>
        <p:txBody>
          <a:bodyPr wrap="square" lIns="0" tIns="0" rIns="0" bIns="0" rtlCol="0"/>
          <a:lstStyle/>
          <a:p/>
        </p:txBody>
      </p:sp>
      <p:sp>
        <p:nvSpPr>
          <p:cNvPr id="67" name="object 67"/>
          <p:cNvSpPr/>
          <p:nvPr/>
        </p:nvSpPr>
        <p:spPr>
          <a:xfrm>
            <a:off x="7881391" y="2456865"/>
            <a:ext cx="635" cy="635"/>
          </a:xfrm>
          <a:custGeom>
            <a:avLst/>
            <a:gdLst/>
            <a:ahLst/>
            <a:cxnLst/>
            <a:rect l="l" t="t" r="r" b="b"/>
            <a:pathLst>
              <a:path w="634" h="635">
                <a:moveTo>
                  <a:pt x="0" y="203"/>
                </a:moveTo>
                <a:lnTo>
                  <a:pt x="330" y="0"/>
                </a:lnTo>
                <a:lnTo>
                  <a:pt x="482" y="0"/>
                </a:lnTo>
                <a:lnTo>
                  <a:pt x="0" y="203"/>
                </a:lnTo>
                <a:close/>
              </a:path>
            </a:pathLst>
          </a:custGeom>
          <a:solidFill>
            <a:srgbClr val="9F9F9F"/>
          </a:solidFill>
        </p:spPr>
        <p:txBody>
          <a:bodyPr wrap="square" lIns="0" tIns="0" rIns="0" bIns="0" rtlCol="0"/>
          <a:lstStyle/>
          <a:p/>
        </p:txBody>
      </p:sp>
      <p:sp>
        <p:nvSpPr>
          <p:cNvPr id="68" name="object 68"/>
          <p:cNvSpPr/>
          <p:nvPr/>
        </p:nvSpPr>
        <p:spPr>
          <a:xfrm>
            <a:off x="11352682" y="2456865"/>
            <a:ext cx="1270" cy="635"/>
          </a:xfrm>
          <a:custGeom>
            <a:avLst/>
            <a:gdLst/>
            <a:ahLst/>
            <a:cxnLst/>
            <a:rect l="l" t="t" r="r" b="b"/>
            <a:pathLst>
              <a:path w="1270" h="635">
                <a:moveTo>
                  <a:pt x="660" y="342"/>
                </a:moveTo>
                <a:lnTo>
                  <a:pt x="317" y="203"/>
                </a:lnTo>
                <a:lnTo>
                  <a:pt x="0" y="0"/>
                </a:lnTo>
                <a:lnTo>
                  <a:pt x="660" y="342"/>
                </a:lnTo>
                <a:close/>
              </a:path>
            </a:pathLst>
          </a:custGeom>
          <a:solidFill>
            <a:srgbClr val="9F9F9F"/>
          </a:solidFill>
        </p:spPr>
        <p:txBody>
          <a:bodyPr wrap="square" lIns="0" tIns="0" rIns="0" bIns="0" rtlCol="0"/>
          <a:lstStyle/>
          <a:p/>
        </p:txBody>
      </p:sp>
      <p:sp>
        <p:nvSpPr>
          <p:cNvPr id="69" name="object 69"/>
          <p:cNvSpPr/>
          <p:nvPr/>
        </p:nvSpPr>
        <p:spPr>
          <a:xfrm>
            <a:off x="11352682" y="2457037"/>
            <a:ext cx="19050" cy="0"/>
          </a:xfrm>
          <a:custGeom>
            <a:avLst/>
            <a:gdLst/>
            <a:ahLst/>
            <a:cxnLst/>
            <a:rect l="l" t="t" r="r" b="b"/>
            <a:pathLst>
              <a:path w="19050">
                <a:moveTo>
                  <a:pt x="0" y="0"/>
                </a:moveTo>
                <a:lnTo>
                  <a:pt x="18605" y="0"/>
                </a:lnTo>
              </a:path>
            </a:pathLst>
          </a:custGeom>
          <a:ln w="3175">
            <a:solidFill>
              <a:srgbClr val="9F9F9F"/>
            </a:solidFill>
          </a:ln>
        </p:spPr>
        <p:txBody>
          <a:bodyPr wrap="square" lIns="0" tIns="0" rIns="0" bIns="0" rtlCol="0"/>
          <a:lstStyle/>
          <a:p/>
        </p:txBody>
      </p:sp>
      <p:sp>
        <p:nvSpPr>
          <p:cNvPr id="70" name="object 70"/>
          <p:cNvSpPr/>
          <p:nvPr/>
        </p:nvSpPr>
        <p:spPr>
          <a:xfrm>
            <a:off x="11353000" y="2457069"/>
            <a:ext cx="51435" cy="22860"/>
          </a:xfrm>
          <a:custGeom>
            <a:avLst/>
            <a:gdLst/>
            <a:ahLst/>
            <a:cxnLst/>
            <a:rect l="l" t="t" r="r" b="b"/>
            <a:pathLst>
              <a:path w="51434" h="22860">
                <a:moveTo>
                  <a:pt x="50838" y="22517"/>
                </a:moveTo>
                <a:lnTo>
                  <a:pt x="36296" y="22517"/>
                </a:lnTo>
                <a:lnTo>
                  <a:pt x="35712" y="22085"/>
                </a:lnTo>
                <a:lnTo>
                  <a:pt x="0" y="0"/>
                </a:lnTo>
                <a:lnTo>
                  <a:pt x="342" y="139"/>
                </a:lnTo>
                <a:lnTo>
                  <a:pt x="18287" y="139"/>
                </a:lnTo>
                <a:lnTo>
                  <a:pt x="41313" y="14427"/>
                </a:lnTo>
                <a:lnTo>
                  <a:pt x="41909" y="14858"/>
                </a:lnTo>
                <a:lnTo>
                  <a:pt x="50838" y="22517"/>
                </a:lnTo>
                <a:close/>
              </a:path>
            </a:pathLst>
          </a:custGeom>
          <a:solidFill>
            <a:srgbClr val="9F9F9F"/>
          </a:solidFill>
        </p:spPr>
        <p:txBody>
          <a:bodyPr wrap="square" lIns="0" tIns="0" rIns="0" bIns="0" rtlCol="0"/>
          <a:lstStyle/>
          <a:p/>
        </p:txBody>
      </p:sp>
      <p:sp>
        <p:nvSpPr>
          <p:cNvPr id="71" name="object 71"/>
          <p:cNvSpPr/>
          <p:nvPr/>
        </p:nvSpPr>
        <p:spPr>
          <a:xfrm>
            <a:off x="7845107" y="2479154"/>
            <a:ext cx="635" cy="635"/>
          </a:xfrm>
          <a:custGeom>
            <a:avLst/>
            <a:gdLst/>
            <a:ahLst/>
            <a:cxnLst/>
            <a:rect l="l" t="t" r="r" b="b"/>
            <a:pathLst>
              <a:path w="634" h="635">
                <a:moveTo>
                  <a:pt x="0" y="431"/>
                </a:moveTo>
                <a:lnTo>
                  <a:pt x="584" y="0"/>
                </a:lnTo>
                <a:lnTo>
                  <a:pt x="292" y="254"/>
                </a:lnTo>
                <a:lnTo>
                  <a:pt x="0" y="431"/>
                </a:lnTo>
                <a:close/>
              </a:path>
            </a:pathLst>
          </a:custGeom>
          <a:solidFill>
            <a:srgbClr val="9F9F9F"/>
          </a:solidFill>
        </p:spPr>
        <p:txBody>
          <a:bodyPr wrap="square" lIns="0" tIns="0" rIns="0" bIns="0" rtlCol="0"/>
          <a:lstStyle/>
          <a:p/>
        </p:txBody>
      </p:sp>
      <p:sp>
        <p:nvSpPr>
          <p:cNvPr id="72" name="object 72"/>
          <p:cNvSpPr/>
          <p:nvPr/>
        </p:nvSpPr>
        <p:spPr>
          <a:xfrm>
            <a:off x="11388712" y="2479154"/>
            <a:ext cx="635" cy="635"/>
          </a:xfrm>
          <a:custGeom>
            <a:avLst/>
            <a:gdLst/>
            <a:ahLst/>
            <a:cxnLst/>
            <a:rect l="l" t="t" r="r" b="b"/>
            <a:pathLst>
              <a:path w="634" h="635">
                <a:moveTo>
                  <a:pt x="584" y="431"/>
                </a:moveTo>
                <a:lnTo>
                  <a:pt x="292" y="254"/>
                </a:lnTo>
                <a:lnTo>
                  <a:pt x="0" y="0"/>
                </a:lnTo>
                <a:lnTo>
                  <a:pt x="584" y="431"/>
                </a:lnTo>
                <a:close/>
              </a:path>
            </a:pathLst>
          </a:custGeom>
          <a:solidFill>
            <a:srgbClr val="9F9F9F"/>
          </a:solidFill>
        </p:spPr>
        <p:txBody>
          <a:bodyPr wrap="square" lIns="0" tIns="0" rIns="0" bIns="0" rtlCol="0"/>
          <a:lstStyle/>
          <a:p/>
        </p:txBody>
      </p:sp>
      <p:sp>
        <p:nvSpPr>
          <p:cNvPr id="73" name="object 73"/>
          <p:cNvSpPr/>
          <p:nvPr/>
        </p:nvSpPr>
        <p:spPr>
          <a:xfrm>
            <a:off x="11389004" y="2479408"/>
            <a:ext cx="45085" cy="27940"/>
          </a:xfrm>
          <a:custGeom>
            <a:avLst/>
            <a:gdLst/>
            <a:ahLst/>
            <a:cxnLst/>
            <a:rect l="l" t="t" r="r" b="b"/>
            <a:pathLst>
              <a:path w="45084" h="27939">
                <a:moveTo>
                  <a:pt x="44729" y="27673"/>
                </a:moveTo>
                <a:lnTo>
                  <a:pt x="32257" y="27673"/>
                </a:lnTo>
                <a:lnTo>
                  <a:pt x="31750" y="27165"/>
                </a:lnTo>
                <a:lnTo>
                  <a:pt x="0" y="0"/>
                </a:lnTo>
                <a:lnTo>
                  <a:pt x="292" y="177"/>
                </a:lnTo>
                <a:lnTo>
                  <a:pt x="14833" y="177"/>
                </a:lnTo>
                <a:lnTo>
                  <a:pt x="38455" y="20446"/>
                </a:lnTo>
                <a:lnTo>
                  <a:pt x="38976" y="20954"/>
                </a:lnTo>
                <a:lnTo>
                  <a:pt x="44729" y="27673"/>
                </a:lnTo>
                <a:close/>
              </a:path>
            </a:pathLst>
          </a:custGeom>
          <a:solidFill>
            <a:srgbClr val="9F9F9F"/>
          </a:solidFill>
        </p:spPr>
        <p:txBody>
          <a:bodyPr wrap="square" lIns="0" tIns="0" rIns="0" bIns="0" rtlCol="0"/>
          <a:lstStyle/>
          <a:p/>
        </p:txBody>
      </p:sp>
      <p:sp>
        <p:nvSpPr>
          <p:cNvPr id="74" name="object 74"/>
          <p:cNvSpPr/>
          <p:nvPr/>
        </p:nvSpPr>
        <p:spPr>
          <a:xfrm>
            <a:off x="7813141" y="2506573"/>
            <a:ext cx="635" cy="635"/>
          </a:xfrm>
          <a:custGeom>
            <a:avLst/>
            <a:gdLst/>
            <a:ahLst/>
            <a:cxnLst/>
            <a:rect l="l" t="t" r="r" b="b"/>
            <a:pathLst>
              <a:path w="634" h="635">
                <a:moveTo>
                  <a:pt x="0" y="507"/>
                </a:moveTo>
                <a:lnTo>
                  <a:pt x="508" y="0"/>
                </a:lnTo>
                <a:lnTo>
                  <a:pt x="266" y="266"/>
                </a:lnTo>
                <a:lnTo>
                  <a:pt x="0" y="507"/>
                </a:lnTo>
                <a:close/>
              </a:path>
            </a:pathLst>
          </a:custGeom>
          <a:solidFill>
            <a:srgbClr val="9F9F9F"/>
          </a:solidFill>
        </p:spPr>
        <p:txBody>
          <a:bodyPr wrap="square" lIns="0" tIns="0" rIns="0" bIns="0" rtlCol="0"/>
          <a:lstStyle/>
          <a:p/>
        </p:txBody>
      </p:sp>
      <p:sp>
        <p:nvSpPr>
          <p:cNvPr id="75" name="object 75"/>
          <p:cNvSpPr/>
          <p:nvPr/>
        </p:nvSpPr>
        <p:spPr>
          <a:xfrm>
            <a:off x="11420754" y="2506573"/>
            <a:ext cx="635" cy="635"/>
          </a:xfrm>
          <a:custGeom>
            <a:avLst/>
            <a:gdLst/>
            <a:ahLst/>
            <a:cxnLst/>
            <a:rect l="l" t="t" r="r" b="b"/>
            <a:pathLst>
              <a:path w="634" h="635">
                <a:moveTo>
                  <a:pt x="507" y="507"/>
                </a:moveTo>
                <a:lnTo>
                  <a:pt x="228" y="266"/>
                </a:lnTo>
                <a:lnTo>
                  <a:pt x="0" y="0"/>
                </a:lnTo>
                <a:lnTo>
                  <a:pt x="507" y="507"/>
                </a:lnTo>
                <a:close/>
              </a:path>
            </a:pathLst>
          </a:custGeom>
          <a:solidFill>
            <a:srgbClr val="9F9F9F"/>
          </a:solidFill>
        </p:spPr>
        <p:txBody>
          <a:bodyPr wrap="square" lIns="0" tIns="0" rIns="0" bIns="0" rtlCol="0"/>
          <a:lstStyle/>
          <a:p/>
        </p:txBody>
      </p:sp>
      <p:sp>
        <p:nvSpPr>
          <p:cNvPr id="76" name="object 76"/>
          <p:cNvSpPr/>
          <p:nvPr/>
        </p:nvSpPr>
        <p:spPr>
          <a:xfrm>
            <a:off x="11420982" y="2506840"/>
            <a:ext cx="39370" cy="32384"/>
          </a:xfrm>
          <a:custGeom>
            <a:avLst/>
            <a:gdLst/>
            <a:ahLst/>
            <a:cxnLst/>
            <a:rect l="l" t="t" r="r" b="b"/>
            <a:pathLst>
              <a:path w="39370" h="32385">
                <a:moveTo>
                  <a:pt x="38836" y="32283"/>
                </a:moveTo>
                <a:lnTo>
                  <a:pt x="27698" y="32283"/>
                </a:lnTo>
                <a:lnTo>
                  <a:pt x="27266" y="31699"/>
                </a:lnTo>
                <a:lnTo>
                  <a:pt x="0" y="0"/>
                </a:lnTo>
                <a:lnTo>
                  <a:pt x="279" y="241"/>
                </a:lnTo>
                <a:lnTo>
                  <a:pt x="12750" y="241"/>
                </a:lnTo>
                <a:lnTo>
                  <a:pt x="34925" y="26085"/>
                </a:lnTo>
                <a:lnTo>
                  <a:pt x="35356" y="26669"/>
                </a:lnTo>
                <a:lnTo>
                  <a:pt x="38836" y="32283"/>
                </a:lnTo>
                <a:close/>
              </a:path>
            </a:pathLst>
          </a:custGeom>
          <a:solidFill>
            <a:srgbClr val="9F9F9F"/>
          </a:solidFill>
        </p:spPr>
        <p:txBody>
          <a:bodyPr wrap="square" lIns="0" tIns="0" rIns="0" bIns="0" rtlCol="0"/>
          <a:lstStyle/>
          <a:p/>
        </p:txBody>
      </p:sp>
      <p:sp>
        <p:nvSpPr>
          <p:cNvPr id="77" name="object 77"/>
          <p:cNvSpPr/>
          <p:nvPr/>
        </p:nvSpPr>
        <p:spPr>
          <a:xfrm>
            <a:off x="7785722" y="2538539"/>
            <a:ext cx="635" cy="635"/>
          </a:xfrm>
          <a:custGeom>
            <a:avLst/>
            <a:gdLst/>
            <a:ahLst/>
            <a:cxnLst/>
            <a:rect l="l" t="t" r="r" b="b"/>
            <a:pathLst>
              <a:path w="634" h="635">
                <a:moveTo>
                  <a:pt x="0" y="584"/>
                </a:moveTo>
                <a:lnTo>
                  <a:pt x="431" y="0"/>
                </a:lnTo>
                <a:lnTo>
                  <a:pt x="253" y="292"/>
                </a:lnTo>
                <a:lnTo>
                  <a:pt x="0" y="584"/>
                </a:lnTo>
                <a:close/>
              </a:path>
            </a:pathLst>
          </a:custGeom>
          <a:solidFill>
            <a:srgbClr val="9F9F9F"/>
          </a:solidFill>
        </p:spPr>
        <p:txBody>
          <a:bodyPr wrap="square" lIns="0" tIns="0" rIns="0" bIns="0" rtlCol="0"/>
          <a:lstStyle/>
          <a:p/>
        </p:txBody>
      </p:sp>
      <p:sp>
        <p:nvSpPr>
          <p:cNvPr id="78" name="object 78"/>
          <p:cNvSpPr/>
          <p:nvPr/>
        </p:nvSpPr>
        <p:spPr>
          <a:xfrm>
            <a:off x="11448250" y="2538539"/>
            <a:ext cx="635" cy="635"/>
          </a:xfrm>
          <a:custGeom>
            <a:avLst/>
            <a:gdLst/>
            <a:ahLst/>
            <a:cxnLst/>
            <a:rect l="l" t="t" r="r" b="b"/>
            <a:pathLst>
              <a:path w="634" h="635">
                <a:moveTo>
                  <a:pt x="431" y="584"/>
                </a:moveTo>
                <a:lnTo>
                  <a:pt x="177" y="292"/>
                </a:lnTo>
                <a:lnTo>
                  <a:pt x="0" y="0"/>
                </a:lnTo>
                <a:lnTo>
                  <a:pt x="431" y="584"/>
                </a:lnTo>
                <a:close/>
              </a:path>
            </a:pathLst>
          </a:custGeom>
          <a:solidFill>
            <a:srgbClr val="9F9F9F"/>
          </a:solidFill>
        </p:spPr>
        <p:txBody>
          <a:bodyPr wrap="square" lIns="0" tIns="0" rIns="0" bIns="0" rtlCol="0"/>
          <a:lstStyle/>
          <a:p/>
        </p:txBody>
      </p:sp>
      <p:sp>
        <p:nvSpPr>
          <p:cNvPr id="79" name="object 79"/>
          <p:cNvSpPr/>
          <p:nvPr/>
        </p:nvSpPr>
        <p:spPr>
          <a:xfrm>
            <a:off x="11448427" y="2538831"/>
            <a:ext cx="33020" cy="36830"/>
          </a:xfrm>
          <a:custGeom>
            <a:avLst/>
            <a:gdLst/>
            <a:ahLst/>
            <a:cxnLst/>
            <a:rect l="l" t="t" r="r" b="b"/>
            <a:pathLst>
              <a:path w="33020" h="36830">
                <a:moveTo>
                  <a:pt x="32816" y="36321"/>
                </a:moveTo>
                <a:lnTo>
                  <a:pt x="22542" y="36321"/>
                </a:lnTo>
                <a:lnTo>
                  <a:pt x="22199" y="35661"/>
                </a:lnTo>
                <a:lnTo>
                  <a:pt x="0" y="0"/>
                </a:lnTo>
                <a:lnTo>
                  <a:pt x="253" y="292"/>
                </a:lnTo>
                <a:lnTo>
                  <a:pt x="11391" y="292"/>
                </a:lnTo>
                <a:lnTo>
                  <a:pt x="30632" y="31292"/>
                </a:lnTo>
                <a:lnTo>
                  <a:pt x="30975" y="31953"/>
                </a:lnTo>
                <a:lnTo>
                  <a:pt x="32816" y="36321"/>
                </a:lnTo>
                <a:close/>
              </a:path>
            </a:pathLst>
          </a:custGeom>
          <a:solidFill>
            <a:srgbClr val="9F9F9F"/>
          </a:solidFill>
        </p:spPr>
        <p:txBody>
          <a:bodyPr wrap="square" lIns="0" tIns="0" rIns="0" bIns="0" rtlCol="0"/>
          <a:lstStyle/>
          <a:p/>
        </p:txBody>
      </p:sp>
      <p:sp>
        <p:nvSpPr>
          <p:cNvPr id="80" name="object 80"/>
          <p:cNvSpPr/>
          <p:nvPr/>
        </p:nvSpPr>
        <p:spPr>
          <a:xfrm>
            <a:off x="7763433" y="2574493"/>
            <a:ext cx="635" cy="1270"/>
          </a:xfrm>
          <a:custGeom>
            <a:avLst/>
            <a:gdLst/>
            <a:ahLst/>
            <a:cxnLst/>
            <a:rect l="l" t="t" r="r" b="b"/>
            <a:pathLst>
              <a:path w="634" h="1269">
                <a:moveTo>
                  <a:pt x="0" y="660"/>
                </a:moveTo>
                <a:lnTo>
                  <a:pt x="342" y="0"/>
                </a:lnTo>
                <a:lnTo>
                  <a:pt x="203" y="342"/>
                </a:lnTo>
                <a:lnTo>
                  <a:pt x="0" y="660"/>
                </a:lnTo>
                <a:close/>
              </a:path>
            </a:pathLst>
          </a:custGeom>
          <a:solidFill>
            <a:srgbClr val="9F9F9F"/>
          </a:solidFill>
        </p:spPr>
        <p:txBody>
          <a:bodyPr wrap="square" lIns="0" tIns="0" rIns="0" bIns="0" rtlCol="0"/>
          <a:lstStyle/>
          <a:p/>
        </p:txBody>
      </p:sp>
      <p:sp>
        <p:nvSpPr>
          <p:cNvPr id="81" name="object 81"/>
          <p:cNvSpPr/>
          <p:nvPr/>
        </p:nvSpPr>
        <p:spPr>
          <a:xfrm>
            <a:off x="11470626" y="2574493"/>
            <a:ext cx="635" cy="1270"/>
          </a:xfrm>
          <a:custGeom>
            <a:avLst/>
            <a:gdLst/>
            <a:ahLst/>
            <a:cxnLst/>
            <a:rect l="l" t="t" r="r" b="b"/>
            <a:pathLst>
              <a:path w="634" h="1269">
                <a:moveTo>
                  <a:pt x="342" y="660"/>
                </a:moveTo>
                <a:lnTo>
                  <a:pt x="139" y="342"/>
                </a:lnTo>
                <a:lnTo>
                  <a:pt x="0" y="0"/>
                </a:lnTo>
                <a:lnTo>
                  <a:pt x="342" y="660"/>
                </a:lnTo>
                <a:close/>
              </a:path>
            </a:pathLst>
          </a:custGeom>
          <a:solidFill>
            <a:srgbClr val="9F9F9F"/>
          </a:solidFill>
        </p:spPr>
        <p:txBody>
          <a:bodyPr wrap="square" lIns="0" tIns="0" rIns="0" bIns="0" rtlCol="0"/>
          <a:lstStyle/>
          <a:p/>
        </p:txBody>
      </p:sp>
      <p:sp>
        <p:nvSpPr>
          <p:cNvPr id="82" name="object 82"/>
          <p:cNvSpPr/>
          <p:nvPr/>
        </p:nvSpPr>
        <p:spPr>
          <a:xfrm>
            <a:off x="11470767" y="2574836"/>
            <a:ext cx="26670" cy="40005"/>
          </a:xfrm>
          <a:custGeom>
            <a:avLst/>
            <a:gdLst/>
            <a:ahLst/>
            <a:cxnLst/>
            <a:rect l="l" t="t" r="r" b="b"/>
            <a:pathLst>
              <a:path w="26670" h="40005">
                <a:moveTo>
                  <a:pt x="26542" y="39738"/>
                </a:moveTo>
                <a:lnTo>
                  <a:pt x="16802" y="39738"/>
                </a:lnTo>
                <a:lnTo>
                  <a:pt x="16560" y="39027"/>
                </a:lnTo>
                <a:lnTo>
                  <a:pt x="0" y="0"/>
                </a:lnTo>
                <a:lnTo>
                  <a:pt x="203" y="317"/>
                </a:lnTo>
                <a:lnTo>
                  <a:pt x="10477" y="317"/>
                </a:lnTo>
                <a:lnTo>
                  <a:pt x="25577" y="36029"/>
                </a:lnTo>
                <a:lnTo>
                  <a:pt x="25806" y="36753"/>
                </a:lnTo>
                <a:lnTo>
                  <a:pt x="26542" y="39738"/>
                </a:lnTo>
                <a:close/>
              </a:path>
            </a:pathLst>
          </a:custGeom>
          <a:solidFill>
            <a:srgbClr val="9F9F9F"/>
          </a:solidFill>
        </p:spPr>
        <p:txBody>
          <a:bodyPr wrap="square" lIns="0" tIns="0" rIns="0" bIns="0" rtlCol="0"/>
          <a:lstStyle/>
          <a:p/>
        </p:txBody>
      </p:sp>
      <p:sp>
        <p:nvSpPr>
          <p:cNvPr id="83" name="object 83"/>
          <p:cNvSpPr/>
          <p:nvPr/>
        </p:nvSpPr>
        <p:spPr>
          <a:xfrm>
            <a:off x="7746834" y="2613863"/>
            <a:ext cx="635" cy="1270"/>
          </a:xfrm>
          <a:custGeom>
            <a:avLst/>
            <a:gdLst/>
            <a:ahLst/>
            <a:cxnLst/>
            <a:rect l="l" t="t" r="r" b="b"/>
            <a:pathLst>
              <a:path w="634" h="1269">
                <a:moveTo>
                  <a:pt x="0" y="711"/>
                </a:moveTo>
                <a:lnTo>
                  <a:pt x="241" y="0"/>
                </a:lnTo>
                <a:lnTo>
                  <a:pt x="152" y="330"/>
                </a:lnTo>
                <a:lnTo>
                  <a:pt x="0" y="711"/>
                </a:lnTo>
                <a:close/>
              </a:path>
            </a:pathLst>
          </a:custGeom>
          <a:solidFill>
            <a:srgbClr val="9F9F9F"/>
          </a:solidFill>
        </p:spPr>
        <p:txBody>
          <a:bodyPr wrap="square" lIns="0" tIns="0" rIns="0" bIns="0" rtlCol="0"/>
          <a:lstStyle/>
          <a:p/>
        </p:txBody>
      </p:sp>
      <p:sp>
        <p:nvSpPr>
          <p:cNvPr id="84" name="object 84"/>
          <p:cNvSpPr/>
          <p:nvPr/>
        </p:nvSpPr>
        <p:spPr>
          <a:xfrm>
            <a:off x="11487327" y="2613863"/>
            <a:ext cx="635" cy="1270"/>
          </a:xfrm>
          <a:custGeom>
            <a:avLst/>
            <a:gdLst/>
            <a:ahLst/>
            <a:cxnLst/>
            <a:rect l="l" t="t" r="r" b="b"/>
            <a:pathLst>
              <a:path w="634" h="1269">
                <a:moveTo>
                  <a:pt x="241" y="711"/>
                </a:moveTo>
                <a:lnTo>
                  <a:pt x="76" y="330"/>
                </a:lnTo>
                <a:lnTo>
                  <a:pt x="0" y="0"/>
                </a:lnTo>
                <a:lnTo>
                  <a:pt x="241" y="711"/>
                </a:lnTo>
                <a:close/>
              </a:path>
            </a:pathLst>
          </a:custGeom>
          <a:solidFill>
            <a:srgbClr val="9F9F9F"/>
          </a:solidFill>
        </p:spPr>
        <p:txBody>
          <a:bodyPr wrap="square" lIns="0" tIns="0" rIns="0" bIns="0" rtlCol="0"/>
          <a:lstStyle/>
          <a:p/>
        </p:txBody>
      </p:sp>
      <p:sp>
        <p:nvSpPr>
          <p:cNvPr id="85" name="object 85"/>
          <p:cNvSpPr/>
          <p:nvPr/>
        </p:nvSpPr>
        <p:spPr>
          <a:xfrm>
            <a:off x="11487404" y="2614193"/>
            <a:ext cx="20320" cy="43180"/>
          </a:xfrm>
          <a:custGeom>
            <a:avLst/>
            <a:gdLst/>
            <a:ahLst/>
            <a:cxnLst/>
            <a:rect l="l" t="t" r="r" b="b"/>
            <a:pathLst>
              <a:path w="20320" h="43180">
                <a:moveTo>
                  <a:pt x="20002" y="42659"/>
                </a:moveTo>
                <a:lnTo>
                  <a:pt x="10515" y="42659"/>
                </a:lnTo>
                <a:lnTo>
                  <a:pt x="10388" y="41910"/>
                </a:lnTo>
                <a:lnTo>
                  <a:pt x="0" y="0"/>
                </a:lnTo>
                <a:lnTo>
                  <a:pt x="165" y="381"/>
                </a:lnTo>
                <a:lnTo>
                  <a:pt x="9905" y="381"/>
                </a:lnTo>
                <a:lnTo>
                  <a:pt x="19761" y="40386"/>
                </a:lnTo>
                <a:lnTo>
                  <a:pt x="20002" y="42659"/>
                </a:lnTo>
                <a:close/>
              </a:path>
            </a:pathLst>
          </a:custGeom>
          <a:solidFill>
            <a:srgbClr val="9F9F9F"/>
          </a:solidFill>
        </p:spPr>
        <p:txBody>
          <a:bodyPr wrap="square" lIns="0" tIns="0" rIns="0" bIns="0" rtlCol="0"/>
          <a:lstStyle/>
          <a:p/>
        </p:txBody>
      </p:sp>
      <p:sp>
        <p:nvSpPr>
          <p:cNvPr id="86" name="object 86"/>
          <p:cNvSpPr/>
          <p:nvPr/>
        </p:nvSpPr>
        <p:spPr>
          <a:xfrm>
            <a:off x="11497818" y="2656446"/>
            <a:ext cx="13335" cy="45085"/>
          </a:xfrm>
          <a:custGeom>
            <a:avLst/>
            <a:gdLst/>
            <a:ahLst/>
            <a:cxnLst/>
            <a:rect l="l" t="t" r="r" b="b"/>
            <a:pathLst>
              <a:path w="13334" h="45085">
                <a:moveTo>
                  <a:pt x="13131" y="44970"/>
                </a:moveTo>
                <a:lnTo>
                  <a:pt x="3632" y="44970"/>
                </a:lnTo>
                <a:lnTo>
                  <a:pt x="0" y="0"/>
                </a:lnTo>
                <a:lnTo>
                  <a:pt x="101" y="406"/>
                </a:lnTo>
                <a:lnTo>
                  <a:pt x="9588" y="406"/>
                </a:lnTo>
                <a:lnTo>
                  <a:pt x="13131" y="44208"/>
                </a:lnTo>
                <a:lnTo>
                  <a:pt x="13131" y="44970"/>
                </a:lnTo>
                <a:close/>
              </a:path>
            </a:pathLst>
          </a:custGeom>
          <a:solidFill>
            <a:srgbClr val="9F9F9F"/>
          </a:solidFill>
        </p:spPr>
        <p:txBody>
          <a:bodyPr wrap="square" lIns="0" tIns="0" rIns="0" bIns="0" rtlCol="0"/>
          <a:lstStyle/>
          <a:p/>
        </p:txBody>
      </p:sp>
      <p:sp>
        <p:nvSpPr>
          <p:cNvPr id="87" name="object 87"/>
          <p:cNvSpPr/>
          <p:nvPr/>
        </p:nvSpPr>
        <p:spPr>
          <a:xfrm>
            <a:off x="7732966" y="2701150"/>
            <a:ext cx="0" cy="0"/>
          </a:xfrm>
          <a:custGeom>
            <a:avLst/>
            <a:gdLst/>
            <a:ahLst/>
            <a:cxnLst/>
            <a:rect l="l" t="t" r="r" b="b"/>
            <a:pathLst>
              <a:path>
                <a:moveTo>
                  <a:pt x="0" y="0"/>
                </a:moveTo>
                <a:lnTo>
                  <a:pt x="0" y="0"/>
                </a:lnTo>
              </a:path>
            </a:pathLst>
          </a:custGeom>
          <a:ln w="3175">
            <a:solidFill>
              <a:srgbClr val="9F9F9F"/>
            </a:solidFill>
          </a:ln>
        </p:spPr>
        <p:txBody>
          <a:bodyPr wrap="square" lIns="0" tIns="0" rIns="0" bIns="0" rtlCol="0"/>
          <a:lstStyle/>
          <a:p/>
        </p:txBody>
      </p:sp>
      <p:sp>
        <p:nvSpPr>
          <p:cNvPr id="88" name="object 88"/>
          <p:cNvSpPr/>
          <p:nvPr/>
        </p:nvSpPr>
        <p:spPr>
          <a:xfrm>
            <a:off x="11506193" y="2701264"/>
            <a:ext cx="0" cy="1117600"/>
          </a:xfrm>
          <a:custGeom>
            <a:avLst/>
            <a:gdLst/>
            <a:ahLst/>
            <a:cxnLst/>
            <a:rect l="l" t="t" r="r" b="b"/>
            <a:pathLst>
              <a:path h="1117600">
                <a:moveTo>
                  <a:pt x="0" y="0"/>
                </a:moveTo>
                <a:lnTo>
                  <a:pt x="0" y="1117371"/>
                </a:lnTo>
              </a:path>
            </a:pathLst>
          </a:custGeom>
          <a:ln w="9512">
            <a:solidFill>
              <a:srgbClr val="9F9F9F"/>
            </a:solidFill>
          </a:ln>
        </p:spPr>
        <p:txBody>
          <a:bodyPr wrap="square" lIns="0" tIns="0" rIns="0" bIns="0" rtlCol="0"/>
          <a:lstStyle/>
          <a:p/>
        </p:txBody>
      </p:sp>
      <p:sp>
        <p:nvSpPr>
          <p:cNvPr id="89" name="object 89"/>
          <p:cNvSpPr/>
          <p:nvPr/>
        </p:nvSpPr>
        <p:spPr>
          <a:xfrm>
            <a:off x="7723441" y="3394798"/>
            <a:ext cx="4445" cy="5080"/>
          </a:xfrm>
          <a:custGeom>
            <a:avLst/>
            <a:gdLst/>
            <a:ahLst/>
            <a:cxnLst/>
            <a:rect l="l" t="t" r="r" b="b"/>
            <a:pathLst>
              <a:path w="4445" h="5079">
                <a:moveTo>
                  <a:pt x="0" y="4737"/>
                </a:moveTo>
                <a:lnTo>
                  <a:pt x="0" y="482"/>
                </a:lnTo>
                <a:lnTo>
                  <a:pt x="4216" y="0"/>
                </a:lnTo>
                <a:lnTo>
                  <a:pt x="0" y="4737"/>
                </a:lnTo>
                <a:close/>
              </a:path>
            </a:pathLst>
          </a:custGeom>
          <a:solidFill>
            <a:srgbClr val="9F9F9F"/>
          </a:solidFill>
        </p:spPr>
        <p:txBody>
          <a:bodyPr wrap="square" lIns="0" tIns="0" rIns="0" bIns="0" rtlCol="0"/>
          <a:lstStyle/>
          <a:p/>
        </p:txBody>
      </p:sp>
      <p:sp>
        <p:nvSpPr>
          <p:cNvPr id="90" name="object 90"/>
          <p:cNvSpPr/>
          <p:nvPr/>
        </p:nvSpPr>
        <p:spPr>
          <a:xfrm>
            <a:off x="7723441" y="3394798"/>
            <a:ext cx="9525" cy="5080"/>
          </a:xfrm>
          <a:custGeom>
            <a:avLst/>
            <a:gdLst/>
            <a:ahLst/>
            <a:cxnLst/>
            <a:rect l="l" t="t" r="r" b="b"/>
            <a:pathLst>
              <a:path w="9525" h="5079">
                <a:moveTo>
                  <a:pt x="9525" y="4737"/>
                </a:moveTo>
                <a:lnTo>
                  <a:pt x="0" y="4737"/>
                </a:lnTo>
                <a:lnTo>
                  <a:pt x="4216" y="0"/>
                </a:lnTo>
                <a:lnTo>
                  <a:pt x="9525" y="0"/>
                </a:lnTo>
                <a:lnTo>
                  <a:pt x="9525" y="4737"/>
                </a:lnTo>
                <a:close/>
              </a:path>
            </a:pathLst>
          </a:custGeom>
          <a:solidFill>
            <a:srgbClr val="9F9F9F"/>
          </a:solidFill>
        </p:spPr>
        <p:txBody>
          <a:bodyPr wrap="square" lIns="0" tIns="0" rIns="0" bIns="0" rtlCol="0"/>
          <a:lstStyle/>
          <a:p/>
        </p:txBody>
      </p:sp>
      <p:sp>
        <p:nvSpPr>
          <p:cNvPr id="91" name="object 91"/>
          <p:cNvSpPr/>
          <p:nvPr/>
        </p:nvSpPr>
        <p:spPr>
          <a:xfrm>
            <a:off x="6588962" y="3395281"/>
            <a:ext cx="1144270" cy="427355"/>
          </a:xfrm>
          <a:custGeom>
            <a:avLst/>
            <a:gdLst/>
            <a:ahLst/>
            <a:cxnLst/>
            <a:rect l="l" t="t" r="r" b="b"/>
            <a:pathLst>
              <a:path w="1144270" h="427354">
                <a:moveTo>
                  <a:pt x="1134757" y="427126"/>
                </a:moveTo>
                <a:lnTo>
                  <a:pt x="3581" y="139928"/>
                </a:lnTo>
                <a:lnTo>
                  <a:pt x="0" y="135000"/>
                </a:lnTo>
                <a:lnTo>
                  <a:pt x="393" y="133400"/>
                </a:lnTo>
                <a:lnTo>
                  <a:pt x="1308" y="132029"/>
                </a:lnTo>
                <a:lnTo>
                  <a:pt x="2628" y="131051"/>
                </a:lnTo>
                <a:lnTo>
                  <a:pt x="4203" y="130581"/>
                </a:lnTo>
                <a:lnTo>
                  <a:pt x="1134478" y="0"/>
                </a:lnTo>
                <a:lnTo>
                  <a:pt x="1134478" y="4254"/>
                </a:lnTo>
                <a:lnTo>
                  <a:pt x="1144003" y="4254"/>
                </a:lnTo>
                <a:lnTo>
                  <a:pt x="86207" y="130695"/>
                </a:lnTo>
                <a:lnTo>
                  <a:pt x="5918" y="130695"/>
                </a:lnTo>
                <a:lnTo>
                  <a:pt x="5295" y="140042"/>
                </a:lnTo>
                <a:lnTo>
                  <a:pt x="42735" y="140042"/>
                </a:lnTo>
                <a:lnTo>
                  <a:pt x="1140409" y="418731"/>
                </a:lnTo>
                <a:lnTo>
                  <a:pt x="1144054" y="423735"/>
                </a:lnTo>
                <a:lnTo>
                  <a:pt x="1134490" y="423735"/>
                </a:lnTo>
                <a:lnTo>
                  <a:pt x="1134757" y="427126"/>
                </a:lnTo>
                <a:close/>
              </a:path>
            </a:pathLst>
          </a:custGeom>
          <a:solidFill>
            <a:srgbClr val="9F9F9F"/>
          </a:solidFill>
        </p:spPr>
        <p:txBody>
          <a:bodyPr wrap="square" lIns="0" tIns="0" rIns="0" bIns="0" rtlCol="0"/>
          <a:lstStyle/>
          <a:p/>
        </p:txBody>
      </p:sp>
      <p:sp>
        <p:nvSpPr>
          <p:cNvPr id="92" name="object 92"/>
          <p:cNvSpPr/>
          <p:nvPr/>
        </p:nvSpPr>
        <p:spPr>
          <a:xfrm>
            <a:off x="6594258" y="3525977"/>
            <a:ext cx="26034" cy="9525"/>
          </a:xfrm>
          <a:custGeom>
            <a:avLst/>
            <a:gdLst/>
            <a:ahLst/>
            <a:cxnLst/>
            <a:rect l="l" t="t" r="r" b="b"/>
            <a:pathLst>
              <a:path w="26034" h="9525">
                <a:moveTo>
                  <a:pt x="0" y="9347"/>
                </a:moveTo>
                <a:lnTo>
                  <a:pt x="622" y="0"/>
                </a:lnTo>
                <a:lnTo>
                  <a:pt x="25730" y="6375"/>
                </a:lnTo>
                <a:lnTo>
                  <a:pt x="0" y="9347"/>
                </a:lnTo>
                <a:close/>
              </a:path>
            </a:pathLst>
          </a:custGeom>
          <a:solidFill>
            <a:srgbClr val="9F9F9F"/>
          </a:solidFill>
        </p:spPr>
        <p:txBody>
          <a:bodyPr wrap="square" lIns="0" tIns="0" rIns="0" bIns="0" rtlCol="0"/>
          <a:lstStyle/>
          <a:p/>
        </p:txBody>
      </p:sp>
      <p:sp>
        <p:nvSpPr>
          <p:cNvPr id="93" name="object 93"/>
          <p:cNvSpPr/>
          <p:nvPr/>
        </p:nvSpPr>
        <p:spPr>
          <a:xfrm>
            <a:off x="6594881" y="3529164"/>
            <a:ext cx="80645" cy="0"/>
          </a:xfrm>
          <a:custGeom>
            <a:avLst/>
            <a:gdLst/>
            <a:ahLst/>
            <a:cxnLst/>
            <a:rect l="l" t="t" r="r" b="b"/>
            <a:pathLst>
              <a:path w="80645">
                <a:moveTo>
                  <a:pt x="0" y="0"/>
                </a:moveTo>
                <a:lnTo>
                  <a:pt x="80289" y="0"/>
                </a:lnTo>
              </a:path>
            </a:pathLst>
          </a:custGeom>
          <a:ln w="6375">
            <a:solidFill>
              <a:srgbClr val="9F9F9F"/>
            </a:solidFill>
          </a:ln>
        </p:spPr>
        <p:txBody>
          <a:bodyPr wrap="square" lIns="0" tIns="0" rIns="0" bIns="0" rtlCol="0"/>
          <a:lstStyle/>
          <a:p/>
        </p:txBody>
      </p:sp>
      <p:sp>
        <p:nvSpPr>
          <p:cNvPr id="94" name="object 94"/>
          <p:cNvSpPr/>
          <p:nvPr/>
        </p:nvSpPr>
        <p:spPr>
          <a:xfrm>
            <a:off x="6594258" y="3533838"/>
            <a:ext cx="37465" cy="0"/>
          </a:xfrm>
          <a:custGeom>
            <a:avLst/>
            <a:gdLst/>
            <a:ahLst/>
            <a:cxnLst/>
            <a:rect l="l" t="t" r="r" b="b"/>
            <a:pathLst>
              <a:path w="37465">
                <a:moveTo>
                  <a:pt x="0" y="0"/>
                </a:moveTo>
                <a:lnTo>
                  <a:pt x="37439" y="0"/>
                </a:lnTo>
              </a:path>
            </a:pathLst>
          </a:custGeom>
          <a:ln w="3175">
            <a:solidFill>
              <a:srgbClr val="9F9F9F"/>
            </a:solidFill>
          </a:ln>
        </p:spPr>
        <p:txBody>
          <a:bodyPr wrap="square" lIns="0" tIns="0" rIns="0" bIns="0" rtlCol="0"/>
          <a:lstStyle/>
          <a:p/>
        </p:txBody>
      </p:sp>
      <p:sp>
        <p:nvSpPr>
          <p:cNvPr id="95" name="object 95"/>
          <p:cNvSpPr/>
          <p:nvPr/>
        </p:nvSpPr>
        <p:spPr>
          <a:xfrm>
            <a:off x="11497792" y="3818407"/>
            <a:ext cx="13335" cy="45720"/>
          </a:xfrm>
          <a:custGeom>
            <a:avLst/>
            <a:gdLst/>
            <a:ahLst/>
            <a:cxnLst/>
            <a:rect l="l" t="t" r="r" b="b"/>
            <a:pathLst>
              <a:path w="13334" h="45720">
                <a:moveTo>
                  <a:pt x="9563" y="45161"/>
                </a:moveTo>
                <a:lnTo>
                  <a:pt x="0" y="45161"/>
                </a:lnTo>
                <a:lnTo>
                  <a:pt x="126" y="44411"/>
                </a:lnTo>
                <a:lnTo>
                  <a:pt x="3644" y="0"/>
                </a:lnTo>
                <a:lnTo>
                  <a:pt x="3644" y="228"/>
                </a:lnTo>
                <a:lnTo>
                  <a:pt x="13157" y="228"/>
                </a:lnTo>
                <a:lnTo>
                  <a:pt x="13157" y="609"/>
                </a:lnTo>
                <a:lnTo>
                  <a:pt x="9563" y="45161"/>
                </a:lnTo>
                <a:close/>
              </a:path>
            </a:pathLst>
          </a:custGeom>
          <a:solidFill>
            <a:srgbClr val="9F9F9F"/>
          </a:solidFill>
        </p:spPr>
        <p:txBody>
          <a:bodyPr wrap="square" lIns="0" tIns="0" rIns="0" bIns="0" rtlCol="0"/>
          <a:lstStyle/>
          <a:p/>
        </p:txBody>
      </p:sp>
      <p:sp>
        <p:nvSpPr>
          <p:cNvPr id="96" name="object 96"/>
          <p:cNvSpPr/>
          <p:nvPr/>
        </p:nvSpPr>
        <p:spPr>
          <a:xfrm>
            <a:off x="7723454" y="3819016"/>
            <a:ext cx="3810" cy="4445"/>
          </a:xfrm>
          <a:custGeom>
            <a:avLst/>
            <a:gdLst/>
            <a:ahLst/>
            <a:cxnLst/>
            <a:rect l="l" t="t" r="r" b="b"/>
            <a:pathLst>
              <a:path w="3809" h="4445">
                <a:moveTo>
                  <a:pt x="3581" y="4229"/>
                </a:moveTo>
                <a:lnTo>
                  <a:pt x="266" y="3390"/>
                </a:lnTo>
                <a:lnTo>
                  <a:pt x="0" y="0"/>
                </a:lnTo>
                <a:lnTo>
                  <a:pt x="3581" y="4229"/>
                </a:lnTo>
                <a:close/>
              </a:path>
            </a:pathLst>
          </a:custGeom>
          <a:solidFill>
            <a:srgbClr val="9F9F9F"/>
          </a:solidFill>
        </p:spPr>
        <p:txBody>
          <a:bodyPr wrap="square" lIns="0" tIns="0" rIns="0" bIns="0" rtlCol="0"/>
          <a:lstStyle/>
          <a:p/>
        </p:txBody>
      </p:sp>
      <p:sp>
        <p:nvSpPr>
          <p:cNvPr id="97" name="object 97"/>
          <p:cNvSpPr/>
          <p:nvPr/>
        </p:nvSpPr>
        <p:spPr>
          <a:xfrm>
            <a:off x="7723454" y="3819016"/>
            <a:ext cx="10160" cy="4445"/>
          </a:xfrm>
          <a:custGeom>
            <a:avLst/>
            <a:gdLst/>
            <a:ahLst/>
            <a:cxnLst/>
            <a:rect l="l" t="t" r="r" b="b"/>
            <a:pathLst>
              <a:path w="10159" h="4445">
                <a:moveTo>
                  <a:pt x="9906" y="4229"/>
                </a:moveTo>
                <a:lnTo>
                  <a:pt x="3581" y="4229"/>
                </a:lnTo>
                <a:lnTo>
                  <a:pt x="0" y="0"/>
                </a:lnTo>
                <a:lnTo>
                  <a:pt x="9563" y="0"/>
                </a:lnTo>
                <a:lnTo>
                  <a:pt x="9906" y="4229"/>
                </a:lnTo>
                <a:close/>
              </a:path>
            </a:pathLst>
          </a:custGeom>
          <a:solidFill>
            <a:srgbClr val="9F9F9F"/>
          </a:solidFill>
        </p:spPr>
        <p:txBody>
          <a:bodyPr wrap="square" lIns="0" tIns="0" rIns="0" bIns="0" rtlCol="0"/>
          <a:lstStyle/>
          <a:p/>
        </p:txBody>
      </p:sp>
      <p:sp>
        <p:nvSpPr>
          <p:cNvPr id="98" name="object 98"/>
          <p:cNvSpPr/>
          <p:nvPr/>
        </p:nvSpPr>
        <p:spPr>
          <a:xfrm>
            <a:off x="7723720" y="3822407"/>
            <a:ext cx="3573145" cy="280670"/>
          </a:xfrm>
          <a:custGeom>
            <a:avLst/>
            <a:gdLst/>
            <a:ahLst/>
            <a:cxnLst/>
            <a:rect l="l" t="t" r="r" b="b"/>
            <a:pathLst>
              <a:path w="3573145" h="280670">
                <a:moveTo>
                  <a:pt x="3503079" y="280390"/>
                </a:moveTo>
                <a:lnTo>
                  <a:pt x="283502" y="280377"/>
                </a:lnTo>
                <a:lnTo>
                  <a:pt x="238175" y="276720"/>
                </a:lnTo>
                <a:lnTo>
                  <a:pt x="194436" y="266001"/>
                </a:lnTo>
                <a:lnTo>
                  <a:pt x="153631" y="248831"/>
                </a:lnTo>
                <a:lnTo>
                  <a:pt x="116357" y="225767"/>
                </a:lnTo>
                <a:lnTo>
                  <a:pt x="83223" y="197408"/>
                </a:lnTo>
                <a:lnTo>
                  <a:pt x="54775" y="164337"/>
                </a:lnTo>
                <a:lnTo>
                  <a:pt x="31623" y="127139"/>
                </a:lnTo>
                <a:lnTo>
                  <a:pt x="14338" y="86385"/>
                </a:lnTo>
                <a:lnTo>
                  <a:pt x="3517" y="42684"/>
                </a:lnTo>
                <a:lnTo>
                  <a:pt x="0" y="0"/>
                </a:lnTo>
                <a:lnTo>
                  <a:pt x="3314" y="838"/>
                </a:lnTo>
                <a:lnTo>
                  <a:pt x="9639" y="838"/>
                </a:lnTo>
                <a:lnTo>
                  <a:pt x="12890" y="41160"/>
                </a:lnTo>
                <a:lnTo>
                  <a:pt x="23355" y="83400"/>
                </a:lnTo>
                <a:lnTo>
                  <a:pt x="40055" y="122770"/>
                </a:lnTo>
                <a:lnTo>
                  <a:pt x="62433" y="158724"/>
                </a:lnTo>
                <a:lnTo>
                  <a:pt x="89928" y="190690"/>
                </a:lnTo>
                <a:lnTo>
                  <a:pt x="121970" y="218097"/>
                </a:lnTo>
                <a:lnTo>
                  <a:pt x="158000" y="240398"/>
                </a:lnTo>
                <a:lnTo>
                  <a:pt x="158153" y="240398"/>
                </a:lnTo>
                <a:lnTo>
                  <a:pt x="196850" y="256755"/>
                </a:lnTo>
                <a:lnTo>
                  <a:pt x="196710" y="256755"/>
                </a:lnTo>
                <a:lnTo>
                  <a:pt x="197421" y="256997"/>
                </a:lnTo>
                <a:lnTo>
                  <a:pt x="197688" y="256997"/>
                </a:lnTo>
                <a:lnTo>
                  <a:pt x="239179" y="267220"/>
                </a:lnTo>
                <a:lnTo>
                  <a:pt x="238950" y="267220"/>
                </a:lnTo>
                <a:lnTo>
                  <a:pt x="239699" y="267347"/>
                </a:lnTo>
                <a:lnTo>
                  <a:pt x="240525" y="267347"/>
                </a:lnTo>
                <a:lnTo>
                  <a:pt x="284099" y="270865"/>
                </a:lnTo>
                <a:lnTo>
                  <a:pt x="283883" y="270865"/>
                </a:lnTo>
                <a:lnTo>
                  <a:pt x="3572725" y="270878"/>
                </a:lnTo>
                <a:lnTo>
                  <a:pt x="3549535" y="276593"/>
                </a:lnTo>
                <a:lnTo>
                  <a:pt x="3548786" y="276720"/>
                </a:lnTo>
                <a:lnTo>
                  <a:pt x="3503460" y="280377"/>
                </a:lnTo>
                <a:lnTo>
                  <a:pt x="3503079" y="280390"/>
                </a:lnTo>
                <a:close/>
              </a:path>
            </a:pathLst>
          </a:custGeom>
          <a:solidFill>
            <a:srgbClr val="9F9F9F"/>
          </a:solidFill>
        </p:spPr>
        <p:txBody>
          <a:bodyPr wrap="square" lIns="0" tIns="0" rIns="0" bIns="0" rtlCol="0"/>
          <a:lstStyle/>
          <a:p/>
        </p:txBody>
      </p:sp>
      <p:sp>
        <p:nvSpPr>
          <p:cNvPr id="99" name="object 99"/>
          <p:cNvSpPr/>
          <p:nvPr/>
        </p:nvSpPr>
        <p:spPr>
          <a:xfrm>
            <a:off x="11487327" y="3863225"/>
            <a:ext cx="20320" cy="43180"/>
          </a:xfrm>
          <a:custGeom>
            <a:avLst/>
            <a:gdLst/>
            <a:ahLst/>
            <a:cxnLst/>
            <a:rect l="l" t="t" r="r" b="b"/>
            <a:pathLst>
              <a:path w="20320" h="43179">
                <a:moveTo>
                  <a:pt x="9804" y="42583"/>
                </a:moveTo>
                <a:lnTo>
                  <a:pt x="0" y="42583"/>
                </a:lnTo>
                <a:lnTo>
                  <a:pt x="241" y="41859"/>
                </a:lnTo>
                <a:lnTo>
                  <a:pt x="10490" y="0"/>
                </a:lnTo>
                <a:lnTo>
                  <a:pt x="10464" y="342"/>
                </a:lnTo>
                <a:lnTo>
                  <a:pt x="20027" y="342"/>
                </a:lnTo>
                <a:lnTo>
                  <a:pt x="19837" y="1866"/>
                </a:lnTo>
                <a:lnTo>
                  <a:pt x="9804" y="42583"/>
                </a:lnTo>
                <a:close/>
              </a:path>
            </a:pathLst>
          </a:custGeom>
          <a:solidFill>
            <a:srgbClr val="9F9F9F"/>
          </a:solidFill>
        </p:spPr>
        <p:txBody>
          <a:bodyPr wrap="square" lIns="0" tIns="0" rIns="0" bIns="0" rtlCol="0"/>
          <a:lstStyle/>
          <a:p/>
        </p:txBody>
      </p:sp>
      <p:sp>
        <p:nvSpPr>
          <p:cNvPr id="100" name="object 100"/>
          <p:cNvSpPr/>
          <p:nvPr/>
        </p:nvSpPr>
        <p:spPr>
          <a:xfrm>
            <a:off x="7746834" y="3905084"/>
            <a:ext cx="635" cy="1270"/>
          </a:xfrm>
          <a:custGeom>
            <a:avLst/>
            <a:gdLst/>
            <a:ahLst/>
            <a:cxnLst/>
            <a:rect l="l" t="t" r="r" b="b"/>
            <a:pathLst>
              <a:path w="634" h="1270">
                <a:moveTo>
                  <a:pt x="241" y="723"/>
                </a:moveTo>
                <a:lnTo>
                  <a:pt x="0" y="0"/>
                </a:lnTo>
                <a:lnTo>
                  <a:pt x="152" y="355"/>
                </a:lnTo>
                <a:lnTo>
                  <a:pt x="241" y="723"/>
                </a:lnTo>
                <a:close/>
              </a:path>
            </a:pathLst>
          </a:custGeom>
          <a:solidFill>
            <a:srgbClr val="9F9F9F"/>
          </a:solidFill>
        </p:spPr>
        <p:txBody>
          <a:bodyPr wrap="square" lIns="0" tIns="0" rIns="0" bIns="0" rtlCol="0"/>
          <a:lstStyle/>
          <a:p/>
        </p:txBody>
      </p:sp>
      <p:sp>
        <p:nvSpPr>
          <p:cNvPr id="101" name="object 101"/>
          <p:cNvSpPr/>
          <p:nvPr/>
        </p:nvSpPr>
        <p:spPr>
          <a:xfrm>
            <a:off x="11487327" y="3905084"/>
            <a:ext cx="635" cy="1270"/>
          </a:xfrm>
          <a:custGeom>
            <a:avLst/>
            <a:gdLst/>
            <a:ahLst/>
            <a:cxnLst/>
            <a:rect l="l" t="t" r="r" b="b"/>
            <a:pathLst>
              <a:path w="634" h="1270">
                <a:moveTo>
                  <a:pt x="0" y="723"/>
                </a:moveTo>
                <a:lnTo>
                  <a:pt x="88" y="355"/>
                </a:lnTo>
                <a:lnTo>
                  <a:pt x="241" y="0"/>
                </a:lnTo>
                <a:lnTo>
                  <a:pt x="0" y="723"/>
                </a:lnTo>
                <a:close/>
              </a:path>
            </a:pathLst>
          </a:custGeom>
          <a:solidFill>
            <a:srgbClr val="9F9F9F"/>
          </a:solidFill>
        </p:spPr>
        <p:txBody>
          <a:bodyPr wrap="square" lIns="0" tIns="0" rIns="0" bIns="0" rtlCol="0"/>
          <a:lstStyle/>
          <a:p/>
        </p:txBody>
      </p:sp>
      <p:sp>
        <p:nvSpPr>
          <p:cNvPr id="102" name="object 102"/>
          <p:cNvSpPr/>
          <p:nvPr/>
        </p:nvSpPr>
        <p:spPr>
          <a:xfrm>
            <a:off x="11470626" y="3905440"/>
            <a:ext cx="26670" cy="40005"/>
          </a:xfrm>
          <a:custGeom>
            <a:avLst/>
            <a:gdLst/>
            <a:ahLst/>
            <a:cxnLst/>
            <a:rect l="l" t="t" r="r" b="b"/>
            <a:pathLst>
              <a:path w="26670" h="40004">
                <a:moveTo>
                  <a:pt x="10337" y="39738"/>
                </a:moveTo>
                <a:lnTo>
                  <a:pt x="0" y="39738"/>
                </a:lnTo>
                <a:lnTo>
                  <a:pt x="342" y="39077"/>
                </a:lnTo>
                <a:lnTo>
                  <a:pt x="16789" y="0"/>
                </a:lnTo>
                <a:lnTo>
                  <a:pt x="16700" y="368"/>
                </a:lnTo>
                <a:lnTo>
                  <a:pt x="26504" y="368"/>
                </a:lnTo>
                <a:lnTo>
                  <a:pt x="25946" y="2641"/>
                </a:lnTo>
                <a:lnTo>
                  <a:pt x="25717" y="3352"/>
                </a:lnTo>
                <a:lnTo>
                  <a:pt x="10337" y="39738"/>
                </a:lnTo>
                <a:close/>
              </a:path>
            </a:pathLst>
          </a:custGeom>
          <a:solidFill>
            <a:srgbClr val="9F9F9F"/>
          </a:solidFill>
        </p:spPr>
        <p:txBody>
          <a:bodyPr wrap="square" lIns="0" tIns="0" rIns="0" bIns="0" rtlCol="0"/>
          <a:lstStyle/>
          <a:p/>
        </p:txBody>
      </p:sp>
      <p:sp>
        <p:nvSpPr>
          <p:cNvPr id="103" name="object 103"/>
          <p:cNvSpPr/>
          <p:nvPr/>
        </p:nvSpPr>
        <p:spPr>
          <a:xfrm>
            <a:off x="7763433" y="3944518"/>
            <a:ext cx="635" cy="1270"/>
          </a:xfrm>
          <a:custGeom>
            <a:avLst/>
            <a:gdLst/>
            <a:ahLst/>
            <a:cxnLst/>
            <a:rect l="l" t="t" r="r" b="b"/>
            <a:pathLst>
              <a:path w="634" h="1270">
                <a:moveTo>
                  <a:pt x="342" y="660"/>
                </a:moveTo>
                <a:lnTo>
                  <a:pt x="0" y="0"/>
                </a:lnTo>
                <a:lnTo>
                  <a:pt x="203" y="317"/>
                </a:lnTo>
                <a:lnTo>
                  <a:pt x="342" y="660"/>
                </a:lnTo>
                <a:close/>
              </a:path>
            </a:pathLst>
          </a:custGeom>
          <a:solidFill>
            <a:srgbClr val="9F9F9F"/>
          </a:solidFill>
        </p:spPr>
        <p:txBody>
          <a:bodyPr wrap="square" lIns="0" tIns="0" rIns="0" bIns="0" rtlCol="0"/>
          <a:lstStyle/>
          <a:p/>
        </p:txBody>
      </p:sp>
      <p:sp>
        <p:nvSpPr>
          <p:cNvPr id="104" name="object 104"/>
          <p:cNvSpPr/>
          <p:nvPr/>
        </p:nvSpPr>
        <p:spPr>
          <a:xfrm>
            <a:off x="11470626" y="3944518"/>
            <a:ext cx="635" cy="1270"/>
          </a:xfrm>
          <a:custGeom>
            <a:avLst/>
            <a:gdLst/>
            <a:ahLst/>
            <a:cxnLst/>
            <a:rect l="l" t="t" r="r" b="b"/>
            <a:pathLst>
              <a:path w="634" h="1270">
                <a:moveTo>
                  <a:pt x="0" y="660"/>
                </a:moveTo>
                <a:lnTo>
                  <a:pt x="139" y="317"/>
                </a:lnTo>
                <a:lnTo>
                  <a:pt x="342" y="0"/>
                </a:lnTo>
                <a:lnTo>
                  <a:pt x="0" y="660"/>
                </a:lnTo>
                <a:close/>
              </a:path>
            </a:pathLst>
          </a:custGeom>
          <a:solidFill>
            <a:srgbClr val="9F9F9F"/>
          </a:solidFill>
        </p:spPr>
        <p:txBody>
          <a:bodyPr wrap="square" lIns="0" tIns="0" rIns="0" bIns="0" rtlCol="0"/>
          <a:lstStyle/>
          <a:p/>
        </p:txBody>
      </p:sp>
      <p:sp>
        <p:nvSpPr>
          <p:cNvPr id="105" name="object 105"/>
          <p:cNvSpPr/>
          <p:nvPr/>
        </p:nvSpPr>
        <p:spPr>
          <a:xfrm>
            <a:off x="11448250" y="3944835"/>
            <a:ext cx="33020" cy="36830"/>
          </a:xfrm>
          <a:custGeom>
            <a:avLst/>
            <a:gdLst/>
            <a:ahLst/>
            <a:cxnLst/>
            <a:rect l="l" t="t" r="r" b="b"/>
            <a:pathLst>
              <a:path w="33020" h="36829">
                <a:moveTo>
                  <a:pt x="11201" y="36296"/>
                </a:moveTo>
                <a:lnTo>
                  <a:pt x="0" y="36296"/>
                </a:lnTo>
                <a:lnTo>
                  <a:pt x="431" y="35699"/>
                </a:lnTo>
                <a:lnTo>
                  <a:pt x="22517" y="0"/>
                </a:lnTo>
                <a:lnTo>
                  <a:pt x="22377" y="342"/>
                </a:lnTo>
                <a:lnTo>
                  <a:pt x="32715" y="342"/>
                </a:lnTo>
                <a:lnTo>
                  <a:pt x="31153" y="4051"/>
                </a:lnTo>
                <a:lnTo>
                  <a:pt x="30810" y="4711"/>
                </a:lnTo>
                <a:lnTo>
                  <a:pt x="11201" y="36296"/>
                </a:lnTo>
                <a:close/>
              </a:path>
            </a:pathLst>
          </a:custGeom>
          <a:solidFill>
            <a:srgbClr val="9F9F9F"/>
          </a:solidFill>
        </p:spPr>
        <p:txBody>
          <a:bodyPr wrap="square" lIns="0" tIns="0" rIns="0" bIns="0" rtlCol="0"/>
          <a:lstStyle/>
          <a:p/>
        </p:txBody>
      </p:sp>
      <p:sp>
        <p:nvSpPr>
          <p:cNvPr id="106" name="object 106"/>
          <p:cNvSpPr/>
          <p:nvPr/>
        </p:nvSpPr>
        <p:spPr>
          <a:xfrm>
            <a:off x="7785722" y="3980535"/>
            <a:ext cx="635" cy="635"/>
          </a:xfrm>
          <a:custGeom>
            <a:avLst/>
            <a:gdLst/>
            <a:ahLst/>
            <a:cxnLst/>
            <a:rect l="l" t="t" r="r" b="b"/>
            <a:pathLst>
              <a:path w="634" h="635">
                <a:moveTo>
                  <a:pt x="431" y="596"/>
                </a:moveTo>
                <a:lnTo>
                  <a:pt x="0" y="0"/>
                </a:lnTo>
                <a:lnTo>
                  <a:pt x="215" y="253"/>
                </a:lnTo>
                <a:lnTo>
                  <a:pt x="431" y="596"/>
                </a:lnTo>
                <a:close/>
              </a:path>
            </a:pathLst>
          </a:custGeom>
          <a:solidFill>
            <a:srgbClr val="9F9F9F"/>
          </a:solidFill>
        </p:spPr>
        <p:txBody>
          <a:bodyPr wrap="square" lIns="0" tIns="0" rIns="0" bIns="0" rtlCol="0"/>
          <a:lstStyle/>
          <a:p/>
        </p:txBody>
      </p:sp>
      <p:sp>
        <p:nvSpPr>
          <p:cNvPr id="107" name="object 107"/>
          <p:cNvSpPr/>
          <p:nvPr/>
        </p:nvSpPr>
        <p:spPr>
          <a:xfrm>
            <a:off x="11448250" y="3980535"/>
            <a:ext cx="635" cy="635"/>
          </a:xfrm>
          <a:custGeom>
            <a:avLst/>
            <a:gdLst/>
            <a:ahLst/>
            <a:cxnLst/>
            <a:rect l="l" t="t" r="r" b="b"/>
            <a:pathLst>
              <a:path w="634" h="635">
                <a:moveTo>
                  <a:pt x="0" y="596"/>
                </a:moveTo>
                <a:lnTo>
                  <a:pt x="203" y="253"/>
                </a:lnTo>
                <a:lnTo>
                  <a:pt x="431" y="0"/>
                </a:lnTo>
                <a:lnTo>
                  <a:pt x="0" y="596"/>
                </a:lnTo>
                <a:close/>
              </a:path>
            </a:pathLst>
          </a:custGeom>
          <a:solidFill>
            <a:srgbClr val="9F9F9F"/>
          </a:solidFill>
        </p:spPr>
        <p:txBody>
          <a:bodyPr wrap="square" lIns="0" tIns="0" rIns="0" bIns="0" rtlCol="0"/>
          <a:lstStyle/>
          <a:p/>
        </p:txBody>
      </p:sp>
      <p:sp>
        <p:nvSpPr>
          <p:cNvPr id="108" name="object 108"/>
          <p:cNvSpPr/>
          <p:nvPr/>
        </p:nvSpPr>
        <p:spPr>
          <a:xfrm>
            <a:off x="11420754" y="3980789"/>
            <a:ext cx="38735" cy="32384"/>
          </a:xfrm>
          <a:custGeom>
            <a:avLst/>
            <a:gdLst/>
            <a:ahLst/>
            <a:cxnLst/>
            <a:rect l="l" t="t" r="r" b="b"/>
            <a:pathLst>
              <a:path w="38734" h="32385">
                <a:moveTo>
                  <a:pt x="12534" y="32308"/>
                </a:moveTo>
                <a:lnTo>
                  <a:pt x="0" y="32308"/>
                </a:lnTo>
                <a:lnTo>
                  <a:pt x="507" y="31800"/>
                </a:lnTo>
                <a:lnTo>
                  <a:pt x="27698" y="0"/>
                </a:lnTo>
                <a:lnTo>
                  <a:pt x="27495" y="342"/>
                </a:lnTo>
                <a:lnTo>
                  <a:pt x="38696" y="342"/>
                </a:lnTo>
                <a:lnTo>
                  <a:pt x="35585" y="5359"/>
                </a:lnTo>
                <a:lnTo>
                  <a:pt x="35153" y="5956"/>
                </a:lnTo>
                <a:lnTo>
                  <a:pt x="12534" y="32308"/>
                </a:lnTo>
                <a:close/>
              </a:path>
            </a:pathLst>
          </a:custGeom>
          <a:solidFill>
            <a:srgbClr val="9F9F9F"/>
          </a:solidFill>
        </p:spPr>
        <p:txBody>
          <a:bodyPr wrap="square" lIns="0" tIns="0" rIns="0" bIns="0" rtlCol="0"/>
          <a:lstStyle/>
          <a:p/>
        </p:txBody>
      </p:sp>
      <p:sp>
        <p:nvSpPr>
          <p:cNvPr id="109" name="object 109"/>
          <p:cNvSpPr/>
          <p:nvPr/>
        </p:nvSpPr>
        <p:spPr>
          <a:xfrm>
            <a:off x="7813141" y="4012590"/>
            <a:ext cx="635" cy="635"/>
          </a:xfrm>
          <a:custGeom>
            <a:avLst/>
            <a:gdLst/>
            <a:ahLst/>
            <a:cxnLst/>
            <a:rect l="l" t="t" r="r" b="b"/>
            <a:pathLst>
              <a:path w="634" h="635">
                <a:moveTo>
                  <a:pt x="508" y="508"/>
                </a:moveTo>
                <a:lnTo>
                  <a:pt x="0" y="0"/>
                </a:lnTo>
                <a:lnTo>
                  <a:pt x="266" y="228"/>
                </a:lnTo>
                <a:lnTo>
                  <a:pt x="508" y="508"/>
                </a:lnTo>
                <a:close/>
              </a:path>
            </a:pathLst>
          </a:custGeom>
          <a:solidFill>
            <a:srgbClr val="9F9F9F"/>
          </a:solidFill>
        </p:spPr>
        <p:txBody>
          <a:bodyPr wrap="square" lIns="0" tIns="0" rIns="0" bIns="0" rtlCol="0"/>
          <a:lstStyle/>
          <a:p/>
        </p:txBody>
      </p:sp>
      <p:sp>
        <p:nvSpPr>
          <p:cNvPr id="110" name="object 110"/>
          <p:cNvSpPr/>
          <p:nvPr/>
        </p:nvSpPr>
        <p:spPr>
          <a:xfrm>
            <a:off x="11420754" y="4012590"/>
            <a:ext cx="635" cy="635"/>
          </a:xfrm>
          <a:custGeom>
            <a:avLst/>
            <a:gdLst/>
            <a:ahLst/>
            <a:cxnLst/>
            <a:rect l="l" t="t" r="r" b="b"/>
            <a:pathLst>
              <a:path w="634" h="635">
                <a:moveTo>
                  <a:pt x="0" y="508"/>
                </a:moveTo>
                <a:lnTo>
                  <a:pt x="228" y="228"/>
                </a:lnTo>
                <a:lnTo>
                  <a:pt x="507" y="0"/>
                </a:lnTo>
                <a:lnTo>
                  <a:pt x="0" y="508"/>
                </a:lnTo>
                <a:close/>
              </a:path>
            </a:pathLst>
          </a:custGeom>
          <a:solidFill>
            <a:srgbClr val="9F9F9F"/>
          </a:solidFill>
        </p:spPr>
        <p:txBody>
          <a:bodyPr wrap="square" lIns="0" tIns="0" rIns="0" bIns="0" rtlCol="0"/>
          <a:lstStyle/>
          <a:p/>
        </p:txBody>
      </p:sp>
      <p:sp>
        <p:nvSpPr>
          <p:cNvPr id="111" name="object 111"/>
          <p:cNvSpPr/>
          <p:nvPr/>
        </p:nvSpPr>
        <p:spPr>
          <a:xfrm>
            <a:off x="11388712" y="4012819"/>
            <a:ext cx="45085" cy="27940"/>
          </a:xfrm>
          <a:custGeom>
            <a:avLst/>
            <a:gdLst/>
            <a:ahLst/>
            <a:cxnLst/>
            <a:rect l="l" t="t" r="r" b="b"/>
            <a:pathLst>
              <a:path w="45084" h="27939">
                <a:moveTo>
                  <a:pt x="14630" y="27685"/>
                </a:moveTo>
                <a:lnTo>
                  <a:pt x="0" y="27685"/>
                </a:lnTo>
                <a:lnTo>
                  <a:pt x="584" y="27254"/>
                </a:lnTo>
                <a:lnTo>
                  <a:pt x="32270" y="0"/>
                </a:lnTo>
                <a:lnTo>
                  <a:pt x="32042" y="279"/>
                </a:lnTo>
                <a:lnTo>
                  <a:pt x="44576" y="279"/>
                </a:lnTo>
                <a:lnTo>
                  <a:pt x="39268" y="6476"/>
                </a:lnTo>
                <a:lnTo>
                  <a:pt x="38747" y="6997"/>
                </a:lnTo>
                <a:lnTo>
                  <a:pt x="14630" y="27685"/>
                </a:lnTo>
                <a:close/>
              </a:path>
            </a:pathLst>
          </a:custGeom>
          <a:solidFill>
            <a:srgbClr val="9F9F9F"/>
          </a:solidFill>
        </p:spPr>
        <p:txBody>
          <a:bodyPr wrap="square" lIns="0" tIns="0" rIns="0" bIns="0" rtlCol="0"/>
          <a:lstStyle/>
          <a:p/>
        </p:txBody>
      </p:sp>
      <p:sp>
        <p:nvSpPr>
          <p:cNvPr id="112" name="object 112"/>
          <p:cNvSpPr/>
          <p:nvPr/>
        </p:nvSpPr>
        <p:spPr>
          <a:xfrm>
            <a:off x="7845107" y="4040073"/>
            <a:ext cx="635" cy="635"/>
          </a:xfrm>
          <a:custGeom>
            <a:avLst/>
            <a:gdLst/>
            <a:ahLst/>
            <a:cxnLst/>
            <a:rect l="l" t="t" r="r" b="b"/>
            <a:pathLst>
              <a:path w="634" h="635">
                <a:moveTo>
                  <a:pt x="584" y="431"/>
                </a:moveTo>
                <a:lnTo>
                  <a:pt x="0" y="0"/>
                </a:lnTo>
                <a:lnTo>
                  <a:pt x="292" y="177"/>
                </a:lnTo>
                <a:lnTo>
                  <a:pt x="584" y="431"/>
                </a:lnTo>
                <a:close/>
              </a:path>
            </a:pathLst>
          </a:custGeom>
          <a:solidFill>
            <a:srgbClr val="9F9F9F"/>
          </a:solidFill>
        </p:spPr>
        <p:txBody>
          <a:bodyPr wrap="square" lIns="0" tIns="0" rIns="0" bIns="0" rtlCol="0"/>
          <a:lstStyle/>
          <a:p/>
        </p:txBody>
      </p:sp>
      <p:sp>
        <p:nvSpPr>
          <p:cNvPr id="113" name="object 113"/>
          <p:cNvSpPr/>
          <p:nvPr/>
        </p:nvSpPr>
        <p:spPr>
          <a:xfrm>
            <a:off x="11388712" y="4040073"/>
            <a:ext cx="635" cy="635"/>
          </a:xfrm>
          <a:custGeom>
            <a:avLst/>
            <a:gdLst/>
            <a:ahLst/>
            <a:cxnLst/>
            <a:rect l="l" t="t" r="r" b="b"/>
            <a:pathLst>
              <a:path w="634" h="635">
                <a:moveTo>
                  <a:pt x="0" y="431"/>
                </a:moveTo>
                <a:lnTo>
                  <a:pt x="292" y="177"/>
                </a:lnTo>
                <a:lnTo>
                  <a:pt x="584" y="0"/>
                </a:lnTo>
                <a:lnTo>
                  <a:pt x="0" y="431"/>
                </a:lnTo>
                <a:close/>
              </a:path>
            </a:pathLst>
          </a:custGeom>
          <a:solidFill>
            <a:srgbClr val="9F9F9F"/>
          </a:solidFill>
        </p:spPr>
        <p:txBody>
          <a:bodyPr wrap="square" lIns="0" tIns="0" rIns="0" bIns="0" rtlCol="0"/>
          <a:lstStyle/>
          <a:p/>
        </p:txBody>
      </p:sp>
      <p:sp>
        <p:nvSpPr>
          <p:cNvPr id="114" name="object 114"/>
          <p:cNvSpPr/>
          <p:nvPr/>
        </p:nvSpPr>
        <p:spPr>
          <a:xfrm>
            <a:off x="11352682" y="4040251"/>
            <a:ext cx="50800" cy="22860"/>
          </a:xfrm>
          <a:custGeom>
            <a:avLst/>
            <a:gdLst/>
            <a:ahLst/>
            <a:cxnLst/>
            <a:rect l="l" t="t" r="r" b="b"/>
            <a:pathLst>
              <a:path w="50800" h="22860">
                <a:moveTo>
                  <a:pt x="18059" y="22555"/>
                </a:moveTo>
                <a:lnTo>
                  <a:pt x="0" y="22555"/>
                </a:lnTo>
                <a:lnTo>
                  <a:pt x="660" y="22212"/>
                </a:lnTo>
                <a:lnTo>
                  <a:pt x="36322" y="0"/>
                </a:lnTo>
                <a:lnTo>
                  <a:pt x="36029" y="253"/>
                </a:lnTo>
                <a:lnTo>
                  <a:pt x="50660" y="253"/>
                </a:lnTo>
                <a:lnTo>
                  <a:pt x="42227" y="7493"/>
                </a:lnTo>
                <a:lnTo>
                  <a:pt x="41630" y="7924"/>
                </a:lnTo>
                <a:lnTo>
                  <a:pt x="18059" y="22555"/>
                </a:lnTo>
                <a:close/>
              </a:path>
            </a:pathLst>
          </a:custGeom>
          <a:solidFill>
            <a:srgbClr val="9F9F9F"/>
          </a:solidFill>
        </p:spPr>
        <p:txBody>
          <a:bodyPr wrap="square" lIns="0" tIns="0" rIns="0" bIns="0" rtlCol="0"/>
          <a:lstStyle/>
          <a:p/>
        </p:txBody>
      </p:sp>
      <p:sp>
        <p:nvSpPr>
          <p:cNvPr id="115" name="object 115"/>
          <p:cNvSpPr/>
          <p:nvPr/>
        </p:nvSpPr>
        <p:spPr>
          <a:xfrm>
            <a:off x="7881061" y="4062463"/>
            <a:ext cx="1270" cy="635"/>
          </a:xfrm>
          <a:custGeom>
            <a:avLst/>
            <a:gdLst/>
            <a:ahLst/>
            <a:cxnLst/>
            <a:rect l="l" t="t" r="r" b="b"/>
            <a:pathLst>
              <a:path w="1270" h="635">
                <a:moveTo>
                  <a:pt x="660" y="342"/>
                </a:moveTo>
                <a:lnTo>
                  <a:pt x="0" y="0"/>
                </a:lnTo>
                <a:lnTo>
                  <a:pt x="330" y="139"/>
                </a:lnTo>
                <a:lnTo>
                  <a:pt x="660" y="342"/>
                </a:lnTo>
                <a:close/>
              </a:path>
            </a:pathLst>
          </a:custGeom>
          <a:solidFill>
            <a:srgbClr val="9F9F9F"/>
          </a:solidFill>
        </p:spPr>
        <p:txBody>
          <a:bodyPr wrap="square" lIns="0" tIns="0" rIns="0" bIns="0" rtlCol="0"/>
          <a:lstStyle/>
          <a:p/>
        </p:txBody>
      </p:sp>
      <p:sp>
        <p:nvSpPr>
          <p:cNvPr id="116" name="object 116"/>
          <p:cNvSpPr/>
          <p:nvPr/>
        </p:nvSpPr>
        <p:spPr>
          <a:xfrm>
            <a:off x="11352682" y="4062463"/>
            <a:ext cx="1270" cy="635"/>
          </a:xfrm>
          <a:custGeom>
            <a:avLst/>
            <a:gdLst/>
            <a:ahLst/>
            <a:cxnLst/>
            <a:rect l="l" t="t" r="r" b="b"/>
            <a:pathLst>
              <a:path w="1270" h="635">
                <a:moveTo>
                  <a:pt x="0" y="342"/>
                </a:moveTo>
                <a:lnTo>
                  <a:pt x="317" y="139"/>
                </a:lnTo>
                <a:lnTo>
                  <a:pt x="660" y="0"/>
                </a:lnTo>
                <a:lnTo>
                  <a:pt x="0" y="342"/>
                </a:lnTo>
                <a:close/>
              </a:path>
            </a:pathLst>
          </a:custGeom>
          <a:solidFill>
            <a:srgbClr val="9F9F9F"/>
          </a:solidFill>
        </p:spPr>
        <p:txBody>
          <a:bodyPr wrap="square" lIns="0" tIns="0" rIns="0" bIns="0" rtlCol="0"/>
          <a:lstStyle/>
          <a:p/>
        </p:txBody>
      </p:sp>
      <p:sp>
        <p:nvSpPr>
          <p:cNvPr id="117" name="object 117"/>
          <p:cNvSpPr/>
          <p:nvPr/>
        </p:nvSpPr>
        <p:spPr>
          <a:xfrm>
            <a:off x="11313604" y="4062603"/>
            <a:ext cx="57150" cy="17145"/>
          </a:xfrm>
          <a:custGeom>
            <a:avLst/>
            <a:gdLst/>
            <a:ahLst/>
            <a:cxnLst/>
            <a:rect l="l" t="t" r="r" b="b"/>
            <a:pathLst>
              <a:path w="57150" h="17145">
                <a:moveTo>
                  <a:pt x="0" y="16649"/>
                </a:moveTo>
                <a:lnTo>
                  <a:pt x="39395" y="0"/>
                </a:lnTo>
                <a:lnTo>
                  <a:pt x="39077" y="203"/>
                </a:lnTo>
                <a:lnTo>
                  <a:pt x="57137" y="203"/>
                </a:lnTo>
                <a:lnTo>
                  <a:pt x="44107" y="8293"/>
                </a:lnTo>
                <a:lnTo>
                  <a:pt x="43446" y="8636"/>
                </a:lnTo>
                <a:lnTo>
                  <a:pt x="24688" y="16560"/>
                </a:lnTo>
                <a:lnTo>
                  <a:pt x="0" y="16649"/>
                </a:lnTo>
                <a:close/>
              </a:path>
            </a:pathLst>
          </a:custGeom>
          <a:solidFill>
            <a:srgbClr val="9F9F9F"/>
          </a:solidFill>
        </p:spPr>
        <p:txBody>
          <a:bodyPr wrap="square" lIns="0" tIns="0" rIns="0" bIns="0" rtlCol="0"/>
          <a:lstStyle/>
          <a:p/>
        </p:txBody>
      </p:sp>
      <p:sp>
        <p:nvSpPr>
          <p:cNvPr id="118" name="object 118"/>
          <p:cNvSpPr/>
          <p:nvPr/>
        </p:nvSpPr>
        <p:spPr>
          <a:xfrm>
            <a:off x="7881391" y="4062603"/>
            <a:ext cx="635" cy="635"/>
          </a:xfrm>
          <a:custGeom>
            <a:avLst/>
            <a:gdLst/>
            <a:ahLst/>
            <a:cxnLst/>
            <a:rect l="l" t="t" r="r" b="b"/>
            <a:pathLst>
              <a:path w="634" h="635">
                <a:moveTo>
                  <a:pt x="482" y="203"/>
                </a:moveTo>
                <a:lnTo>
                  <a:pt x="330" y="203"/>
                </a:lnTo>
                <a:lnTo>
                  <a:pt x="0" y="0"/>
                </a:lnTo>
                <a:lnTo>
                  <a:pt x="482" y="203"/>
                </a:lnTo>
                <a:close/>
              </a:path>
            </a:pathLst>
          </a:custGeom>
          <a:solidFill>
            <a:srgbClr val="9F9F9F"/>
          </a:solidFill>
        </p:spPr>
        <p:txBody>
          <a:bodyPr wrap="square" lIns="0" tIns="0" rIns="0" bIns="0" rtlCol="0"/>
          <a:lstStyle/>
          <a:p/>
        </p:txBody>
      </p:sp>
      <p:sp>
        <p:nvSpPr>
          <p:cNvPr id="119" name="object 119"/>
          <p:cNvSpPr/>
          <p:nvPr/>
        </p:nvSpPr>
        <p:spPr>
          <a:xfrm>
            <a:off x="7920431" y="4079163"/>
            <a:ext cx="1270" cy="635"/>
          </a:xfrm>
          <a:custGeom>
            <a:avLst/>
            <a:gdLst/>
            <a:ahLst/>
            <a:cxnLst/>
            <a:rect l="l" t="t" r="r" b="b"/>
            <a:pathLst>
              <a:path w="1270" h="635">
                <a:moveTo>
                  <a:pt x="711" y="241"/>
                </a:moveTo>
                <a:lnTo>
                  <a:pt x="0" y="0"/>
                </a:lnTo>
                <a:lnTo>
                  <a:pt x="355" y="88"/>
                </a:lnTo>
                <a:lnTo>
                  <a:pt x="711" y="241"/>
                </a:lnTo>
                <a:close/>
              </a:path>
            </a:pathLst>
          </a:custGeom>
          <a:solidFill>
            <a:srgbClr val="9F9F9F"/>
          </a:solidFill>
        </p:spPr>
        <p:txBody>
          <a:bodyPr wrap="square" lIns="0" tIns="0" rIns="0" bIns="0" rtlCol="0"/>
          <a:lstStyle/>
          <a:p/>
        </p:txBody>
      </p:sp>
      <p:sp>
        <p:nvSpPr>
          <p:cNvPr id="120" name="object 120"/>
          <p:cNvSpPr/>
          <p:nvPr/>
        </p:nvSpPr>
        <p:spPr>
          <a:xfrm>
            <a:off x="11313248" y="4079163"/>
            <a:ext cx="1270" cy="635"/>
          </a:xfrm>
          <a:custGeom>
            <a:avLst/>
            <a:gdLst/>
            <a:ahLst/>
            <a:cxnLst/>
            <a:rect l="l" t="t" r="r" b="b"/>
            <a:pathLst>
              <a:path w="1270" h="635">
                <a:moveTo>
                  <a:pt x="0" y="241"/>
                </a:moveTo>
                <a:lnTo>
                  <a:pt x="380" y="76"/>
                </a:lnTo>
                <a:lnTo>
                  <a:pt x="723" y="0"/>
                </a:lnTo>
                <a:lnTo>
                  <a:pt x="0" y="241"/>
                </a:lnTo>
                <a:close/>
              </a:path>
            </a:pathLst>
          </a:custGeom>
          <a:solidFill>
            <a:srgbClr val="9F9F9F"/>
          </a:solidFill>
        </p:spPr>
        <p:txBody>
          <a:bodyPr wrap="square" lIns="0" tIns="0" rIns="0" bIns="0" rtlCol="0"/>
          <a:lstStyle/>
          <a:p/>
        </p:txBody>
      </p:sp>
      <p:sp>
        <p:nvSpPr>
          <p:cNvPr id="121" name="object 121"/>
          <p:cNvSpPr/>
          <p:nvPr/>
        </p:nvSpPr>
        <p:spPr>
          <a:xfrm>
            <a:off x="11313248" y="4079284"/>
            <a:ext cx="25400" cy="0"/>
          </a:xfrm>
          <a:custGeom>
            <a:avLst/>
            <a:gdLst/>
            <a:ahLst/>
            <a:cxnLst/>
            <a:rect l="l" t="t" r="r" b="b"/>
            <a:pathLst>
              <a:path w="25400">
                <a:moveTo>
                  <a:pt x="0" y="0"/>
                </a:moveTo>
                <a:lnTo>
                  <a:pt x="25044" y="0"/>
                </a:lnTo>
              </a:path>
            </a:pathLst>
          </a:custGeom>
          <a:ln w="3175">
            <a:solidFill>
              <a:srgbClr val="9F9F9F"/>
            </a:solidFill>
          </a:ln>
        </p:spPr>
        <p:txBody>
          <a:bodyPr wrap="square" lIns="0" tIns="0" rIns="0" bIns="0" rtlCol="0"/>
          <a:lstStyle/>
          <a:p/>
        </p:txBody>
      </p:sp>
      <p:sp>
        <p:nvSpPr>
          <p:cNvPr id="122" name="object 122"/>
          <p:cNvSpPr/>
          <p:nvPr/>
        </p:nvSpPr>
        <p:spPr>
          <a:xfrm>
            <a:off x="7920761" y="4079240"/>
            <a:ext cx="635" cy="635"/>
          </a:xfrm>
          <a:custGeom>
            <a:avLst/>
            <a:gdLst/>
            <a:ahLst/>
            <a:cxnLst/>
            <a:rect l="l" t="t" r="r" b="b"/>
            <a:pathLst>
              <a:path w="634" h="635">
                <a:moveTo>
                  <a:pt x="647" y="165"/>
                </a:moveTo>
                <a:lnTo>
                  <a:pt x="380" y="165"/>
                </a:lnTo>
                <a:lnTo>
                  <a:pt x="0" y="0"/>
                </a:lnTo>
                <a:lnTo>
                  <a:pt x="647" y="165"/>
                </a:lnTo>
                <a:close/>
              </a:path>
            </a:pathLst>
          </a:custGeom>
          <a:solidFill>
            <a:srgbClr val="9F9F9F"/>
          </a:solidFill>
        </p:spPr>
        <p:txBody>
          <a:bodyPr wrap="square" lIns="0" tIns="0" rIns="0" bIns="0" rtlCol="0"/>
          <a:lstStyle/>
          <a:p/>
        </p:txBody>
      </p:sp>
      <p:sp>
        <p:nvSpPr>
          <p:cNvPr id="123" name="object 123"/>
          <p:cNvSpPr/>
          <p:nvPr/>
        </p:nvSpPr>
        <p:spPr>
          <a:xfrm>
            <a:off x="11270983" y="4079252"/>
            <a:ext cx="67310" cy="10795"/>
          </a:xfrm>
          <a:custGeom>
            <a:avLst/>
            <a:gdLst/>
            <a:ahLst/>
            <a:cxnLst/>
            <a:rect l="l" t="t" r="r" b="b"/>
            <a:pathLst>
              <a:path w="67309" h="10795">
                <a:moveTo>
                  <a:pt x="600" y="10401"/>
                </a:moveTo>
                <a:lnTo>
                  <a:pt x="749" y="10375"/>
                </a:lnTo>
                <a:lnTo>
                  <a:pt x="507" y="10375"/>
                </a:lnTo>
                <a:lnTo>
                  <a:pt x="42621" y="0"/>
                </a:lnTo>
                <a:lnTo>
                  <a:pt x="42265" y="152"/>
                </a:lnTo>
                <a:lnTo>
                  <a:pt x="66738" y="152"/>
                </a:lnTo>
                <a:lnTo>
                  <a:pt x="45974" y="8928"/>
                </a:lnTo>
                <a:lnTo>
                  <a:pt x="45262" y="9156"/>
                </a:lnTo>
                <a:lnTo>
                  <a:pt x="40309" y="10375"/>
                </a:lnTo>
                <a:lnTo>
                  <a:pt x="600" y="10401"/>
                </a:lnTo>
                <a:close/>
              </a:path>
              <a:path w="67309" h="10795">
                <a:moveTo>
                  <a:pt x="599" y="10401"/>
                </a:moveTo>
                <a:lnTo>
                  <a:pt x="393" y="10401"/>
                </a:lnTo>
                <a:lnTo>
                  <a:pt x="600" y="10401"/>
                </a:lnTo>
                <a:close/>
              </a:path>
              <a:path w="67309" h="10795">
                <a:moveTo>
                  <a:pt x="39801" y="10502"/>
                </a:moveTo>
                <a:lnTo>
                  <a:pt x="0" y="10502"/>
                </a:lnTo>
                <a:lnTo>
                  <a:pt x="599" y="10401"/>
                </a:lnTo>
                <a:lnTo>
                  <a:pt x="40195" y="10401"/>
                </a:lnTo>
                <a:lnTo>
                  <a:pt x="39801" y="10502"/>
                </a:lnTo>
                <a:close/>
              </a:path>
            </a:pathLst>
          </a:custGeom>
          <a:solidFill>
            <a:srgbClr val="9F9F9F"/>
          </a:solidFill>
        </p:spPr>
        <p:txBody>
          <a:bodyPr wrap="square" lIns="0" tIns="0" rIns="0" bIns="0" rtlCol="0"/>
          <a:lstStyle/>
          <a:p/>
        </p:txBody>
      </p:sp>
      <p:sp>
        <p:nvSpPr>
          <p:cNvPr id="124" name="object 124"/>
          <p:cNvSpPr/>
          <p:nvPr/>
        </p:nvSpPr>
        <p:spPr>
          <a:xfrm>
            <a:off x="11226418" y="4091470"/>
            <a:ext cx="84455" cy="0"/>
          </a:xfrm>
          <a:custGeom>
            <a:avLst/>
            <a:gdLst/>
            <a:ahLst/>
            <a:cxnLst/>
            <a:rect l="l" t="t" r="r" b="b"/>
            <a:pathLst>
              <a:path w="84454">
                <a:moveTo>
                  <a:pt x="0" y="0"/>
                </a:moveTo>
                <a:lnTo>
                  <a:pt x="84366" y="0"/>
                </a:lnTo>
              </a:path>
            </a:pathLst>
          </a:custGeom>
          <a:ln w="3632">
            <a:solidFill>
              <a:srgbClr val="9F9F9F"/>
            </a:solidFill>
          </a:ln>
        </p:spPr>
        <p:txBody>
          <a:bodyPr wrap="square" lIns="0" tIns="0" rIns="0" bIns="0" rtlCol="0"/>
          <a:lstStyle/>
          <a:p/>
        </p:txBody>
      </p:sp>
      <p:sp>
        <p:nvSpPr>
          <p:cNvPr id="125" name="object 125"/>
          <p:cNvSpPr/>
          <p:nvPr/>
        </p:nvSpPr>
        <p:spPr>
          <a:xfrm>
            <a:off x="8007819" y="4093279"/>
            <a:ext cx="3218815" cy="0"/>
          </a:xfrm>
          <a:custGeom>
            <a:avLst/>
            <a:gdLst/>
            <a:ahLst/>
            <a:cxnLst/>
            <a:rect l="l" t="t" r="r" b="b"/>
            <a:pathLst>
              <a:path w="3218815">
                <a:moveTo>
                  <a:pt x="0" y="0"/>
                </a:moveTo>
                <a:lnTo>
                  <a:pt x="3218751" y="0"/>
                </a:lnTo>
              </a:path>
            </a:pathLst>
          </a:custGeom>
          <a:ln w="3175">
            <a:solidFill>
              <a:srgbClr val="9F9F9F"/>
            </a:solidFill>
          </a:ln>
        </p:spPr>
        <p:txBody>
          <a:bodyPr wrap="square" lIns="0" tIns="0" rIns="0" bIns="0" rtlCol="0"/>
          <a:lstStyle/>
          <a:p/>
        </p:txBody>
      </p:sp>
      <p:sp>
        <p:nvSpPr>
          <p:cNvPr id="126" name="object 126"/>
          <p:cNvSpPr txBox="1"/>
          <p:nvPr/>
        </p:nvSpPr>
        <p:spPr>
          <a:xfrm>
            <a:off x="7889493" y="2688971"/>
            <a:ext cx="3570604" cy="221615"/>
          </a:xfrm>
          <a:prstGeom prst="rect">
            <a:avLst/>
          </a:prstGeom>
        </p:spPr>
        <p:txBody>
          <a:bodyPr vert="horz" wrap="square" lIns="0" tIns="0" rIns="0" bIns="0" rtlCol="0">
            <a:spAutoFit/>
          </a:bodyPr>
          <a:lstStyle/>
          <a:p>
            <a:pPr marL="12700">
              <a:lnSpc>
                <a:spcPct val="100000"/>
              </a:lnSpc>
            </a:pPr>
            <a:r>
              <a:rPr sz="1400" dirty="0">
                <a:solidFill>
                  <a:srgbClr val="272727"/>
                </a:solidFill>
                <a:latin typeface="Arial Unicode MS" panose="020B0604020202020204" charset="-122"/>
                <a:cs typeface="Arial Unicode MS" panose="020B0604020202020204" charset="-122"/>
              </a:rPr>
              <a:t>收入总</a:t>
            </a:r>
            <a:r>
              <a:rPr sz="1400" spc="-15" dirty="0">
                <a:solidFill>
                  <a:srgbClr val="272727"/>
                </a:solidFill>
                <a:latin typeface="Arial Unicode MS" panose="020B0604020202020204" charset="-122"/>
                <a:cs typeface="Arial Unicode MS" panose="020B0604020202020204" charset="-122"/>
              </a:rPr>
              <a:t>额</a:t>
            </a:r>
            <a:r>
              <a:rPr sz="1400" dirty="0">
                <a:solidFill>
                  <a:srgbClr val="272727"/>
                </a:solidFill>
                <a:latin typeface="Arial Unicode MS" panose="020B0604020202020204" charset="-122"/>
                <a:cs typeface="Arial Unicode MS" panose="020B0604020202020204" charset="-122"/>
              </a:rPr>
              <a:t>大于</a:t>
            </a:r>
            <a:r>
              <a:rPr sz="1400" spc="-15" dirty="0">
                <a:solidFill>
                  <a:srgbClr val="272727"/>
                </a:solidFill>
                <a:latin typeface="Arial Unicode MS" panose="020B0604020202020204" charset="-122"/>
                <a:cs typeface="Arial Unicode MS" panose="020B0604020202020204" charset="-122"/>
              </a:rPr>
              <a:t>等于</a:t>
            </a:r>
            <a:r>
              <a:rPr sz="1400" dirty="0">
                <a:solidFill>
                  <a:srgbClr val="272727"/>
                </a:solidFill>
                <a:latin typeface="Arial Unicode MS" panose="020B0604020202020204" charset="-122"/>
                <a:cs typeface="Arial Unicode MS" panose="020B0604020202020204" charset="-122"/>
              </a:rPr>
              <a:t>企业总</a:t>
            </a:r>
            <a:r>
              <a:rPr sz="1400" spc="-15" dirty="0">
                <a:solidFill>
                  <a:srgbClr val="272727"/>
                </a:solidFill>
                <a:latin typeface="Arial Unicode MS" panose="020B0604020202020204" charset="-122"/>
                <a:cs typeface="Arial Unicode MS" panose="020B0604020202020204" charset="-122"/>
              </a:rPr>
              <a:t>收</a:t>
            </a:r>
            <a:r>
              <a:rPr sz="1400" dirty="0">
                <a:solidFill>
                  <a:srgbClr val="272727"/>
                </a:solidFill>
                <a:latin typeface="Arial Unicode MS" panose="020B0604020202020204" charset="-122"/>
                <a:cs typeface="Arial Unicode MS" panose="020B0604020202020204" charset="-122"/>
              </a:rPr>
              <a:t>入，</a:t>
            </a:r>
            <a:r>
              <a:rPr sz="1400" spc="-15" dirty="0">
                <a:solidFill>
                  <a:srgbClr val="272727"/>
                </a:solidFill>
                <a:latin typeface="Arial Unicode MS" panose="020B0604020202020204" charset="-122"/>
                <a:cs typeface="Arial Unicode MS" panose="020B0604020202020204" charset="-122"/>
              </a:rPr>
              <a:t>全口</a:t>
            </a:r>
            <a:r>
              <a:rPr sz="1400" dirty="0">
                <a:solidFill>
                  <a:srgbClr val="272727"/>
                </a:solidFill>
                <a:latin typeface="Arial Unicode MS" panose="020B0604020202020204" charset="-122"/>
                <a:cs typeface="Arial Unicode MS" panose="020B0604020202020204" charset="-122"/>
              </a:rPr>
              <a:t>径收入</a:t>
            </a:r>
            <a:r>
              <a:rPr sz="1400" spc="5" dirty="0">
                <a:solidFill>
                  <a:srgbClr val="272727"/>
                </a:solidFill>
                <a:latin typeface="Arial Unicode MS" panose="020B0604020202020204" charset="-122"/>
                <a:cs typeface="Arial Unicode MS" panose="020B0604020202020204" charset="-122"/>
              </a:rPr>
              <a:t>，</a:t>
            </a:r>
            <a:endParaRPr sz="1400">
              <a:latin typeface="Arial Unicode MS" panose="020B0604020202020204" charset="-122"/>
              <a:cs typeface="Arial Unicode MS" panose="020B0604020202020204" charset="-122"/>
            </a:endParaRPr>
          </a:p>
        </p:txBody>
      </p:sp>
      <p:sp>
        <p:nvSpPr>
          <p:cNvPr id="127" name="object 127"/>
          <p:cNvSpPr txBox="1"/>
          <p:nvPr/>
        </p:nvSpPr>
        <p:spPr>
          <a:xfrm>
            <a:off x="7889493" y="2897251"/>
            <a:ext cx="3398520" cy="434975"/>
          </a:xfrm>
          <a:prstGeom prst="rect">
            <a:avLst/>
          </a:prstGeom>
        </p:spPr>
        <p:txBody>
          <a:bodyPr vert="horz" wrap="square" lIns="0" tIns="0" rIns="0" bIns="0" rtlCol="0">
            <a:spAutoFit/>
          </a:bodyPr>
          <a:lstStyle/>
          <a:p>
            <a:pPr marL="12700" marR="5080">
              <a:lnSpc>
                <a:spcPct val="100000"/>
              </a:lnSpc>
            </a:pPr>
            <a:r>
              <a:rPr sz="1400" dirty="0">
                <a:solidFill>
                  <a:srgbClr val="272727"/>
                </a:solidFill>
                <a:latin typeface="Arial Unicode MS" panose="020B0604020202020204" charset="-122"/>
                <a:cs typeface="Arial Unicode MS" panose="020B0604020202020204" charset="-122"/>
              </a:rPr>
              <a:t>包括</a:t>
            </a:r>
            <a:r>
              <a:rPr sz="1400" dirty="0">
                <a:latin typeface="Arial Unicode MS" panose="020B0604020202020204" charset="-122"/>
                <a:cs typeface="Arial Unicode MS" panose="020B0604020202020204" charset="-122"/>
              </a:rPr>
              <a:t>销售货物收入，提</a:t>
            </a:r>
            <a:r>
              <a:rPr sz="1400" spc="-15" dirty="0">
                <a:latin typeface="Arial Unicode MS" panose="020B0604020202020204" charset="-122"/>
                <a:cs typeface="Arial Unicode MS" panose="020B0604020202020204" charset="-122"/>
              </a:rPr>
              <a:t>供</a:t>
            </a:r>
            <a:r>
              <a:rPr sz="1400" dirty="0">
                <a:latin typeface="Arial Unicode MS" panose="020B0604020202020204" charset="-122"/>
                <a:cs typeface="Arial Unicode MS" panose="020B0604020202020204" charset="-122"/>
              </a:rPr>
              <a:t>劳务</a:t>
            </a:r>
            <a:r>
              <a:rPr sz="1400" spc="-15" dirty="0">
                <a:latin typeface="Arial Unicode MS" panose="020B0604020202020204" charset="-122"/>
                <a:cs typeface="Arial Unicode MS" panose="020B0604020202020204" charset="-122"/>
              </a:rPr>
              <a:t>收</a:t>
            </a:r>
            <a:r>
              <a:rPr sz="1400" dirty="0">
                <a:latin typeface="Arial Unicode MS" panose="020B0604020202020204" charset="-122"/>
                <a:cs typeface="Arial Unicode MS" panose="020B0604020202020204" charset="-122"/>
              </a:rPr>
              <a:t>入，</a:t>
            </a:r>
            <a:r>
              <a:rPr sz="1400" spc="-15" dirty="0">
                <a:latin typeface="Arial Unicode MS" panose="020B0604020202020204" charset="-122"/>
                <a:cs typeface="Arial Unicode MS" panose="020B0604020202020204" charset="-122"/>
              </a:rPr>
              <a:t>转</a:t>
            </a:r>
            <a:r>
              <a:rPr sz="1400" dirty="0">
                <a:latin typeface="Arial Unicode MS" panose="020B0604020202020204" charset="-122"/>
                <a:cs typeface="Arial Unicode MS" panose="020B0604020202020204" charset="-122"/>
              </a:rPr>
              <a:t>让</a:t>
            </a:r>
            <a:r>
              <a:rPr sz="1400" dirty="0">
                <a:latin typeface="Arial Unicode MS" panose="020B0604020202020204" charset="-122"/>
                <a:cs typeface="Arial Unicode MS" panose="020B0604020202020204" charset="-122"/>
              </a:rPr>
              <a:t>财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产收入，股息、红利等</a:t>
            </a:r>
            <a:r>
              <a:rPr sz="1400" spc="-15" dirty="0">
                <a:latin typeface="Arial Unicode MS" panose="020B0604020202020204" charset="-122"/>
                <a:cs typeface="Arial Unicode MS" panose="020B0604020202020204" charset="-122"/>
              </a:rPr>
              <a:t>权</a:t>
            </a:r>
            <a:r>
              <a:rPr sz="1400" dirty="0">
                <a:latin typeface="Arial Unicode MS" panose="020B0604020202020204" charset="-122"/>
                <a:cs typeface="Arial Unicode MS" panose="020B0604020202020204" charset="-122"/>
              </a:rPr>
              <a:t>益性</a:t>
            </a:r>
            <a:r>
              <a:rPr sz="1400" spc="-15" dirty="0">
                <a:latin typeface="Arial Unicode MS" panose="020B0604020202020204" charset="-122"/>
                <a:cs typeface="Arial Unicode MS" panose="020B0604020202020204" charset="-122"/>
              </a:rPr>
              <a:t>投</a:t>
            </a:r>
            <a:r>
              <a:rPr sz="1400" dirty="0">
                <a:latin typeface="Arial Unicode MS" panose="020B0604020202020204" charset="-122"/>
                <a:cs typeface="Arial Unicode MS" panose="020B0604020202020204" charset="-122"/>
              </a:rPr>
              <a:t>资收</a:t>
            </a:r>
            <a:r>
              <a:rPr sz="1400" spc="-15" dirty="0">
                <a:latin typeface="Arial Unicode MS" panose="020B0604020202020204" charset="-122"/>
                <a:cs typeface="Arial Unicode MS" panose="020B0604020202020204" charset="-122"/>
              </a:rPr>
              <a:t>益</a:t>
            </a:r>
            <a:r>
              <a:rPr sz="1400" dirty="0">
                <a:latin typeface="Arial Unicode MS" panose="020B0604020202020204" charset="-122"/>
                <a:cs typeface="Arial Unicode MS" panose="020B0604020202020204" charset="-122"/>
              </a:rPr>
              <a:t>，</a:t>
            </a:r>
            <a:r>
              <a:rPr sz="1400" spc="5" dirty="0">
                <a:latin typeface="Arial Unicode MS" panose="020B0604020202020204" charset="-122"/>
                <a:cs typeface="Arial Unicode MS" panose="020B0604020202020204" charset="-122"/>
              </a:rPr>
              <a:t>利</a:t>
            </a:r>
            <a:endParaRPr sz="1400">
              <a:latin typeface="Arial Unicode MS" panose="020B0604020202020204" charset="-122"/>
              <a:cs typeface="Arial Unicode MS" panose="020B0604020202020204" charset="-122"/>
            </a:endParaRPr>
          </a:p>
        </p:txBody>
      </p:sp>
      <p:sp>
        <p:nvSpPr>
          <p:cNvPr id="128" name="object 128"/>
          <p:cNvSpPr txBox="1"/>
          <p:nvPr/>
        </p:nvSpPr>
        <p:spPr>
          <a:xfrm>
            <a:off x="7889493" y="3329051"/>
            <a:ext cx="3398520" cy="221615"/>
          </a:xfrm>
          <a:prstGeom prst="rect">
            <a:avLst/>
          </a:prstGeom>
        </p:spPr>
        <p:txBody>
          <a:bodyPr vert="horz" wrap="square" lIns="0" tIns="0" rIns="0" bIns="0" rtlCol="0">
            <a:spAutoFit/>
          </a:bodyPr>
          <a:lstStyle/>
          <a:p>
            <a:pPr marL="12700">
              <a:lnSpc>
                <a:spcPct val="100000"/>
              </a:lnSpc>
            </a:pPr>
            <a:r>
              <a:rPr sz="1400" spc="-5" dirty="0">
                <a:latin typeface="Arial Unicode MS" panose="020B0604020202020204" charset="-122"/>
                <a:cs typeface="Arial Unicode MS" panose="020B0604020202020204" charset="-122"/>
              </a:rPr>
              <a:t>息收入，租金收入，特许权使用费收入，接</a:t>
            </a:r>
            <a:endParaRPr sz="1400">
              <a:latin typeface="Arial Unicode MS" panose="020B0604020202020204" charset="-122"/>
              <a:cs typeface="Arial Unicode MS" panose="020B0604020202020204" charset="-122"/>
            </a:endParaRPr>
          </a:p>
        </p:txBody>
      </p:sp>
      <p:sp>
        <p:nvSpPr>
          <p:cNvPr id="129" name="object 129"/>
          <p:cNvSpPr txBox="1"/>
          <p:nvPr/>
        </p:nvSpPr>
        <p:spPr>
          <a:xfrm>
            <a:off x="7889493" y="3542410"/>
            <a:ext cx="1981835" cy="221615"/>
          </a:xfrm>
          <a:prstGeom prst="rect">
            <a:avLst/>
          </a:prstGeom>
        </p:spPr>
        <p:txBody>
          <a:bodyPr vert="horz" wrap="square" lIns="0" tIns="0" rIns="0" bIns="0" rtlCol="0">
            <a:spAutoFit/>
          </a:bodyPr>
          <a:lstStyle/>
          <a:p>
            <a:pPr marL="12700">
              <a:lnSpc>
                <a:spcPct val="100000"/>
              </a:lnSpc>
            </a:pPr>
            <a:r>
              <a:rPr sz="1400" dirty="0">
                <a:latin typeface="Arial Unicode MS" panose="020B0604020202020204" charset="-122"/>
                <a:cs typeface="Arial Unicode MS" panose="020B0604020202020204" charset="-122"/>
              </a:rPr>
              <a:t>受捐赠收入，其他收入</a:t>
            </a:r>
            <a:r>
              <a:rPr sz="1400" spc="5" dirty="0">
                <a:latin typeface="Arial Unicode MS" panose="020B0604020202020204" charset="-122"/>
                <a:cs typeface="Arial Unicode MS" panose="020B0604020202020204" charset="-122"/>
              </a:rPr>
              <a:t>。</a:t>
            </a:r>
            <a:endParaRPr sz="1400">
              <a:latin typeface="Arial Unicode MS" panose="020B0604020202020204" charset="-122"/>
              <a:cs typeface="Arial Unicode MS" panose="020B0604020202020204" charset="-122"/>
            </a:endParaRPr>
          </a:p>
        </p:txBody>
      </p:sp>
      <p:sp>
        <p:nvSpPr>
          <p:cNvPr id="130" name="object 130"/>
          <p:cNvSpPr/>
          <p:nvPr/>
        </p:nvSpPr>
        <p:spPr>
          <a:xfrm>
            <a:off x="6942455" y="4581144"/>
            <a:ext cx="4853305" cy="672465"/>
          </a:xfrm>
          <a:custGeom>
            <a:avLst/>
            <a:gdLst/>
            <a:ahLst/>
            <a:cxnLst/>
            <a:rect l="l" t="t" r="r" b="b"/>
            <a:pathLst>
              <a:path w="4853305" h="672464">
                <a:moveTo>
                  <a:pt x="4741291" y="672083"/>
                </a:moveTo>
                <a:lnTo>
                  <a:pt x="1185799" y="672083"/>
                </a:lnTo>
                <a:lnTo>
                  <a:pt x="1142199" y="663282"/>
                </a:lnTo>
                <a:lnTo>
                  <a:pt x="1106601" y="639267"/>
                </a:lnTo>
                <a:lnTo>
                  <a:pt x="1082586" y="603669"/>
                </a:lnTo>
                <a:lnTo>
                  <a:pt x="1073785" y="560069"/>
                </a:lnTo>
                <a:lnTo>
                  <a:pt x="0" y="447675"/>
                </a:lnTo>
                <a:lnTo>
                  <a:pt x="1073785" y="392048"/>
                </a:lnTo>
                <a:lnTo>
                  <a:pt x="1073785" y="112013"/>
                </a:lnTo>
                <a:lnTo>
                  <a:pt x="1082586" y="68414"/>
                </a:lnTo>
                <a:lnTo>
                  <a:pt x="1106601" y="32816"/>
                </a:lnTo>
                <a:lnTo>
                  <a:pt x="1142199" y="8801"/>
                </a:lnTo>
                <a:lnTo>
                  <a:pt x="1185799" y="0"/>
                </a:lnTo>
                <a:lnTo>
                  <a:pt x="4741291" y="0"/>
                </a:lnTo>
                <a:lnTo>
                  <a:pt x="4784890" y="8801"/>
                </a:lnTo>
                <a:lnTo>
                  <a:pt x="4820488" y="32816"/>
                </a:lnTo>
                <a:lnTo>
                  <a:pt x="4844503" y="68414"/>
                </a:lnTo>
                <a:lnTo>
                  <a:pt x="4853305" y="112013"/>
                </a:lnTo>
                <a:lnTo>
                  <a:pt x="4853305" y="560069"/>
                </a:lnTo>
                <a:lnTo>
                  <a:pt x="4844503" y="603669"/>
                </a:lnTo>
                <a:lnTo>
                  <a:pt x="4820488" y="639267"/>
                </a:lnTo>
                <a:lnTo>
                  <a:pt x="4784890" y="663282"/>
                </a:lnTo>
                <a:lnTo>
                  <a:pt x="4741291" y="672083"/>
                </a:lnTo>
                <a:close/>
              </a:path>
            </a:pathLst>
          </a:custGeom>
          <a:solidFill>
            <a:srgbClr val="C1C1C1"/>
          </a:solidFill>
        </p:spPr>
        <p:txBody>
          <a:bodyPr wrap="square" lIns="0" tIns="0" rIns="0" bIns="0" rtlCol="0"/>
          <a:lstStyle/>
          <a:p/>
        </p:txBody>
      </p:sp>
      <p:sp>
        <p:nvSpPr>
          <p:cNvPr id="131" name="object 131"/>
          <p:cNvSpPr/>
          <p:nvPr/>
        </p:nvSpPr>
        <p:spPr>
          <a:xfrm>
            <a:off x="8011477" y="4576470"/>
            <a:ext cx="3718560" cy="392430"/>
          </a:xfrm>
          <a:custGeom>
            <a:avLst/>
            <a:gdLst/>
            <a:ahLst/>
            <a:cxnLst/>
            <a:rect l="l" t="t" r="r" b="b"/>
            <a:pathLst>
              <a:path w="3718559" h="392429">
                <a:moveTo>
                  <a:pt x="0" y="392188"/>
                </a:moveTo>
                <a:lnTo>
                  <a:pt x="88" y="115747"/>
                </a:lnTo>
                <a:lnTo>
                  <a:pt x="8902" y="72148"/>
                </a:lnTo>
                <a:lnTo>
                  <a:pt x="33629" y="34823"/>
                </a:lnTo>
                <a:lnTo>
                  <a:pt x="70523" y="9525"/>
                </a:lnTo>
                <a:lnTo>
                  <a:pt x="115836" y="0"/>
                </a:lnTo>
                <a:lnTo>
                  <a:pt x="3673208" y="0"/>
                </a:lnTo>
                <a:lnTo>
                  <a:pt x="3716807" y="8813"/>
                </a:lnTo>
                <a:lnTo>
                  <a:pt x="3717696" y="9080"/>
                </a:lnTo>
                <a:lnTo>
                  <a:pt x="3718191" y="9347"/>
                </a:lnTo>
                <a:lnTo>
                  <a:pt x="117271" y="9436"/>
                </a:lnTo>
                <a:lnTo>
                  <a:pt x="77698" y="17424"/>
                </a:lnTo>
                <a:lnTo>
                  <a:pt x="75844" y="17424"/>
                </a:lnTo>
                <a:lnTo>
                  <a:pt x="74117" y="18148"/>
                </a:lnTo>
                <a:lnTo>
                  <a:pt x="74764" y="18148"/>
                </a:lnTo>
                <a:lnTo>
                  <a:pt x="42151" y="40144"/>
                </a:lnTo>
                <a:lnTo>
                  <a:pt x="41528" y="40144"/>
                </a:lnTo>
                <a:lnTo>
                  <a:pt x="40233" y="41440"/>
                </a:lnTo>
                <a:lnTo>
                  <a:pt x="40652" y="41440"/>
                </a:lnTo>
                <a:lnTo>
                  <a:pt x="18668" y="74041"/>
                </a:lnTo>
                <a:lnTo>
                  <a:pt x="18237" y="74041"/>
                </a:lnTo>
                <a:lnTo>
                  <a:pt x="17513" y="75755"/>
                </a:lnTo>
                <a:lnTo>
                  <a:pt x="17894" y="75755"/>
                </a:lnTo>
                <a:lnTo>
                  <a:pt x="9626" y="116687"/>
                </a:lnTo>
                <a:lnTo>
                  <a:pt x="9525" y="391960"/>
                </a:lnTo>
                <a:lnTo>
                  <a:pt x="4521" y="391960"/>
                </a:lnTo>
                <a:lnTo>
                  <a:pt x="0" y="392188"/>
                </a:lnTo>
                <a:close/>
              </a:path>
            </a:pathLst>
          </a:custGeom>
          <a:solidFill>
            <a:srgbClr val="9F9F9F"/>
          </a:solidFill>
        </p:spPr>
        <p:txBody>
          <a:bodyPr wrap="square" lIns="0" tIns="0" rIns="0" bIns="0" rtlCol="0"/>
          <a:lstStyle/>
          <a:p/>
        </p:txBody>
      </p:sp>
      <p:sp>
        <p:nvSpPr>
          <p:cNvPr id="132" name="object 132"/>
          <p:cNvSpPr/>
          <p:nvPr/>
        </p:nvSpPr>
        <p:spPr>
          <a:xfrm>
            <a:off x="8128254" y="4585861"/>
            <a:ext cx="1270" cy="0"/>
          </a:xfrm>
          <a:custGeom>
            <a:avLst/>
            <a:gdLst/>
            <a:ahLst/>
            <a:cxnLst/>
            <a:rect l="l" t="t" r="r" b="b"/>
            <a:pathLst>
              <a:path w="1270">
                <a:moveTo>
                  <a:pt x="0" y="0"/>
                </a:moveTo>
                <a:lnTo>
                  <a:pt x="939" y="0"/>
                </a:lnTo>
              </a:path>
            </a:pathLst>
          </a:custGeom>
          <a:ln w="3175">
            <a:solidFill>
              <a:srgbClr val="9F9F9F"/>
            </a:solidFill>
          </a:ln>
        </p:spPr>
        <p:txBody>
          <a:bodyPr wrap="square" lIns="0" tIns="0" rIns="0" bIns="0" rtlCol="0"/>
          <a:lstStyle/>
          <a:p/>
        </p:txBody>
      </p:sp>
      <p:sp>
        <p:nvSpPr>
          <p:cNvPr id="133" name="object 133"/>
          <p:cNvSpPr/>
          <p:nvPr/>
        </p:nvSpPr>
        <p:spPr>
          <a:xfrm>
            <a:off x="11682806" y="4585817"/>
            <a:ext cx="59055" cy="8890"/>
          </a:xfrm>
          <a:custGeom>
            <a:avLst/>
            <a:gdLst/>
            <a:ahLst/>
            <a:cxnLst/>
            <a:rect l="l" t="t" r="r" b="b"/>
            <a:pathLst>
              <a:path w="59054" h="8889">
                <a:moveTo>
                  <a:pt x="42672" y="8610"/>
                </a:moveTo>
                <a:lnTo>
                  <a:pt x="0" y="0"/>
                </a:lnTo>
                <a:lnTo>
                  <a:pt x="47193" y="177"/>
                </a:lnTo>
                <a:lnTo>
                  <a:pt x="58902" y="8077"/>
                </a:lnTo>
                <a:lnTo>
                  <a:pt x="41871" y="8077"/>
                </a:lnTo>
                <a:lnTo>
                  <a:pt x="42672" y="8610"/>
                </a:lnTo>
                <a:close/>
              </a:path>
            </a:pathLst>
          </a:custGeom>
          <a:solidFill>
            <a:srgbClr val="9F9F9F"/>
          </a:solidFill>
        </p:spPr>
        <p:txBody>
          <a:bodyPr wrap="square" lIns="0" tIns="0" rIns="0" bIns="0" rtlCol="0"/>
          <a:lstStyle/>
          <a:p/>
        </p:txBody>
      </p:sp>
      <p:sp>
        <p:nvSpPr>
          <p:cNvPr id="134" name="object 134"/>
          <p:cNvSpPr/>
          <p:nvPr/>
        </p:nvSpPr>
        <p:spPr>
          <a:xfrm>
            <a:off x="8085594" y="4593894"/>
            <a:ext cx="1905" cy="1270"/>
          </a:xfrm>
          <a:custGeom>
            <a:avLst/>
            <a:gdLst/>
            <a:ahLst/>
            <a:cxnLst/>
            <a:rect l="l" t="t" r="r" b="b"/>
            <a:pathLst>
              <a:path w="1904" h="1270">
                <a:moveTo>
                  <a:pt x="0" y="723"/>
                </a:moveTo>
                <a:lnTo>
                  <a:pt x="1727" y="0"/>
                </a:lnTo>
                <a:lnTo>
                  <a:pt x="914" y="533"/>
                </a:lnTo>
                <a:lnTo>
                  <a:pt x="0" y="723"/>
                </a:lnTo>
                <a:close/>
              </a:path>
            </a:pathLst>
          </a:custGeom>
          <a:solidFill>
            <a:srgbClr val="9F9F9F"/>
          </a:solidFill>
        </p:spPr>
        <p:txBody>
          <a:bodyPr wrap="square" lIns="0" tIns="0" rIns="0" bIns="0" rtlCol="0"/>
          <a:lstStyle/>
          <a:p/>
        </p:txBody>
      </p:sp>
      <p:sp>
        <p:nvSpPr>
          <p:cNvPr id="135" name="object 135"/>
          <p:cNvSpPr/>
          <p:nvPr/>
        </p:nvSpPr>
        <p:spPr>
          <a:xfrm>
            <a:off x="8086521" y="4593894"/>
            <a:ext cx="3175" cy="635"/>
          </a:xfrm>
          <a:custGeom>
            <a:avLst/>
            <a:gdLst/>
            <a:ahLst/>
            <a:cxnLst/>
            <a:rect l="l" t="t" r="r" b="b"/>
            <a:pathLst>
              <a:path w="3175" h="635">
                <a:moveTo>
                  <a:pt x="0" y="533"/>
                </a:moveTo>
                <a:lnTo>
                  <a:pt x="800" y="0"/>
                </a:lnTo>
                <a:lnTo>
                  <a:pt x="2654" y="0"/>
                </a:lnTo>
                <a:lnTo>
                  <a:pt x="0" y="533"/>
                </a:lnTo>
                <a:close/>
              </a:path>
            </a:pathLst>
          </a:custGeom>
          <a:solidFill>
            <a:srgbClr val="9F9F9F"/>
          </a:solidFill>
        </p:spPr>
        <p:txBody>
          <a:bodyPr wrap="square" lIns="0" tIns="0" rIns="0" bIns="0" rtlCol="0"/>
          <a:lstStyle/>
          <a:p/>
        </p:txBody>
      </p:sp>
      <p:sp>
        <p:nvSpPr>
          <p:cNvPr id="136" name="object 136"/>
          <p:cNvSpPr/>
          <p:nvPr/>
        </p:nvSpPr>
        <p:spPr>
          <a:xfrm>
            <a:off x="11724678" y="4593894"/>
            <a:ext cx="1905" cy="1270"/>
          </a:xfrm>
          <a:custGeom>
            <a:avLst/>
            <a:gdLst/>
            <a:ahLst/>
            <a:cxnLst/>
            <a:rect l="l" t="t" r="r" b="b"/>
            <a:pathLst>
              <a:path w="1904" h="1270">
                <a:moveTo>
                  <a:pt x="1714" y="723"/>
                </a:moveTo>
                <a:lnTo>
                  <a:pt x="787" y="533"/>
                </a:lnTo>
                <a:lnTo>
                  <a:pt x="0" y="0"/>
                </a:lnTo>
                <a:lnTo>
                  <a:pt x="1714" y="723"/>
                </a:lnTo>
                <a:close/>
              </a:path>
            </a:pathLst>
          </a:custGeom>
          <a:solidFill>
            <a:srgbClr val="9F9F9F"/>
          </a:solidFill>
        </p:spPr>
        <p:txBody>
          <a:bodyPr wrap="square" lIns="0" tIns="0" rIns="0" bIns="0" rtlCol="0"/>
          <a:lstStyle/>
          <a:p/>
        </p:txBody>
      </p:sp>
      <p:sp>
        <p:nvSpPr>
          <p:cNvPr id="137" name="object 137"/>
          <p:cNvSpPr/>
          <p:nvPr/>
        </p:nvSpPr>
        <p:spPr>
          <a:xfrm>
            <a:off x="11724678" y="4594256"/>
            <a:ext cx="18415" cy="0"/>
          </a:xfrm>
          <a:custGeom>
            <a:avLst/>
            <a:gdLst/>
            <a:ahLst/>
            <a:cxnLst/>
            <a:rect l="l" t="t" r="r" b="b"/>
            <a:pathLst>
              <a:path w="18415">
                <a:moveTo>
                  <a:pt x="0" y="0"/>
                </a:moveTo>
                <a:lnTo>
                  <a:pt x="18110" y="0"/>
                </a:lnTo>
              </a:path>
            </a:pathLst>
          </a:custGeom>
          <a:ln w="3175">
            <a:solidFill>
              <a:srgbClr val="9F9F9F"/>
            </a:solidFill>
          </a:ln>
        </p:spPr>
        <p:txBody>
          <a:bodyPr wrap="square" lIns="0" tIns="0" rIns="0" bIns="0" rtlCol="0"/>
          <a:lstStyle/>
          <a:p/>
        </p:txBody>
      </p:sp>
      <p:sp>
        <p:nvSpPr>
          <p:cNvPr id="138" name="object 138"/>
          <p:cNvSpPr/>
          <p:nvPr/>
        </p:nvSpPr>
        <p:spPr>
          <a:xfrm>
            <a:off x="8085594" y="4594428"/>
            <a:ext cx="1270" cy="635"/>
          </a:xfrm>
          <a:custGeom>
            <a:avLst/>
            <a:gdLst/>
            <a:ahLst/>
            <a:cxnLst/>
            <a:rect l="l" t="t" r="r" b="b"/>
            <a:pathLst>
              <a:path w="1270" h="635">
                <a:moveTo>
                  <a:pt x="647" y="190"/>
                </a:moveTo>
                <a:lnTo>
                  <a:pt x="0" y="190"/>
                </a:lnTo>
                <a:lnTo>
                  <a:pt x="927" y="0"/>
                </a:lnTo>
                <a:lnTo>
                  <a:pt x="647" y="190"/>
                </a:lnTo>
                <a:close/>
              </a:path>
            </a:pathLst>
          </a:custGeom>
          <a:solidFill>
            <a:srgbClr val="9F9F9F"/>
          </a:solidFill>
        </p:spPr>
        <p:txBody>
          <a:bodyPr wrap="square" lIns="0" tIns="0" rIns="0" bIns="0" rtlCol="0"/>
          <a:lstStyle/>
          <a:p/>
        </p:txBody>
      </p:sp>
      <p:sp>
        <p:nvSpPr>
          <p:cNvPr id="139" name="object 139"/>
          <p:cNvSpPr/>
          <p:nvPr/>
        </p:nvSpPr>
        <p:spPr>
          <a:xfrm>
            <a:off x="11725478" y="4594428"/>
            <a:ext cx="45085" cy="23495"/>
          </a:xfrm>
          <a:custGeom>
            <a:avLst/>
            <a:gdLst/>
            <a:ahLst/>
            <a:cxnLst/>
            <a:rect l="l" t="t" r="r" b="b"/>
            <a:pathLst>
              <a:path w="45084" h="23495">
                <a:moveTo>
                  <a:pt x="34048" y="22974"/>
                </a:moveTo>
                <a:lnTo>
                  <a:pt x="0" y="0"/>
                </a:lnTo>
                <a:lnTo>
                  <a:pt x="914" y="190"/>
                </a:lnTo>
                <a:lnTo>
                  <a:pt x="17310" y="190"/>
                </a:lnTo>
                <a:lnTo>
                  <a:pt x="40132" y="15582"/>
                </a:lnTo>
                <a:lnTo>
                  <a:pt x="40830" y="16167"/>
                </a:lnTo>
                <a:lnTo>
                  <a:pt x="41414" y="16865"/>
                </a:lnTo>
                <a:lnTo>
                  <a:pt x="44996" y="22186"/>
                </a:lnTo>
                <a:lnTo>
                  <a:pt x="33515" y="22186"/>
                </a:lnTo>
                <a:lnTo>
                  <a:pt x="34048" y="22974"/>
                </a:lnTo>
                <a:close/>
              </a:path>
            </a:pathLst>
          </a:custGeom>
          <a:solidFill>
            <a:srgbClr val="9F9F9F"/>
          </a:solidFill>
        </p:spPr>
        <p:txBody>
          <a:bodyPr wrap="square" lIns="0" tIns="0" rIns="0" bIns="0" rtlCol="0"/>
          <a:lstStyle/>
          <a:p/>
        </p:txBody>
      </p:sp>
      <p:sp>
        <p:nvSpPr>
          <p:cNvPr id="140" name="object 140"/>
          <p:cNvSpPr/>
          <p:nvPr/>
        </p:nvSpPr>
        <p:spPr>
          <a:xfrm>
            <a:off x="8051710" y="4616615"/>
            <a:ext cx="1905" cy="1905"/>
          </a:xfrm>
          <a:custGeom>
            <a:avLst/>
            <a:gdLst/>
            <a:ahLst/>
            <a:cxnLst/>
            <a:rect l="l" t="t" r="r" b="b"/>
            <a:pathLst>
              <a:path w="1904" h="1904">
                <a:moveTo>
                  <a:pt x="0" y="1295"/>
                </a:moveTo>
                <a:lnTo>
                  <a:pt x="1295" y="0"/>
                </a:lnTo>
                <a:lnTo>
                  <a:pt x="749" y="787"/>
                </a:lnTo>
                <a:lnTo>
                  <a:pt x="0" y="1295"/>
                </a:lnTo>
                <a:close/>
              </a:path>
            </a:pathLst>
          </a:custGeom>
          <a:solidFill>
            <a:srgbClr val="9F9F9F"/>
          </a:solidFill>
        </p:spPr>
        <p:txBody>
          <a:bodyPr wrap="square" lIns="0" tIns="0" rIns="0" bIns="0" rtlCol="0"/>
          <a:lstStyle/>
          <a:p/>
        </p:txBody>
      </p:sp>
      <p:sp>
        <p:nvSpPr>
          <p:cNvPr id="141" name="object 141"/>
          <p:cNvSpPr/>
          <p:nvPr/>
        </p:nvSpPr>
        <p:spPr>
          <a:xfrm>
            <a:off x="8052486" y="4616615"/>
            <a:ext cx="1270" cy="1270"/>
          </a:xfrm>
          <a:custGeom>
            <a:avLst/>
            <a:gdLst/>
            <a:ahLst/>
            <a:cxnLst/>
            <a:rect l="l" t="t" r="r" b="b"/>
            <a:pathLst>
              <a:path w="1270" h="1270">
                <a:moveTo>
                  <a:pt x="0" y="774"/>
                </a:moveTo>
                <a:lnTo>
                  <a:pt x="520" y="0"/>
                </a:lnTo>
                <a:lnTo>
                  <a:pt x="1143" y="0"/>
                </a:lnTo>
                <a:lnTo>
                  <a:pt x="0" y="774"/>
                </a:lnTo>
                <a:close/>
              </a:path>
            </a:pathLst>
          </a:custGeom>
          <a:solidFill>
            <a:srgbClr val="9F9F9F"/>
          </a:solidFill>
        </p:spPr>
        <p:txBody>
          <a:bodyPr wrap="square" lIns="0" tIns="0" rIns="0" bIns="0" rtlCol="0"/>
          <a:lstStyle/>
          <a:p/>
        </p:txBody>
      </p:sp>
      <p:sp>
        <p:nvSpPr>
          <p:cNvPr id="142" name="object 142"/>
          <p:cNvSpPr/>
          <p:nvPr/>
        </p:nvSpPr>
        <p:spPr>
          <a:xfrm>
            <a:off x="11758993" y="4616615"/>
            <a:ext cx="1270" cy="1905"/>
          </a:xfrm>
          <a:custGeom>
            <a:avLst/>
            <a:gdLst/>
            <a:ahLst/>
            <a:cxnLst/>
            <a:rect l="l" t="t" r="r" b="b"/>
            <a:pathLst>
              <a:path w="1270" h="1904">
                <a:moveTo>
                  <a:pt x="1282" y="1295"/>
                </a:moveTo>
                <a:lnTo>
                  <a:pt x="520" y="774"/>
                </a:lnTo>
                <a:lnTo>
                  <a:pt x="0" y="0"/>
                </a:lnTo>
                <a:lnTo>
                  <a:pt x="1282" y="1295"/>
                </a:lnTo>
                <a:close/>
              </a:path>
            </a:pathLst>
          </a:custGeom>
          <a:solidFill>
            <a:srgbClr val="9F9F9F"/>
          </a:solidFill>
        </p:spPr>
        <p:txBody>
          <a:bodyPr wrap="square" lIns="0" tIns="0" rIns="0" bIns="0" rtlCol="0"/>
          <a:lstStyle/>
          <a:p/>
        </p:txBody>
      </p:sp>
      <p:sp>
        <p:nvSpPr>
          <p:cNvPr id="143" name="object 143"/>
          <p:cNvSpPr/>
          <p:nvPr/>
        </p:nvSpPr>
        <p:spPr>
          <a:xfrm>
            <a:off x="11758993" y="4616615"/>
            <a:ext cx="12700" cy="1905"/>
          </a:xfrm>
          <a:custGeom>
            <a:avLst/>
            <a:gdLst/>
            <a:ahLst/>
            <a:cxnLst/>
            <a:rect l="l" t="t" r="r" b="b"/>
            <a:pathLst>
              <a:path w="12700" h="1904">
                <a:moveTo>
                  <a:pt x="12357" y="1295"/>
                </a:moveTo>
                <a:lnTo>
                  <a:pt x="1282" y="1295"/>
                </a:lnTo>
                <a:lnTo>
                  <a:pt x="0" y="0"/>
                </a:lnTo>
                <a:lnTo>
                  <a:pt x="11480" y="0"/>
                </a:lnTo>
                <a:lnTo>
                  <a:pt x="12357" y="1295"/>
                </a:lnTo>
                <a:close/>
              </a:path>
            </a:pathLst>
          </a:custGeom>
          <a:solidFill>
            <a:srgbClr val="9F9F9F"/>
          </a:solidFill>
        </p:spPr>
        <p:txBody>
          <a:bodyPr wrap="square" lIns="0" tIns="0" rIns="0" bIns="0" rtlCol="0"/>
          <a:lstStyle/>
          <a:p/>
        </p:txBody>
      </p:sp>
      <p:sp>
        <p:nvSpPr>
          <p:cNvPr id="144" name="object 144"/>
          <p:cNvSpPr/>
          <p:nvPr/>
        </p:nvSpPr>
        <p:spPr>
          <a:xfrm>
            <a:off x="8051710" y="4617389"/>
            <a:ext cx="1270" cy="635"/>
          </a:xfrm>
          <a:custGeom>
            <a:avLst/>
            <a:gdLst/>
            <a:ahLst/>
            <a:cxnLst/>
            <a:rect l="l" t="t" r="r" b="b"/>
            <a:pathLst>
              <a:path w="1270" h="635">
                <a:moveTo>
                  <a:pt x="419" y="520"/>
                </a:moveTo>
                <a:lnTo>
                  <a:pt x="0" y="520"/>
                </a:lnTo>
                <a:lnTo>
                  <a:pt x="774" y="0"/>
                </a:lnTo>
                <a:lnTo>
                  <a:pt x="419" y="520"/>
                </a:lnTo>
                <a:close/>
              </a:path>
            </a:pathLst>
          </a:custGeom>
          <a:solidFill>
            <a:srgbClr val="9F9F9F"/>
          </a:solidFill>
        </p:spPr>
        <p:txBody>
          <a:bodyPr wrap="square" lIns="0" tIns="0" rIns="0" bIns="0" rtlCol="0"/>
          <a:lstStyle/>
          <a:p/>
        </p:txBody>
      </p:sp>
      <p:sp>
        <p:nvSpPr>
          <p:cNvPr id="145" name="object 145"/>
          <p:cNvSpPr/>
          <p:nvPr/>
        </p:nvSpPr>
        <p:spPr>
          <a:xfrm>
            <a:off x="11759527" y="4617402"/>
            <a:ext cx="33020" cy="34290"/>
          </a:xfrm>
          <a:custGeom>
            <a:avLst/>
            <a:gdLst/>
            <a:ahLst/>
            <a:cxnLst/>
            <a:rect l="l" t="t" r="r" b="b"/>
            <a:pathLst>
              <a:path w="33020" h="34289">
                <a:moveTo>
                  <a:pt x="22936" y="34023"/>
                </a:moveTo>
                <a:lnTo>
                  <a:pt x="0" y="0"/>
                </a:lnTo>
                <a:lnTo>
                  <a:pt x="749" y="508"/>
                </a:lnTo>
                <a:lnTo>
                  <a:pt x="11823" y="508"/>
                </a:lnTo>
                <a:lnTo>
                  <a:pt x="31381" y="29502"/>
                </a:lnTo>
                <a:lnTo>
                  <a:pt x="31826" y="30327"/>
                </a:lnTo>
                <a:lnTo>
                  <a:pt x="32092" y="31216"/>
                </a:lnTo>
                <a:lnTo>
                  <a:pt x="32473" y="33108"/>
                </a:lnTo>
                <a:lnTo>
                  <a:pt x="22758" y="33108"/>
                </a:lnTo>
                <a:lnTo>
                  <a:pt x="22936" y="34023"/>
                </a:lnTo>
                <a:close/>
              </a:path>
            </a:pathLst>
          </a:custGeom>
          <a:solidFill>
            <a:srgbClr val="9F9F9F"/>
          </a:solidFill>
        </p:spPr>
        <p:txBody>
          <a:bodyPr wrap="square" lIns="0" tIns="0" rIns="0" bIns="0" rtlCol="0"/>
          <a:lstStyle/>
          <a:p/>
        </p:txBody>
      </p:sp>
      <p:sp>
        <p:nvSpPr>
          <p:cNvPr id="146" name="object 146"/>
          <p:cNvSpPr/>
          <p:nvPr/>
        </p:nvSpPr>
        <p:spPr>
          <a:xfrm>
            <a:off x="8028990" y="4650511"/>
            <a:ext cx="1270" cy="1905"/>
          </a:xfrm>
          <a:custGeom>
            <a:avLst/>
            <a:gdLst/>
            <a:ahLst/>
            <a:cxnLst/>
            <a:rect l="l" t="t" r="r" b="b"/>
            <a:pathLst>
              <a:path w="1270" h="1904">
                <a:moveTo>
                  <a:pt x="0" y="1714"/>
                </a:moveTo>
                <a:lnTo>
                  <a:pt x="723" y="0"/>
                </a:lnTo>
                <a:lnTo>
                  <a:pt x="533" y="914"/>
                </a:lnTo>
                <a:lnTo>
                  <a:pt x="0" y="1714"/>
                </a:lnTo>
                <a:close/>
              </a:path>
            </a:pathLst>
          </a:custGeom>
          <a:solidFill>
            <a:srgbClr val="9F9F9F"/>
          </a:solidFill>
        </p:spPr>
        <p:txBody>
          <a:bodyPr wrap="square" lIns="0" tIns="0" rIns="0" bIns="0" rtlCol="0"/>
          <a:lstStyle/>
          <a:p/>
        </p:txBody>
      </p:sp>
      <p:sp>
        <p:nvSpPr>
          <p:cNvPr id="147" name="object 147"/>
          <p:cNvSpPr/>
          <p:nvPr/>
        </p:nvSpPr>
        <p:spPr>
          <a:xfrm>
            <a:off x="8029523" y="4650511"/>
            <a:ext cx="635" cy="1270"/>
          </a:xfrm>
          <a:custGeom>
            <a:avLst/>
            <a:gdLst/>
            <a:ahLst/>
            <a:cxnLst/>
            <a:rect l="l" t="t" r="r" b="b"/>
            <a:pathLst>
              <a:path w="634" h="1270">
                <a:moveTo>
                  <a:pt x="0" y="914"/>
                </a:moveTo>
                <a:lnTo>
                  <a:pt x="190" y="0"/>
                </a:lnTo>
                <a:lnTo>
                  <a:pt x="622" y="0"/>
                </a:lnTo>
                <a:lnTo>
                  <a:pt x="0" y="914"/>
                </a:lnTo>
                <a:close/>
              </a:path>
            </a:pathLst>
          </a:custGeom>
          <a:solidFill>
            <a:srgbClr val="9F9F9F"/>
          </a:solidFill>
        </p:spPr>
        <p:txBody>
          <a:bodyPr wrap="square" lIns="0" tIns="0" rIns="0" bIns="0" rtlCol="0"/>
          <a:lstStyle/>
          <a:p/>
        </p:txBody>
      </p:sp>
      <p:sp>
        <p:nvSpPr>
          <p:cNvPr id="148" name="object 148"/>
          <p:cNvSpPr/>
          <p:nvPr/>
        </p:nvSpPr>
        <p:spPr>
          <a:xfrm>
            <a:off x="11782285" y="4650511"/>
            <a:ext cx="1270" cy="1905"/>
          </a:xfrm>
          <a:custGeom>
            <a:avLst/>
            <a:gdLst/>
            <a:ahLst/>
            <a:cxnLst/>
            <a:rect l="l" t="t" r="r" b="b"/>
            <a:pathLst>
              <a:path w="1270" h="1904">
                <a:moveTo>
                  <a:pt x="723" y="1714"/>
                </a:moveTo>
                <a:lnTo>
                  <a:pt x="177" y="914"/>
                </a:lnTo>
                <a:lnTo>
                  <a:pt x="0" y="0"/>
                </a:lnTo>
                <a:lnTo>
                  <a:pt x="723" y="1714"/>
                </a:lnTo>
                <a:close/>
              </a:path>
            </a:pathLst>
          </a:custGeom>
          <a:solidFill>
            <a:srgbClr val="9F9F9F"/>
          </a:solidFill>
        </p:spPr>
        <p:txBody>
          <a:bodyPr wrap="square" lIns="0" tIns="0" rIns="0" bIns="0" rtlCol="0"/>
          <a:lstStyle/>
          <a:p/>
        </p:txBody>
      </p:sp>
      <p:sp>
        <p:nvSpPr>
          <p:cNvPr id="149" name="object 149"/>
          <p:cNvSpPr/>
          <p:nvPr/>
        </p:nvSpPr>
        <p:spPr>
          <a:xfrm>
            <a:off x="11782285" y="4651368"/>
            <a:ext cx="10160" cy="0"/>
          </a:xfrm>
          <a:custGeom>
            <a:avLst/>
            <a:gdLst/>
            <a:ahLst/>
            <a:cxnLst/>
            <a:rect l="l" t="t" r="r" b="b"/>
            <a:pathLst>
              <a:path w="10159">
                <a:moveTo>
                  <a:pt x="0" y="0"/>
                </a:moveTo>
                <a:lnTo>
                  <a:pt x="10058" y="0"/>
                </a:lnTo>
              </a:path>
            </a:pathLst>
          </a:custGeom>
          <a:ln w="3175">
            <a:solidFill>
              <a:srgbClr val="9F9F9F"/>
            </a:solidFill>
          </a:ln>
        </p:spPr>
        <p:txBody>
          <a:bodyPr wrap="square" lIns="0" tIns="0" rIns="0" bIns="0" rtlCol="0"/>
          <a:lstStyle/>
          <a:p/>
        </p:txBody>
      </p:sp>
      <p:sp>
        <p:nvSpPr>
          <p:cNvPr id="150" name="object 150"/>
          <p:cNvSpPr/>
          <p:nvPr/>
        </p:nvSpPr>
        <p:spPr>
          <a:xfrm>
            <a:off x="8028990" y="4651425"/>
            <a:ext cx="635" cy="1270"/>
          </a:xfrm>
          <a:custGeom>
            <a:avLst/>
            <a:gdLst/>
            <a:ahLst/>
            <a:cxnLst/>
            <a:rect l="l" t="t" r="r" b="b"/>
            <a:pathLst>
              <a:path w="634" h="1270">
                <a:moveTo>
                  <a:pt x="381" y="800"/>
                </a:moveTo>
                <a:lnTo>
                  <a:pt x="0" y="800"/>
                </a:lnTo>
                <a:lnTo>
                  <a:pt x="533" y="0"/>
                </a:lnTo>
                <a:lnTo>
                  <a:pt x="381" y="800"/>
                </a:lnTo>
                <a:close/>
              </a:path>
            </a:pathLst>
          </a:custGeom>
          <a:solidFill>
            <a:srgbClr val="9F9F9F"/>
          </a:solidFill>
        </p:spPr>
        <p:txBody>
          <a:bodyPr wrap="square" lIns="0" tIns="0" rIns="0" bIns="0" rtlCol="0"/>
          <a:lstStyle/>
          <a:p/>
        </p:txBody>
      </p:sp>
      <p:sp>
        <p:nvSpPr>
          <p:cNvPr id="151" name="object 151"/>
          <p:cNvSpPr/>
          <p:nvPr/>
        </p:nvSpPr>
        <p:spPr>
          <a:xfrm>
            <a:off x="11782462" y="4651425"/>
            <a:ext cx="18415" cy="43180"/>
          </a:xfrm>
          <a:custGeom>
            <a:avLst/>
            <a:gdLst/>
            <a:ahLst/>
            <a:cxnLst/>
            <a:rect l="l" t="t" r="r" b="b"/>
            <a:pathLst>
              <a:path w="18415" h="43179">
                <a:moveTo>
                  <a:pt x="18059" y="42671"/>
                </a:moveTo>
                <a:lnTo>
                  <a:pt x="8623" y="42671"/>
                </a:lnTo>
                <a:lnTo>
                  <a:pt x="8534" y="41732"/>
                </a:lnTo>
                <a:lnTo>
                  <a:pt x="0" y="0"/>
                </a:lnTo>
                <a:lnTo>
                  <a:pt x="546" y="800"/>
                </a:lnTo>
                <a:lnTo>
                  <a:pt x="9880" y="800"/>
                </a:lnTo>
                <a:lnTo>
                  <a:pt x="17957" y="40792"/>
                </a:lnTo>
                <a:lnTo>
                  <a:pt x="18059" y="42671"/>
                </a:lnTo>
                <a:close/>
              </a:path>
            </a:pathLst>
          </a:custGeom>
          <a:solidFill>
            <a:srgbClr val="9F9F9F"/>
          </a:solidFill>
        </p:spPr>
        <p:txBody>
          <a:bodyPr wrap="square" lIns="0" tIns="0" rIns="0" bIns="0" rtlCol="0"/>
          <a:lstStyle/>
          <a:p/>
        </p:txBody>
      </p:sp>
      <p:sp>
        <p:nvSpPr>
          <p:cNvPr id="152" name="object 152"/>
          <p:cNvSpPr/>
          <p:nvPr/>
        </p:nvSpPr>
        <p:spPr>
          <a:xfrm>
            <a:off x="8021002" y="4693405"/>
            <a:ext cx="0" cy="0"/>
          </a:xfrm>
          <a:custGeom>
            <a:avLst/>
            <a:gdLst/>
            <a:ahLst/>
            <a:cxnLst/>
            <a:rect l="l" t="t" r="r" b="b"/>
            <a:pathLst>
              <a:path>
                <a:moveTo>
                  <a:pt x="0" y="0"/>
                </a:moveTo>
                <a:lnTo>
                  <a:pt x="0" y="0"/>
                </a:lnTo>
              </a:path>
            </a:pathLst>
          </a:custGeom>
          <a:ln w="3175">
            <a:solidFill>
              <a:srgbClr val="9F9F9F"/>
            </a:solidFill>
          </a:ln>
        </p:spPr>
        <p:txBody>
          <a:bodyPr wrap="square" lIns="0" tIns="0" rIns="0" bIns="0" rtlCol="0"/>
          <a:lstStyle/>
          <a:p/>
        </p:txBody>
      </p:sp>
      <p:sp>
        <p:nvSpPr>
          <p:cNvPr id="153" name="object 153"/>
          <p:cNvSpPr/>
          <p:nvPr/>
        </p:nvSpPr>
        <p:spPr>
          <a:xfrm>
            <a:off x="8021002" y="4693875"/>
            <a:ext cx="0" cy="0"/>
          </a:xfrm>
          <a:custGeom>
            <a:avLst/>
            <a:gdLst/>
            <a:ahLst/>
            <a:cxnLst/>
            <a:rect l="l" t="t" r="r" b="b"/>
            <a:pathLst>
              <a:path>
                <a:moveTo>
                  <a:pt x="0" y="0"/>
                </a:moveTo>
                <a:lnTo>
                  <a:pt x="0" y="0"/>
                </a:lnTo>
              </a:path>
            </a:pathLst>
          </a:custGeom>
          <a:ln w="3175">
            <a:solidFill>
              <a:srgbClr val="9F9F9F"/>
            </a:solidFill>
          </a:ln>
        </p:spPr>
        <p:txBody>
          <a:bodyPr wrap="square" lIns="0" tIns="0" rIns="0" bIns="0" rtlCol="0"/>
          <a:lstStyle/>
          <a:p/>
        </p:txBody>
      </p:sp>
      <p:sp>
        <p:nvSpPr>
          <p:cNvPr id="154" name="object 154"/>
          <p:cNvSpPr/>
          <p:nvPr/>
        </p:nvSpPr>
        <p:spPr>
          <a:xfrm>
            <a:off x="11795759" y="4693653"/>
            <a:ext cx="0" cy="447675"/>
          </a:xfrm>
          <a:custGeom>
            <a:avLst/>
            <a:gdLst/>
            <a:ahLst/>
            <a:cxnLst/>
            <a:rect l="l" t="t" r="r" b="b"/>
            <a:pathLst>
              <a:path h="447675">
                <a:moveTo>
                  <a:pt x="0" y="0"/>
                </a:moveTo>
                <a:lnTo>
                  <a:pt x="0" y="447560"/>
                </a:lnTo>
              </a:path>
            </a:pathLst>
          </a:custGeom>
          <a:ln w="9525">
            <a:solidFill>
              <a:srgbClr val="9F9F9F"/>
            </a:solidFill>
          </a:ln>
        </p:spPr>
        <p:txBody>
          <a:bodyPr wrap="square" lIns="0" tIns="0" rIns="0" bIns="0" rtlCol="0"/>
          <a:lstStyle/>
          <a:p/>
        </p:txBody>
      </p:sp>
      <p:sp>
        <p:nvSpPr>
          <p:cNvPr id="155" name="object 155"/>
          <p:cNvSpPr/>
          <p:nvPr/>
        </p:nvSpPr>
        <p:spPr>
          <a:xfrm>
            <a:off x="8011477" y="4968430"/>
            <a:ext cx="5080" cy="5080"/>
          </a:xfrm>
          <a:custGeom>
            <a:avLst/>
            <a:gdLst/>
            <a:ahLst/>
            <a:cxnLst/>
            <a:rect l="l" t="t" r="r" b="b"/>
            <a:pathLst>
              <a:path w="5079" h="5079">
                <a:moveTo>
                  <a:pt x="0" y="4762"/>
                </a:moveTo>
                <a:lnTo>
                  <a:pt x="0" y="228"/>
                </a:lnTo>
                <a:lnTo>
                  <a:pt x="4521" y="0"/>
                </a:lnTo>
                <a:lnTo>
                  <a:pt x="0" y="4762"/>
                </a:lnTo>
                <a:close/>
              </a:path>
            </a:pathLst>
          </a:custGeom>
          <a:solidFill>
            <a:srgbClr val="9F9F9F"/>
          </a:solidFill>
        </p:spPr>
        <p:txBody>
          <a:bodyPr wrap="square" lIns="0" tIns="0" rIns="0" bIns="0" rtlCol="0"/>
          <a:lstStyle/>
          <a:p/>
        </p:txBody>
      </p:sp>
      <p:sp>
        <p:nvSpPr>
          <p:cNvPr id="156" name="object 156"/>
          <p:cNvSpPr/>
          <p:nvPr/>
        </p:nvSpPr>
        <p:spPr>
          <a:xfrm>
            <a:off x="8011477" y="4968430"/>
            <a:ext cx="9525" cy="5080"/>
          </a:xfrm>
          <a:custGeom>
            <a:avLst/>
            <a:gdLst/>
            <a:ahLst/>
            <a:cxnLst/>
            <a:rect l="l" t="t" r="r" b="b"/>
            <a:pathLst>
              <a:path w="9525" h="5079">
                <a:moveTo>
                  <a:pt x="9525" y="4762"/>
                </a:moveTo>
                <a:lnTo>
                  <a:pt x="0" y="4762"/>
                </a:lnTo>
                <a:lnTo>
                  <a:pt x="4521" y="0"/>
                </a:lnTo>
                <a:lnTo>
                  <a:pt x="9525" y="0"/>
                </a:lnTo>
                <a:lnTo>
                  <a:pt x="9525" y="4762"/>
                </a:lnTo>
                <a:close/>
              </a:path>
            </a:pathLst>
          </a:custGeom>
          <a:solidFill>
            <a:srgbClr val="9F9F9F"/>
          </a:solidFill>
        </p:spPr>
        <p:txBody>
          <a:bodyPr wrap="square" lIns="0" tIns="0" rIns="0" bIns="0" rtlCol="0"/>
          <a:lstStyle/>
          <a:p/>
        </p:txBody>
      </p:sp>
      <p:sp>
        <p:nvSpPr>
          <p:cNvPr id="157" name="object 157"/>
          <p:cNvSpPr/>
          <p:nvPr/>
        </p:nvSpPr>
        <p:spPr>
          <a:xfrm>
            <a:off x="6937743" y="4968659"/>
            <a:ext cx="1083945" cy="177165"/>
          </a:xfrm>
          <a:custGeom>
            <a:avLst/>
            <a:gdLst/>
            <a:ahLst/>
            <a:cxnLst/>
            <a:rect l="l" t="t" r="r" b="b"/>
            <a:pathLst>
              <a:path w="1083945" h="177164">
                <a:moveTo>
                  <a:pt x="188087" y="55422"/>
                </a:moveTo>
                <a:lnTo>
                  <a:pt x="69316" y="55422"/>
                </a:lnTo>
                <a:lnTo>
                  <a:pt x="1073734" y="0"/>
                </a:lnTo>
                <a:lnTo>
                  <a:pt x="1073734" y="4533"/>
                </a:lnTo>
                <a:lnTo>
                  <a:pt x="1083259" y="4533"/>
                </a:lnTo>
                <a:lnTo>
                  <a:pt x="188087" y="55422"/>
                </a:lnTo>
                <a:close/>
              </a:path>
              <a:path w="1083945" h="177164">
                <a:moveTo>
                  <a:pt x="5112" y="58965"/>
                </a:moveTo>
                <a:lnTo>
                  <a:pt x="5206" y="55422"/>
                </a:lnTo>
                <a:lnTo>
                  <a:pt x="69316" y="55422"/>
                </a:lnTo>
                <a:lnTo>
                  <a:pt x="5112" y="58965"/>
                </a:lnTo>
                <a:close/>
              </a:path>
              <a:path w="1083945" h="177164">
                <a:moveTo>
                  <a:pt x="1074521" y="176923"/>
                </a:moveTo>
                <a:lnTo>
                  <a:pt x="4216" y="64897"/>
                </a:lnTo>
                <a:lnTo>
                  <a:pt x="0" y="60820"/>
                </a:lnTo>
                <a:lnTo>
                  <a:pt x="38" y="59245"/>
                </a:lnTo>
                <a:lnTo>
                  <a:pt x="5112" y="58965"/>
                </a:lnTo>
                <a:lnTo>
                  <a:pt x="4952" y="64909"/>
                </a:lnTo>
                <a:lnTo>
                  <a:pt x="95834" y="64909"/>
                </a:lnTo>
                <a:lnTo>
                  <a:pt x="1078992" y="167817"/>
                </a:lnTo>
                <a:lnTo>
                  <a:pt x="1083551" y="173494"/>
                </a:lnTo>
                <a:lnTo>
                  <a:pt x="1073823" y="173494"/>
                </a:lnTo>
                <a:lnTo>
                  <a:pt x="1074521" y="176923"/>
                </a:lnTo>
                <a:close/>
              </a:path>
            </a:pathLst>
          </a:custGeom>
          <a:solidFill>
            <a:srgbClr val="9F9F9F"/>
          </a:solidFill>
        </p:spPr>
        <p:txBody>
          <a:bodyPr wrap="square" lIns="0" tIns="0" rIns="0" bIns="0" rtlCol="0"/>
          <a:lstStyle/>
          <a:p/>
        </p:txBody>
      </p:sp>
      <p:sp>
        <p:nvSpPr>
          <p:cNvPr id="158" name="object 158"/>
          <p:cNvSpPr/>
          <p:nvPr/>
        </p:nvSpPr>
        <p:spPr>
          <a:xfrm>
            <a:off x="6942696" y="5024081"/>
            <a:ext cx="60960" cy="9525"/>
          </a:xfrm>
          <a:custGeom>
            <a:avLst/>
            <a:gdLst/>
            <a:ahLst/>
            <a:cxnLst/>
            <a:rect l="l" t="t" r="r" b="b"/>
            <a:pathLst>
              <a:path w="60959" h="9525">
                <a:moveTo>
                  <a:pt x="0" y="9486"/>
                </a:moveTo>
                <a:lnTo>
                  <a:pt x="253" y="0"/>
                </a:lnTo>
                <a:lnTo>
                  <a:pt x="60794" y="6337"/>
                </a:lnTo>
                <a:lnTo>
                  <a:pt x="0" y="9486"/>
                </a:lnTo>
                <a:close/>
              </a:path>
            </a:pathLst>
          </a:custGeom>
          <a:solidFill>
            <a:srgbClr val="9F9F9F"/>
          </a:solidFill>
        </p:spPr>
        <p:txBody>
          <a:bodyPr wrap="square" lIns="0" tIns="0" rIns="0" bIns="0" rtlCol="0"/>
          <a:lstStyle/>
          <a:p/>
        </p:txBody>
      </p:sp>
      <p:sp>
        <p:nvSpPr>
          <p:cNvPr id="159" name="object 159"/>
          <p:cNvSpPr/>
          <p:nvPr/>
        </p:nvSpPr>
        <p:spPr>
          <a:xfrm>
            <a:off x="6942950" y="5027250"/>
            <a:ext cx="182880" cy="0"/>
          </a:xfrm>
          <a:custGeom>
            <a:avLst/>
            <a:gdLst/>
            <a:ahLst/>
            <a:cxnLst/>
            <a:rect l="l" t="t" r="r" b="b"/>
            <a:pathLst>
              <a:path w="182879">
                <a:moveTo>
                  <a:pt x="0" y="0"/>
                </a:moveTo>
                <a:lnTo>
                  <a:pt x="182880" y="0"/>
                </a:lnTo>
              </a:path>
            </a:pathLst>
          </a:custGeom>
          <a:ln w="6337">
            <a:solidFill>
              <a:srgbClr val="9F9F9F"/>
            </a:solidFill>
          </a:ln>
        </p:spPr>
        <p:txBody>
          <a:bodyPr wrap="square" lIns="0" tIns="0" rIns="0" bIns="0" rtlCol="0"/>
          <a:lstStyle/>
          <a:p/>
        </p:txBody>
      </p:sp>
      <p:sp>
        <p:nvSpPr>
          <p:cNvPr id="160" name="object 160"/>
          <p:cNvSpPr/>
          <p:nvPr/>
        </p:nvSpPr>
        <p:spPr>
          <a:xfrm>
            <a:off x="6942696" y="5031994"/>
            <a:ext cx="91440" cy="0"/>
          </a:xfrm>
          <a:custGeom>
            <a:avLst/>
            <a:gdLst/>
            <a:ahLst/>
            <a:cxnLst/>
            <a:rect l="l" t="t" r="r" b="b"/>
            <a:pathLst>
              <a:path w="91440">
                <a:moveTo>
                  <a:pt x="0" y="0"/>
                </a:moveTo>
                <a:lnTo>
                  <a:pt x="90881" y="0"/>
                </a:lnTo>
              </a:path>
            </a:pathLst>
          </a:custGeom>
          <a:ln w="3175">
            <a:solidFill>
              <a:srgbClr val="9F9F9F"/>
            </a:solidFill>
          </a:ln>
        </p:spPr>
        <p:txBody>
          <a:bodyPr wrap="square" lIns="0" tIns="0" rIns="0" bIns="0" rtlCol="0"/>
          <a:lstStyle/>
          <a:p/>
        </p:txBody>
      </p:sp>
      <p:sp>
        <p:nvSpPr>
          <p:cNvPr id="161" name="object 161"/>
          <p:cNvSpPr/>
          <p:nvPr/>
        </p:nvSpPr>
        <p:spPr>
          <a:xfrm>
            <a:off x="11790997" y="5140496"/>
            <a:ext cx="0" cy="0"/>
          </a:xfrm>
          <a:custGeom>
            <a:avLst/>
            <a:gdLst/>
            <a:ahLst/>
            <a:cxnLst/>
            <a:rect l="l" t="t" r="r" b="b"/>
            <a:pathLst>
              <a:path>
                <a:moveTo>
                  <a:pt x="0" y="0"/>
                </a:moveTo>
                <a:lnTo>
                  <a:pt x="0" y="0"/>
                </a:lnTo>
              </a:path>
            </a:pathLst>
          </a:custGeom>
          <a:ln w="3175">
            <a:solidFill>
              <a:srgbClr val="9F9F9F"/>
            </a:solidFill>
          </a:ln>
        </p:spPr>
        <p:txBody>
          <a:bodyPr wrap="square" lIns="0" tIns="0" rIns="0" bIns="0" rtlCol="0"/>
          <a:lstStyle/>
          <a:p/>
        </p:txBody>
      </p:sp>
      <p:sp>
        <p:nvSpPr>
          <p:cNvPr id="162" name="object 162"/>
          <p:cNvSpPr/>
          <p:nvPr/>
        </p:nvSpPr>
        <p:spPr>
          <a:xfrm>
            <a:off x="11782462" y="5140718"/>
            <a:ext cx="18415" cy="42545"/>
          </a:xfrm>
          <a:custGeom>
            <a:avLst/>
            <a:gdLst/>
            <a:ahLst/>
            <a:cxnLst/>
            <a:rect l="l" t="t" r="r" b="b"/>
            <a:pathLst>
              <a:path w="18415" h="42545">
                <a:moveTo>
                  <a:pt x="0" y="42227"/>
                </a:moveTo>
                <a:lnTo>
                  <a:pt x="8534" y="0"/>
                </a:lnTo>
                <a:lnTo>
                  <a:pt x="8534" y="495"/>
                </a:lnTo>
                <a:lnTo>
                  <a:pt x="18059" y="495"/>
                </a:lnTo>
                <a:lnTo>
                  <a:pt x="17957" y="1435"/>
                </a:lnTo>
                <a:lnTo>
                  <a:pt x="9880" y="41427"/>
                </a:lnTo>
                <a:lnTo>
                  <a:pt x="546" y="41427"/>
                </a:lnTo>
                <a:lnTo>
                  <a:pt x="0" y="42227"/>
                </a:lnTo>
                <a:close/>
              </a:path>
            </a:pathLst>
          </a:custGeom>
          <a:solidFill>
            <a:srgbClr val="9F9F9F"/>
          </a:solidFill>
        </p:spPr>
        <p:txBody>
          <a:bodyPr wrap="square" lIns="0" tIns="0" rIns="0" bIns="0" rtlCol="0"/>
          <a:lstStyle/>
          <a:p/>
        </p:txBody>
      </p:sp>
      <p:sp>
        <p:nvSpPr>
          <p:cNvPr id="163" name="object 163"/>
          <p:cNvSpPr/>
          <p:nvPr/>
        </p:nvSpPr>
        <p:spPr>
          <a:xfrm>
            <a:off x="8011566" y="5142153"/>
            <a:ext cx="4445" cy="3810"/>
          </a:xfrm>
          <a:custGeom>
            <a:avLst/>
            <a:gdLst/>
            <a:ahLst/>
            <a:cxnLst/>
            <a:rect l="l" t="t" r="r" b="b"/>
            <a:pathLst>
              <a:path w="4445" h="3810">
                <a:moveTo>
                  <a:pt x="4178" y="3797"/>
                </a:moveTo>
                <a:lnTo>
                  <a:pt x="698" y="3428"/>
                </a:lnTo>
                <a:lnTo>
                  <a:pt x="0" y="0"/>
                </a:lnTo>
                <a:lnTo>
                  <a:pt x="4178" y="3797"/>
                </a:lnTo>
                <a:close/>
              </a:path>
            </a:pathLst>
          </a:custGeom>
          <a:solidFill>
            <a:srgbClr val="9F9F9F"/>
          </a:solidFill>
        </p:spPr>
        <p:txBody>
          <a:bodyPr wrap="square" lIns="0" tIns="0" rIns="0" bIns="0" rtlCol="0"/>
          <a:lstStyle/>
          <a:p/>
        </p:txBody>
      </p:sp>
      <p:sp>
        <p:nvSpPr>
          <p:cNvPr id="164" name="object 164"/>
          <p:cNvSpPr/>
          <p:nvPr/>
        </p:nvSpPr>
        <p:spPr>
          <a:xfrm>
            <a:off x="8011566" y="5142153"/>
            <a:ext cx="10795" cy="3810"/>
          </a:xfrm>
          <a:custGeom>
            <a:avLst/>
            <a:gdLst/>
            <a:ahLst/>
            <a:cxnLst/>
            <a:rect l="l" t="t" r="r" b="b"/>
            <a:pathLst>
              <a:path w="10795" h="3810">
                <a:moveTo>
                  <a:pt x="10490" y="3797"/>
                </a:moveTo>
                <a:lnTo>
                  <a:pt x="4178" y="3797"/>
                </a:lnTo>
                <a:lnTo>
                  <a:pt x="0" y="0"/>
                </a:lnTo>
                <a:lnTo>
                  <a:pt x="9728" y="0"/>
                </a:lnTo>
                <a:lnTo>
                  <a:pt x="10490" y="3797"/>
                </a:lnTo>
                <a:close/>
              </a:path>
            </a:pathLst>
          </a:custGeom>
          <a:solidFill>
            <a:srgbClr val="9F9F9F"/>
          </a:solidFill>
        </p:spPr>
        <p:txBody>
          <a:bodyPr wrap="square" lIns="0" tIns="0" rIns="0" bIns="0" rtlCol="0"/>
          <a:lstStyle/>
          <a:p/>
        </p:txBody>
      </p:sp>
      <p:sp>
        <p:nvSpPr>
          <p:cNvPr id="165" name="object 165"/>
          <p:cNvSpPr/>
          <p:nvPr/>
        </p:nvSpPr>
        <p:spPr>
          <a:xfrm>
            <a:off x="8012265" y="5145582"/>
            <a:ext cx="3717925" cy="112395"/>
          </a:xfrm>
          <a:custGeom>
            <a:avLst/>
            <a:gdLst/>
            <a:ahLst/>
            <a:cxnLst/>
            <a:rect l="l" t="t" r="r" b="b"/>
            <a:pathLst>
              <a:path w="3717925" h="112395">
                <a:moveTo>
                  <a:pt x="3671481" y="112407"/>
                </a:moveTo>
                <a:lnTo>
                  <a:pt x="115049" y="112318"/>
                </a:lnTo>
                <a:lnTo>
                  <a:pt x="71450" y="103505"/>
                </a:lnTo>
                <a:lnTo>
                  <a:pt x="34124" y="78778"/>
                </a:lnTo>
                <a:lnTo>
                  <a:pt x="8826" y="41884"/>
                </a:lnTo>
                <a:lnTo>
                  <a:pt x="0" y="0"/>
                </a:lnTo>
                <a:lnTo>
                  <a:pt x="3479" y="368"/>
                </a:lnTo>
                <a:lnTo>
                  <a:pt x="9791" y="368"/>
                </a:lnTo>
                <a:lnTo>
                  <a:pt x="17106" y="36563"/>
                </a:lnTo>
                <a:lnTo>
                  <a:pt x="16725" y="36563"/>
                </a:lnTo>
                <a:lnTo>
                  <a:pt x="17449" y="38277"/>
                </a:lnTo>
                <a:lnTo>
                  <a:pt x="17881" y="38277"/>
                </a:lnTo>
                <a:lnTo>
                  <a:pt x="39865" y="70878"/>
                </a:lnTo>
                <a:lnTo>
                  <a:pt x="39446" y="70878"/>
                </a:lnTo>
                <a:lnTo>
                  <a:pt x="40741" y="72174"/>
                </a:lnTo>
                <a:lnTo>
                  <a:pt x="41363" y="72174"/>
                </a:lnTo>
                <a:lnTo>
                  <a:pt x="73977" y="94170"/>
                </a:lnTo>
                <a:lnTo>
                  <a:pt x="73329" y="94170"/>
                </a:lnTo>
                <a:lnTo>
                  <a:pt x="75057" y="94894"/>
                </a:lnTo>
                <a:lnTo>
                  <a:pt x="76911" y="94894"/>
                </a:lnTo>
                <a:lnTo>
                  <a:pt x="116484" y="102882"/>
                </a:lnTo>
                <a:lnTo>
                  <a:pt x="115989" y="102882"/>
                </a:lnTo>
                <a:lnTo>
                  <a:pt x="3717404" y="102971"/>
                </a:lnTo>
                <a:lnTo>
                  <a:pt x="3716909" y="103238"/>
                </a:lnTo>
                <a:lnTo>
                  <a:pt x="3716020" y="103505"/>
                </a:lnTo>
                <a:lnTo>
                  <a:pt x="3672420" y="112318"/>
                </a:lnTo>
                <a:lnTo>
                  <a:pt x="3671481" y="112407"/>
                </a:lnTo>
                <a:close/>
              </a:path>
            </a:pathLst>
          </a:custGeom>
          <a:solidFill>
            <a:srgbClr val="9F9F9F"/>
          </a:solidFill>
        </p:spPr>
        <p:txBody>
          <a:bodyPr wrap="square" lIns="0" tIns="0" rIns="0" bIns="0" rtlCol="0"/>
          <a:lstStyle/>
          <a:p/>
        </p:txBody>
      </p:sp>
      <p:sp>
        <p:nvSpPr>
          <p:cNvPr id="166" name="object 166"/>
          <p:cNvSpPr/>
          <p:nvPr/>
        </p:nvSpPr>
        <p:spPr>
          <a:xfrm>
            <a:off x="8028990" y="5182146"/>
            <a:ext cx="1270" cy="1905"/>
          </a:xfrm>
          <a:custGeom>
            <a:avLst/>
            <a:gdLst/>
            <a:ahLst/>
            <a:cxnLst/>
            <a:rect l="l" t="t" r="r" b="b"/>
            <a:pathLst>
              <a:path w="1270" h="1904">
                <a:moveTo>
                  <a:pt x="723" y="1714"/>
                </a:moveTo>
                <a:lnTo>
                  <a:pt x="0" y="0"/>
                </a:lnTo>
                <a:lnTo>
                  <a:pt x="533" y="800"/>
                </a:lnTo>
                <a:lnTo>
                  <a:pt x="723" y="1714"/>
                </a:lnTo>
                <a:close/>
              </a:path>
            </a:pathLst>
          </a:custGeom>
          <a:solidFill>
            <a:srgbClr val="9F9F9F"/>
          </a:solidFill>
        </p:spPr>
        <p:txBody>
          <a:bodyPr wrap="square" lIns="0" tIns="0" rIns="0" bIns="0" rtlCol="0"/>
          <a:lstStyle/>
          <a:p/>
        </p:txBody>
      </p:sp>
      <p:sp>
        <p:nvSpPr>
          <p:cNvPr id="167" name="object 167"/>
          <p:cNvSpPr/>
          <p:nvPr/>
        </p:nvSpPr>
        <p:spPr>
          <a:xfrm>
            <a:off x="8028990" y="5182146"/>
            <a:ext cx="635" cy="1270"/>
          </a:xfrm>
          <a:custGeom>
            <a:avLst/>
            <a:gdLst/>
            <a:ahLst/>
            <a:cxnLst/>
            <a:rect l="l" t="t" r="r" b="b"/>
            <a:pathLst>
              <a:path w="634" h="1270">
                <a:moveTo>
                  <a:pt x="533" y="800"/>
                </a:moveTo>
                <a:lnTo>
                  <a:pt x="0" y="0"/>
                </a:lnTo>
                <a:lnTo>
                  <a:pt x="381" y="0"/>
                </a:lnTo>
                <a:lnTo>
                  <a:pt x="533" y="800"/>
                </a:lnTo>
                <a:close/>
              </a:path>
            </a:pathLst>
          </a:custGeom>
          <a:solidFill>
            <a:srgbClr val="9F9F9F"/>
          </a:solidFill>
        </p:spPr>
        <p:txBody>
          <a:bodyPr wrap="square" lIns="0" tIns="0" rIns="0" bIns="0" rtlCol="0"/>
          <a:lstStyle/>
          <a:p/>
        </p:txBody>
      </p:sp>
      <p:sp>
        <p:nvSpPr>
          <p:cNvPr id="168" name="object 168"/>
          <p:cNvSpPr/>
          <p:nvPr/>
        </p:nvSpPr>
        <p:spPr>
          <a:xfrm>
            <a:off x="11782285" y="5182146"/>
            <a:ext cx="1270" cy="1905"/>
          </a:xfrm>
          <a:custGeom>
            <a:avLst/>
            <a:gdLst/>
            <a:ahLst/>
            <a:cxnLst/>
            <a:rect l="l" t="t" r="r" b="b"/>
            <a:pathLst>
              <a:path w="1270" h="1904">
                <a:moveTo>
                  <a:pt x="0" y="1714"/>
                </a:moveTo>
                <a:lnTo>
                  <a:pt x="177" y="800"/>
                </a:lnTo>
                <a:lnTo>
                  <a:pt x="723" y="0"/>
                </a:lnTo>
                <a:lnTo>
                  <a:pt x="0" y="1714"/>
                </a:lnTo>
                <a:close/>
              </a:path>
            </a:pathLst>
          </a:custGeom>
          <a:solidFill>
            <a:srgbClr val="9F9F9F"/>
          </a:solidFill>
        </p:spPr>
        <p:txBody>
          <a:bodyPr wrap="square" lIns="0" tIns="0" rIns="0" bIns="0" rtlCol="0"/>
          <a:lstStyle/>
          <a:p/>
        </p:txBody>
      </p:sp>
      <p:sp>
        <p:nvSpPr>
          <p:cNvPr id="169" name="object 169"/>
          <p:cNvSpPr/>
          <p:nvPr/>
        </p:nvSpPr>
        <p:spPr>
          <a:xfrm>
            <a:off x="11782285" y="5183003"/>
            <a:ext cx="10160" cy="0"/>
          </a:xfrm>
          <a:custGeom>
            <a:avLst/>
            <a:gdLst/>
            <a:ahLst/>
            <a:cxnLst/>
            <a:rect l="l" t="t" r="r" b="b"/>
            <a:pathLst>
              <a:path w="10159">
                <a:moveTo>
                  <a:pt x="0" y="0"/>
                </a:moveTo>
                <a:lnTo>
                  <a:pt x="10058" y="0"/>
                </a:lnTo>
              </a:path>
            </a:pathLst>
          </a:custGeom>
          <a:ln w="3175">
            <a:solidFill>
              <a:srgbClr val="9F9F9F"/>
            </a:solidFill>
          </a:ln>
        </p:spPr>
        <p:txBody>
          <a:bodyPr wrap="square" lIns="0" tIns="0" rIns="0" bIns="0" rtlCol="0"/>
          <a:lstStyle/>
          <a:p/>
        </p:txBody>
      </p:sp>
      <p:sp>
        <p:nvSpPr>
          <p:cNvPr id="170" name="object 170"/>
          <p:cNvSpPr/>
          <p:nvPr/>
        </p:nvSpPr>
        <p:spPr>
          <a:xfrm>
            <a:off x="8029523" y="5182946"/>
            <a:ext cx="635" cy="1270"/>
          </a:xfrm>
          <a:custGeom>
            <a:avLst/>
            <a:gdLst/>
            <a:ahLst/>
            <a:cxnLst/>
            <a:rect l="l" t="t" r="r" b="b"/>
            <a:pathLst>
              <a:path w="634" h="1270">
                <a:moveTo>
                  <a:pt x="622" y="914"/>
                </a:moveTo>
                <a:lnTo>
                  <a:pt x="190" y="914"/>
                </a:lnTo>
                <a:lnTo>
                  <a:pt x="0" y="0"/>
                </a:lnTo>
                <a:lnTo>
                  <a:pt x="622" y="914"/>
                </a:lnTo>
                <a:close/>
              </a:path>
            </a:pathLst>
          </a:custGeom>
          <a:solidFill>
            <a:srgbClr val="9F9F9F"/>
          </a:solidFill>
        </p:spPr>
        <p:txBody>
          <a:bodyPr wrap="square" lIns="0" tIns="0" rIns="0" bIns="0" rtlCol="0"/>
          <a:lstStyle/>
          <a:p/>
        </p:txBody>
      </p:sp>
      <p:sp>
        <p:nvSpPr>
          <p:cNvPr id="171" name="object 171"/>
          <p:cNvSpPr/>
          <p:nvPr/>
        </p:nvSpPr>
        <p:spPr>
          <a:xfrm>
            <a:off x="11759527" y="5182946"/>
            <a:ext cx="33020" cy="34290"/>
          </a:xfrm>
          <a:custGeom>
            <a:avLst/>
            <a:gdLst/>
            <a:ahLst/>
            <a:cxnLst/>
            <a:rect l="l" t="t" r="r" b="b"/>
            <a:pathLst>
              <a:path w="33020" h="34289">
                <a:moveTo>
                  <a:pt x="0" y="34023"/>
                </a:moveTo>
                <a:lnTo>
                  <a:pt x="22936" y="0"/>
                </a:lnTo>
                <a:lnTo>
                  <a:pt x="22758" y="914"/>
                </a:lnTo>
                <a:lnTo>
                  <a:pt x="32473" y="914"/>
                </a:lnTo>
                <a:lnTo>
                  <a:pt x="32092" y="2806"/>
                </a:lnTo>
                <a:lnTo>
                  <a:pt x="31826" y="3695"/>
                </a:lnTo>
                <a:lnTo>
                  <a:pt x="31381" y="4521"/>
                </a:lnTo>
                <a:lnTo>
                  <a:pt x="11823" y="33515"/>
                </a:lnTo>
                <a:lnTo>
                  <a:pt x="749" y="33515"/>
                </a:lnTo>
                <a:lnTo>
                  <a:pt x="0" y="34023"/>
                </a:lnTo>
                <a:close/>
              </a:path>
            </a:pathLst>
          </a:custGeom>
          <a:solidFill>
            <a:srgbClr val="9F9F9F"/>
          </a:solidFill>
        </p:spPr>
        <p:txBody>
          <a:bodyPr wrap="square" lIns="0" tIns="0" rIns="0" bIns="0" rtlCol="0"/>
          <a:lstStyle/>
          <a:p/>
        </p:txBody>
      </p:sp>
      <p:sp>
        <p:nvSpPr>
          <p:cNvPr id="172" name="object 172"/>
          <p:cNvSpPr/>
          <p:nvPr/>
        </p:nvSpPr>
        <p:spPr>
          <a:xfrm>
            <a:off x="8051710" y="5216461"/>
            <a:ext cx="1905" cy="1905"/>
          </a:xfrm>
          <a:custGeom>
            <a:avLst/>
            <a:gdLst/>
            <a:ahLst/>
            <a:cxnLst/>
            <a:rect l="l" t="t" r="r" b="b"/>
            <a:pathLst>
              <a:path w="1904" h="1904">
                <a:moveTo>
                  <a:pt x="1295" y="1295"/>
                </a:moveTo>
                <a:lnTo>
                  <a:pt x="0" y="0"/>
                </a:lnTo>
                <a:lnTo>
                  <a:pt x="774" y="520"/>
                </a:lnTo>
                <a:lnTo>
                  <a:pt x="1295" y="1295"/>
                </a:lnTo>
                <a:close/>
              </a:path>
            </a:pathLst>
          </a:custGeom>
          <a:solidFill>
            <a:srgbClr val="9F9F9F"/>
          </a:solidFill>
        </p:spPr>
        <p:txBody>
          <a:bodyPr wrap="square" lIns="0" tIns="0" rIns="0" bIns="0" rtlCol="0"/>
          <a:lstStyle/>
          <a:p/>
        </p:txBody>
      </p:sp>
      <p:sp>
        <p:nvSpPr>
          <p:cNvPr id="173" name="object 173"/>
          <p:cNvSpPr/>
          <p:nvPr/>
        </p:nvSpPr>
        <p:spPr>
          <a:xfrm>
            <a:off x="8051710" y="5216461"/>
            <a:ext cx="1270" cy="635"/>
          </a:xfrm>
          <a:custGeom>
            <a:avLst/>
            <a:gdLst/>
            <a:ahLst/>
            <a:cxnLst/>
            <a:rect l="l" t="t" r="r" b="b"/>
            <a:pathLst>
              <a:path w="1270" h="635">
                <a:moveTo>
                  <a:pt x="774" y="520"/>
                </a:moveTo>
                <a:lnTo>
                  <a:pt x="0" y="0"/>
                </a:lnTo>
                <a:lnTo>
                  <a:pt x="419" y="0"/>
                </a:lnTo>
                <a:lnTo>
                  <a:pt x="774" y="520"/>
                </a:lnTo>
                <a:close/>
              </a:path>
            </a:pathLst>
          </a:custGeom>
          <a:solidFill>
            <a:srgbClr val="9F9F9F"/>
          </a:solidFill>
        </p:spPr>
        <p:txBody>
          <a:bodyPr wrap="square" lIns="0" tIns="0" rIns="0" bIns="0" rtlCol="0"/>
          <a:lstStyle/>
          <a:p/>
        </p:txBody>
      </p:sp>
      <p:sp>
        <p:nvSpPr>
          <p:cNvPr id="174" name="object 174"/>
          <p:cNvSpPr/>
          <p:nvPr/>
        </p:nvSpPr>
        <p:spPr>
          <a:xfrm>
            <a:off x="11758993" y="5216461"/>
            <a:ext cx="1270" cy="1905"/>
          </a:xfrm>
          <a:custGeom>
            <a:avLst/>
            <a:gdLst/>
            <a:ahLst/>
            <a:cxnLst/>
            <a:rect l="l" t="t" r="r" b="b"/>
            <a:pathLst>
              <a:path w="1270" h="1904">
                <a:moveTo>
                  <a:pt x="0" y="1295"/>
                </a:moveTo>
                <a:lnTo>
                  <a:pt x="533" y="508"/>
                </a:lnTo>
                <a:lnTo>
                  <a:pt x="1282" y="0"/>
                </a:lnTo>
                <a:lnTo>
                  <a:pt x="0" y="1295"/>
                </a:lnTo>
                <a:close/>
              </a:path>
            </a:pathLst>
          </a:custGeom>
          <a:solidFill>
            <a:srgbClr val="9F9F9F"/>
          </a:solidFill>
        </p:spPr>
        <p:txBody>
          <a:bodyPr wrap="square" lIns="0" tIns="0" rIns="0" bIns="0" rtlCol="0"/>
          <a:lstStyle/>
          <a:p/>
        </p:txBody>
      </p:sp>
      <p:sp>
        <p:nvSpPr>
          <p:cNvPr id="175" name="object 175"/>
          <p:cNvSpPr/>
          <p:nvPr/>
        </p:nvSpPr>
        <p:spPr>
          <a:xfrm>
            <a:off x="11758993" y="5216461"/>
            <a:ext cx="12700" cy="1905"/>
          </a:xfrm>
          <a:custGeom>
            <a:avLst/>
            <a:gdLst/>
            <a:ahLst/>
            <a:cxnLst/>
            <a:rect l="l" t="t" r="r" b="b"/>
            <a:pathLst>
              <a:path w="12700" h="1904">
                <a:moveTo>
                  <a:pt x="11480" y="1295"/>
                </a:moveTo>
                <a:lnTo>
                  <a:pt x="0" y="1295"/>
                </a:lnTo>
                <a:lnTo>
                  <a:pt x="1282" y="0"/>
                </a:lnTo>
                <a:lnTo>
                  <a:pt x="12357" y="0"/>
                </a:lnTo>
                <a:lnTo>
                  <a:pt x="11480" y="1295"/>
                </a:lnTo>
                <a:close/>
              </a:path>
            </a:pathLst>
          </a:custGeom>
          <a:solidFill>
            <a:srgbClr val="9F9F9F"/>
          </a:solidFill>
        </p:spPr>
        <p:txBody>
          <a:bodyPr wrap="square" lIns="0" tIns="0" rIns="0" bIns="0" rtlCol="0"/>
          <a:lstStyle/>
          <a:p/>
        </p:txBody>
      </p:sp>
      <p:sp>
        <p:nvSpPr>
          <p:cNvPr id="176" name="object 176"/>
          <p:cNvSpPr/>
          <p:nvPr/>
        </p:nvSpPr>
        <p:spPr>
          <a:xfrm>
            <a:off x="11725478" y="5216969"/>
            <a:ext cx="45085" cy="23495"/>
          </a:xfrm>
          <a:custGeom>
            <a:avLst/>
            <a:gdLst/>
            <a:ahLst/>
            <a:cxnLst/>
            <a:rect l="l" t="t" r="r" b="b"/>
            <a:pathLst>
              <a:path w="45084" h="23495">
                <a:moveTo>
                  <a:pt x="0" y="22974"/>
                </a:moveTo>
                <a:lnTo>
                  <a:pt x="34048" y="0"/>
                </a:lnTo>
                <a:lnTo>
                  <a:pt x="33515" y="787"/>
                </a:lnTo>
                <a:lnTo>
                  <a:pt x="44996" y="787"/>
                </a:lnTo>
                <a:lnTo>
                  <a:pt x="41414" y="6108"/>
                </a:lnTo>
                <a:lnTo>
                  <a:pt x="40830" y="6807"/>
                </a:lnTo>
                <a:lnTo>
                  <a:pt x="40132" y="7391"/>
                </a:lnTo>
                <a:lnTo>
                  <a:pt x="17310" y="22783"/>
                </a:lnTo>
                <a:lnTo>
                  <a:pt x="914" y="22783"/>
                </a:lnTo>
                <a:lnTo>
                  <a:pt x="0" y="22974"/>
                </a:lnTo>
                <a:close/>
              </a:path>
            </a:pathLst>
          </a:custGeom>
          <a:solidFill>
            <a:srgbClr val="9F9F9F"/>
          </a:solidFill>
        </p:spPr>
        <p:txBody>
          <a:bodyPr wrap="square" lIns="0" tIns="0" rIns="0" bIns="0" rtlCol="0"/>
          <a:lstStyle/>
          <a:p/>
        </p:txBody>
      </p:sp>
      <p:sp>
        <p:nvSpPr>
          <p:cNvPr id="177" name="object 177"/>
          <p:cNvSpPr/>
          <p:nvPr/>
        </p:nvSpPr>
        <p:spPr>
          <a:xfrm>
            <a:off x="8052486" y="5216982"/>
            <a:ext cx="1270" cy="1270"/>
          </a:xfrm>
          <a:custGeom>
            <a:avLst/>
            <a:gdLst/>
            <a:ahLst/>
            <a:cxnLst/>
            <a:rect l="l" t="t" r="r" b="b"/>
            <a:pathLst>
              <a:path w="1270" h="1270">
                <a:moveTo>
                  <a:pt x="1143" y="774"/>
                </a:moveTo>
                <a:lnTo>
                  <a:pt x="520" y="774"/>
                </a:lnTo>
                <a:lnTo>
                  <a:pt x="0" y="0"/>
                </a:lnTo>
                <a:lnTo>
                  <a:pt x="1143" y="774"/>
                </a:lnTo>
                <a:close/>
              </a:path>
            </a:pathLst>
          </a:custGeom>
          <a:solidFill>
            <a:srgbClr val="9F9F9F"/>
          </a:solidFill>
        </p:spPr>
        <p:txBody>
          <a:bodyPr wrap="square" lIns="0" tIns="0" rIns="0" bIns="0" rtlCol="0"/>
          <a:lstStyle/>
          <a:p/>
        </p:txBody>
      </p:sp>
      <p:sp>
        <p:nvSpPr>
          <p:cNvPr id="178" name="object 178"/>
          <p:cNvSpPr/>
          <p:nvPr/>
        </p:nvSpPr>
        <p:spPr>
          <a:xfrm>
            <a:off x="8085594" y="5239753"/>
            <a:ext cx="1905" cy="1270"/>
          </a:xfrm>
          <a:custGeom>
            <a:avLst/>
            <a:gdLst/>
            <a:ahLst/>
            <a:cxnLst/>
            <a:rect l="l" t="t" r="r" b="b"/>
            <a:pathLst>
              <a:path w="1904" h="1270">
                <a:moveTo>
                  <a:pt x="1727" y="723"/>
                </a:moveTo>
                <a:lnTo>
                  <a:pt x="0" y="0"/>
                </a:lnTo>
                <a:lnTo>
                  <a:pt x="927" y="190"/>
                </a:lnTo>
                <a:lnTo>
                  <a:pt x="1727" y="723"/>
                </a:lnTo>
                <a:close/>
              </a:path>
            </a:pathLst>
          </a:custGeom>
          <a:solidFill>
            <a:srgbClr val="9F9F9F"/>
          </a:solidFill>
        </p:spPr>
        <p:txBody>
          <a:bodyPr wrap="square" lIns="0" tIns="0" rIns="0" bIns="0" rtlCol="0"/>
          <a:lstStyle/>
          <a:p/>
        </p:txBody>
      </p:sp>
      <p:sp>
        <p:nvSpPr>
          <p:cNvPr id="179" name="object 179"/>
          <p:cNvSpPr/>
          <p:nvPr/>
        </p:nvSpPr>
        <p:spPr>
          <a:xfrm>
            <a:off x="8085594" y="5239753"/>
            <a:ext cx="1270" cy="635"/>
          </a:xfrm>
          <a:custGeom>
            <a:avLst/>
            <a:gdLst/>
            <a:ahLst/>
            <a:cxnLst/>
            <a:rect l="l" t="t" r="r" b="b"/>
            <a:pathLst>
              <a:path w="1270" h="635">
                <a:moveTo>
                  <a:pt x="927" y="190"/>
                </a:moveTo>
                <a:lnTo>
                  <a:pt x="0" y="0"/>
                </a:lnTo>
                <a:lnTo>
                  <a:pt x="647" y="0"/>
                </a:lnTo>
                <a:lnTo>
                  <a:pt x="927" y="190"/>
                </a:lnTo>
                <a:close/>
              </a:path>
            </a:pathLst>
          </a:custGeom>
          <a:solidFill>
            <a:srgbClr val="9F9F9F"/>
          </a:solidFill>
        </p:spPr>
        <p:txBody>
          <a:bodyPr wrap="square" lIns="0" tIns="0" rIns="0" bIns="0" rtlCol="0"/>
          <a:lstStyle/>
          <a:p/>
        </p:txBody>
      </p:sp>
      <p:sp>
        <p:nvSpPr>
          <p:cNvPr id="180" name="object 180"/>
          <p:cNvSpPr/>
          <p:nvPr/>
        </p:nvSpPr>
        <p:spPr>
          <a:xfrm>
            <a:off x="11724678" y="5239753"/>
            <a:ext cx="1905" cy="1270"/>
          </a:xfrm>
          <a:custGeom>
            <a:avLst/>
            <a:gdLst/>
            <a:ahLst/>
            <a:cxnLst/>
            <a:rect l="l" t="t" r="r" b="b"/>
            <a:pathLst>
              <a:path w="1904" h="1270">
                <a:moveTo>
                  <a:pt x="0" y="723"/>
                </a:moveTo>
                <a:lnTo>
                  <a:pt x="800" y="190"/>
                </a:lnTo>
                <a:lnTo>
                  <a:pt x="1714" y="0"/>
                </a:lnTo>
                <a:lnTo>
                  <a:pt x="0" y="723"/>
                </a:lnTo>
                <a:close/>
              </a:path>
            </a:pathLst>
          </a:custGeom>
          <a:solidFill>
            <a:srgbClr val="9F9F9F"/>
          </a:solidFill>
        </p:spPr>
        <p:txBody>
          <a:bodyPr wrap="square" lIns="0" tIns="0" rIns="0" bIns="0" rtlCol="0"/>
          <a:lstStyle/>
          <a:p/>
        </p:txBody>
      </p:sp>
      <p:sp>
        <p:nvSpPr>
          <p:cNvPr id="181" name="object 181"/>
          <p:cNvSpPr/>
          <p:nvPr/>
        </p:nvSpPr>
        <p:spPr>
          <a:xfrm>
            <a:off x="11724678" y="5240115"/>
            <a:ext cx="18415" cy="0"/>
          </a:xfrm>
          <a:custGeom>
            <a:avLst/>
            <a:gdLst/>
            <a:ahLst/>
            <a:cxnLst/>
            <a:rect l="l" t="t" r="r" b="b"/>
            <a:pathLst>
              <a:path w="18415">
                <a:moveTo>
                  <a:pt x="0" y="0"/>
                </a:moveTo>
                <a:lnTo>
                  <a:pt x="18110" y="0"/>
                </a:lnTo>
              </a:path>
            </a:pathLst>
          </a:custGeom>
          <a:ln w="3175">
            <a:solidFill>
              <a:srgbClr val="9F9F9F"/>
            </a:solidFill>
          </a:ln>
        </p:spPr>
        <p:txBody>
          <a:bodyPr wrap="square" lIns="0" tIns="0" rIns="0" bIns="0" rtlCol="0"/>
          <a:lstStyle/>
          <a:p/>
        </p:txBody>
      </p:sp>
      <p:sp>
        <p:nvSpPr>
          <p:cNvPr id="182" name="object 182"/>
          <p:cNvSpPr/>
          <p:nvPr/>
        </p:nvSpPr>
        <p:spPr>
          <a:xfrm>
            <a:off x="11682806" y="5239943"/>
            <a:ext cx="59055" cy="8890"/>
          </a:xfrm>
          <a:custGeom>
            <a:avLst/>
            <a:gdLst/>
            <a:ahLst/>
            <a:cxnLst/>
            <a:rect l="l" t="t" r="r" b="b"/>
            <a:pathLst>
              <a:path w="59054" h="8889">
                <a:moveTo>
                  <a:pt x="0" y="8610"/>
                </a:moveTo>
                <a:lnTo>
                  <a:pt x="42672" y="0"/>
                </a:lnTo>
                <a:lnTo>
                  <a:pt x="41871" y="533"/>
                </a:lnTo>
                <a:lnTo>
                  <a:pt x="58902" y="533"/>
                </a:lnTo>
                <a:lnTo>
                  <a:pt x="47193" y="8432"/>
                </a:lnTo>
                <a:lnTo>
                  <a:pt x="0" y="8610"/>
                </a:lnTo>
                <a:close/>
              </a:path>
            </a:pathLst>
          </a:custGeom>
          <a:solidFill>
            <a:srgbClr val="9F9F9F"/>
          </a:solidFill>
        </p:spPr>
        <p:txBody>
          <a:bodyPr wrap="square" lIns="0" tIns="0" rIns="0" bIns="0" rtlCol="0"/>
          <a:lstStyle/>
          <a:p/>
        </p:txBody>
      </p:sp>
      <p:sp>
        <p:nvSpPr>
          <p:cNvPr id="183" name="object 183"/>
          <p:cNvSpPr/>
          <p:nvPr/>
        </p:nvSpPr>
        <p:spPr>
          <a:xfrm>
            <a:off x="8086521" y="5239943"/>
            <a:ext cx="3175" cy="635"/>
          </a:xfrm>
          <a:custGeom>
            <a:avLst/>
            <a:gdLst/>
            <a:ahLst/>
            <a:cxnLst/>
            <a:rect l="l" t="t" r="r" b="b"/>
            <a:pathLst>
              <a:path w="3175" h="635">
                <a:moveTo>
                  <a:pt x="2654" y="533"/>
                </a:moveTo>
                <a:lnTo>
                  <a:pt x="800" y="533"/>
                </a:lnTo>
                <a:lnTo>
                  <a:pt x="0" y="0"/>
                </a:lnTo>
                <a:lnTo>
                  <a:pt x="2654" y="533"/>
                </a:lnTo>
                <a:close/>
              </a:path>
            </a:pathLst>
          </a:custGeom>
          <a:solidFill>
            <a:srgbClr val="9F9F9F"/>
          </a:solidFill>
        </p:spPr>
        <p:txBody>
          <a:bodyPr wrap="square" lIns="0" tIns="0" rIns="0" bIns="0" rtlCol="0"/>
          <a:lstStyle/>
          <a:p/>
        </p:txBody>
      </p:sp>
      <p:sp>
        <p:nvSpPr>
          <p:cNvPr id="184" name="object 184"/>
          <p:cNvSpPr/>
          <p:nvPr/>
        </p:nvSpPr>
        <p:spPr>
          <a:xfrm>
            <a:off x="8128749" y="5248509"/>
            <a:ext cx="3554729" cy="0"/>
          </a:xfrm>
          <a:custGeom>
            <a:avLst/>
            <a:gdLst/>
            <a:ahLst/>
            <a:cxnLst/>
            <a:rect l="l" t="t" r="r" b="b"/>
            <a:pathLst>
              <a:path w="3554729">
                <a:moveTo>
                  <a:pt x="0" y="0"/>
                </a:moveTo>
                <a:lnTo>
                  <a:pt x="3554501" y="0"/>
                </a:lnTo>
              </a:path>
            </a:pathLst>
          </a:custGeom>
          <a:ln w="3175">
            <a:solidFill>
              <a:srgbClr val="9F9F9F"/>
            </a:solidFill>
          </a:ln>
        </p:spPr>
        <p:txBody>
          <a:bodyPr wrap="square" lIns="0" tIns="0" rIns="0" bIns="0" rtlCol="0"/>
          <a:lstStyle/>
          <a:p/>
        </p:txBody>
      </p:sp>
      <p:sp>
        <p:nvSpPr>
          <p:cNvPr id="185" name="object 185"/>
          <p:cNvSpPr/>
          <p:nvPr/>
        </p:nvSpPr>
        <p:spPr>
          <a:xfrm>
            <a:off x="11682806" y="5248509"/>
            <a:ext cx="47625" cy="0"/>
          </a:xfrm>
          <a:custGeom>
            <a:avLst/>
            <a:gdLst/>
            <a:ahLst/>
            <a:cxnLst/>
            <a:rect l="l" t="t" r="r" b="b"/>
            <a:pathLst>
              <a:path w="47625">
                <a:moveTo>
                  <a:pt x="0" y="0"/>
                </a:moveTo>
                <a:lnTo>
                  <a:pt x="47028" y="0"/>
                </a:lnTo>
              </a:path>
            </a:pathLst>
          </a:custGeom>
          <a:ln w="3175">
            <a:solidFill>
              <a:srgbClr val="9F9F9F"/>
            </a:solidFill>
          </a:ln>
        </p:spPr>
        <p:txBody>
          <a:bodyPr wrap="square" lIns="0" tIns="0" rIns="0" bIns="0" rtlCol="0"/>
          <a:lstStyle/>
          <a:p/>
        </p:txBody>
      </p:sp>
      <p:sp>
        <p:nvSpPr>
          <p:cNvPr id="186" name="object 186"/>
          <p:cNvSpPr txBox="1"/>
          <p:nvPr/>
        </p:nvSpPr>
        <p:spPr>
          <a:xfrm>
            <a:off x="8129396" y="4644338"/>
            <a:ext cx="3398520" cy="469265"/>
          </a:xfrm>
          <a:prstGeom prst="rect">
            <a:avLst/>
          </a:prstGeom>
        </p:spPr>
        <p:txBody>
          <a:bodyPr vert="horz" wrap="square" lIns="0" tIns="0" rIns="0" bIns="0" rtlCol="0">
            <a:spAutoFit/>
          </a:bodyPr>
          <a:lstStyle/>
          <a:p>
            <a:pPr marL="12700" marR="5080">
              <a:lnSpc>
                <a:spcPct val="108000"/>
              </a:lnSpc>
            </a:pPr>
            <a:r>
              <a:rPr sz="1400" dirty="0">
                <a:solidFill>
                  <a:srgbClr val="272727"/>
                </a:solidFill>
                <a:latin typeface="Arial Unicode MS" panose="020B0604020202020204" charset="-122"/>
                <a:cs typeface="Arial Unicode MS" panose="020B0604020202020204" charset="-122"/>
              </a:rPr>
              <a:t>包括在职、兼职和临时</a:t>
            </a:r>
            <a:r>
              <a:rPr sz="1400" spc="-15" dirty="0">
                <a:solidFill>
                  <a:srgbClr val="272727"/>
                </a:solidFill>
                <a:latin typeface="Arial Unicode MS" panose="020B0604020202020204" charset="-122"/>
                <a:cs typeface="Arial Unicode MS" panose="020B0604020202020204" charset="-122"/>
              </a:rPr>
              <a:t>聘</a:t>
            </a:r>
            <a:r>
              <a:rPr sz="1400" dirty="0">
                <a:solidFill>
                  <a:srgbClr val="272727"/>
                </a:solidFill>
                <a:latin typeface="Arial Unicode MS" panose="020B0604020202020204" charset="-122"/>
                <a:cs typeface="Arial Unicode MS" panose="020B0604020202020204" charset="-122"/>
              </a:rPr>
              <a:t>用人</a:t>
            </a:r>
            <a:r>
              <a:rPr sz="1400" spc="-15" dirty="0">
                <a:solidFill>
                  <a:srgbClr val="272727"/>
                </a:solidFill>
                <a:latin typeface="Arial Unicode MS" panose="020B0604020202020204" charset="-122"/>
                <a:cs typeface="Arial Unicode MS" panose="020B0604020202020204" charset="-122"/>
              </a:rPr>
              <a:t>员</a:t>
            </a:r>
            <a:r>
              <a:rPr sz="1400" dirty="0">
                <a:solidFill>
                  <a:srgbClr val="272727"/>
                </a:solidFill>
                <a:latin typeface="Arial Unicode MS" panose="020B0604020202020204" charset="-122"/>
                <a:cs typeface="Arial Unicode MS" panose="020B0604020202020204" charset="-122"/>
              </a:rPr>
              <a:t>，累</a:t>
            </a:r>
            <a:r>
              <a:rPr sz="1400" spc="-15" dirty="0">
                <a:solidFill>
                  <a:srgbClr val="272727"/>
                </a:solidFill>
                <a:latin typeface="Arial Unicode MS" panose="020B0604020202020204" charset="-122"/>
                <a:cs typeface="Arial Unicode MS" panose="020B0604020202020204" charset="-122"/>
              </a:rPr>
              <a:t>计</a:t>
            </a:r>
            <a:r>
              <a:rPr sz="1400" dirty="0">
                <a:solidFill>
                  <a:srgbClr val="272727"/>
                </a:solidFill>
                <a:latin typeface="Arial Unicode MS" panose="020B0604020202020204" charset="-122"/>
                <a:cs typeface="Arial Unicode MS" panose="020B0604020202020204" charset="-122"/>
              </a:rPr>
              <a:t>实</a:t>
            </a:r>
            <a:r>
              <a:rPr sz="1400" dirty="0">
                <a:solidFill>
                  <a:srgbClr val="272727"/>
                </a:solidFill>
                <a:latin typeface="Arial Unicode MS" panose="020B0604020202020204" charset="-122"/>
                <a:cs typeface="Arial Unicode MS" panose="020B0604020202020204" charset="-122"/>
              </a:rPr>
              <a:t>际 </a:t>
            </a:r>
            <a:r>
              <a:rPr sz="1400" dirty="0">
                <a:solidFill>
                  <a:srgbClr val="272727"/>
                </a:solidFill>
                <a:latin typeface="Arial Unicode MS" panose="020B0604020202020204" charset="-122"/>
                <a:cs typeface="Arial Unicode MS" panose="020B0604020202020204" charset="-122"/>
              </a:rPr>
              <a:t> </a:t>
            </a:r>
            <a:r>
              <a:rPr sz="1400" spc="20" dirty="0">
                <a:solidFill>
                  <a:srgbClr val="272727"/>
                </a:solidFill>
                <a:latin typeface="Arial Unicode MS" panose="020B0604020202020204" charset="-122"/>
                <a:cs typeface="Arial Unicode MS" panose="020B0604020202020204" charset="-122"/>
              </a:rPr>
              <a:t>工作时间在</a:t>
            </a:r>
            <a:r>
              <a:rPr sz="1400" spc="20" dirty="0">
                <a:solidFill>
                  <a:srgbClr val="272727"/>
                </a:solidFill>
                <a:latin typeface="Tahoma" panose="020B0604030504040204"/>
                <a:cs typeface="Tahoma" panose="020B0604030504040204"/>
              </a:rPr>
              <a:t>183</a:t>
            </a:r>
            <a:r>
              <a:rPr sz="1400" spc="20" dirty="0">
                <a:solidFill>
                  <a:srgbClr val="272727"/>
                </a:solidFill>
                <a:latin typeface="Arial Unicode MS" panose="020B0604020202020204" charset="-122"/>
                <a:cs typeface="Arial Unicode MS" panose="020B0604020202020204" charset="-122"/>
              </a:rPr>
              <a:t>天以上。</a:t>
            </a:r>
            <a:endParaRPr sz="1400">
              <a:latin typeface="Arial Unicode MS" panose="020B0604020202020204" charset="-122"/>
              <a:cs typeface="Arial Unicode MS" panose="020B0604020202020204" charset="-122"/>
            </a:endParaRPr>
          </a:p>
        </p:txBody>
      </p:sp>
      <p:sp>
        <p:nvSpPr>
          <p:cNvPr id="187" name="object 187"/>
          <p:cNvSpPr/>
          <p:nvPr/>
        </p:nvSpPr>
        <p:spPr>
          <a:xfrm>
            <a:off x="6878828" y="5501894"/>
            <a:ext cx="4820920" cy="694690"/>
          </a:xfrm>
          <a:custGeom>
            <a:avLst/>
            <a:gdLst/>
            <a:ahLst/>
            <a:cxnLst/>
            <a:rect l="l" t="t" r="r" b="b"/>
            <a:pathLst>
              <a:path w="4820920" h="694689">
                <a:moveTo>
                  <a:pt x="4683760" y="694689"/>
                </a:moveTo>
                <a:lnTo>
                  <a:pt x="1180083" y="694689"/>
                </a:lnTo>
                <a:lnTo>
                  <a:pt x="1136751" y="687692"/>
                </a:lnTo>
                <a:lnTo>
                  <a:pt x="1099108" y="668223"/>
                </a:lnTo>
                <a:lnTo>
                  <a:pt x="1069403" y="638530"/>
                </a:lnTo>
                <a:lnTo>
                  <a:pt x="1049921" y="600887"/>
                </a:lnTo>
                <a:lnTo>
                  <a:pt x="1042924" y="557529"/>
                </a:lnTo>
                <a:lnTo>
                  <a:pt x="1042924" y="214629"/>
                </a:lnTo>
                <a:lnTo>
                  <a:pt x="0" y="0"/>
                </a:lnTo>
                <a:lnTo>
                  <a:pt x="4820920" y="8889"/>
                </a:lnTo>
                <a:lnTo>
                  <a:pt x="4820920" y="557529"/>
                </a:lnTo>
                <a:lnTo>
                  <a:pt x="4813922" y="600887"/>
                </a:lnTo>
                <a:lnTo>
                  <a:pt x="4794440" y="638530"/>
                </a:lnTo>
                <a:lnTo>
                  <a:pt x="4764735" y="668223"/>
                </a:lnTo>
                <a:lnTo>
                  <a:pt x="4727092" y="687692"/>
                </a:lnTo>
                <a:lnTo>
                  <a:pt x="4683760" y="694689"/>
                </a:lnTo>
                <a:close/>
              </a:path>
            </a:pathLst>
          </a:custGeom>
          <a:solidFill>
            <a:srgbClr val="C1C1C1"/>
          </a:solidFill>
        </p:spPr>
        <p:txBody>
          <a:bodyPr wrap="square" lIns="0" tIns="0" rIns="0" bIns="0" rtlCol="0"/>
          <a:lstStyle/>
          <a:p/>
        </p:txBody>
      </p:sp>
      <p:sp>
        <p:nvSpPr>
          <p:cNvPr id="188" name="object 188"/>
          <p:cNvSpPr/>
          <p:nvPr/>
        </p:nvSpPr>
        <p:spPr>
          <a:xfrm>
            <a:off x="7921752" y="5373623"/>
            <a:ext cx="3778250" cy="137160"/>
          </a:xfrm>
          <a:custGeom>
            <a:avLst/>
            <a:gdLst/>
            <a:ahLst/>
            <a:cxnLst/>
            <a:rect l="l" t="t" r="r" b="b"/>
            <a:pathLst>
              <a:path w="3778250" h="137160">
                <a:moveTo>
                  <a:pt x="3777996" y="137160"/>
                </a:moveTo>
                <a:lnTo>
                  <a:pt x="0" y="137160"/>
                </a:lnTo>
                <a:lnTo>
                  <a:pt x="6997" y="93827"/>
                </a:lnTo>
                <a:lnTo>
                  <a:pt x="26479" y="56184"/>
                </a:lnTo>
                <a:lnTo>
                  <a:pt x="56184" y="26479"/>
                </a:lnTo>
                <a:lnTo>
                  <a:pt x="93827" y="6997"/>
                </a:lnTo>
                <a:lnTo>
                  <a:pt x="137159" y="0"/>
                </a:lnTo>
                <a:lnTo>
                  <a:pt x="3640836" y="0"/>
                </a:lnTo>
                <a:lnTo>
                  <a:pt x="3684168" y="6997"/>
                </a:lnTo>
                <a:lnTo>
                  <a:pt x="3721811" y="26479"/>
                </a:lnTo>
                <a:lnTo>
                  <a:pt x="3751516" y="56184"/>
                </a:lnTo>
                <a:lnTo>
                  <a:pt x="3770998" y="93827"/>
                </a:lnTo>
                <a:lnTo>
                  <a:pt x="3777996" y="137160"/>
                </a:lnTo>
                <a:close/>
              </a:path>
            </a:pathLst>
          </a:custGeom>
          <a:solidFill>
            <a:srgbClr val="C1C1C1"/>
          </a:solidFill>
        </p:spPr>
        <p:txBody>
          <a:bodyPr wrap="square" lIns="0" tIns="0" rIns="0" bIns="0" rtlCol="0"/>
          <a:lstStyle/>
          <a:p/>
        </p:txBody>
      </p:sp>
      <p:sp>
        <p:nvSpPr>
          <p:cNvPr id="189" name="object 189"/>
          <p:cNvSpPr/>
          <p:nvPr/>
        </p:nvSpPr>
        <p:spPr>
          <a:xfrm>
            <a:off x="7917053" y="5368925"/>
            <a:ext cx="3695065" cy="141605"/>
          </a:xfrm>
          <a:custGeom>
            <a:avLst/>
            <a:gdLst/>
            <a:ahLst/>
            <a:cxnLst/>
            <a:rect l="l" t="t" r="r" b="b"/>
            <a:pathLst>
              <a:path w="3695065" h="141604">
                <a:moveTo>
                  <a:pt x="9639" y="141097"/>
                </a:moveTo>
                <a:lnTo>
                  <a:pt x="0" y="141097"/>
                </a:lnTo>
                <a:lnTo>
                  <a:pt x="4737" y="137096"/>
                </a:lnTo>
                <a:lnTo>
                  <a:pt x="647" y="137058"/>
                </a:lnTo>
                <a:lnTo>
                  <a:pt x="6997" y="97764"/>
                </a:lnTo>
                <a:lnTo>
                  <a:pt x="26949" y="58686"/>
                </a:lnTo>
                <a:lnTo>
                  <a:pt x="57505" y="27812"/>
                </a:lnTo>
                <a:lnTo>
                  <a:pt x="96342" y="7467"/>
                </a:lnTo>
                <a:lnTo>
                  <a:pt x="141097" y="0"/>
                </a:lnTo>
                <a:lnTo>
                  <a:pt x="3646297" y="0"/>
                </a:lnTo>
                <a:lnTo>
                  <a:pt x="3689616" y="6997"/>
                </a:lnTo>
                <a:lnTo>
                  <a:pt x="3691051" y="7467"/>
                </a:lnTo>
                <a:lnTo>
                  <a:pt x="3694785" y="9398"/>
                </a:lnTo>
                <a:lnTo>
                  <a:pt x="142227" y="9461"/>
                </a:lnTo>
                <a:lnTo>
                  <a:pt x="102196" y="15925"/>
                </a:lnTo>
                <a:lnTo>
                  <a:pt x="100711" y="15925"/>
                </a:lnTo>
                <a:lnTo>
                  <a:pt x="99288" y="16395"/>
                </a:lnTo>
                <a:lnTo>
                  <a:pt x="99796" y="16395"/>
                </a:lnTo>
                <a:lnTo>
                  <a:pt x="64731" y="34544"/>
                </a:lnTo>
                <a:lnTo>
                  <a:pt x="64249" y="34544"/>
                </a:lnTo>
                <a:lnTo>
                  <a:pt x="63068" y="35407"/>
                </a:lnTo>
                <a:lnTo>
                  <a:pt x="63385" y="35407"/>
                </a:lnTo>
                <a:lnTo>
                  <a:pt x="35725" y="63068"/>
                </a:lnTo>
                <a:lnTo>
                  <a:pt x="35407" y="63068"/>
                </a:lnTo>
                <a:lnTo>
                  <a:pt x="34544" y="64249"/>
                </a:lnTo>
                <a:lnTo>
                  <a:pt x="34798" y="64249"/>
                </a:lnTo>
                <a:lnTo>
                  <a:pt x="16662" y="99288"/>
                </a:lnTo>
                <a:lnTo>
                  <a:pt x="16395" y="99288"/>
                </a:lnTo>
                <a:lnTo>
                  <a:pt x="15925" y="100711"/>
                </a:lnTo>
                <a:lnTo>
                  <a:pt x="16167" y="100711"/>
                </a:lnTo>
                <a:lnTo>
                  <a:pt x="9639" y="141097"/>
                </a:lnTo>
                <a:close/>
              </a:path>
            </a:pathLst>
          </a:custGeom>
          <a:solidFill>
            <a:srgbClr val="9F9F9F"/>
          </a:solidFill>
        </p:spPr>
        <p:txBody>
          <a:bodyPr wrap="square" lIns="0" tIns="0" rIns="0" bIns="0" rtlCol="0"/>
          <a:lstStyle/>
          <a:p/>
        </p:txBody>
      </p:sp>
      <p:sp>
        <p:nvSpPr>
          <p:cNvPr id="190" name="object 190"/>
          <p:cNvSpPr/>
          <p:nvPr/>
        </p:nvSpPr>
        <p:spPr>
          <a:xfrm>
            <a:off x="8058911" y="5378354"/>
            <a:ext cx="1270" cy="0"/>
          </a:xfrm>
          <a:custGeom>
            <a:avLst/>
            <a:gdLst/>
            <a:ahLst/>
            <a:cxnLst/>
            <a:rect l="l" t="t" r="r" b="b"/>
            <a:pathLst>
              <a:path w="1270">
                <a:moveTo>
                  <a:pt x="0" y="0"/>
                </a:moveTo>
                <a:lnTo>
                  <a:pt x="762" y="0"/>
                </a:lnTo>
              </a:path>
            </a:pathLst>
          </a:custGeom>
          <a:ln w="3175">
            <a:solidFill>
              <a:srgbClr val="9F9F9F"/>
            </a:solidFill>
          </a:ln>
        </p:spPr>
        <p:txBody>
          <a:bodyPr wrap="square" lIns="0" tIns="0" rIns="0" bIns="0" rtlCol="0"/>
          <a:lstStyle/>
          <a:p/>
        </p:txBody>
      </p:sp>
      <p:sp>
        <p:nvSpPr>
          <p:cNvPr id="191" name="object 191"/>
          <p:cNvSpPr/>
          <p:nvPr/>
        </p:nvSpPr>
        <p:spPr>
          <a:xfrm>
            <a:off x="11561826" y="5378322"/>
            <a:ext cx="62865" cy="6985"/>
          </a:xfrm>
          <a:custGeom>
            <a:avLst/>
            <a:gdLst/>
            <a:ahLst/>
            <a:cxnLst/>
            <a:rect l="l" t="t" r="r" b="b"/>
            <a:pathLst>
              <a:path w="62865" h="6985">
                <a:moveTo>
                  <a:pt x="42570" y="6870"/>
                </a:moveTo>
                <a:lnTo>
                  <a:pt x="0" y="0"/>
                </a:lnTo>
                <a:lnTo>
                  <a:pt x="50126" y="63"/>
                </a:lnTo>
                <a:lnTo>
                  <a:pt x="62623" y="6527"/>
                </a:lnTo>
                <a:lnTo>
                  <a:pt x="41897" y="6527"/>
                </a:lnTo>
                <a:lnTo>
                  <a:pt x="42570" y="6870"/>
                </a:lnTo>
                <a:close/>
              </a:path>
            </a:pathLst>
          </a:custGeom>
          <a:solidFill>
            <a:srgbClr val="9F9F9F"/>
          </a:solidFill>
        </p:spPr>
        <p:txBody>
          <a:bodyPr wrap="square" lIns="0" tIns="0" rIns="0" bIns="0" rtlCol="0"/>
          <a:lstStyle/>
          <a:p/>
        </p:txBody>
      </p:sp>
      <p:sp>
        <p:nvSpPr>
          <p:cNvPr id="192" name="object 192"/>
          <p:cNvSpPr/>
          <p:nvPr/>
        </p:nvSpPr>
        <p:spPr>
          <a:xfrm>
            <a:off x="8016341" y="5384850"/>
            <a:ext cx="1905" cy="635"/>
          </a:xfrm>
          <a:custGeom>
            <a:avLst/>
            <a:gdLst/>
            <a:ahLst/>
            <a:cxnLst/>
            <a:rect l="l" t="t" r="r" b="b"/>
            <a:pathLst>
              <a:path w="1904" h="635">
                <a:moveTo>
                  <a:pt x="0" y="469"/>
                </a:moveTo>
                <a:lnTo>
                  <a:pt x="1422" y="0"/>
                </a:lnTo>
                <a:lnTo>
                  <a:pt x="749" y="342"/>
                </a:lnTo>
                <a:lnTo>
                  <a:pt x="0" y="469"/>
                </a:lnTo>
                <a:close/>
              </a:path>
            </a:pathLst>
          </a:custGeom>
          <a:solidFill>
            <a:srgbClr val="9F9F9F"/>
          </a:solidFill>
        </p:spPr>
        <p:txBody>
          <a:bodyPr wrap="square" lIns="0" tIns="0" rIns="0" bIns="0" rtlCol="0"/>
          <a:lstStyle/>
          <a:p/>
        </p:txBody>
      </p:sp>
      <p:sp>
        <p:nvSpPr>
          <p:cNvPr id="193" name="object 193"/>
          <p:cNvSpPr/>
          <p:nvPr/>
        </p:nvSpPr>
        <p:spPr>
          <a:xfrm>
            <a:off x="8017091" y="5384850"/>
            <a:ext cx="2540" cy="635"/>
          </a:xfrm>
          <a:custGeom>
            <a:avLst/>
            <a:gdLst/>
            <a:ahLst/>
            <a:cxnLst/>
            <a:rect l="l" t="t" r="r" b="b"/>
            <a:pathLst>
              <a:path w="2540" h="635">
                <a:moveTo>
                  <a:pt x="0" y="342"/>
                </a:moveTo>
                <a:lnTo>
                  <a:pt x="673" y="0"/>
                </a:lnTo>
                <a:lnTo>
                  <a:pt x="2158" y="0"/>
                </a:lnTo>
                <a:lnTo>
                  <a:pt x="0" y="342"/>
                </a:lnTo>
                <a:close/>
              </a:path>
            </a:pathLst>
          </a:custGeom>
          <a:solidFill>
            <a:srgbClr val="9F9F9F"/>
          </a:solidFill>
        </p:spPr>
        <p:txBody>
          <a:bodyPr wrap="square" lIns="0" tIns="0" rIns="0" bIns="0" rtlCol="0"/>
          <a:lstStyle/>
          <a:p/>
        </p:txBody>
      </p:sp>
      <p:sp>
        <p:nvSpPr>
          <p:cNvPr id="194" name="object 194"/>
          <p:cNvSpPr/>
          <p:nvPr/>
        </p:nvSpPr>
        <p:spPr>
          <a:xfrm>
            <a:off x="11603723" y="5384850"/>
            <a:ext cx="1905" cy="635"/>
          </a:xfrm>
          <a:custGeom>
            <a:avLst/>
            <a:gdLst/>
            <a:ahLst/>
            <a:cxnLst/>
            <a:rect l="l" t="t" r="r" b="b"/>
            <a:pathLst>
              <a:path w="1904" h="635">
                <a:moveTo>
                  <a:pt x="1435" y="469"/>
                </a:moveTo>
                <a:lnTo>
                  <a:pt x="673" y="342"/>
                </a:lnTo>
                <a:lnTo>
                  <a:pt x="0" y="0"/>
                </a:lnTo>
                <a:lnTo>
                  <a:pt x="1435" y="469"/>
                </a:lnTo>
                <a:close/>
              </a:path>
            </a:pathLst>
          </a:custGeom>
          <a:solidFill>
            <a:srgbClr val="9F9F9F"/>
          </a:solidFill>
        </p:spPr>
        <p:txBody>
          <a:bodyPr wrap="square" lIns="0" tIns="0" rIns="0" bIns="0" rtlCol="0"/>
          <a:lstStyle/>
          <a:p/>
        </p:txBody>
      </p:sp>
      <p:sp>
        <p:nvSpPr>
          <p:cNvPr id="195" name="object 195"/>
          <p:cNvSpPr/>
          <p:nvPr/>
        </p:nvSpPr>
        <p:spPr>
          <a:xfrm>
            <a:off x="11603723" y="5385085"/>
            <a:ext cx="22225" cy="0"/>
          </a:xfrm>
          <a:custGeom>
            <a:avLst/>
            <a:gdLst/>
            <a:ahLst/>
            <a:cxnLst/>
            <a:rect l="l" t="t" r="r" b="b"/>
            <a:pathLst>
              <a:path w="22225">
                <a:moveTo>
                  <a:pt x="0" y="0"/>
                </a:moveTo>
                <a:lnTo>
                  <a:pt x="21640" y="0"/>
                </a:lnTo>
              </a:path>
            </a:pathLst>
          </a:custGeom>
          <a:ln w="3175">
            <a:solidFill>
              <a:srgbClr val="9F9F9F"/>
            </a:solidFill>
          </a:ln>
        </p:spPr>
        <p:txBody>
          <a:bodyPr wrap="square" lIns="0" tIns="0" rIns="0" bIns="0" rtlCol="0"/>
          <a:lstStyle/>
          <a:p/>
        </p:txBody>
      </p:sp>
      <p:sp>
        <p:nvSpPr>
          <p:cNvPr id="196" name="object 196"/>
          <p:cNvSpPr/>
          <p:nvPr/>
        </p:nvSpPr>
        <p:spPr>
          <a:xfrm>
            <a:off x="11604396" y="5385193"/>
            <a:ext cx="49530" cy="19050"/>
          </a:xfrm>
          <a:custGeom>
            <a:avLst/>
            <a:gdLst/>
            <a:ahLst/>
            <a:cxnLst/>
            <a:rect l="l" t="t" r="r" b="b"/>
            <a:pathLst>
              <a:path w="49529" h="19050">
                <a:moveTo>
                  <a:pt x="36322" y="18796"/>
                </a:moveTo>
                <a:lnTo>
                  <a:pt x="0" y="0"/>
                </a:lnTo>
                <a:lnTo>
                  <a:pt x="20967" y="126"/>
                </a:lnTo>
                <a:lnTo>
                  <a:pt x="41363" y="10680"/>
                </a:lnTo>
                <a:lnTo>
                  <a:pt x="42532" y="11544"/>
                </a:lnTo>
                <a:lnTo>
                  <a:pt x="49263" y="18275"/>
                </a:lnTo>
                <a:lnTo>
                  <a:pt x="35801" y="18275"/>
                </a:lnTo>
                <a:lnTo>
                  <a:pt x="36322" y="18796"/>
                </a:lnTo>
                <a:close/>
              </a:path>
            </a:pathLst>
          </a:custGeom>
          <a:solidFill>
            <a:srgbClr val="9F9F9F"/>
          </a:solidFill>
        </p:spPr>
        <p:txBody>
          <a:bodyPr wrap="square" lIns="0" tIns="0" rIns="0" bIns="0" rtlCol="0"/>
          <a:lstStyle/>
          <a:p/>
        </p:txBody>
      </p:sp>
      <p:sp>
        <p:nvSpPr>
          <p:cNvPr id="197" name="object 197"/>
          <p:cNvSpPr/>
          <p:nvPr/>
        </p:nvSpPr>
        <p:spPr>
          <a:xfrm>
            <a:off x="8016341" y="5385193"/>
            <a:ext cx="1270" cy="635"/>
          </a:xfrm>
          <a:custGeom>
            <a:avLst/>
            <a:gdLst/>
            <a:ahLst/>
            <a:cxnLst/>
            <a:rect l="l" t="t" r="r" b="b"/>
            <a:pathLst>
              <a:path w="1270" h="635">
                <a:moveTo>
                  <a:pt x="508" y="126"/>
                </a:moveTo>
                <a:lnTo>
                  <a:pt x="0" y="126"/>
                </a:lnTo>
                <a:lnTo>
                  <a:pt x="749" y="0"/>
                </a:lnTo>
                <a:lnTo>
                  <a:pt x="508" y="126"/>
                </a:lnTo>
                <a:close/>
              </a:path>
            </a:pathLst>
          </a:custGeom>
          <a:solidFill>
            <a:srgbClr val="9F9F9F"/>
          </a:solidFill>
        </p:spPr>
        <p:txBody>
          <a:bodyPr wrap="square" lIns="0" tIns="0" rIns="0" bIns="0" rtlCol="0"/>
          <a:lstStyle/>
          <a:p/>
        </p:txBody>
      </p:sp>
      <p:sp>
        <p:nvSpPr>
          <p:cNvPr id="198" name="object 198"/>
          <p:cNvSpPr/>
          <p:nvPr/>
        </p:nvSpPr>
        <p:spPr>
          <a:xfrm>
            <a:off x="7980121" y="5403469"/>
            <a:ext cx="1270" cy="1270"/>
          </a:xfrm>
          <a:custGeom>
            <a:avLst/>
            <a:gdLst/>
            <a:ahLst/>
            <a:cxnLst/>
            <a:rect l="l" t="t" r="r" b="b"/>
            <a:pathLst>
              <a:path w="1270" h="1270">
                <a:moveTo>
                  <a:pt x="0" y="863"/>
                </a:moveTo>
                <a:lnTo>
                  <a:pt x="1181" y="0"/>
                </a:lnTo>
                <a:lnTo>
                  <a:pt x="660" y="520"/>
                </a:lnTo>
                <a:lnTo>
                  <a:pt x="0" y="863"/>
                </a:lnTo>
                <a:close/>
              </a:path>
            </a:pathLst>
          </a:custGeom>
          <a:solidFill>
            <a:srgbClr val="9F9F9F"/>
          </a:solidFill>
        </p:spPr>
        <p:txBody>
          <a:bodyPr wrap="square" lIns="0" tIns="0" rIns="0" bIns="0" rtlCol="0"/>
          <a:lstStyle/>
          <a:p/>
        </p:txBody>
      </p:sp>
      <p:sp>
        <p:nvSpPr>
          <p:cNvPr id="199" name="object 199"/>
          <p:cNvSpPr/>
          <p:nvPr/>
        </p:nvSpPr>
        <p:spPr>
          <a:xfrm>
            <a:off x="7980781" y="5403469"/>
            <a:ext cx="1270" cy="635"/>
          </a:xfrm>
          <a:custGeom>
            <a:avLst/>
            <a:gdLst/>
            <a:ahLst/>
            <a:cxnLst/>
            <a:rect l="l" t="t" r="r" b="b"/>
            <a:pathLst>
              <a:path w="1270" h="635">
                <a:moveTo>
                  <a:pt x="0" y="520"/>
                </a:moveTo>
                <a:lnTo>
                  <a:pt x="520" y="0"/>
                </a:lnTo>
                <a:lnTo>
                  <a:pt x="1003" y="0"/>
                </a:lnTo>
                <a:lnTo>
                  <a:pt x="0" y="520"/>
                </a:lnTo>
                <a:close/>
              </a:path>
            </a:pathLst>
          </a:custGeom>
          <a:solidFill>
            <a:srgbClr val="9F9F9F"/>
          </a:solidFill>
        </p:spPr>
        <p:txBody>
          <a:bodyPr wrap="square" lIns="0" tIns="0" rIns="0" bIns="0" rtlCol="0"/>
          <a:lstStyle/>
          <a:p/>
        </p:txBody>
      </p:sp>
      <p:sp>
        <p:nvSpPr>
          <p:cNvPr id="200" name="object 200"/>
          <p:cNvSpPr/>
          <p:nvPr/>
        </p:nvSpPr>
        <p:spPr>
          <a:xfrm>
            <a:off x="11640198" y="5403469"/>
            <a:ext cx="1270" cy="1270"/>
          </a:xfrm>
          <a:custGeom>
            <a:avLst/>
            <a:gdLst/>
            <a:ahLst/>
            <a:cxnLst/>
            <a:rect l="l" t="t" r="r" b="b"/>
            <a:pathLst>
              <a:path w="1270" h="1270">
                <a:moveTo>
                  <a:pt x="1181" y="863"/>
                </a:moveTo>
                <a:lnTo>
                  <a:pt x="520" y="520"/>
                </a:lnTo>
                <a:lnTo>
                  <a:pt x="0" y="0"/>
                </a:lnTo>
                <a:lnTo>
                  <a:pt x="1181" y="863"/>
                </a:lnTo>
                <a:close/>
              </a:path>
            </a:pathLst>
          </a:custGeom>
          <a:solidFill>
            <a:srgbClr val="9F9F9F"/>
          </a:solidFill>
        </p:spPr>
        <p:txBody>
          <a:bodyPr wrap="square" lIns="0" tIns="0" rIns="0" bIns="0" rtlCol="0"/>
          <a:lstStyle/>
          <a:p/>
        </p:txBody>
      </p:sp>
      <p:sp>
        <p:nvSpPr>
          <p:cNvPr id="201" name="object 201"/>
          <p:cNvSpPr/>
          <p:nvPr/>
        </p:nvSpPr>
        <p:spPr>
          <a:xfrm>
            <a:off x="11640198" y="5403900"/>
            <a:ext cx="14604" cy="0"/>
          </a:xfrm>
          <a:custGeom>
            <a:avLst/>
            <a:gdLst/>
            <a:ahLst/>
            <a:cxnLst/>
            <a:rect l="l" t="t" r="r" b="b"/>
            <a:pathLst>
              <a:path w="14604">
                <a:moveTo>
                  <a:pt x="0" y="0"/>
                </a:moveTo>
                <a:lnTo>
                  <a:pt x="14325" y="0"/>
                </a:lnTo>
              </a:path>
            </a:pathLst>
          </a:custGeom>
          <a:ln w="3175">
            <a:solidFill>
              <a:srgbClr val="9F9F9F"/>
            </a:solidFill>
          </a:ln>
        </p:spPr>
        <p:txBody>
          <a:bodyPr wrap="square" lIns="0" tIns="0" rIns="0" bIns="0" rtlCol="0"/>
          <a:lstStyle/>
          <a:p/>
        </p:txBody>
      </p:sp>
      <p:sp>
        <p:nvSpPr>
          <p:cNvPr id="202" name="object 202"/>
          <p:cNvSpPr/>
          <p:nvPr/>
        </p:nvSpPr>
        <p:spPr>
          <a:xfrm>
            <a:off x="7980121" y="5403989"/>
            <a:ext cx="1270" cy="635"/>
          </a:xfrm>
          <a:custGeom>
            <a:avLst/>
            <a:gdLst/>
            <a:ahLst/>
            <a:cxnLst/>
            <a:rect l="l" t="t" r="r" b="b"/>
            <a:pathLst>
              <a:path w="1270" h="635">
                <a:moveTo>
                  <a:pt x="317" y="342"/>
                </a:moveTo>
                <a:lnTo>
                  <a:pt x="0" y="342"/>
                </a:lnTo>
                <a:lnTo>
                  <a:pt x="660" y="0"/>
                </a:lnTo>
                <a:lnTo>
                  <a:pt x="317" y="342"/>
                </a:lnTo>
                <a:close/>
              </a:path>
            </a:pathLst>
          </a:custGeom>
          <a:solidFill>
            <a:srgbClr val="9F9F9F"/>
          </a:solidFill>
        </p:spPr>
        <p:txBody>
          <a:bodyPr wrap="square" lIns="0" tIns="0" rIns="0" bIns="0" rtlCol="0"/>
          <a:lstStyle/>
          <a:p/>
        </p:txBody>
      </p:sp>
      <p:sp>
        <p:nvSpPr>
          <p:cNvPr id="203" name="object 203"/>
          <p:cNvSpPr/>
          <p:nvPr/>
        </p:nvSpPr>
        <p:spPr>
          <a:xfrm>
            <a:off x="11640718" y="5403989"/>
            <a:ext cx="39370" cy="29209"/>
          </a:xfrm>
          <a:custGeom>
            <a:avLst/>
            <a:gdLst/>
            <a:ahLst/>
            <a:cxnLst/>
            <a:rect l="l" t="t" r="r" b="b"/>
            <a:pathLst>
              <a:path w="39370" h="29210">
                <a:moveTo>
                  <a:pt x="28663" y="28663"/>
                </a:moveTo>
                <a:lnTo>
                  <a:pt x="0" y="0"/>
                </a:lnTo>
                <a:lnTo>
                  <a:pt x="660" y="342"/>
                </a:lnTo>
                <a:lnTo>
                  <a:pt x="13804" y="342"/>
                </a:lnTo>
                <a:lnTo>
                  <a:pt x="35915" y="22440"/>
                </a:lnTo>
                <a:lnTo>
                  <a:pt x="36779" y="23621"/>
                </a:lnTo>
                <a:lnTo>
                  <a:pt x="39039" y="28003"/>
                </a:lnTo>
                <a:lnTo>
                  <a:pt x="28321" y="28003"/>
                </a:lnTo>
                <a:lnTo>
                  <a:pt x="28663" y="28663"/>
                </a:lnTo>
                <a:close/>
              </a:path>
            </a:pathLst>
          </a:custGeom>
          <a:solidFill>
            <a:srgbClr val="9F9F9F"/>
          </a:solidFill>
        </p:spPr>
        <p:txBody>
          <a:bodyPr wrap="square" lIns="0" tIns="0" rIns="0" bIns="0" rtlCol="0"/>
          <a:lstStyle/>
          <a:p/>
        </p:txBody>
      </p:sp>
      <p:sp>
        <p:nvSpPr>
          <p:cNvPr id="204" name="object 204"/>
          <p:cNvSpPr/>
          <p:nvPr/>
        </p:nvSpPr>
        <p:spPr>
          <a:xfrm>
            <a:off x="7951596" y="5431993"/>
            <a:ext cx="1270" cy="1270"/>
          </a:xfrm>
          <a:custGeom>
            <a:avLst/>
            <a:gdLst/>
            <a:ahLst/>
            <a:cxnLst/>
            <a:rect l="l" t="t" r="r" b="b"/>
            <a:pathLst>
              <a:path w="1270" h="1270">
                <a:moveTo>
                  <a:pt x="0" y="1181"/>
                </a:moveTo>
                <a:lnTo>
                  <a:pt x="863" y="0"/>
                </a:lnTo>
                <a:lnTo>
                  <a:pt x="520" y="660"/>
                </a:lnTo>
                <a:lnTo>
                  <a:pt x="0" y="1181"/>
                </a:lnTo>
                <a:close/>
              </a:path>
            </a:pathLst>
          </a:custGeom>
          <a:solidFill>
            <a:srgbClr val="9F9F9F"/>
          </a:solidFill>
        </p:spPr>
        <p:txBody>
          <a:bodyPr wrap="square" lIns="0" tIns="0" rIns="0" bIns="0" rtlCol="0"/>
          <a:lstStyle/>
          <a:p/>
        </p:txBody>
      </p:sp>
      <p:sp>
        <p:nvSpPr>
          <p:cNvPr id="205" name="object 205"/>
          <p:cNvSpPr/>
          <p:nvPr/>
        </p:nvSpPr>
        <p:spPr>
          <a:xfrm>
            <a:off x="7952117" y="5431993"/>
            <a:ext cx="1270" cy="1270"/>
          </a:xfrm>
          <a:custGeom>
            <a:avLst/>
            <a:gdLst/>
            <a:ahLst/>
            <a:cxnLst/>
            <a:rect l="l" t="t" r="r" b="b"/>
            <a:pathLst>
              <a:path w="1270" h="1270">
                <a:moveTo>
                  <a:pt x="0" y="660"/>
                </a:moveTo>
                <a:lnTo>
                  <a:pt x="342" y="0"/>
                </a:lnTo>
                <a:lnTo>
                  <a:pt x="660" y="0"/>
                </a:lnTo>
                <a:lnTo>
                  <a:pt x="0" y="660"/>
                </a:lnTo>
                <a:close/>
              </a:path>
            </a:pathLst>
          </a:custGeom>
          <a:solidFill>
            <a:srgbClr val="9F9F9F"/>
          </a:solidFill>
        </p:spPr>
        <p:txBody>
          <a:bodyPr wrap="square" lIns="0" tIns="0" rIns="0" bIns="0" rtlCol="0"/>
          <a:lstStyle/>
          <a:p/>
        </p:txBody>
      </p:sp>
      <p:sp>
        <p:nvSpPr>
          <p:cNvPr id="206" name="object 206"/>
          <p:cNvSpPr/>
          <p:nvPr/>
        </p:nvSpPr>
        <p:spPr>
          <a:xfrm>
            <a:off x="11669039" y="5431993"/>
            <a:ext cx="1270" cy="1270"/>
          </a:xfrm>
          <a:custGeom>
            <a:avLst/>
            <a:gdLst/>
            <a:ahLst/>
            <a:cxnLst/>
            <a:rect l="l" t="t" r="r" b="b"/>
            <a:pathLst>
              <a:path w="1270" h="1270">
                <a:moveTo>
                  <a:pt x="863" y="1181"/>
                </a:moveTo>
                <a:lnTo>
                  <a:pt x="342" y="660"/>
                </a:lnTo>
                <a:lnTo>
                  <a:pt x="0" y="0"/>
                </a:lnTo>
                <a:lnTo>
                  <a:pt x="863" y="1181"/>
                </a:lnTo>
                <a:close/>
              </a:path>
            </a:pathLst>
          </a:custGeom>
          <a:solidFill>
            <a:srgbClr val="9F9F9F"/>
          </a:solidFill>
        </p:spPr>
        <p:txBody>
          <a:bodyPr wrap="square" lIns="0" tIns="0" rIns="0" bIns="0" rtlCol="0"/>
          <a:lstStyle/>
          <a:p/>
        </p:txBody>
      </p:sp>
      <p:sp>
        <p:nvSpPr>
          <p:cNvPr id="207" name="object 207"/>
          <p:cNvSpPr/>
          <p:nvPr/>
        </p:nvSpPr>
        <p:spPr>
          <a:xfrm>
            <a:off x="11669039" y="5432583"/>
            <a:ext cx="11430" cy="0"/>
          </a:xfrm>
          <a:custGeom>
            <a:avLst/>
            <a:gdLst/>
            <a:ahLst/>
            <a:cxnLst/>
            <a:rect l="l" t="t" r="r" b="b"/>
            <a:pathLst>
              <a:path w="11429">
                <a:moveTo>
                  <a:pt x="0" y="0"/>
                </a:moveTo>
                <a:lnTo>
                  <a:pt x="11341" y="0"/>
                </a:lnTo>
              </a:path>
            </a:pathLst>
          </a:custGeom>
          <a:ln w="3175">
            <a:solidFill>
              <a:srgbClr val="9F9F9F"/>
            </a:solidFill>
          </a:ln>
        </p:spPr>
        <p:txBody>
          <a:bodyPr wrap="square" lIns="0" tIns="0" rIns="0" bIns="0" rtlCol="0"/>
          <a:lstStyle/>
          <a:p/>
        </p:txBody>
      </p:sp>
      <p:sp>
        <p:nvSpPr>
          <p:cNvPr id="208" name="object 208"/>
          <p:cNvSpPr/>
          <p:nvPr/>
        </p:nvSpPr>
        <p:spPr>
          <a:xfrm>
            <a:off x="7951596" y="5432653"/>
            <a:ext cx="635" cy="635"/>
          </a:xfrm>
          <a:custGeom>
            <a:avLst/>
            <a:gdLst/>
            <a:ahLst/>
            <a:cxnLst/>
            <a:rect l="l" t="t" r="r" b="b"/>
            <a:pathLst>
              <a:path w="634" h="635">
                <a:moveTo>
                  <a:pt x="253" y="520"/>
                </a:moveTo>
                <a:lnTo>
                  <a:pt x="0" y="520"/>
                </a:lnTo>
                <a:lnTo>
                  <a:pt x="520" y="0"/>
                </a:lnTo>
                <a:lnTo>
                  <a:pt x="253" y="520"/>
                </a:lnTo>
                <a:close/>
              </a:path>
            </a:pathLst>
          </a:custGeom>
          <a:solidFill>
            <a:srgbClr val="9F9F9F"/>
          </a:solidFill>
        </p:spPr>
        <p:txBody>
          <a:bodyPr wrap="square" lIns="0" tIns="0" rIns="0" bIns="0" rtlCol="0"/>
          <a:lstStyle/>
          <a:p/>
        </p:txBody>
      </p:sp>
      <p:sp>
        <p:nvSpPr>
          <p:cNvPr id="209" name="object 209"/>
          <p:cNvSpPr/>
          <p:nvPr/>
        </p:nvSpPr>
        <p:spPr>
          <a:xfrm>
            <a:off x="11669382" y="5432653"/>
            <a:ext cx="28575" cy="36830"/>
          </a:xfrm>
          <a:custGeom>
            <a:avLst/>
            <a:gdLst/>
            <a:ahLst/>
            <a:cxnLst/>
            <a:rect l="l" t="t" r="r" b="b"/>
            <a:pathLst>
              <a:path w="28575" h="36829">
                <a:moveTo>
                  <a:pt x="18783" y="36309"/>
                </a:moveTo>
                <a:lnTo>
                  <a:pt x="0" y="0"/>
                </a:lnTo>
                <a:lnTo>
                  <a:pt x="520" y="520"/>
                </a:lnTo>
                <a:lnTo>
                  <a:pt x="10998" y="520"/>
                </a:lnTo>
                <a:lnTo>
                  <a:pt x="27597" y="32613"/>
                </a:lnTo>
                <a:lnTo>
                  <a:pt x="28066" y="34036"/>
                </a:lnTo>
                <a:lnTo>
                  <a:pt x="28308" y="35560"/>
                </a:lnTo>
                <a:lnTo>
                  <a:pt x="18668" y="35560"/>
                </a:lnTo>
                <a:lnTo>
                  <a:pt x="18783" y="36309"/>
                </a:lnTo>
                <a:close/>
              </a:path>
            </a:pathLst>
          </a:custGeom>
          <a:solidFill>
            <a:srgbClr val="9F9F9F"/>
          </a:solidFill>
        </p:spPr>
        <p:txBody>
          <a:bodyPr wrap="square" lIns="0" tIns="0" rIns="0" bIns="0" rtlCol="0"/>
          <a:lstStyle/>
          <a:p/>
        </p:txBody>
      </p:sp>
      <p:sp>
        <p:nvSpPr>
          <p:cNvPr id="210" name="object 210"/>
          <p:cNvSpPr/>
          <p:nvPr/>
        </p:nvSpPr>
        <p:spPr>
          <a:xfrm>
            <a:off x="7932978" y="5468213"/>
            <a:ext cx="635" cy="1905"/>
          </a:xfrm>
          <a:custGeom>
            <a:avLst/>
            <a:gdLst/>
            <a:ahLst/>
            <a:cxnLst/>
            <a:rect l="l" t="t" r="r" b="b"/>
            <a:pathLst>
              <a:path w="634" h="1904">
                <a:moveTo>
                  <a:pt x="0" y="1422"/>
                </a:moveTo>
                <a:lnTo>
                  <a:pt x="469" y="0"/>
                </a:lnTo>
                <a:lnTo>
                  <a:pt x="342" y="749"/>
                </a:lnTo>
                <a:lnTo>
                  <a:pt x="0" y="1422"/>
                </a:lnTo>
                <a:close/>
              </a:path>
            </a:pathLst>
          </a:custGeom>
          <a:solidFill>
            <a:srgbClr val="9F9F9F"/>
          </a:solidFill>
        </p:spPr>
        <p:txBody>
          <a:bodyPr wrap="square" lIns="0" tIns="0" rIns="0" bIns="0" rtlCol="0"/>
          <a:lstStyle/>
          <a:p/>
        </p:txBody>
      </p:sp>
      <p:sp>
        <p:nvSpPr>
          <p:cNvPr id="211" name="object 211"/>
          <p:cNvSpPr/>
          <p:nvPr/>
        </p:nvSpPr>
        <p:spPr>
          <a:xfrm>
            <a:off x="7933321" y="5468213"/>
            <a:ext cx="635" cy="1270"/>
          </a:xfrm>
          <a:custGeom>
            <a:avLst/>
            <a:gdLst/>
            <a:ahLst/>
            <a:cxnLst/>
            <a:rect l="l" t="t" r="r" b="b"/>
            <a:pathLst>
              <a:path w="634" h="1270">
                <a:moveTo>
                  <a:pt x="0" y="749"/>
                </a:moveTo>
                <a:lnTo>
                  <a:pt x="126" y="0"/>
                </a:lnTo>
                <a:lnTo>
                  <a:pt x="393" y="0"/>
                </a:lnTo>
                <a:lnTo>
                  <a:pt x="0" y="749"/>
                </a:lnTo>
                <a:close/>
              </a:path>
            </a:pathLst>
          </a:custGeom>
          <a:solidFill>
            <a:srgbClr val="9F9F9F"/>
          </a:solidFill>
        </p:spPr>
        <p:txBody>
          <a:bodyPr wrap="square" lIns="0" tIns="0" rIns="0" bIns="0" rtlCol="0"/>
          <a:lstStyle/>
          <a:p/>
        </p:txBody>
      </p:sp>
      <p:sp>
        <p:nvSpPr>
          <p:cNvPr id="212" name="object 212"/>
          <p:cNvSpPr/>
          <p:nvPr/>
        </p:nvSpPr>
        <p:spPr>
          <a:xfrm>
            <a:off x="11688050" y="5468213"/>
            <a:ext cx="635" cy="1905"/>
          </a:xfrm>
          <a:custGeom>
            <a:avLst/>
            <a:gdLst/>
            <a:ahLst/>
            <a:cxnLst/>
            <a:rect l="l" t="t" r="r" b="b"/>
            <a:pathLst>
              <a:path w="634" h="1904">
                <a:moveTo>
                  <a:pt x="469" y="1422"/>
                </a:moveTo>
                <a:lnTo>
                  <a:pt x="114" y="749"/>
                </a:lnTo>
                <a:lnTo>
                  <a:pt x="0" y="0"/>
                </a:lnTo>
                <a:lnTo>
                  <a:pt x="469" y="1422"/>
                </a:lnTo>
                <a:close/>
              </a:path>
            </a:pathLst>
          </a:custGeom>
          <a:solidFill>
            <a:srgbClr val="9F9F9F"/>
          </a:solidFill>
        </p:spPr>
        <p:txBody>
          <a:bodyPr wrap="square" lIns="0" tIns="0" rIns="0" bIns="0" rtlCol="0"/>
          <a:lstStyle/>
          <a:p/>
        </p:txBody>
      </p:sp>
      <p:sp>
        <p:nvSpPr>
          <p:cNvPr id="213" name="object 213"/>
          <p:cNvSpPr/>
          <p:nvPr/>
        </p:nvSpPr>
        <p:spPr>
          <a:xfrm>
            <a:off x="11688050" y="5468924"/>
            <a:ext cx="10160" cy="0"/>
          </a:xfrm>
          <a:custGeom>
            <a:avLst/>
            <a:gdLst/>
            <a:ahLst/>
            <a:cxnLst/>
            <a:rect l="l" t="t" r="r" b="b"/>
            <a:pathLst>
              <a:path w="10159">
                <a:moveTo>
                  <a:pt x="0" y="0"/>
                </a:moveTo>
                <a:lnTo>
                  <a:pt x="9867" y="0"/>
                </a:lnTo>
              </a:path>
            </a:pathLst>
          </a:custGeom>
          <a:ln w="3175">
            <a:solidFill>
              <a:srgbClr val="9F9F9F"/>
            </a:solidFill>
          </a:ln>
        </p:spPr>
        <p:txBody>
          <a:bodyPr wrap="square" lIns="0" tIns="0" rIns="0" bIns="0" rtlCol="0"/>
          <a:lstStyle/>
          <a:p/>
        </p:txBody>
      </p:sp>
      <p:sp>
        <p:nvSpPr>
          <p:cNvPr id="214" name="object 214"/>
          <p:cNvSpPr/>
          <p:nvPr/>
        </p:nvSpPr>
        <p:spPr>
          <a:xfrm>
            <a:off x="7932978" y="5468963"/>
            <a:ext cx="635" cy="1270"/>
          </a:xfrm>
          <a:custGeom>
            <a:avLst/>
            <a:gdLst/>
            <a:ahLst/>
            <a:cxnLst/>
            <a:rect l="l" t="t" r="r" b="b"/>
            <a:pathLst>
              <a:path w="634" h="1270">
                <a:moveTo>
                  <a:pt x="241" y="673"/>
                </a:moveTo>
                <a:lnTo>
                  <a:pt x="0" y="673"/>
                </a:lnTo>
                <a:lnTo>
                  <a:pt x="342" y="0"/>
                </a:lnTo>
                <a:lnTo>
                  <a:pt x="241" y="673"/>
                </a:lnTo>
                <a:close/>
              </a:path>
            </a:pathLst>
          </a:custGeom>
          <a:solidFill>
            <a:srgbClr val="9F9F9F"/>
          </a:solidFill>
        </p:spPr>
        <p:txBody>
          <a:bodyPr wrap="square" lIns="0" tIns="0" rIns="0" bIns="0" rtlCol="0"/>
          <a:lstStyle/>
          <a:p/>
        </p:txBody>
      </p:sp>
      <p:sp>
        <p:nvSpPr>
          <p:cNvPr id="215" name="object 215"/>
          <p:cNvSpPr/>
          <p:nvPr/>
        </p:nvSpPr>
        <p:spPr>
          <a:xfrm>
            <a:off x="11688165" y="5468963"/>
            <a:ext cx="16510" cy="43180"/>
          </a:xfrm>
          <a:custGeom>
            <a:avLst/>
            <a:gdLst/>
            <a:ahLst/>
            <a:cxnLst/>
            <a:rect l="l" t="t" r="r" b="b"/>
            <a:pathLst>
              <a:path w="16509" h="43179">
                <a:moveTo>
                  <a:pt x="16344" y="42583"/>
                </a:moveTo>
                <a:lnTo>
                  <a:pt x="6883" y="42583"/>
                </a:lnTo>
                <a:lnTo>
                  <a:pt x="6819" y="41821"/>
                </a:lnTo>
                <a:lnTo>
                  <a:pt x="0" y="0"/>
                </a:lnTo>
                <a:lnTo>
                  <a:pt x="355" y="673"/>
                </a:lnTo>
                <a:lnTo>
                  <a:pt x="9753" y="673"/>
                </a:lnTo>
                <a:lnTo>
                  <a:pt x="16281" y="41059"/>
                </a:lnTo>
                <a:lnTo>
                  <a:pt x="16344" y="42583"/>
                </a:lnTo>
                <a:close/>
              </a:path>
            </a:pathLst>
          </a:custGeom>
          <a:solidFill>
            <a:srgbClr val="9F9F9F"/>
          </a:solidFill>
        </p:spPr>
        <p:txBody>
          <a:bodyPr wrap="square" lIns="0" tIns="0" rIns="0" bIns="0" rtlCol="0"/>
          <a:lstStyle/>
          <a:p/>
        </p:txBody>
      </p:sp>
      <p:sp>
        <p:nvSpPr>
          <p:cNvPr id="216" name="object 216"/>
          <p:cNvSpPr/>
          <p:nvPr/>
        </p:nvSpPr>
        <p:spPr>
          <a:xfrm>
            <a:off x="6874078" y="5497131"/>
            <a:ext cx="1052830" cy="223520"/>
          </a:xfrm>
          <a:custGeom>
            <a:avLst/>
            <a:gdLst/>
            <a:ahLst/>
            <a:cxnLst/>
            <a:rect l="l" t="t" r="r" b="b"/>
            <a:pathLst>
              <a:path w="1052829" h="223520">
                <a:moveTo>
                  <a:pt x="1042911" y="223265"/>
                </a:moveTo>
                <a:lnTo>
                  <a:pt x="3784" y="9423"/>
                </a:lnTo>
                <a:lnTo>
                  <a:pt x="0" y="5041"/>
                </a:lnTo>
                <a:lnTo>
                  <a:pt x="165" y="3492"/>
                </a:lnTo>
                <a:lnTo>
                  <a:pt x="812" y="2082"/>
                </a:lnTo>
                <a:lnTo>
                  <a:pt x="1879" y="965"/>
                </a:lnTo>
                <a:lnTo>
                  <a:pt x="3251" y="241"/>
                </a:lnTo>
                <a:lnTo>
                  <a:pt x="4787" y="0"/>
                </a:lnTo>
                <a:lnTo>
                  <a:pt x="5715" y="101"/>
                </a:lnTo>
                <a:lnTo>
                  <a:pt x="4711" y="9525"/>
                </a:lnTo>
                <a:lnTo>
                  <a:pt x="53530" y="9944"/>
                </a:lnTo>
                <a:lnTo>
                  <a:pt x="1048639" y="214731"/>
                </a:lnTo>
                <a:lnTo>
                  <a:pt x="1052436" y="219392"/>
                </a:lnTo>
                <a:lnTo>
                  <a:pt x="1042911" y="219392"/>
                </a:lnTo>
                <a:lnTo>
                  <a:pt x="1042911" y="223265"/>
                </a:lnTo>
                <a:close/>
              </a:path>
            </a:pathLst>
          </a:custGeom>
          <a:solidFill>
            <a:srgbClr val="9F9F9F"/>
          </a:solidFill>
        </p:spPr>
        <p:txBody>
          <a:bodyPr wrap="square" lIns="0" tIns="0" rIns="0" bIns="0" rtlCol="0"/>
          <a:lstStyle/>
          <a:p/>
        </p:txBody>
      </p:sp>
      <p:sp>
        <p:nvSpPr>
          <p:cNvPr id="217" name="object 217"/>
          <p:cNvSpPr/>
          <p:nvPr/>
        </p:nvSpPr>
        <p:spPr>
          <a:xfrm>
            <a:off x="6878790" y="5497233"/>
            <a:ext cx="48895" cy="10160"/>
          </a:xfrm>
          <a:custGeom>
            <a:avLst/>
            <a:gdLst/>
            <a:ahLst/>
            <a:cxnLst/>
            <a:rect l="l" t="t" r="r" b="b"/>
            <a:pathLst>
              <a:path w="48895" h="10160">
                <a:moveTo>
                  <a:pt x="48818" y="9842"/>
                </a:moveTo>
                <a:lnTo>
                  <a:pt x="0" y="9423"/>
                </a:lnTo>
                <a:lnTo>
                  <a:pt x="1003" y="0"/>
                </a:lnTo>
                <a:lnTo>
                  <a:pt x="48818" y="9842"/>
                </a:lnTo>
                <a:close/>
              </a:path>
            </a:pathLst>
          </a:custGeom>
          <a:solidFill>
            <a:srgbClr val="9F9F9F"/>
          </a:solidFill>
        </p:spPr>
        <p:txBody>
          <a:bodyPr wrap="square" lIns="0" tIns="0" rIns="0" bIns="0" rtlCol="0"/>
          <a:lstStyle/>
          <a:p/>
        </p:txBody>
      </p:sp>
      <p:sp>
        <p:nvSpPr>
          <p:cNvPr id="218" name="object 218"/>
          <p:cNvSpPr/>
          <p:nvPr/>
        </p:nvSpPr>
        <p:spPr>
          <a:xfrm>
            <a:off x="6879793" y="5506389"/>
            <a:ext cx="1047115" cy="0"/>
          </a:xfrm>
          <a:custGeom>
            <a:avLst/>
            <a:gdLst/>
            <a:ahLst/>
            <a:cxnLst/>
            <a:rect l="l" t="t" r="r" b="b"/>
            <a:pathLst>
              <a:path w="1047115">
                <a:moveTo>
                  <a:pt x="0" y="0"/>
                </a:moveTo>
                <a:lnTo>
                  <a:pt x="1046899" y="0"/>
                </a:lnTo>
              </a:path>
            </a:pathLst>
          </a:custGeom>
          <a:ln w="18313">
            <a:solidFill>
              <a:srgbClr val="9F9F9F"/>
            </a:solidFill>
          </a:ln>
        </p:spPr>
        <p:txBody>
          <a:bodyPr wrap="square" lIns="0" tIns="0" rIns="0" bIns="0" rtlCol="0"/>
          <a:lstStyle/>
          <a:p/>
        </p:txBody>
      </p:sp>
      <p:sp>
        <p:nvSpPr>
          <p:cNvPr id="219" name="object 219"/>
          <p:cNvSpPr/>
          <p:nvPr/>
        </p:nvSpPr>
        <p:spPr>
          <a:xfrm>
            <a:off x="7917053" y="5505983"/>
            <a:ext cx="5080" cy="4445"/>
          </a:xfrm>
          <a:custGeom>
            <a:avLst/>
            <a:gdLst/>
            <a:ahLst/>
            <a:cxnLst/>
            <a:rect l="l" t="t" r="r" b="b"/>
            <a:pathLst>
              <a:path w="5079" h="4445">
                <a:moveTo>
                  <a:pt x="0" y="4038"/>
                </a:moveTo>
                <a:lnTo>
                  <a:pt x="647" y="0"/>
                </a:lnTo>
                <a:lnTo>
                  <a:pt x="4737" y="38"/>
                </a:lnTo>
                <a:lnTo>
                  <a:pt x="0" y="4038"/>
                </a:lnTo>
                <a:close/>
              </a:path>
            </a:pathLst>
          </a:custGeom>
          <a:solidFill>
            <a:srgbClr val="9F9F9F"/>
          </a:solidFill>
        </p:spPr>
        <p:txBody>
          <a:bodyPr wrap="square" lIns="0" tIns="0" rIns="0" bIns="0" rtlCol="0"/>
          <a:lstStyle/>
          <a:p/>
        </p:txBody>
      </p:sp>
      <p:sp>
        <p:nvSpPr>
          <p:cNvPr id="220" name="object 220"/>
          <p:cNvSpPr/>
          <p:nvPr/>
        </p:nvSpPr>
        <p:spPr>
          <a:xfrm>
            <a:off x="11694985" y="5511165"/>
            <a:ext cx="0" cy="0"/>
          </a:xfrm>
          <a:custGeom>
            <a:avLst/>
            <a:gdLst/>
            <a:ahLst/>
            <a:cxnLst/>
            <a:rect l="l" t="t" r="r" b="b"/>
            <a:pathLst>
              <a:path>
                <a:moveTo>
                  <a:pt x="0" y="0"/>
                </a:moveTo>
                <a:lnTo>
                  <a:pt x="2" y="0"/>
                </a:lnTo>
              </a:path>
            </a:pathLst>
          </a:custGeom>
          <a:ln w="3175">
            <a:solidFill>
              <a:srgbClr val="9F9F9F"/>
            </a:solidFill>
          </a:ln>
        </p:spPr>
        <p:txBody>
          <a:bodyPr wrap="square" lIns="0" tIns="0" rIns="0" bIns="0" rtlCol="0"/>
          <a:lstStyle/>
          <a:p/>
        </p:txBody>
      </p:sp>
      <p:sp>
        <p:nvSpPr>
          <p:cNvPr id="221" name="object 221"/>
          <p:cNvSpPr/>
          <p:nvPr/>
        </p:nvSpPr>
        <p:spPr>
          <a:xfrm>
            <a:off x="11699747" y="5511800"/>
            <a:ext cx="0" cy="547370"/>
          </a:xfrm>
          <a:custGeom>
            <a:avLst/>
            <a:gdLst/>
            <a:ahLst/>
            <a:cxnLst/>
            <a:rect l="l" t="t" r="r" b="b"/>
            <a:pathLst>
              <a:path h="547370">
                <a:moveTo>
                  <a:pt x="0" y="0"/>
                </a:moveTo>
                <a:lnTo>
                  <a:pt x="0" y="547370"/>
                </a:lnTo>
              </a:path>
            </a:pathLst>
          </a:custGeom>
          <a:ln w="9525">
            <a:solidFill>
              <a:srgbClr val="9F9F9F"/>
            </a:solidFill>
          </a:ln>
        </p:spPr>
        <p:txBody>
          <a:bodyPr wrap="square" lIns="0" tIns="0" rIns="0" bIns="0" rtlCol="0"/>
          <a:lstStyle/>
          <a:p/>
        </p:txBody>
      </p:sp>
      <p:sp>
        <p:nvSpPr>
          <p:cNvPr id="222" name="object 222"/>
          <p:cNvSpPr/>
          <p:nvPr/>
        </p:nvSpPr>
        <p:spPr>
          <a:xfrm>
            <a:off x="7916989" y="5716523"/>
            <a:ext cx="3810" cy="5080"/>
          </a:xfrm>
          <a:custGeom>
            <a:avLst/>
            <a:gdLst/>
            <a:ahLst/>
            <a:cxnLst/>
            <a:rect l="l" t="t" r="r" b="b"/>
            <a:pathLst>
              <a:path w="3809" h="5079">
                <a:moveTo>
                  <a:pt x="3797" y="4660"/>
                </a:moveTo>
                <a:lnTo>
                  <a:pt x="0" y="3873"/>
                </a:lnTo>
                <a:lnTo>
                  <a:pt x="0" y="0"/>
                </a:lnTo>
                <a:lnTo>
                  <a:pt x="3797" y="4660"/>
                </a:lnTo>
                <a:close/>
              </a:path>
            </a:pathLst>
          </a:custGeom>
          <a:solidFill>
            <a:srgbClr val="9F9F9F"/>
          </a:solidFill>
        </p:spPr>
        <p:txBody>
          <a:bodyPr wrap="square" lIns="0" tIns="0" rIns="0" bIns="0" rtlCol="0"/>
          <a:lstStyle/>
          <a:p/>
        </p:txBody>
      </p:sp>
      <p:sp>
        <p:nvSpPr>
          <p:cNvPr id="223" name="object 223"/>
          <p:cNvSpPr/>
          <p:nvPr/>
        </p:nvSpPr>
        <p:spPr>
          <a:xfrm>
            <a:off x="7916989" y="5716523"/>
            <a:ext cx="9525" cy="5080"/>
          </a:xfrm>
          <a:custGeom>
            <a:avLst/>
            <a:gdLst/>
            <a:ahLst/>
            <a:cxnLst/>
            <a:rect l="l" t="t" r="r" b="b"/>
            <a:pathLst>
              <a:path w="9525" h="5079">
                <a:moveTo>
                  <a:pt x="9525" y="4660"/>
                </a:moveTo>
                <a:lnTo>
                  <a:pt x="3797" y="4660"/>
                </a:lnTo>
                <a:lnTo>
                  <a:pt x="0" y="0"/>
                </a:lnTo>
                <a:lnTo>
                  <a:pt x="9525" y="0"/>
                </a:lnTo>
                <a:lnTo>
                  <a:pt x="9525" y="4660"/>
                </a:lnTo>
                <a:close/>
              </a:path>
            </a:pathLst>
          </a:custGeom>
          <a:solidFill>
            <a:srgbClr val="9F9F9F"/>
          </a:solidFill>
        </p:spPr>
        <p:txBody>
          <a:bodyPr wrap="square" lIns="0" tIns="0" rIns="0" bIns="0" rtlCol="0"/>
          <a:lstStyle/>
          <a:p/>
        </p:txBody>
      </p:sp>
      <p:sp>
        <p:nvSpPr>
          <p:cNvPr id="224" name="object 224"/>
          <p:cNvSpPr/>
          <p:nvPr/>
        </p:nvSpPr>
        <p:spPr>
          <a:xfrm>
            <a:off x="7916989" y="5720397"/>
            <a:ext cx="3695065" cy="481330"/>
          </a:xfrm>
          <a:custGeom>
            <a:avLst/>
            <a:gdLst/>
            <a:ahLst/>
            <a:cxnLst/>
            <a:rect l="l" t="t" r="r" b="b"/>
            <a:pathLst>
              <a:path w="3695065" h="481329">
                <a:moveTo>
                  <a:pt x="3645598" y="480949"/>
                </a:moveTo>
                <a:lnTo>
                  <a:pt x="141160" y="480885"/>
                </a:lnTo>
                <a:lnTo>
                  <a:pt x="97828" y="473887"/>
                </a:lnTo>
                <a:lnTo>
                  <a:pt x="58750" y="453948"/>
                </a:lnTo>
                <a:lnTo>
                  <a:pt x="27876" y="423392"/>
                </a:lnTo>
                <a:lnTo>
                  <a:pt x="7531" y="384568"/>
                </a:lnTo>
                <a:lnTo>
                  <a:pt x="63" y="339788"/>
                </a:lnTo>
                <a:lnTo>
                  <a:pt x="0" y="0"/>
                </a:lnTo>
                <a:lnTo>
                  <a:pt x="3797" y="787"/>
                </a:lnTo>
                <a:lnTo>
                  <a:pt x="9525" y="787"/>
                </a:lnTo>
                <a:lnTo>
                  <a:pt x="9461" y="338264"/>
                </a:lnTo>
                <a:lnTo>
                  <a:pt x="16230" y="380187"/>
                </a:lnTo>
                <a:lnTo>
                  <a:pt x="15989" y="380187"/>
                </a:lnTo>
                <a:lnTo>
                  <a:pt x="16459" y="381622"/>
                </a:lnTo>
                <a:lnTo>
                  <a:pt x="16725" y="381622"/>
                </a:lnTo>
                <a:lnTo>
                  <a:pt x="34861" y="416661"/>
                </a:lnTo>
                <a:lnTo>
                  <a:pt x="34607" y="416661"/>
                </a:lnTo>
                <a:lnTo>
                  <a:pt x="35471" y="417842"/>
                </a:lnTo>
                <a:lnTo>
                  <a:pt x="35788" y="417842"/>
                </a:lnTo>
                <a:lnTo>
                  <a:pt x="63449" y="445490"/>
                </a:lnTo>
                <a:lnTo>
                  <a:pt x="63131" y="445490"/>
                </a:lnTo>
                <a:lnTo>
                  <a:pt x="64312" y="446354"/>
                </a:lnTo>
                <a:lnTo>
                  <a:pt x="64795" y="446354"/>
                </a:lnTo>
                <a:lnTo>
                  <a:pt x="99860" y="464489"/>
                </a:lnTo>
                <a:lnTo>
                  <a:pt x="99352" y="464489"/>
                </a:lnTo>
                <a:lnTo>
                  <a:pt x="100774" y="464959"/>
                </a:lnTo>
                <a:lnTo>
                  <a:pt x="102260" y="464959"/>
                </a:lnTo>
                <a:lnTo>
                  <a:pt x="142290" y="471424"/>
                </a:lnTo>
                <a:lnTo>
                  <a:pt x="141922" y="471424"/>
                </a:lnTo>
                <a:lnTo>
                  <a:pt x="3694849" y="471487"/>
                </a:lnTo>
                <a:lnTo>
                  <a:pt x="3691115" y="473417"/>
                </a:lnTo>
                <a:lnTo>
                  <a:pt x="3689680" y="473887"/>
                </a:lnTo>
                <a:lnTo>
                  <a:pt x="3646360" y="480885"/>
                </a:lnTo>
                <a:lnTo>
                  <a:pt x="3645598" y="480949"/>
                </a:lnTo>
                <a:close/>
              </a:path>
            </a:pathLst>
          </a:custGeom>
          <a:solidFill>
            <a:srgbClr val="9F9F9F"/>
          </a:solidFill>
        </p:spPr>
        <p:txBody>
          <a:bodyPr wrap="square" lIns="0" tIns="0" rIns="0" bIns="0" rtlCol="0"/>
          <a:lstStyle/>
          <a:p/>
        </p:txBody>
      </p:sp>
      <p:sp>
        <p:nvSpPr>
          <p:cNvPr id="225" name="object 225"/>
          <p:cNvSpPr/>
          <p:nvPr/>
        </p:nvSpPr>
        <p:spPr>
          <a:xfrm>
            <a:off x="11694985" y="6058858"/>
            <a:ext cx="0" cy="0"/>
          </a:xfrm>
          <a:custGeom>
            <a:avLst/>
            <a:gdLst/>
            <a:ahLst/>
            <a:cxnLst/>
            <a:rect l="l" t="t" r="r" b="b"/>
            <a:pathLst>
              <a:path>
                <a:moveTo>
                  <a:pt x="0" y="0"/>
                </a:moveTo>
                <a:lnTo>
                  <a:pt x="0" y="0"/>
                </a:lnTo>
              </a:path>
            </a:pathLst>
          </a:custGeom>
          <a:ln w="3175">
            <a:solidFill>
              <a:srgbClr val="9F9F9F"/>
            </a:solidFill>
          </a:ln>
        </p:spPr>
        <p:txBody>
          <a:bodyPr wrap="square" lIns="0" tIns="0" rIns="0" bIns="0" rtlCol="0"/>
          <a:lstStyle/>
          <a:p/>
        </p:txBody>
      </p:sp>
      <p:sp>
        <p:nvSpPr>
          <p:cNvPr id="226" name="object 226"/>
          <p:cNvSpPr/>
          <p:nvPr/>
        </p:nvSpPr>
        <p:spPr>
          <a:xfrm>
            <a:off x="11688050" y="6059055"/>
            <a:ext cx="16510" cy="43180"/>
          </a:xfrm>
          <a:custGeom>
            <a:avLst/>
            <a:gdLst/>
            <a:ahLst/>
            <a:cxnLst/>
            <a:rect l="l" t="t" r="r" b="b"/>
            <a:pathLst>
              <a:path w="16509" h="43179">
                <a:moveTo>
                  <a:pt x="9867" y="41528"/>
                </a:moveTo>
                <a:lnTo>
                  <a:pt x="228" y="41528"/>
                </a:lnTo>
                <a:lnTo>
                  <a:pt x="6934" y="0"/>
                </a:lnTo>
                <a:lnTo>
                  <a:pt x="6934" y="368"/>
                </a:lnTo>
                <a:lnTo>
                  <a:pt x="16459" y="368"/>
                </a:lnTo>
                <a:lnTo>
                  <a:pt x="16395" y="1130"/>
                </a:lnTo>
                <a:lnTo>
                  <a:pt x="9867" y="41528"/>
                </a:lnTo>
                <a:close/>
              </a:path>
              <a:path w="16509" h="43179">
                <a:moveTo>
                  <a:pt x="249" y="42202"/>
                </a:moveTo>
                <a:lnTo>
                  <a:pt x="469" y="41528"/>
                </a:lnTo>
                <a:lnTo>
                  <a:pt x="249" y="42202"/>
                </a:lnTo>
                <a:close/>
              </a:path>
              <a:path w="16509" h="43179">
                <a:moveTo>
                  <a:pt x="9639" y="42964"/>
                </a:moveTo>
                <a:lnTo>
                  <a:pt x="0" y="42964"/>
                </a:lnTo>
                <a:lnTo>
                  <a:pt x="249" y="42202"/>
                </a:lnTo>
                <a:lnTo>
                  <a:pt x="9766" y="42202"/>
                </a:lnTo>
                <a:lnTo>
                  <a:pt x="9639" y="42964"/>
                </a:lnTo>
                <a:close/>
              </a:path>
            </a:pathLst>
          </a:custGeom>
          <a:solidFill>
            <a:srgbClr val="9F9F9F"/>
          </a:solidFill>
        </p:spPr>
        <p:txBody>
          <a:bodyPr wrap="square" lIns="0" tIns="0" rIns="0" bIns="0" rtlCol="0"/>
          <a:lstStyle/>
          <a:p/>
        </p:txBody>
      </p:sp>
      <p:sp>
        <p:nvSpPr>
          <p:cNvPr id="227" name="object 227"/>
          <p:cNvSpPr/>
          <p:nvPr/>
        </p:nvSpPr>
        <p:spPr>
          <a:xfrm>
            <a:off x="7932978" y="6100584"/>
            <a:ext cx="635" cy="1905"/>
          </a:xfrm>
          <a:custGeom>
            <a:avLst/>
            <a:gdLst/>
            <a:ahLst/>
            <a:cxnLst/>
            <a:rect l="l" t="t" r="r" b="b"/>
            <a:pathLst>
              <a:path w="634" h="1904">
                <a:moveTo>
                  <a:pt x="469" y="1435"/>
                </a:moveTo>
                <a:lnTo>
                  <a:pt x="0" y="0"/>
                </a:lnTo>
                <a:lnTo>
                  <a:pt x="342" y="673"/>
                </a:lnTo>
                <a:lnTo>
                  <a:pt x="469" y="1435"/>
                </a:lnTo>
                <a:close/>
              </a:path>
            </a:pathLst>
          </a:custGeom>
          <a:solidFill>
            <a:srgbClr val="9F9F9F"/>
          </a:solidFill>
        </p:spPr>
        <p:txBody>
          <a:bodyPr wrap="square" lIns="0" tIns="0" rIns="0" bIns="0" rtlCol="0"/>
          <a:lstStyle/>
          <a:p/>
        </p:txBody>
      </p:sp>
      <p:sp>
        <p:nvSpPr>
          <p:cNvPr id="228" name="object 228"/>
          <p:cNvSpPr/>
          <p:nvPr/>
        </p:nvSpPr>
        <p:spPr>
          <a:xfrm>
            <a:off x="7932978" y="6100584"/>
            <a:ext cx="635" cy="1270"/>
          </a:xfrm>
          <a:custGeom>
            <a:avLst/>
            <a:gdLst/>
            <a:ahLst/>
            <a:cxnLst/>
            <a:rect l="l" t="t" r="r" b="b"/>
            <a:pathLst>
              <a:path w="634" h="1270">
                <a:moveTo>
                  <a:pt x="342" y="673"/>
                </a:moveTo>
                <a:lnTo>
                  <a:pt x="0" y="0"/>
                </a:lnTo>
                <a:lnTo>
                  <a:pt x="241" y="0"/>
                </a:lnTo>
                <a:lnTo>
                  <a:pt x="342" y="673"/>
                </a:lnTo>
                <a:close/>
              </a:path>
            </a:pathLst>
          </a:custGeom>
          <a:solidFill>
            <a:srgbClr val="9F9F9F"/>
          </a:solidFill>
        </p:spPr>
        <p:txBody>
          <a:bodyPr wrap="square" lIns="0" tIns="0" rIns="0" bIns="0" rtlCol="0"/>
          <a:lstStyle/>
          <a:p/>
        </p:txBody>
      </p:sp>
      <p:sp>
        <p:nvSpPr>
          <p:cNvPr id="229" name="object 229"/>
          <p:cNvSpPr/>
          <p:nvPr/>
        </p:nvSpPr>
        <p:spPr>
          <a:xfrm>
            <a:off x="11688050" y="6100584"/>
            <a:ext cx="635" cy="1905"/>
          </a:xfrm>
          <a:custGeom>
            <a:avLst/>
            <a:gdLst/>
            <a:ahLst/>
            <a:cxnLst/>
            <a:rect l="l" t="t" r="r" b="b"/>
            <a:pathLst>
              <a:path w="634" h="1904">
                <a:moveTo>
                  <a:pt x="0" y="1435"/>
                </a:moveTo>
                <a:lnTo>
                  <a:pt x="126" y="673"/>
                </a:lnTo>
                <a:lnTo>
                  <a:pt x="469" y="0"/>
                </a:lnTo>
                <a:lnTo>
                  <a:pt x="0" y="1435"/>
                </a:lnTo>
                <a:close/>
              </a:path>
            </a:pathLst>
          </a:custGeom>
          <a:solidFill>
            <a:srgbClr val="9F9F9F"/>
          </a:solidFill>
        </p:spPr>
        <p:txBody>
          <a:bodyPr wrap="square" lIns="0" tIns="0" rIns="0" bIns="0" rtlCol="0"/>
          <a:lstStyle/>
          <a:p/>
        </p:txBody>
      </p:sp>
      <p:sp>
        <p:nvSpPr>
          <p:cNvPr id="230" name="object 230"/>
          <p:cNvSpPr/>
          <p:nvPr/>
        </p:nvSpPr>
        <p:spPr>
          <a:xfrm>
            <a:off x="7933321" y="6101257"/>
            <a:ext cx="635" cy="1270"/>
          </a:xfrm>
          <a:custGeom>
            <a:avLst/>
            <a:gdLst/>
            <a:ahLst/>
            <a:cxnLst/>
            <a:rect l="l" t="t" r="r" b="b"/>
            <a:pathLst>
              <a:path w="634" h="1270">
                <a:moveTo>
                  <a:pt x="393" y="762"/>
                </a:moveTo>
                <a:lnTo>
                  <a:pt x="126" y="762"/>
                </a:lnTo>
                <a:lnTo>
                  <a:pt x="0" y="0"/>
                </a:lnTo>
                <a:lnTo>
                  <a:pt x="393" y="762"/>
                </a:lnTo>
                <a:close/>
              </a:path>
            </a:pathLst>
          </a:custGeom>
          <a:solidFill>
            <a:srgbClr val="9F9F9F"/>
          </a:solidFill>
        </p:spPr>
        <p:txBody>
          <a:bodyPr wrap="square" lIns="0" tIns="0" rIns="0" bIns="0" rtlCol="0"/>
          <a:lstStyle/>
          <a:p/>
        </p:txBody>
      </p:sp>
      <p:sp>
        <p:nvSpPr>
          <p:cNvPr id="231" name="object 231"/>
          <p:cNvSpPr/>
          <p:nvPr/>
        </p:nvSpPr>
        <p:spPr>
          <a:xfrm>
            <a:off x="11669382" y="6101257"/>
            <a:ext cx="28575" cy="36830"/>
          </a:xfrm>
          <a:custGeom>
            <a:avLst/>
            <a:gdLst/>
            <a:ahLst/>
            <a:cxnLst/>
            <a:rect l="l" t="t" r="r" b="b"/>
            <a:pathLst>
              <a:path w="28575" h="36829">
                <a:moveTo>
                  <a:pt x="0" y="36322"/>
                </a:moveTo>
                <a:lnTo>
                  <a:pt x="18795" y="0"/>
                </a:lnTo>
                <a:lnTo>
                  <a:pt x="18668" y="762"/>
                </a:lnTo>
                <a:lnTo>
                  <a:pt x="28308" y="762"/>
                </a:lnTo>
                <a:lnTo>
                  <a:pt x="28066" y="2273"/>
                </a:lnTo>
                <a:lnTo>
                  <a:pt x="27597" y="3708"/>
                </a:lnTo>
                <a:lnTo>
                  <a:pt x="10998" y="35801"/>
                </a:lnTo>
                <a:lnTo>
                  <a:pt x="520" y="35801"/>
                </a:lnTo>
                <a:lnTo>
                  <a:pt x="0" y="36322"/>
                </a:lnTo>
                <a:close/>
              </a:path>
            </a:pathLst>
          </a:custGeom>
          <a:solidFill>
            <a:srgbClr val="9F9F9F"/>
          </a:solidFill>
        </p:spPr>
        <p:txBody>
          <a:bodyPr wrap="square" lIns="0" tIns="0" rIns="0" bIns="0" rtlCol="0"/>
          <a:lstStyle/>
          <a:p/>
        </p:txBody>
      </p:sp>
      <p:sp>
        <p:nvSpPr>
          <p:cNvPr id="232" name="object 232"/>
          <p:cNvSpPr/>
          <p:nvPr/>
        </p:nvSpPr>
        <p:spPr>
          <a:xfrm>
            <a:off x="7951596" y="6137059"/>
            <a:ext cx="1270" cy="1270"/>
          </a:xfrm>
          <a:custGeom>
            <a:avLst/>
            <a:gdLst/>
            <a:ahLst/>
            <a:cxnLst/>
            <a:rect l="l" t="t" r="r" b="b"/>
            <a:pathLst>
              <a:path w="1270" h="1270">
                <a:moveTo>
                  <a:pt x="863" y="1181"/>
                </a:moveTo>
                <a:lnTo>
                  <a:pt x="0" y="0"/>
                </a:lnTo>
                <a:lnTo>
                  <a:pt x="520" y="520"/>
                </a:lnTo>
                <a:lnTo>
                  <a:pt x="863" y="1181"/>
                </a:lnTo>
                <a:close/>
              </a:path>
            </a:pathLst>
          </a:custGeom>
          <a:solidFill>
            <a:srgbClr val="9F9F9F"/>
          </a:solidFill>
        </p:spPr>
        <p:txBody>
          <a:bodyPr wrap="square" lIns="0" tIns="0" rIns="0" bIns="0" rtlCol="0"/>
          <a:lstStyle/>
          <a:p/>
        </p:txBody>
      </p:sp>
      <p:sp>
        <p:nvSpPr>
          <p:cNvPr id="233" name="object 233"/>
          <p:cNvSpPr/>
          <p:nvPr/>
        </p:nvSpPr>
        <p:spPr>
          <a:xfrm>
            <a:off x="7951596" y="6137059"/>
            <a:ext cx="635" cy="635"/>
          </a:xfrm>
          <a:custGeom>
            <a:avLst/>
            <a:gdLst/>
            <a:ahLst/>
            <a:cxnLst/>
            <a:rect l="l" t="t" r="r" b="b"/>
            <a:pathLst>
              <a:path w="634" h="635">
                <a:moveTo>
                  <a:pt x="520" y="520"/>
                </a:moveTo>
                <a:lnTo>
                  <a:pt x="0" y="0"/>
                </a:lnTo>
                <a:lnTo>
                  <a:pt x="253" y="0"/>
                </a:lnTo>
                <a:lnTo>
                  <a:pt x="520" y="520"/>
                </a:lnTo>
                <a:close/>
              </a:path>
            </a:pathLst>
          </a:custGeom>
          <a:solidFill>
            <a:srgbClr val="9F9F9F"/>
          </a:solidFill>
        </p:spPr>
        <p:txBody>
          <a:bodyPr wrap="square" lIns="0" tIns="0" rIns="0" bIns="0" rtlCol="0"/>
          <a:lstStyle/>
          <a:p/>
        </p:txBody>
      </p:sp>
      <p:sp>
        <p:nvSpPr>
          <p:cNvPr id="234" name="object 234"/>
          <p:cNvSpPr/>
          <p:nvPr/>
        </p:nvSpPr>
        <p:spPr>
          <a:xfrm>
            <a:off x="11669039" y="6137059"/>
            <a:ext cx="1270" cy="1270"/>
          </a:xfrm>
          <a:custGeom>
            <a:avLst/>
            <a:gdLst/>
            <a:ahLst/>
            <a:cxnLst/>
            <a:rect l="l" t="t" r="r" b="b"/>
            <a:pathLst>
              <a:path w="1270" h="1270">
                <a:moveTo>
                  <a:pt x="0" y="1181"/>
                </a:moveTo>
                <a:lnTo>
                  <a:pt x="342" y="520"/>
                </a:lnTo>
                <a:lnTo>
                  <a:pt x="863" y="0"/>
                </a:lnTo>
                <a:lnTo>
                  <a:pt x="0" y="1181"/>
                </a:lnTo>
                <a:close/>
              </a:path>
            </a:pathLst>
          </a:custGeom>
          <a:solidFill>
            <a:srgbClr val="9F9F9F"/>
          </a:solidFill>
        </p:spPr>
        <p:txBody>
          <a:bodyPr wrap="square" lIns="0" tIns="0" rIns="0" bIns="0" rtlCol="0"/>
          <a:lstStyle/>
          <a:p/>
        </p:txBody>
      </p:sp>
      <p:sp>
        <p:nvSpPr>
          <p:cNvPr id="235" name="object 235"/>
          <p:cNvSpPr/>
          <p:nvPr/>
        </p:nvSpPr>
        <p:spPr>
          <a:xfrm>
            <a:off x="11669039" y="6137649"/>
            <a:ext cx="11430" cy="0"/>
          </a:xfrm>
          <a:custGeom>
            <a:avLst/>
            <a:gdLst/>
            <a:ahLst/>
            <a:cxnLst/>
            <a:rect l="l" t="t" r="r" b="b"/>
            <a:pathLst>
              <a:path w="11429">
                <a:moveTo>
                  <a:pt x="0" y="0"/>
                </a:moveTo>
                <a:lnTo>
                  <a:pt x="11341" y="0"/>
                </a:lnTo>
              </a:path>
            </a:pathLst>
          </a:custGeom>
          <a:ln w="3175">
            <a:solidFill>
              <a:srgbClr val="9F9F9F"/>
            </a:solidFill>
          </a:ln>
        </p:spPr>
        <p:txBody>
          <a:bodyPr wrap="square" lIns="0" tIns="0" rIns="0" bIns="0" rtlCol="0"/>
          <a:lstStyle/>
          <a:p/>
        </p:txBody>
      </p:sp>
      <p:sp>
        <p:nvSpPr>
          <p:cNvPr id="236" name="object 236"/>
          <p:cNvSpPr/>
          <p:nvPr/>
        </p:nvSpPr>
        <p:spPr>
          <a:xfrm>
            <a:off x="7952117" y="6137579"/>
            <a:ext cx="1270" cy="1270"/>
          </a:xfrm>
          <a:custGeom>
            <a:avLst/>
            <a:gdLst/>
            <a:ahLst/>
            <a:cxnLst/>
            <a:rect l="l" t="t" r="r" b="b"/>
            <a:pathLst>
              <a:path w="1270" h="1270">
                <a:moveTo>
                  <a:pt x="660" y="660"/>
                </a:moveTo>
                <a:lnTo>
                  <a:pt x="342" y="660"/>
                </a:lnTo>
                <a:lnTo>
                  <a:pt x="0" y="0"/>
                </a:lnTo>
                <a:lnTo>
                  <a:pt x="660" y="660"/>
                </a:lnTo>
                <a:close/>
              </a:path>
            </a:pathLst>
          </a:custGeom>
          <a:solidFill>
            <a:srgbClr val="9F9F9F"/>
          </a:solidFill>
        </p:spPr>
        <p:txBody>
          <a:bodyPr wrap="square" lIns="0" tIns="0" rIns="0" bIns="0" rtlCol="0"/>
          <a:lstStyle/>
          <a:p/>
        </p:txBody>
      </p:sp>
      <p:sp>
        <p:nvSpPr>
          <p:cNvPr id="237" name="object 237"/>
          <p:cNvSpPr/>
          <p:nvPr/>
        </p:nvSpPr>
        <p:spPr>
          <a:xfrm>
            <a:off x="11640718" y="6137579"/>
            <a:ext cx="39370" cy="29209"/>
          </a:xfrm>
          <a:custGeom>
            <a:avLst/>
            <a:gdLst/>
            <a:ahLst/>
            <a:cxnLst/>
            <a:rect l="l" t="t" r="r" b="b"/>
            <a:pathLst>
              <a:path w="39370" h="29210">
                <a:moveTo>
                  <a:pt x="0" y="28651"/>
                </a:moveTo>
                <a:lnTo>
                  <a:pt x="28663" y="0"/>
                </a:lnTo>
                <a:lnTo>
                  <a:pt x="28321" y="660"/>
                </a:lnTo>
                <a:lnTo>
                  <a:pt x="39039" y="660"/>
                </a:lnTo>
                <a:lnTo>
                  <a:pt x="36779" y="5041"/>
                </a:lnTo>
                <a:lnTo>
                  <a:pt x="35915" y="6210"/>
                </a:lnTo>
                <a:lnTo>
                  <a:pt x="13804" y="28308"/>
                </a:lnTo>
                <a:lnTo>
                  <a:pt x="660" y="28308"/>
                </a:lnTo>
                <a:lnTo>
                  <a:pt x="0" y="28651"/>
                </a:lnTo>
                <a:close/>
              </a:path>
            </a:pathLst>
          </a:custGeom>
          <a:solidFill>
            <a:srgbClr val="9F9F9F"/>
          </a:solidFill>
        </p:spPr>
        <p:txBody>
          <a:bodyPr wrap="square" lIns="0" tIns="0" rIns="0" bIns="0" rtlCol="0"/>
          <a:lstStyle/>
          <a:p/>
        </p:txBody>
      </p:sp>
      <p:sp>
        <p:nvSpPr>
          <p:cNvPr id="238" name="object 238"/>
          <p:cNvSpPr/>
          <p:nvPr/>
        </p:nvSpPr>
        <p:spPr>
          <a:xfrm>
            <a:off x="7980121" y="6165887"/>
            <a:ext cx="1270" cy="1270"/>
          </a:xfrm>
          <a:custGeom>
            <a:avLst/>
            <a:gdLst/>
            <a:ahLst/>
            <a:cxnLst/>
            <a:rect l="l" t="t" r="r" b="b"/>
            <a:pathLst>
              <a:path w="1270" h="1270">
                <a:moveTo>
                  <a:pt x="1181" y="863"/>
                </a:moveTo>
                <a:lnTo>
                  <a:pt x="0" y="0"/>
                </a:lnTo>
                <a:lnTo>
                  <a:pt x="660" y="342"/>
                </a:lnTo>
                <a:lnTo>
                  <a:pt x="1181" y="863"/>
                </a:lnTo>
                <a:close/>
              </a:path>
            </a:pathLst>
          </a:custGeom>
          <a:solidFill>
            <a:srgbClr val="9F9F9F"/>
          </a:solidFill>
        </p:spPr>
        <p:txBody>
          <a:bodyPr wrap="square" lIns="0" tIns="0" rIns="0" bIns="0" rtlCol="0"/>
          <a:lstStyle/>
          <a:p/>
        </p:txBody>
      </p:sp>
      <p:sp>
        <p:nvSpPr>
          <p:cNvPr id="239" name="object 239"/>
          <p:cNvSpPr/>
          <p:nvPr/>
        </p:nvSpPr>
        <p:spPr>
          <a:xfrm>
            <a:off x="7980121" y="6165887"/>
            <a:ext cx="1270" cy="635"/>
          </a:xfrm>
          <a:custGeom>
            <a:avLst/>
            <a:gdLst/>
            <a:ahLst/>
            <a:cxnLst/>
            <a:rect l="l" t="t" r="r" b="b"/>
            <a:pathLst>
              <a:path w="1270" h="635">
                <a:moveTo>
                  <a:pt x="660" y="342"/>
                </a:moveTo>
                <a:lnTo>
                  <a:pt x="0" y="0"/>
                </a:lnTo>
                <a:lnTo>
                  <a:pt x="317" y="0"/>
                </a:lnTo>
                <a:lnTo>
                  <a:pt x="660" y="342"/>
                </a:lnTo>
                <a:close/>
              </a:path>
            </a:pathLst>
          </a:custGeom>
          <a:solidFill>
            <a:srgbClr val="9F9F9F"/>
          </a:solidFill>
        </p:spPr>
        <p:txBody>
          <a:bodyPr wrap="square" lIns="0" tIns="0" rIns="0" bIns="0" rtlCol="0"/>
          <a:lstStyle/>
          <a:p/>
        </p:txBody>
      </p:sp>
      <p:sp>
        <p:nvSpPr>
          <p:cNvPr id="240" name="object 240"/>
          <p:cNvSpPr/>
          <p:nvPr/>
        </p:nvSpPr>
        <p:spPr>
          <a:xfrm>
            <a:off x="11640198" y="6165887"/>
            <a:ext cx="1270" cy="1270"/>
          </a:xfrm>
          <a:custGeom>
            <a:avLst/>
            <a:gdLst/>
            <a:ahLst/>
            <a:cxnLst/>
            <a:rect l="l" t="t" r="r" b="b"/>
            <a:pathLst>
              <a:path w="1270" h="1270">
                <a:moveTo>
                  <a:pt x="0" y="863"/>
                </a:moveTo>
                <a:lnTo>
                  <a:pt x="520" y="342"/>
                </a:lnTo>
                <a:lnTo>
                  <a:pt x="1181" y="0"/>
                </a:lnTo>
                <a:lnTo>
                  <a:pt x="0" y="863"/>
                </a:lnTo>
                <a:close/>
              </a:path>
            </a:pathLst>
          </a:custGeom>
          <a:solidFill>
            <a:srgbClr val="9F9F9F"/>
          </a:solidFill>
        </p:spPr>
        <p:txBody>
          <a:bodyPr wrap="square" lIns="0" tIns="0" rIns="0" bIns="0" rtlCol="0"/>
          <a:lstStyle/>
          <a:p/>
        </p:txBody>
      </p:sp>
      <p:sp>
        <p:nvSpPr>
          <p:cNvPr id="241" name="object 241"/>
          <p:cNvSpPr/>
          <p:nvPr/>
        </p:nvSpPr>
        <p:spPr>
          <a:xfrm>
            <a:off x="11640198" y="6166319"/>
            <a:ext cx="14604" cy="0"/>
          </a:xfrm>
          <a:custGeom>
            <a:avLst/>
            <a:gdLst/>
            <a:ahLst/>
            <a:cxnLst/>
            <a:rect l="l" t="t" r="r" b="b"/>
            <a:pathLst>
              <a:path w="14604">
                <a:moveTo>
                  <a:pt x="0" y="0"/>
                </a:moveTo>
                <a:lnTo>
                  <a:pt x="14325" y="0"/>
                </a:lnTo>
              </a:path>
            </a:pathLst>
          </a:custGeom>
          <a:ln w="3175">
            <a:solidFill>
              <a:srgbClr val="9F9F9F"/>
            </a:solidFill>
          </a:ln>
        </p:spPr>
        <p:txBody>
          <a:bodyPr wrap="square" lIns="0" tIns="0" rIns="0" bIns="0" rtlCol="0"/>
          <a:lstStyle/>
          <a:p/>
        </p:txBody>
      </p:sp>
      <p:sp>
        <p:nvSpPr>
          <p:cNvPr id="242" name="object 242"/>
          <p:cNvSpPr/>
          <p:nvPr/>
        </p:nvSpPr>
        <p:spPr>
          <a:xfrm>
            <a:off x="7980781" y="6166230"/>
            <a:ext cx="1270" cy="635"/>
          </a:xfrm>
          <a:custGeom>
            <a:avLst/>
            <a:gdLst/>
            <a:ahLst/>
            <a:cxnLst/>
            <a:rect l="l" t="t" r="r" b="b"/>
            <a:pathLst>
              <a:path w="1270" h="635">
                <a:moveTo>
                  <a:pt x="1003" y="520"/>
                </a:moveTo>
                <a:lnTo>
                  <a:pt x="520" y="520"/>
                </a:lnTo>
                <a:lnTo>
                  <a:pt x="0" y="0"/>
                </a:lnTo>
                <a:lnTo>
                  <a:pt x="1003" y="520"/>
                </a:lnTo>
                <a:close/>
              </a:path>
            </a:pathLst>
          </a:custGeom>
          <a:solidFill>
            <a:srgbClr val="9F9F9F"/>
          </a:solidFill>
        </p:spPr>
        <p:txBody>
          <a:bodyPr wrap="square" lIns="0" tIns="0" rIns="0" bIns="0" rtlCol="0"/>
          <a:lstStyle/>
          <a:p/>
        </p:txBody>
      </p:sp>
      <p:sp>
        <p:nvSpPr>
          <p:cNvPr id="243" name="object 243"/>
          <p:cNvSpPr/>
          <p:nvPr/>
        </p:nvSpPr>
        <p:spPr>
          <a:xfrm>
            <a:off x="11604408" y="6166230"/>
            <a:ext cx="49530" cy="19050"/>
          </a:xfrm>
          <a:custGeom>
            <a:avLst/>
            <a:gdLst/>
            <a:ahLst/>
            <a:cxnLst/>
            <a:rect l="l" t="t" r="r" b="b"/>
            <a:pathLst>
              <a:path w="49529" h="19050">
                <a:moveTo>
                  <a:pt x="0" y="18770"/>
                </a:moveTo>
                <a:lnTo>
                  <a:pt x="36309" y="0"/>
                </a:lnTo>
                <a:lnTo>
                  <a:pt x="35788" y="520"/>
                </a:lnTo>
                <a:lnTo>
                  <a:pt x="49250" y="520"/>
                </a:lnTo>
                <a:lnTo>
                  <a:pt x="42519" y="7251"/>
                </a:lnTo>
                <a:lnTo>
                  <a:pt x="41338" y="8115"/>
                </a:lnTo>
                <a:lnTo>
                  <a:pt x="20955" y="18656"/>
                </a:lnTo>
                <a:lnTo>
                  <a:pt x="0" y="18770"/>
                </a:lnTo>
                <a:close/>
              </a:path>
            </a:pathLst>
          </a:custGeom>
          <a:solidFill>
            <a:srgbClr val="9F9F9F"/>
          </a:solidFill>
        </p:spPr>
        <p:txBody>
          <a:bodyPr wrap="square" lIns="0" tIns="0" rIns="0" bIns="0" rtlCol="0"/>
          <a:lstStyle/>
          <a:p/>
        </p:txBody>
      </p:sp>
      <p:sp>
        <p:nvSpPr>
          <p:cNvPr id="244" name="object 244"/>
          <p:cNvSpPr/>
          <p:nvPr/>
        </p:nvSpPr>
        <p:spPr>
          <a:xfrm>
            <a:off x="8016341" y="6184887"/>
            <a:ext cx="1905" cy="635"/>
          </a:xfrm>
          <a:custGeom>
            <a:avLst/>
            <a:gdLst/>
            <a:ahLst/>
            <a:cxnLst/>
            <a:rect l="l" t="t" r="r" b="b"/>
            <a:pathLst>
              <a:path w="1904" h="635">
                <a:moveTo>
                  <a:pt x="1422" y="469"/>
                </a:moveTo>
                <a:lnTo>
                  <a:pt x="0" y="0"/>
                </a:lnTo>
                <a:lnTo>
                  <a:pt x="749" y="114"/>
                </a:lnTo>
                <a:lnTo>
                  <a:pt x="1422" y="469"/>
                </a:lnTo>
                <a:close/>
              </a:path>
            </a:pathLst>
          </a:custGeom>
          <a:solidFill>
            <a:srgbClr val="9F9F9F"/>
          </a:solidFill>
        </p:spPr>
        <p:txBody>
          <a:bodyPr wrap="square" lIns="0" tIns="0" rIns="0" bIns="0" rtlCol="0"/>
          <a:lstStyle/>
          <a:p/>
        </p:txBody>
      </p:sp>
      <p:sp>
        <p:nvSpPr>
          <p:cNvPr id="245" name="object 245"/>
          <p:cNvSpPr/>
          <p:nvPr/>
        </p:nvSpPr>
        <p:spPr>
          <a:xfrm>
            <a:off x="11603735" y="6184887"/>
            <a:ext cx="1905" cy="635"/>
          </a:xfrm>
          <a:custGeom>
            <a:avLst/>
            <a:gdLst/>
            <a:ahLst/>
            <a:cxnLst/>
            <a:rect l="l" t="t" r="r" b="b"/>
            <a:pathLst>
              <a:path w="1904" h="635">
                <a:moveTo>
                  <a:pt x="0" y="469"/>
                </a:moveTo>
                <a:lnTo>
                  <a:pt x="673" y="114"/>
                </a:lnTo>
                <a:lnTo>
                  <a:pt x="1422" y="0"/>
                </a:lnTo>
                <a:lnTo>
                  <a:pt x="0" y="469"/>
                </a:lnTo>
                <a:close/>
              </a:path>
            </a:pathLst>
          </a:custGeom>
          <a:solidFill>
            <a:srgbClr val="9F9F9F"/>
          </a:solidFill>
        </p:spPr>
        <p:txBody>
          <a:bodyPr wrap="square" lIns="0" tIns="0" rIns="0" bIns="0" rtlCol="0"/>
          <a:lstStyle/>
          <a:p/>
        </p:txBody>
      </p:sp>
      <p:sp>
        <p:nvSpPr>
          <p:cNvPr id="246" name="object 246"/>
          <p:cNvSpPr/>
          <p:nvPr/>
        </p:nvSpPr>
        <p:spPr>
          <a:xfrm>
            <a:off x="11603735" y="6185122"/>
            <a:ext cx="22225" cy="0"/>
          </a:xfrm>
          <a:custGeom>
            <a:avLst/>
            <a:gdLst/>
            <a:ahLst/>
            <a:cxnLst/>
            <a:rect l="l" t="t" r="r" b="b"/>
            <a:pathLst>
              <a:path w="22225">
                <a:moveTo>
                  <a:pt x="0" y="0"/>
                </a:moveTo>
                <a:lnTo>
                  <a:pt x="21628" y="0"/>
                </a:lnTo>
              </a:path>
            </a:pathLst>
          </a:custGeom>
          <a:ln w="3175">
            <a:solidFill>
              <a:srgbClr val="9F9F9F"/>
            </a:solidFill>
          </a:ln>
        </p:spPr>
        <p:txBody>
          <a:bodyPr wrap="square" lIns="0" tIns="0" rIns="0" bIns="0" rtlCol="0"/>
          <a:lstStyle/>
          <a:p/>
        </p:txBody>
      </p:sp>
      <p:sp>
        <p:nvSpPr>
          <p:cNvPr id="247" name="object 247"/>
          <p:cNvSpPr/>
          <p:nvPr/>
        </p:nvSpPr>
        <p:spPr>
          <a:xfrm>
            <a:off x="8017091" y="6185001"/>
            <a:ext cx="2540" cy="635"/>
          </a:xfrm>
          <a:custGeom>
            <a:avLst/>
            <a:gdLst/>
            <a:ahLst/>
            <a:cxnLst/>
            <a:rect l="l" t="t" r="r" b="b"/>
            <a:pathLst>
              <a:path w="2540" h="635">
                <a:moveTo>
                  <a:pt x="2158" y="355"/>
                </a:moveTo>
                <a:lnTo>
                  <a:pt x="673" y="355"/>
                </a:lnTo>
                <a:lnTo>
                  <a:pt x="0" y="0"/>
                </a:lnTo>
                <a:lnTo>
                  <a:pt x="2158" y="355"/>
                </a:lnTo>
                <a:close/>
              </a:path>
            </a:pathLst>
          </a:custGeom>
          <a:solidFill>
            <a:srgbClr val="9F9F9F"/>
          </a:solidFill>
        </p:spPr>
        <p:txBody>
          <a:bodyPr wrap="square" lIns="0" tIns="0" rIns="0" bIns="0" rtlCol="0"/>
          <a:lstStyle/>
          <a:p/>
        </p:txBody>
      </p:sp>
      <p:sp>
        <p:nvSpPr>
          <p:cNvPr id="248" name="object 248"/>
          <p:cNvSpPr/>
          <p:nvPr/>
        </p:nvSpPr>
        <p:spPr>
          <a:xfrm>
            <a:off x="11561826" y="6185001"/>
            <a:ext cx="62865" cy="6985"/>
          </a:xfrm>
          <a:custGeom>
            <a:avLst/>
            <a:gdLst/>
            <a:ahLst/>
            <a:cxnLst/>
            <a:rect l="l" t="t" r="r" b="b"/>
            <a:pathLst>
              <a:path w="62865" h="6985">
                <a:moveTo>
                  <a:pt x="0" y="6883"/>
                </a:moveTo>
                <a:lnTo>
                  <a:pt x="42583" y="0"/>
                </a:lnTo>
                <a:lnTo>
                  <a:pt x="41909" y="355"/>
                </a:lnTo>
                <a:lnTo>
                  <a:pt x="62636" y="355"/>
                </a:lnTo>
                <a:lnTo>
                  <a:pt x="50126" y="6819"/>
                </a:lnTo>
                <a:lnTo>
                  <a:pt x="0" y="6883"/>
                </a:lnTo>
                <a:close/>
              </a:path>
            </a:pathLst>
          </a:custGeom>
          <a:solidFill>
            <a:srgbClr val="9F9F9F"/>
          </a:solidFill>
        </p:spPr>
        <p:txBody>
          <a:bodyPr wrap="square" lIns="0" tIns="0" rIns="0" bIns="0" rtlCol="0"/>
          <a:lstStyle/>
          <a:p/>
        </p:txBody>
      </p:sp>
      <p:sp>
        <p:nvSpPr>
          <p:cNvPr id="249" name="object 249"/>
          <p:cNvSpPr/>
          <p:nvPr/>
        </p:nvSpPr>
        <p:spPr>
          <a:xfrm>
            <a:off x="8059280" y="6191853"/>
            <a:ext cx="3503295" cy="0"/>
          </a:xfrm>
          <a:custGeom>
            <a:avLst/>
            <a:gdLst/>
            <a:ahLst/>
            <a:cxnLst/>
            <a:rect l="l" t="t" r="r" b="b"/>
            <a:pathLst>
              <a:path w="3503295">
                <a:moveTo>
                  <a:pt x="0" y="0"/>
                </a:moveTo>
                <a:lnTo>
                  <a:pt x="3502939" y="0"/>
                </a:lnTo>
              </a:path>
            </a:pathLst>
          </a:custGeom>
          <a:ln w="3175">
            <a:solidFill>
              <a:srgbClr val="9F9F9F"/>
            </a:solidFill>
          </a:ln>
        </p:spPr>
        <p:txBody>
          <a:bodyPr wrap="square" lIns="0" tIns="0" rIns="0" bIns="0" rtlCol="0"/>
          <a:lstStyle/>
          <a:p/>
        </p:txBody>
      </p:sp>
      <p:sp>
        <p:nvSpPr>
          <p:cNvPr id="250" name="object 250"/>
          <p:cNvSpPr txBox="1"/>
          <p:nvPr/>
        </p:nvSpPr>
        <p:spPr>
          <a:xfrm>
            <a:off x="8041640" y="5428183"/>
            <a:ext cx="3398520" cy="221615"/>
          </a:xfrm>
          <a:prstGeom prst="rect">
            <a:avLst/>
          </a:prstGeom>
        </p:spPr>
        <p:txBody>
          <a:bodyPr vert="horz" wrap="square" lIns="0" tIns="0" rIns="0" bIns="0" rtlCol="0">
            <a:spAutoFit/>
          </a:bodyPr>
          <a:lstStyle/>
          <a:p>
            <a:pPr marL="12700">
              <a:lnSpc>
                <a:spcPct val="100000"/>
              </a:lnSpc>
            </a:pPr>
            <a:r>
              <a:rPr sz="1400" spc="-5" dirty="0">
                <a:solidFill>
                  <a:srgbClr val="272727"/>
                </a:solidFill>
                <a:latin typeface="Arial Unicode MS" panose="020B0604020202020204" charset="-122"/>
                <a:cs typeface="Arial Unicode MS" panose="020B0604020202020204" charset="-122"/>
              </a:rPr>
              <a:t>包括在职、兼职和临时聘用人员，在职看合</a:t>
            </a:r>
            <a:endParaRPr sz="1400">
              <a:latin typeface="Arial Unicode MS" panose="020B0604020202020204" charset="-122"/>
              <a:cs typeface="Arial Unicode MS" panose="020B0604020202020204" charset="-122"/>
            </a:endParaRPr>
          </a:p>
        </p:txBody>
      </p:sp>
      <p:sp>
        <p:nvSpPr>
          <p:cNvPr id="251" name="object 251"/>
          <p:cNvSpPr txBox="1"/>
          <p:nvPr/>
        </p:nvSpPr>
        <p:spPr>
          <a:xfrm>
            <a:off x="8041640" y="5641543"/>
            <a:ext cx="3398520" cy="221615"/>
          </a:xfrm>
          <a:prstGeom prst="rect">
            <a:avLst/>
          </a:prstGeom>
        </p:spPr>
        <p:txBody>
          <a:bodyPr vert="horz" wrap="square" lIns="0" tIns="0" rIns="0" bIns="0" rtlCol="0">
            <a:spAutoFit/>
          </a:bodyPr>
          <a:lstStyle/>
          <a:p>
            <a:pPr marL="12700">
              <a:lnSpc>
                <a:spcPct val="100000"/>
              </a:lnSpc>
            </a:pPr>
            <a:r>
              <a:rPr sz="1400" spc="-5" dirty="0">
                <a:solidFill>
                  <a:srgbClr val="272727"/>
                </a:solidFill>
                <a:latin typeface="Arial Unicode MS" panose="020B0604020202020204" charset="-122"/>
                <a:cs typeface="Arial Unicode MS" panose="020B0604020202020204" charset="-122"/>
              </a:rPr>
              <a:t>同或社保，兼职或临时聘用人员累计实际工</a:t>
            </a:r>
            <a:endParaRPr sz="1400">
              <a:latin typeface="Arial Unicode MS" panose="020B0604020202020204" charset="-122"/>
              <a:cs typeface="Arial Unicode MS" panose="020B0604020202020204" charset="-122"/>
            </a:endParaRPr>
          </a:p>
        </p:txBody>
      </p:sp>
      <p:sp>
        <p:nvSpPr>
          <p:cNvPr id="252" name="object 252"/>
          <p:cNvSpPr txBox="1"/>
          <p:nvPr/>
        </p:nvSpPr>
        <p:spPr>
          <a:xfrm>
            <a:off x="8041640" y="5866587"/>
            <a:ext cx="1779905" cy="221615"/>
          </a:xfrm>
          <a:prstGeom prst="rect">
            <a:avLst/>
          </a:prstGeom>
        </p:spPr>
        <p:txBody>
          <a:bodyPr vert="horz" wrap="square" lIns="0" tIns="0" rIns="0" bIns="0" rtlCol="0">
            <a:spAutoFit/>
          </a:bodyPr>
          <a:lstStyle/>
          <a:p>
            <a:pPr marL="12700">
              <a:lnSpc>
                <a:spcPct val="100000"/>
              </a:lnSpc>
            </a:pPr>
            <a:r>
              <a:rPr sz="1400" spc="25" dirty="0">
                <a:solidFill>
                  <a:srgbClr val="272727"/>
                </a:solidFill>
                <a:latin typeface="Arial Unicode MS" panose="020B0604020202020204" charset="-122"/>
                <a:cs typeface="Arial Unicode MS" panose="020B0604020202020204" charset="-122"/>
              </a:rPr>
              <a:t>作时间在</a:t>
            </a:r>
            <a:r>
              <a:rPr sz="1400" spc="25" dirty="0">
                <a:solidFill>
                  <a:srgbClr val="272727"/>
                </a:solidFill>
                <a:latin typeface="Tahoma" panose="020B0604030504040204"/>
                <a:cs typeface="Tahoma" panose="020B0604030504040204"/>
              </a:rPr>
              <a:t>183</a:t>
            </a:r>
            <a:r>
              <a:rPr sz="1400" spc="25" dirty="0">
                <a:solidFill>
                  <a:srgbClr val="272727"/>
                </a:solidFill>
                <a:latin typeface="Arial Unicode MS" panose="020B0604020202020204" charset="-122"/>
                <a:cs typeface="Arial Unicode MS" panose="020B0604020202020204" charset="-122"/>
              </a:rPr>
              <a:t>天以上。</a:t>
            </a:r>
            <a:endParaRPr sz="1400">
              <a:latin typeface="Arial Unicode MS" panose="020B0604020202020204" charset="-122"/>
              <a:cs typeface="Arial Unicode MS" panose="020B060402020202020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45379" y="252984"/>
            <a:ext cx="7008876" cy="48310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800" spc="-5" dirty="0"/>
              <a:t>调整及填报情况详解</a:t>
            </a:r>
            <a:endParaRPr sz="2800"/>
          </a:p>
        </p:txBody>
      </p:sp>
      <p:sp>
        <p:nvSpPr>
          <p:cNvPr id="5" name="object 5"/>
          <p:cNvSpPr/>
          <p:nvPr/>
        </p:nvSpPr>
        <p:spPr>
          <a:xfrm>
            <a:off x="1112837" y="850900"/>
            <a:ext cx="0" cy="5807075"/>
          </a:xfrm>
          <a:custGeom>
            <a:avLst/>
            <a:gdLst/>
            <a:ahLst/>
            <a:cxnLst/>
            <a:rect l="l" t="t" r="r" b="b"/>
            <a:pathLst>
              <a:path h="5807075">
                <a:moveTo>
                  <a:pt x="0" y="0"/>
                </a:moveTo>
                <a:lnTo>
                  <a:pt x="0" y="5807075"/>
                </a:lnTo>
              </a:path>
            </a:pathLst>
          </a:custGeom>
          <a:ln w="12700">
            <a:solidFill>
              <a:srgbClr val="000000"/>
            </a:solidFill>
          </a:ln>
        </p:spPr>
        <p:txBody>
          <a:bodyPr wrap="square" lIns="0" tIns="0" rIns="0" bIns="0" rtlCol="0"/>
          <a:lstStyle/>
          <a:p/>
        </p:txBody>
      </p:sp>
      <p:sp>
        <p:nvSpPr>
          <p:cNvPr id="6" name="object 6"/>
          <p:cNvSpPr/>
          <p:nvPr/>
        </p:nvSpPr>
        <p:spPr>
          <a:xfrm>
            <a:off x="1968500" y="850900"/>
            <a:ext cx="0" cy="5807075"/>
          </a:xfrm>
          <a:custGeom>
            <a:avLst/>
            <a:gdLst/>
            <a:ahLst/>
            <a:cxnLst/>
            <a:rect l="l" t="t" r="r" b="b"/>
            <a:pathLst>
              <a:path h="5807075">
                <a:moveTo>
                  <a:pt x="0" y="0"/>
                </a:moveTo>
                <a:lnTo>
                  <a:pt x="0" y="5807075"/>
                </a:lnTo>
              </a:path>
            </a:pathLst>
          </a:custGeom>
          <a:ln w="12700">
            <a:solidFill>
              <a:srgbClr val="000000"/>
            </a:solidFill>
          </a:ln>
        </p:spPr>
        <p:txBody>
          <a:bodyPr wrap="square" lIns="0" tIns="0" rIns="0" bIns="0" rtlCol="0"/>
          <a:lstStyle/>
          <a:p/>
        </p:txBody>
      </p:sp>
      <p:sp>
        <p:nvSpPr>
          <p:cNvPr id="7" name="object 7"/>
          <p:cNvSpPr/>
          <p:nvPr/>
        </p:nvSpPr>
        <p:spPr>
          <a:xfrm>
            <a:off x="5792851" y="850900"/>
            <a:ext cx="0" cy="5066030"/>
          </a:xfrm>
          <a:custGeom>
            <a:avLst/>
            <a:gdLst/>
            <a:ahLst/>
            <a:cxnLst/>
            <a:rect l="l" t="t" r="r" b="b"/>
            <a:pathLst>
              <a:path h="5066030">
                <a:moveTo>
                  <a:pt x="0" y="0"/>
                </a:moveTo>
                <a:lnTo>
                  <a:pt x="0" y="5065712"/>
                </a:lnTo>
              </a:path>
            </a:pathLst>
          </a:custGeom>
          <a:ln w="12700">
            <a:solidFill>
              <a:srgbClr val="000000"/>
            </a:solidFill>
          </a:ln>
        </p:spPr>
        <p:txBody>
          <a:bodyPr wrap="square" lIns="0" tIns="0" rIns="0" bIns="0" rtlCol="0"/>
          <a:lstStyle/>
          <a:p/>
        </p:txBody>
      </p:sp>
      <p:sp>
        <p:nvSpPr>
          <p:cNvPr id="8" name="object 8"/>
          <p:cNvSpPr/>
          <p:nvPr/>
        </p:nvSpPr>
        <p:spPr>
          <a:xfrm>
            <a:off x="6885051" y="850900"/>
            <a:ext cx="0" cy="5066030"/>
          </a:xfrm>
          <a:custGeom>
            <a:avLst/>
            <a:gdLst/>
            <a:ahLst/>
            <a:cxnLst/>
            <a:rect l="l" t="t" r="r" b="b"/>
            <a:pathLst>
              <a:path h="5066030">
                <a:moveTo>
                  <a:pt x="0" y="0"/>
                </a:moveTo>
                <a:lnTo>
                  <a:pt x="0" y="5065712"/>
                </a:lnTo>
              </a:path>
            </a:pathLst>
          </a:custGeom>
          <a:ln w="12700">
            <a:solidFill>
              <a:srgbClr val="000000"/>
            </a:solidFill>
          </a:ln>
        </p:spPr>
        <p:txBody>
          <a:bodyPr wrap="square" lIns="0" tIns="0" rIns="0" bIns="0" rtlCol="0"/>
          <a:lstStyle/>
          <a:p/>
        </p:txBody>
      </p:sp>
      <p:sp>
        <p:nvSpPr>
          <p:cNvPr id="9" name="object 9"/>
          <p:cNvSpPr/>
          <p:nvPr/>
        </p:nvSpPr>
        <p:spPr>
          <a:xfrm>
            <a:off x="8224901" y="850900"/>
            <a:ext cx="0" cy="5066030"/>
          </a:xfrm>
          <a:custGeom>
            <a:avLst/>
            <a:gdLst/>
            <a:ahLst/>
            <a:cxnLst/>
            <a:rect l="l" t="t" r="r" b="b"/>
            <a:pathLst>
              <a:path h="5066030">
                <a:moveTo>
                  <a:pt x="0" y="0"/>
                </a:moveTo>
                <a:lnTo>
                  <a:pt x="0" y="5065712"/>
                </a:lnTo>
              </a:path>
            </a:pathLst>
          </a:custGeom>
          <a:ln w="12700">
            <a:solidFill>
              <a:srgbClr val="000000"/>
            </a:solidFill>
          </a:ln>
        </p:spPr>
        <p:txBody>
          <a:bodyPr wrap="square" lIns="0" tIns="0" rIns="0" bIns="0" rtlCol="0"/>
          <a:lstStyle/>
          <a:p/>
        </p:txBody>
      </p:sp>
      <p:sp>
        <p:nvSpPr>
          <p:cNvPr id="10" name="object 10"/>
          <p:cNvSpPr/>
          <p:nvPr/>
        </p:nvSpPr>
        <p:spPr>
          <a:xfrm>
            <a:off x="9504426" y="850900"/>
            <a:ext cx="0" cy="5807075"/>
          </a:xfrm>
          <a:custGeom>
            <a:avLst/>
            <a:gdLst/>
            <a:ahLst/>
            <a:cxnLst/>
            <a:rect l="l" t="t" r="r" b="b"/>
            <a:pathLst>
              <a:path h="5807075">
                <a:moveTo>
                  <a:pt x="0" y="0"/>
                </a:moveTo>
                <a:lnTo>
                  <a:pt x="0" y="5807075"/>
                </a:lnTo>
              </a:path>
            </a:pathLst>
          </a:custGeom>
          <a:ln w="12700">
            <a:solidFill>
              <a:srgbClr val="000000"/>
            </a:solidFill>
          </a:ln>
        </p:spPr>
        <p:txBody>
          <a:bodyPr wrap="square" lIns="0" tIns="0" rIns="0" bIns="0" rtlCol="0"/>
          <a:lstStyle/>
          <a:p/>
        </p:txBody>
      </p:sp>
      <p:sp>
        <p:nvSpPr>
          <p:cNvPr id="11" name="object 11"/>
          <p:cNvSpPr/>
          <p:nvPr/>
        </p:nvSpPr>
        <p:spPr>
          <a:xfrm>
            <a:off x="5786501" y="1225550"/>
            <a:ext cx="4519930" cy="0"/>
          </a:xfrm>
          <a:custGeom>
            <a:avLst/>
            <a:gdLst/>
            <a:ahLst/>
            <a:cxnLst/>
            <a:rect l="l" t="t" r="r" b="b"/>
            <a:pathLst>
              <a:path w="4519930">
                <a:moveTo>
                  <a:pt x="0" y="0"/>
                </a:moveTo>
                <a:lnTo>
                  <a:pt x="4519549" y="0"/>
                </a:lnTo>
              </a:path>
            </a:pathLst>
          </a:custGeom>
          <a:ln w="12700">
            <a:solidFill>
              <a:srgbClr val="000000"/>
            </a:solidFill>
          </a:ln>
        </p:spPr>
        <p:txBody>
          <a:bodyPr wrap="square" lIns="0" tIns="0" rIns="0" bIns="0" rtlCol="0"/>
          <a:lstStyle/>
          <a:p/>
        </p:txBody>
      </p:sp>
      <p:sp>
        <p:nvSpPr>
          <p:cNvPr id="12" name="object 12"/>
          <p:cNvSpPr/>
          <p:nvPr/>
        </p:nvSpPr>
        <p:spPr>
          <a:xfrm>
            <a:off x="428625" y="1457325"/>
            <a:ext cx="690880" cy="0"/>
          </a:xfrm>
          <a:custGeom>
            <a:avLst/>
            <a:gdLst/>
            <a:ahLst/>
            <a:cxnLst/>
            <a:rect l="l" t="t" r="r" b="b"/>
            <a:pathLst>
              <a:path w="690880">
                <a:moveTo>
                  <a:pt x="0" y="0"/>
                </a:moveTo>
                <a:lnTo>
                  <a:pt x="690562" y="0"/>
                </a:lnTo>
              </a:path>
            </a:pathLst>
          </a:custGeom>
          <a:ln w="12700">
            <a:solidFill>
              <a:srgbClr val="000000"/>
            </a:solidFill>
          </a:ln>
        </p:spPr>
        <p:txBody>
          <a:bodyPr wrap="square" lIns="0" tIns="0" rIns="0" bIns="0" rtlCol="0"/>
          <a:lstStyle/>
          <a:p/>
        </p:txBody>
      </p:sp>
      <p:sp>
        <p:nvSpPr>
          <p:cNvPr id="13" name="object 13"/>
          <p:cNvSpPr/>
          <p:nvPr/>
        </p:nvSpPr>
        <p:spPr>
          <a:xfrm>
            <a:off x="1962150" y="1457325"/>
            <a:ext cx="8343900" cy="0"/>
          </a:xfrm>
          <a:custGeom>
            <a:avLst/>
            <a:gdLst/>
            <a:ahLst/>
            <a:cxnLst/>
            <a:rect l="l" t="t" r="r" b="b"/>
            <a:pathLst>
              <a:path w="8343900">
                <a:moveTo>
                  <a:pt x="0" y="0"/>
                </a:moveTo>
                <a:lnTo>
                  <a:pt x="8343900" y="0"/>
                </a:lnTo>
              </a:path>
            </a:pathLst>
          </a:custGeom>
          <a:ln w="12700">
            <a:solidFill>
              <a:srgbClr val="000000"/>
            </a:solidFill>
          </a:ln>
        </p:spPr>
        <p:txBody>
          <a:bodyPr wrap="square" lIns="0" tIns="0" rIns="0" bIns="0" rtlCol="0"/>
          <a:lstStyle/>
          <a:p/>
        </p:txBody>
      </p:sp>
      <p:sp>
        <p:nvSpPr>
          <p:cNvPr id="14" name="object 14"/>
          <p:cNvSpPr/>
          <p:nvPr/>
        </p:nvSpPr>
        <p:spPr>
          <a:xfrm>
            <a:off x="428625" y="1884426"/>
            <a:ext cx="690880" cy="0"/>
          </a:xfrm>
          <a:custGeom>
            <a:avLst/>
            <a:gdLst/>
            <a:ahLst/>
            <a:cxnLst/>
            <a:rect l="l" t="t" r="r" b="b"/>
            <a:pathLst>
              <a:path w="690880">
                <a:moveTo>
                  <a:pt x="0" y="0"/>
                </a:moveTo>
                <a:lnTo>
                  <a:pt x="690562" y="0"/>
                </a:lnTo>
              </a:path>
            </a:pathLst>
          </a:custGeom>
          <a:ln w="12700">
            <a:solidFill>
              <a:srgbClr val="000000"/>
            </a:solidFill>
          </a:ln>
        </p:spPr>
        <p:txBody>
          <a:bodyPr wrap="square" lIns="0" tIns="0" rIns="0" bIns="0" rtlCol="0"/>
          <a:lstStyle/>
          <a:p/>
        </p:txBody>
      </p:sp>
      <p:sp>
        <p:nvSpPr>
          <p:cNvPr id="15" name="object 15"/>
          <p:cNvSpPr/>
          <p:nvPr/>
        </p:nvSpPr>
        <p:spPr>
          <a:xfrm>
            <a:off x="1962150" y="1884426"/>
            <a:ext cx="8343900" cy="0"/>
          </a:xfrm>
          <a:custGeom>
            <a:avLst/>
            <a:gdLst/>
            <a:ahLst/>
            <a:cxnLst/>
            <a:rect l="l" t="t" r="r" b="b"/>
            <a:pathLst>
              <a:path w="8343900">
                <a:moveTo>
                  <a:pt x="0" y="0"/>
                </a:moveTo>
                <a:lnTo>
                  <a:pt x="8343900" y="0"/>
                </a:lnTo>
              </a:path>
            </a:pathLst>
          </a:custGeom>
          <a:ln w="12700">
            <a:solidFill>
              <a:srgbClr val="000000"/>
            </a:solidFill>
          </a:ln>
        </p:spPr>
        <p:txBody>
          <a:bodyPr wrap="square" lIns="0" tIns="0" rIns="0" bIns="0" rtlCol="0"/>
          <a:lstStyle/>
          <a:p/>
        </p:txBody>
      </p:sp>
      <p:sp>
        <p:nvSpPr>
          <p:cNvPr id="16" name="object 16"/>
          <p:cNvSpPr/>
          <p:nvPr/>
        </p:nvSpPr>
        <p:spPr>
          <a:xfrm>
            <a:off x="428625" y="2311400"/>
            <a:ext cx="690880" cy="0"/>
          </a:xfrm>
          <a:custGeom>
            <a:avLst/>
            <a:gdLst/>
            <a:ahLst/>
            <a:cxnLst/>
            <a:rect l="l" t="t" r="r" b="b"/>
            <a:pathLst>
              <a:path w="690880">
                <a:moveTo>
                  <a:pt x="0" y="0"/>
                </a:moveTo>
                <a:lnTo>
                  <a:pt x="690562" y="0"/>
                </a:lnTo>
              </a:path>
            </a:pathLst>
          </a:custGeom>
          <a:ln w="12700">
            <a:solidFill>
              <a:srgbClr val="000000"/>
            </a:solidFill>
          </a:ln>
        </p:spPr>
        <p:txBody>
          <a:bodyPr wrap="square" lIns="0" tIns="0" rIns="0" bIns="0" rtlCol="0"/>
          <a:lstStyle/>
          <a:p/>
        </p:txBody>
      </p:sp>
      <p:sp>
        <p:nvSpPr>
          <p:cNvPr id="17" name="object 17"/>
          <p:cNvSpPr/>
          <p:nvPr/>
        </p:nvSpPr>
        <p:spPr>
          <a:xfrm>
            <a:off x="1962150" y="2311400"/>
            <a:ext cx="8343900" cy="0"/>
          </a:xfrm>
          <a:custGeom>
            <a:avLst/>
            <a:gdLst/>
            <a:ahLst/>
            <a:cxnLst/>
            <a:rect l="l" t="t" r="r" b="b"/>
            <a:pathLst>
              <a:path w="8343900">
                <a:moveTo>
                  <a:pt x="0" y="0"/>
                </a:moveTo>
                <a:lnTo>
                  <a:pt x="8343900" y="0"/>
                </a:lnTo>
              </a:path>
            </a:pathLst>
          </a:custGeom>
          <a:ln w="12700">
            <a:solidFill>
              <a:srgbClr val="000000"/>
            </a:solidFill>
          </a:ln>
        </p:spPr>
        <p:txBody>
          <a:bodyPr wrap="square" lIns="0" tIns="0" rIns="0" bIns="0" rtlCol="0"/>
          <a:lstStyle/>
          <a:p/>
        </p:txBody>
      </p:sp>
      <p:sp>
        <p:nvSpPr>
          <p:cNvPr id="18" name="object 18"/>
          <p:cNvSpPr/>
          <p:nvPr/>
        </p:nvSpPr>
        <p:spPr>
          <a:xfrm>
            <a:off x="428625" y="2543175"/>
            <a:ext cx="690880" cy="0"/>
          </a:xfrm>
          <a:custGeom>
            <a:avLst/>
            <a:gdLst/>
            <a:ahLst/>
            <a:cxnLst/>
            <a:rect l="l" t="t" r="r" b="b"/>
            <a:pathLst>
              <a:path w="690880">
                <a:moveTo>
                  <a:pt x="0" y="0"/>
                </a:moveTo>
                <a:lnTo>
                  <a:pt x="690562" y="0"/>
                </a:lnTo>
              </a:path>
            </a:pathLst>
          </a:custGeom>
          <a:ln w="12700">
            <a:solidFill>
              <a:srgbClr val="000000"/>
            </a:solidFill>
          </a:ln>
        </p:spPr>
        <p:txBody>
          <a:bodyPr wrap="square" lIns="0" tIns="0" rIns="0" bIns="0" rtlCol="0"/>
          <a:lstStyle/>
          <a:p/>
        </p:txBody>
      </p:sp>
      <p:sp>
        <p:nvSpPr>
          <p:cNvPr id="19" name="object 19"/>
          <p:cNvSpPr/>
          <p:nvPr/>
        </p:nvSpPr>
        <p:spPr>
          <a:xfrm>
            <a:off x="1962150" y="2543175"/>
            <a:ext cx="8343900" cy="0"/>
          </a:xfrm>
          <a:custGeom>
            <a:avLst/>
            <a:gdLst/>
            <a:ahLst/>
            <a:cxnLst/>
            <a:rect l="l" t="t" r="r" b="b"/>
            <a:pathLst>
              <a:path w="8343900">
                <a:moveTo>
                  <a:pt x="0" y="0"/>
                </a:moveTo>
                <a:lnTo>
                  <a:pt x="8343900" y="0"/>
                </a:lnTo>
              </a:path>
            </a:pathLst>
          </a:custGeom>
          <a:ln w="12700">
            <a:solidFill>
              <a:srgbClr val="000000"/>
            </a:solidFill>
          </a:ln>
        </p:spPr>
        <p:txBody>
          <a:bodyPr wrap="square" lIns="0" tIns="0" rIns="0" bIns="0" rtlCol="0"/>
          <a:lstStyle/>
          <a:p/>
        </p:txBody>
      </p:sp>
      <p:sp>
        <p:nvSpPr>
          <p:cNvPr id="20" name="object 20"/>
          <p:cNvSpPr/>
          <p:nvPr/>
        </p:nvSpPr>
        <p:spPr>
          <a:xfrm>
            <a:off x="428625" y="2774950"/>
            <a:ext cx="690880" cy="0"/>
          </a:xfrm>
          <a:custGeom>
            <a:avLst/>
            <a:gdLst/>
            <a:ahLst/>
            <a:cxnLst/>
            <a:rect l="l" t="t" r="r" b="b"/>
            <a:pathLst>
              <a:path w="690880">
                <a:moveTo>
                  <a:pt x="0" y="0"/>
                </a:moveTo>
                <a:lnTo>
                  <a:pt x="690562" y="0"/>
                </a:lnTo>
              </a:path>
            </a:pathLst>
          </a:custGeom>
          <a:ln w="12700">
            <a:solidFill>
              <a:srgbClr val="000000"/>
            </a:solidFill>
          </a:ln>
        </p:spPr>
        <p:txBody>
          <a:bodyPr wrap="square" lIns="0" tIns="0" rIns="0" bIns="0" rtlCol="0"/>
          <a:lstStyle/>
          <a:p/>
        </p:txBody>
      </p:sp>
      <p:sp>
        <p:nvSpPr>
          <p:cNvPr id="21" name="object 21"/>
          <p:cNvSpPr/>
          <p:nvPr/>
        </p:nvSpPr>
        <p:spPr>
          <a:xfrm>
            <a:off x="1962150" y="2774950"/>
            <a:ext cx="8343900" cy="0"/>
          </a:xfrm>
          <a:custGeom>
            <a:avLst/>
            <a:gdLst/>
            <a:ahLst/>
            <a:cxnLst/>
            <a:rect l="l" t="t" r="r" b="b"/>
            <a:pathLst>
              <a:path w="8343900">
                <a:moveTo>
                  <a:pt x="0" y="0"/>
                </a:moveTo>
                <a:lnTo>
                  <a:pt x="8343900" y="0"/>
                </a:lnTo>
              </a:path>
            </a:pathLst>
          </a:custGeom>
          <a:ln w="12700">
            <a:solidFill>
              <a:srgbClr val="000000"/>
            </a:solidFill>
          </a:ln>
        </p:spPr>
        <p:txBody>
          <a:bodyPr wrap="square" lIns="0" tIns="0" rIns="0" bIns="0" rtlCol="0"/>
          <a:lstStyle/>
          <a:p/>
        </p:txBody>
      </p:sp>
      <p:sp>
        <p:nvSpPr>
          <p:cNvPr id="22" name="object 22"/>
          <p:cNvSpPr/>
          <p:nvPr/>
        </p:nvSpPr>
        <p:spPr>
          <a:xfrm>
            <a:off x="428625" y="3006725"/>
            <a:ext cx="690880" cy="0"/>
          </a:xfrm>
          <a:custGeom>
            <a:avLst/>
            <a:gdLst/>
            <a:ahLst/>
            <a:cxnLst/>
            <a:rect l="l" t="t" r="r" b="b"/>
            <a:pathLst>
              <a:path w="690880">
                <a:moveTo>
                  <a:pt x="0" y="0"/>
                </a:moveTo>
                <a:lnTo>
                  <a:pt x="690562" y="0"/>
                </a:lnTo>
              </a:path>
            </a:pathLst>
          </a:custGeom>
          <a:ln w="12700">
            <a:solidFill>
              <a:srgbClr val="000000"/>
            </a:solidFill>
          </a:ln>
        </p:spPr>
        <p:txBody>
          <a:bodyPr wrap="square" lIns="0" tIns="0" rIns="0" bIns="0" rtlCol="0"/>
          <a:lstStyle/>
          <a:p/>
        </p:txBody>
      </p:sp>
      <p:sp>
        <p:nvSpPr>
          <p:cNvPr id="23" name="object 23"/>
          <p:cNvSpPr/>
          <p:nvPr/>
        </p:nvSpPr>
        <p:spPr>
          <a:xfrm>
            <a:off x="1962150" y="3006725"/>
            <a:ext cx="8343900" cy="0"/>
          </a:xfrm>
          <a:custGeom>
            <a:avLst/>
            <a:gdLst/>
            <a:ahLst/>
            <a:cxnLst/>
            <a:rect l="l" t="t" r="r" b="b"/>
            <a:pathLst>
              <a:path w="8343900">
                <a:moveTo>
                  <a:pt x="0" y="0"/>
                </a:moveTo>
                <a:lnTo>
                  <a:pt x="8343900" y="0"/>
                </a:lnTo>
              </a:path>
            </a:pathLst>
          </a:custGeom>
          <a:ln w="12700">
            <a:solidFill>
              <a:srgbClr val="000000"/>
            </a:solidFill>
          </a:ln>
        </p:spPr>
        <p:txBody>
          <a:bodyPr wrap="square" lIns="0" tIns="0" rIns="0" bIns="0" rtlCol="0"/>
          <a:lstStyle/>
          <a:p/>
        </p:txBody>
      </p:sp>
      <p:sp>
        <p:nvSpPr>
          <p:cNvPr id="24" name="object 24"/>
          <p:cNvSpPr/>
          <p:nvPr/>
        </p:nvSpPr>
        <p:spPr>
          <a:xfrm>
            <a:off x="428625" y="3238500"/>
            <a:ext cx="690880" cy="0"/>
          </a:xfrm>
          <a:custGeom>
            <a:avLst/>
            <a:gdLst/>
            <a:ahLst/>
            <a:cxnLst/>
            <a:rect l="l" t="t" r="r" b="b"/>
            <a:pathLst>
              <a:path w="690880">
                <a:moveTo>
                  <a:pt x="0" y="0"/>
                </a:moveTo>
                <a:lnTo>
                  <a:pt x="690562" y="0"/>
                </a:lnTo>
              </a:path>
            </a:pathLst>
          </a:custGeom>
          <a:ln w="12700">
            <a:solidFill>
              <a:srgbClr val="000000"/>
            </a:solidFill>
          </a:ln>
        </p:spPr>
        <p:txBody>
          <a:bodyPr wrap="square" lIns="0" tIns="0" rIns="0" bIns="0" rtlCol="0"/>
          <a:lstStyle/>
          <a:p/>
        </p:txBody>
      </p:sp>
      <p:sp>
        <p:nvSpPr>
          <p:cNvPr id="25" name="object 25"/>
          <p:cNvSpPr/>
          <p:nvPr/>
        </p:nvSpPr>
        <p:spPr>
          <a:xfrm>
            <a:off x="1962150" y="3238500"/>
            <a:ext cx="8343900" cy="0"/>
          </a:xfrm>
          <a:custGeom>
            <a:avLst/>
            <a:gdLst/>
            <a:ahLst/>
            <a:cxnLst/>
            <a:rect l="l" t="t" r="r" b="b"/>
            <a:pathLst>
              <a:path w="8343900">
                <a:moveTo>
                  <a:pt x="0" y="0"/>
                </a:moveTo>
                <a:lnTo>
                  <a:pt x="8343900" y="0"/>
                </a:lnTo>
              </a:path>
            </a:pathLst>
          </a:custGeom>
          <a:ln w="12700">
            <a:solidFill>
              <a:srgbClr val="000000"/>
            </a:solidFill>
          </a:ln>
        </p:spPr>
        <p:txBody>
          <a:bodyPr wrap="square" lIns="0" tIns="0" rIns="0" bIns="0" rtlCol="0"/>
          <a:lstStyle/>
          <a:p/>
        </p:txBody>
      </p:sp>
      <p:sp>
        <p:nvSpPr>
          <p:cNvPr id="26" name="object 26"/>
          <p:cNvSpPr/>
          <p:nvPr/>
        </p:nvSpPr>
        <p:spPr>
          <a:xfrm>
            <a:off x="428625" y="3470275"/>
            <a:ext cx="690880" cy="0"/>
          </a:xfrm>
          <a:custGeom>
            <a:avLst/>
            <a:gdLst/>
            <a:ahLst/>
            <a:cxnLst/>
            <a:rect l="l" t="t" r="r" b="b"/>
            <a:pathLst>
              <a:path w="690880">
                <a:moveTo>
                  <a:pt x="0" y="0"/>
                </a:moveTo>
                <a:lnTo>
                  <a:pt x="690562" y="0"/>
                </a:lnTo>
              </a:path>
            </a:pathLst>
          </a:custGeom>
          <a:ln w="12700">
            <a:solidFill>
              <a:srgbClr val="000000"/>
            </a:solidFill>
          </a:ln>
        </p:spPr>
        <p:txBody>
          <a:bodyPr wrap="square" lIns="0" tIns="0" rIns="0" bIns="0" rtlCol="0"/>
          <a:lstStyle/>
          <a:p/>
        </p:txBody>
      </p:sp>
      <p:sp>
        <p:nvSpPr>
          <p:cNvPr id="27" name="object 27"/>
          <p:cNvSpPr/>
          <p:nvPr/>
        </p:nvSpPr>
        <p:spPr>
          <a:xfrm>
            <a:off x="1962150" y="3470275"/>
            <a:ext cx="8343900" cy="0"/>
          </a:xfrm>
          <a:custGeom>
            <a:avLst/>
            <a:gdLst/>
            <a:ahLst/>
            <a:cxnLst/>
            <a:rect l="l" t="t" r="r" b="b"/>
            <a:pathLst>
              <a:path w="8343900">
                <a:moveTo>
                  <a:pt x="0" y="0"/>
                </a:moveTo>
                <a:lnTo>
                  <a:pt x="8343900" y="0"/>
                </a:lnTo>
              </a:path>
            </a:pathLst>
          </a:custGeom>
          <a:ln w="12700">
            <a:solidFill>
              <a:srgbClr val="000000"/>
            </a:solidFill>
          </a:ln>
        </p:spPr>
        <p:txBody>
          <a:bodyPr wrap="square" lIns="0" tIns="0" rIns="0" bIns="0" rtlCol="0"/>
          <a:lstStyle/>
          <a:p/>
        </p:txBody>
      </p:sp>
      <p:sp>
        <p:nvSpPr>
          <p:cNvPr id="28" name="object 28"/>
          <p:cNvSpPr/>
          <p:nvPr/>
        </p:nvSpPr>
        <p:spPr>
          <a:xfrm>
            <a:off x="428625" y="3702050"/>
            <a:ext cx="690880" cy="0"/>
          </a:xfrm>
          <a:custGeom>
            <a:avLst/>
            <a:gdLst/>
            <a:ahLst/>
            <a:cxnLst/>
            <a:rect l="l" t="t" r="r" b="b"/>
            <a:pathLst>
              <a:path w="690880">
                <a:moveTo>
                  <a:pt x="0" y="0"/>
                </a:moveTo>
                <a:lnTo>
                  <a:pt x="690562" y="0"/>
                </a:lnTo>
              </a:path>
            </a:pathLst>
          </a:custGeom>
          <a:ln w="12700">
            <a:solidFill>
              <a:srgbClr val="000000"/>
            </a:solidFill>
          </a:ln>
        </p:spPr>
        <p:txBody>
          <a:bodyPr wrap="square" lIns="0" tIns="0" rIns="0" bIns="0" rtlCol="0"/>
          <a:lstStyle/>
          <a:p/>
        </p:txBody>
      </p:sp>
      <p:sp>
        <p:nvSpPr>
          <p:cNvPr id="29" name="object 29"/>
          <p:cNvSpPr/>
          <p:nvPr/>
        </p:nvSpPr>
        <p:spPr>
          <a:xfrm>
            <a:off x="1962150" y="3702050"/>
            <a:ext cx="8343900" cy="0"/>
          </a:xfrm>
          <a:custGeom>
            <a:avLst/>
            <a:gdLst/>
            <a:ahLst/>
            <a:cxnLst/>
            <a:rect l="l" t="t" r="r" b="b"/>
            <a:pathLst>
              <a:path w="8343900">
                <a:moveTo>
                  <a:pt x="0" y="0"/>
                </a:moveTo>
                <a:lnTo>
                  <a:pt x="8343900" y="0"/>
                </a:lnTo>
              </a:path>
            </a:pathLst>
          </a:custGeom>
          <a:ln w="12700">
            <a:solidFill>
              <a:srgbClr val="000000"/>
            </a:solidFill>
          </a:ln>
        </p:spPr>
        <p:txBody>
          <a:bodyPr wrap="square" lIns="0" tIns="0" rIns="0" bIns="0" rtlCol="0"/>
          <a:lstStyle/>
          <a:p/>
        </p:txBody>
      </p:sp>
      <p:sp>
        <p:nvSpPr>
          <p:cNvPr id="30" name="object 30"/>
          <p:cNvSpPr/>
          <p:nvPr/>
        </p:nvSpPr>
        <p:spPr>
          <a:xfrm>
            <a:off x="428625" y="3933825"/>
            <a:ext cx="690880" cy="0"/>
          </a:xfrm>
          <a:custGeom>
            <a:avLst/>
            <a:gdLst/>
            <a:ahLst/>
            <a:cxnLst/>
            <a:rect l="l" t="t" r="r" b="b"/>
            <a:pathLst>
              <a:path w="690880">
                <a:moveTo>
                  <a:pt x="0" y="0"/>
                </a:moveTo>
                <a:lnTo>
                  <a:pt x="690562" y="0"/>
                </a:lnTo>
              </a:path>
            </a:pathLst>
          </a:custGeom>
          <a:ln w="12700">
            <a:solidFill>
              <a:srgbClr val="000000"/>
            </a:solidFill>
          </a:ln>
        </p:spPr>
        <p:txBody>
          <a:bodyPr wrap="square" lIns="0" tIns="0" rIns="0" bIns="0" rtlCol="0"/>
          <a:lstStyle/>
          <a:p/>
        </p:txBody>
      </p:sp>
      <p:sp>
        <p:nvSpPr>
          <p:cNvPr id="31" name="object 31"/>
          <p:cNvSpPr/>
          <p:nvPr/>
        </p:nvSpPr>
        <p:spPr>
          <a:xfrm>
            <a:off x="1962150" y="3933825"/>
            <a:ext cx="8343900" cy="0"/>
          </a:xfrm>
          <a:custGeom>
            <a:avLst/>
            <a:gdLst/>
            <a:ahLst/>
            <a:cxnLst/>
            <a:rect l="l" t="t" r="r" b="b"/>
            <a:pathLst>
              <a:path w="8343900">
                <a:moveTo>
                  <a:pt x="0" y="0"/>
                </a:moveTo>
                <a:lnTo>
                  <a:pt x="8343900" y="0"/>
                </a:lnTo>
              </a:path>
            </a:pathLst>
          </a:custGeom>
          <a:ln w="12700">
            <a:solidFill>
              <a:srgbClr val="000000"/>
            </a:solidFill>
          </a:ln>
        </p:spPr>
        <p:txBody>
          <a:bodyPr wrap="square" lIns="0" tIns="0" rIns="0" bIns="0" rtlCol="0"/>
          <a:lstStyle/>
          <a:p/>
        </p:txBody>
      </p:sp>
      <p:sp>
        <p:nvSpPr>
          <p:cNvPr id="32" name="object 32"/>
          <p:cNvSpPr/>
          <p:nvPr/>
        </p:nvSpPr>
        <p:spPr>
          <a:xfrm>
            <a:off x="428625" y="4359275"/>
            <a:ext cx="690880" cy="0"/>
          </a:xfrm>
          <a:custGeom>
            <a:avLst/>
            <a:gdLst/>
            <a:ahLst/>
            <a:cxnLst/>
            <a:rect l="l" t="t" r="r" b="b"/>
            <a:pathLst>
              <a:path w="690880">
                <a:moveTo>
                  <a:pt x="0" y="0"/>
                </a:moveTo>
                <a:lnTo>
                  <a:pt x="690562" y="0"/>
                </a:lnTo>
              </a:path>
            </a:pathLst>
          </a:custGeom>
          <a:ln w="12700">
            <a:solidFill>
              <a:srgbClr val="000000"/>
            </a:solidFill>
          </a:ln>
        </p:spPr>
        <p:txBody>
          <a:bodyPr wrap="square" lIns="0" tIns="0" rIns="0" bIns="0" rtlCol="0"/>
          <a:lstStyle/>
          <a:p/>
        </p:txBody>
      </p:sp>
      <p:sp>
        <p:nvSpPr>
          <p:cNvPr id="33" name="object 33"/>
          <p:cNvSpPr/>
          <p:nvPr/>
        </p:nvSpPr>
        <p:spPr>
          <a:xfrm>
            <a:off x="1962150" y="4359275"/>
            <a:ext cx="8343900" cy="0"/>
          </a:xfrm>
          <a:custGeom>
            <a:avLst/>
            <a:gdLst/>
            <a:ahLst/>
            <a:cxnLst/>
            <a:rect l="l" t="t" r="r" b="b"/>
            <a:pathLst>
              <a:path w="8343900">
                <a:moveTo>
                  <a:pt x="0" y="0"/>
                </a:moveTo>
                <a:lnTo>
                  <a:pt x="8343900" y="0"/>
                </a:lnTo>
              </a:path>
            </a:pathLst>
          </a:custGeom>
          <a:ln w="12700">
            <a:solidFill>
              <a:srgbClr val="000000"/>
            </a:solidFill>
          </a:ln>
        </p:spPr>
        <p:txBody>
          <a:bodyPr wrap="square" lIns="0" tIns="0" rIns="0" bIns="0" rtlCol="0"/>
          <a:lstStyle/>
          <a:p/>
        </p:txBody>
      </p:sp>
      <p:sp>
        <p:nvSpPr>
          <p:cNvPr id="34" name="object 34"/>
          <p:cNvSpPr/>
          <p:nvPr/>
        </p:nvSpPr>
        <p:spPr>
          <a:xfrm>
            <a:off x="428625" y="4787900"/>
            <a:ext cx="690880" cy="0"/>
          </a:xfrm>
          <a:custGeom>
            <a:avLst/>
            <a:gdLst/>
            <a:ahLst/>
            <a:cxnLst/>
            <a:rect l="l" t="t" r="r" b="b"/>
            <a:pathLst>
              <a:path w="690880">
                <a:moveTo>
                  <a:pt x="0" y="0"/>
                </a:moveTo>
                <a:lnTo>
                  <a:pt x="690562" y="0"/>
                </a:lnTo>
              </a:path>
            </a:pathLst>
          </a:custGeom>
          <a:ln w="12700">
            <a:solidFill>
              <a:srgbClr val="000000"/>
            </a:solidFill>
          </a:ln>
        </p:spPr>
        <p:txBody>
          <a:bodyPr wrap="square" lIns="0" tIns="0" rIns="0" bIns="0" rtlCol="0"/>
          <a:lstStyle/>
          <a:p/>
        </p:txBody>
      </p:sp>
      <p:sp>
        <p:nvSpPr>
          <p:cNvPr id="35" name="object 35"/>
          <p:cNvSpPr/>
          <p:nvPr/>
        </p:nvSpPr>
        <p:spPr>
          <a:xfrm>
            <a:off x="1962150" y="4787900"/>
            <a:ext cx="8343900" cy="0"/>
          </a:xfrm>
          <a:custGeom>
            <a:avLst/>
            <a:gdLst/>
            <a:ahLst/>
            <a:cxnLst/>
            <a:rect l="l" t="t" r="r" b="b"/>
            <a:pathLst>
              <a:path w="8343900">
                <a:moveTo>
                  <a:pt x="0" y="0"/>
                </a:moveTo>
                <a:lnTo>
                  <a:pt x="8343900" y="0"/>
                </a:lnTo>
              </a:path>
            </a:pathLst>
          </a:custGeom>
          <a:ln w="12700">
            <a:solidFill>
              <a:srgbClr val="000000"/>
            </a:solidFill>
          </a:ln>
        </p:spPr>
        <p:txBody>
          <a:bodyPr wrap="square" lIns="0" tIns="0" rIns="0" bIns="0" rtlCol="0"/>
          <a:lstStyle/>
          <a:p/>
        </p:txBody>
      </p:sp>
      <p:sp>
        <p:nvSpPr>
          <p:cNvPr id="36" name="object 36"/>
          <p:cNvSpPr/>
          <p:nvPr/>
        </p:nvSpPr>
        <p:spPr>
          <a:xfrm>
            <a:off x="428625" y="5019675"/>
            <a:ext cx="690880" cy="0"/>
          </a:xfrm>
          <a:custGeom>
            <a:avLst/>
            <a:gdLst/>
            <a:ahLst/>
            <a:cxnLst/>
            <a:rect l="l" t="t" r="r" b="b"/>
            <a:pathLst>
              <a:path w="690880">
                <a:moveTo>
                  <a:pt x="0" y="0"/>
                </a:moveTo>
                <a:lnTo>
                  <a:pt x="690562" y="0"/>
                </a:lnTo>
              </a:path>
            </a:pathLst>
          </a:custGeom>
          <a:ln w="12700">
            <a:solidFill>
              <a:srgbClr val="000000"/>
            </a:solidFill>
          </a:ln>
        </p:spPr>
        <p:txBody>
          <a:bodyPr wrap="square" lIns="0" tIns="0" rIns="0" bIns="0" rtlCol="0"/>
          <a:lstStyle/>
          <a:p/>
        </p:txBody>
      </p:sp>
      <p:sp>
        <p:nvSpPr>
          <p:cNvPr id="37" name="object 37"/>
          <p:cNvSpPr/>
          <p:nvPr/>
        </p:nvSpPr>
        <p:spPr>
          <a:xfrm>
            <a:off x="1962150" y="5019675"/>
            <a:ext cx="8343900" cy="0"/>
          </a:xfrm>
          <a:custGeom>
            <a:avLst/>
            <a:gdLst/>
            <a:ahLst/>
            <a:cxnLst/>
            <a:rect l="l" t="t" r="r" b="b"/>
            <a:pathLst>
              <a:path w="8343900">
                <a:moveTo>
                  <a:pt x="0" y="0"/>
                </a:moveTo>
                <a:lnTo>
                  <a:pt x="8343900" y="0"/>
                </a:lnTo>
              </a:path>
            </a:pathLst>
          </a:custGeom>
          <a:ln w="12700">
            <a:solidFill>
              <a:srgbClr val="000000"/>
            </a:solidFill>
          </a:ln>
        </p:spPr>
        <p:txBody>
          <a:bodyPr wrap="square" lIns="0" tIns="0" rIns="0" bIns="0" rtlCol="0"/>
          <a:lstStyle/>
          <a:p/>
        </p:txBody>
      </p:sp>
      <p:sp>
        <p:nvSpPr>
          <p:cNvPr id="38" name="object 38"/>
          <p:cNvSpPr/>
          <p:nvPr/>
        </p:nvSpPr>
        <p:spPr>
          <a:xfrm>
            <a:off x="428625" y="5251450"/>
            <a:ext cx="690880" cy="0"/>
          </a:xfrm>
          <a:custGeom>
            <a:avLst/>
            <a:gdLst/>
            <a:ahLst/>
            <a:cxnLst/>
            <a:rect l="l" t="t" r="r" b="b"/>
            <a:pathLst>
              <a:path w="690880">
                <a:moveTo>
                  <a:pt x="0" y="0"/>
                </a:moveTo>
                <a:lnTo>
                  <a:pt x="690562" y="0"/>
                </a:lnTo>
              </a:path>
            </a:pathLst>
          </a:custGeom>
          <a:ln w="12700">
            <a:solidFill>
              <a:srgbClr val="000000"/>
            </a:solidFill>
          </a:ln>
        </p:spPr>
        <p:txBody>
          <a:bodyPr wrap="square" lIns="0" tIns="0" rIns="0" bIns="0" rtlCol="0"/>
          <a:lstStyle/>
          <a:p/>
        </p:txBody>
      </p:sp>
      <p:sp>
        <p:nvSpPr>
          <p:cNvPr id="39" name="object 39"/>
          <p:cNvSpPr/>
          <p:nvPr/>
        </p:nvSpPr>
        <p:spPr>
          <a:xfrm>
            <a:off x="1962150" y="5251450"/>
            <a:ext cx="8343900" cy="0"/>
          </a:xfrm>
          <a:custGeom>
            <a:avLst/>
            <a:gdLst/>
            <a:ahLst/>
            <a:cxnLst/>
            <a:rect l="l" t="t" r="r" b="b"/>
            <a:pathLst>
              <a:path w="8343900">
                <a:moveTo>
                  <a:pt x="0" y="0"/>
                </a:moveTo>
                <a:lnTo>
                  <a:pt x="8343900" y="0"/>
                </a:lnTo>
              </a:path>
            </a:pathLst>
          </a:custGeom>
          <a:ln w="12700">
            <a:solidFill>
              <a:srgbClr val="000000"/>
            </a:solidFill>
          </a:ln>
        </p:spPr>
        <p:txBody>
          <a:bodyPr wrap="square" lIns="0" tIns="0" rIns="0" bIns="0" rtlCol="0"/>
          <a:lstStyle/>
          <a:p/>
        </p:txBody>
      </p:sp>
      <p:sp>
        <p:nvSpPr>
          <p:cNvPr id="40" name="object 40"/>
          <p:cNvSpPr/>
          <p:nvPr/>
        </p:nvSpPr>
        <p:spPr>
          <a:xfrm>
            <a:off x="428625" y="5678487"/>
            <a:ext cx="690880" cy="0"/>
          </a:xfrm>
          <a:custGeom>
            <a:avLst/>
            <a:gdLst/>
            <a:ahLst/>
            <a:cxnLst/>
            <a:rect l="l" t="t" r="r" b="b"/>
            <a:pathLst>
              <a:path w="690880">
                <a:moveTo>
                  <a:pt x="0" y="0"/>
                </a:moveTo>
                <a:lnTo>
                  <a:pt x="690562" y="0"/>
                </a:lnTo>
              </a:path>
            </a:pathLst>
          </a:custGeom>
          <a:ln w="12700">
            <a:solidFill>
              <a:srgbClr val="000000"/>
            </a:solidFill>
          </a:ln>
        </p:spPr>
        <p:txBody>
          <a:bodyPr wrap="square" lIns="0" tIns="0" rIns="0" bIns="0" rtlCol="0"/>
          <a:lstStyle/>
          <a:p/>
        </p:txBody>
      </p:sp>
      <p:sp>
        <p:nvSpPr>
          <p:cNvPr id="41" name="object 41"/>
          <p:cNvSpPr/>
          <p:nvPr/>
        </p:nvSpPr>
        <p:spPr>
          <a:xfrm>
            <a:off x="1962150" y="5678487"/>
            <a:ext cx="8343900" cy="0"/>
          </a:xfrm>
          <a:custGeom>
            <a:avLst/>
            <a:gdLst/>
            <a:ahLst/>
            <a:cxnLst/>
            <a:rect l="l" t="t" r="r" b="b"/>
            <a:pathLst>
              <a:path w="8343900">
                <a:moveTo>
                  <a:pt x="0" y="0"/>
                </a:moveTo>
                <a:lnTo>
                  <a:pt x="8343900" y="0"/>
                </a:lnTo>
              </a:path>
            </a:pathLst>
          </a:custGeom>
          <a:ln w="12700">
            <a:solidFill>
              <a:srgbClr val="000000"/>
            </a:solidFill>
          </a:ln>
        </p:spPr>
        <p:txBody>
          <a:bodyPr wrap="square" lIns="0" tIns="0" rIns="0" bIns="0" rtlCol="0"/>
          <a:lstStyle/>
          <a:p/>
        </p:txBody>
      </p:sp>
      <p:sp>
        <p:nvSpPr>
          <p:cNvPr id="42" name="object 42"/>
          <p:cNvSpPr/>
          <p:nvPr/>
        </p:nvSpPr>
        <p:spPr>
          <a:xfrm>
            <a:off x="428625" y="5910262"/>
            <a:ext cx="690880" cy="0"/>
          </a:xfrm>
          <a:custGeom>
            <a:avLst/>
            <a:gdLst/>
            <a:ahLst/>
            <a:cxnLst/>
            <a:rect l="l" t="t" r="r" b="b"/>
            <a:pathLst>
              <a:path w="690880">
                <a:moveTo>
                  <a:pt x="0" y="0"/>
                </a:moveTo>
                <a:lnTo>
                  <a:pt x="690562" y="0"/>
                </a:lnTo>
              </a:path>
            </a:pathLst>
          </a:custGeom>
          <a:ln w="12700">
            <a:solidFill>
              <a:srgbClr val="000000"/>
            </a:solidFill>
          </a:ln>
        </p:spPr>
        <p:txBody>
          <a:bodyPr wrap="square" lIns="0" tIns="0" rIns="0" bIns="0" rtlCol="0"/>
          <a:lstStyle/>
          <a:p/>
        </p:txBody>
      </p:sp>
      <p:sp>
        <p:nvSpPr>
          <p:cNvPr id="43" name="object 43"/>
          <p:cNvSpPr/>
          <p:nvPr/>
        </p:nvSpPr>
        <p:spPr>
          <a:xfrm>
            <a:off x="1962150" y="5910262"/>
            <a:ext cx="8343900" cy="0"/>
          </a:xfrm>
          <a:custGeom>
            <a:avLst/>
            <a:gdLst/>
            <a:ahLst/>
            <a:cxnLst/>
            <a:rect l="l" t="t" r="r" b="b"/>
            <a:pathLst>
              <a:path w="8343900">
                <a:moveTo>
                  <a:pt x="0" y="0"/>
                </a:moveTo>
                <a:lnTo>
                  <a:pt x="8343900" y="0"/>
                </a:lnTo>
              </a:path>
            </a:pathLst>
          </a:custGeom>
          <a:ln w="12700">
            <a:solidFill>
              <a:srgbClr val="000000"/>
            </a:solidFill>
          </a:ln>
        </p:spPr>
        <p:txBody>
          <a:bodyPr wrap="square" lIns="0" tIns="0" rIns="0" bIns="0" rtlCol="0"/>
          <a:lstStyle/>
          <a:p/>
        </p:txBody>
      </p:sp>
      <p:sp>
        <p:nvSpPr>
          <p:cNvPr id="44" name="object 44"/>
          <p:cNvSpPr/>
          <p:nvPr/>
        </p:nvSpPr>
        <p:spPr>
          <a:xfrm>
            <a:off x="428625" y="6142037"/>
            <a:ext cx="9877425" cy="0"/>
          </a:xfrm>
          <a:custGeom>
            <a:avLst/>
            <a:gdLst/>
            <a:ahLst/>
            <a:cxnLst/>
            <a:rect l="l" t="t" r="r" b="b"/>
            <a:pathLst>
              <a:path w="9877425">
                <a:moveTo>
                  <a:pt x="0" y="0"/>
                </a:moveTo>
                <a:lnTo>
                  <a:pt x="9877425" y="0"/>
                </a:lnTo>
              </a:path>
            </a:pathLst>
          </a:custGeom>
          <a:ln w="12700">
            <a:solidFill>
              <a:srgbClr val="000000"/>
            </a:solidFill>
          </a:ln>
        </p:spPr>
        <p:txBody>
          <a:bodyPr wrap="square" lIns="0" tIns="0" rIns="0" bIns="0" rtlCol="0"/>
          <a:lstStyle/>
          <a:p/>
        </p:txBody>
      </p:sp>
      <p:sp>
        <p:nvSpPr>
          <p:cNvPr id="45" name="object 45"/>
          <p:cNvSpPr/>
          <p:nvPr/>
        </p:nvSpPr>
        <p:spPr>
          <a:xfrm>
            <a:off x="428625" y="6373812"/>
            <a:ext cx="690880" cy="0"/>
          </a:xfrm>
          <a:custGeom>
            <a:avLst/>
            <a:gdLst/>
            <a:ahLst/>
            <a:cxnLst/>
            <a:rect l="l" t="t" r="r" b="b"/>
            <a:pathLst>
              <a:path w="690880">
                <a:moveTo>
                  <a:pt x="0" y="0"/>
                </a:moveTo>
                <a:lnTo>
                  <a:pt x="690562" y="0"/>
                </a:lnTo>
              </a:path>
            </a:pathLst>
          </a:custGeom>
          <a:ln w="12700">
            <a:solidFill>
              <a:srgbClr val="000000"/>
            </a:solidFill>
          </a:ln>
        </p:spPr>
        <p:txBody>
          <a:bodyPr wrap="square" lIns="0" tIns="0" rIns="0" bIns="0" rtlCol="0"/>
          <a:lstStyle/>
          <a:p/>
        </p:txBody>
      </p:sp>
      <p:sp>
        <p:nvSpPr>
          <p:cNvPr id="46" name="object 46"/>
          <p:cNvSpPr/>
          <p:nvPr/>
        </p:nvSpPr>
        <p:spPr>
          <a:xfrm>
            <a:off x="1962150" y="6373812"/>
            <a:ext cx="8343900" cy="0"/>
          </a:xfrm>
          <a:custGeom>
            <a:avLst/>
            <a:gdLst/>
            <a:ahLst/>
            <a:cxnLst/>
            <a:rect l="l" t="t" r="r" b="b"/>
            <a:pathLst>
              <a:path w="8343900">
                <a:moveTo>
                  <a:pt x="0" y="0"/>
                </a:moveTo>
                <a:lnTo>
                  <a:pt x="8343900" y="0"/>
                </a:lnTo>
              </a:path>
            </a:pathLst>
          </a:custGeom>
          <a:ln w="12700">
            <a:solidFill>
              <a:srgbClr val="000000"/>
            </a:solidFill>
          </a:ln>
        </p:spPr>
        <p:txBody>
          <a:bodyPr wrap="square" lIns="0" tIns="0" rIns="0" bIns="0" rtlCol="0"/>
          <a:lstStyle/>
          <a:p/>
        </p:txBody>
      </p:sp>
      <p:sp>
        <p:nvSpPr>
          <p:cNvPr id="47" name="object 47"/>
          <p:cNvSpPr/>
          <p:nvPr/>
        </p:nvSpPr>
        <p:spPr>
          <a:xfrm>
            <a:off x="438150" y="850900"/>
            <a:ext cx="0" cy="5807075"/>
          </a:xfrm>
          <a:custGeom>
            <a:avLst/>
            <a:gdLst/>
            <a:ahLst/>
            <a:cxnLst/>
            <a:rect l="l" t="t" r="r" b="b"/>
            <a:pathLst>
              <a:path h="5807075">
                <a:moveTo>
                  <a:pt x="0" y="0"/>
                </a:moveTo>
                <a:lnTo>
                  <a:pt x="0" y="5807075"/>
                </a:lnTo>
              </a:path>
            </a:pathLst>
          </a:custGeom>
          <a:ln w="19050">
            <a:solidFill>
              <a:srgbClr val="000000"/>
            </a:solidFill>
          </a:ln>
        </p:spPr>
        <p:txBody>
          <a:bodyPr wrap="square" lIns="0" tIns="0" rIns="0" bIns="0" rtlCol="0"/>
          <a:lstStyle/>
          <a:p/>
        </p:txBody>
      </p:sp>
      <p:sp>
        <p:nvSpPr>
          <p:cNvPr id="48" name="object 48"/>
          <p:cNvSpPr/>
          <p:nvPr/>
        </p:nvSpPr>
        <p:spPr>
          <a:xfrm>
            <a:off x="10296525" y="850900"/>
            <a:ext cx="0" cy="5807075"/>
          </a:xfrm>
          <a:custGeom>
            <a:avLst/>
            <a:gdLst/>
            <a:ahLst/>
            <a:cxnLst/>
            <a:rect l="l" t="t" r="r" b="b"/>
            <a:pathLst>
              <a:path h="5807075">
                <a:moveTo>
                  <a:pt x="0" y="0"/>
                </a:moveTo>
                <a:lnTo>
                  <a:pt x="0" y="5807075"/>
                </a:lnTo>
              </a:path>
            </a:pathLst>
          </a:custGeom>
          <a:ln w="19050">
            <a:solidFill>
              <a:srgbClr val="000000"/>
            </a:solidFill>
          </a:ln>
        </p:spPr>
        <p:txBody>
          <a:bodyPr wrap="square" lIns="0" tIns="0" rIns="0" bIns="0" rtlCol="0"/>
          <a:lstStyle/>
          <a:p/>
        </p:txBody>
      </p:sp>
      <p:sp>
        <p:nvSpPr>
          <p:cNvPr id="49" name="object 49"/>
          <p:cNvSpPr/>
          <p:nvPr/>
        </p:nvSpPr>
        <p:spPr>
          <a:xfrm>
            <a:off x="428625" y="857250"/>
            <a:ext cx="9877425" cy="0"/>
          </a:xfrm>
          <a:custGeom>
            <a:avLst/>
            <a:gdLst/>
            <a:ahLst/>
            <a:cxnLst/>
            <a:rect l="l" t="t" r="r" b="b"/>
            <a:pathLst>
              <a:path w="9877425">
                <a:moveTo>
                  <a:pt x="0" y="0"/>
                </a:moveTo>
                <a:lnTo>
                  <a:pt x="9877425" y="0"/>
                </a:lnTo>
              </a:path>
            </a:pathLst>
          </a:custGeom>
          <a:ln w="12700">
            <a:solidFill>
              <a:srgbClr val="000000"/>
            </a:solidFill>
          </a:ln>
        </p:spPr>
        <p:txBody>
          <a:bodyPr wrap="square" lIns="0" tIns="0" rIns="0" bIns="0" rtlCol="0"/>
          <a:lstStyle/>
          <a:p/>
        </p:txBody>
      </p:sp>
      <p:sp>
        <p:nvSpPr>
          <p:cNvPr id="50" name="object 50"/>
          <p:cNvSpPr/>
          <p:nvPr/>
        </p:nvSpPr>
        <p:spPr>
          <a:xfrm>
            <a:off x="428625" y="6648450"/>
            <a:ext cx="9877425" cy="0"/>
          </a:xfrm>
          <a:custGeom>
            <a:avLst/>
            <a:gdLst/>
            <a:ahLst/>
            <a:cxnLst/>
            <a:rect l="l" t="t" r="r" b="b"/>
            <a:pathLst>
              <a:path w="9877425">
                <a:moveTo>
                  <a:pt x="0" y="0"/>
                </a:moveTo>
                <a:lnTo>
                  <a:pt x="9877425" y="0"/>
                </a:lnTo>
              </a:path>
            </a:pathLst>
          </a:custGeom>
          <a:ln w="19050">
            <a:solidFill>
              <a:srgbClr val="000000"/>
            </a:solidFill>
          </a:ln>
        </p:spPr>
        <p:txBody>
          <a:bodyPr wrap="square" lIns="0" tIns="0" rIns="0" bIns="0" rtlCol="0"/>
          <a:lstStyle/>
          <a:p/>
        </p:txBody>
      </p:sp>
      <p:sp>
        <p:nvSpPr>
          <p:cNvPr id="51" name="object 51"/>
          <p:cNvSpPr txBox="1"/>
          <p:nvPr/>
        </p:nvSpPr>
        <p:spPr>
          <a:xfrm>
            <a:off x="672795" y="1025652"/>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1</a:t>
            </a:r>
            <a:r>
              <a:rPr sz="1400" spc="-80" dirty="0">
                <a:latin typeface="Arial Unicode MS" panose="020B0604020202020204" charset="-122"/>
                <a:cs typeface="Arial Unicode MS" panose="020B0604020202020204" charset="-122"/>
              </a:rPr>
              <a:t>4</a:t>
            </a:r>
            <a:endParaRPr sz="1400">
              <a:latin typeface="Arial Unicode MS" panose="020B0604020202020204" charset="-122"/>
              <a:cs typeface="Arial Unicode MS" panose="020B0604020202020204" charset="-122"/>
            </a:endParaRPr>
          </a:p>
        </p:txBody>
      </p:sp>
      <p:sp>
        <p:nvSpPr>
          <p:cNvPr id="52" name="object 52"/>
          <p:cNvSpPr txBox="1"/>
          <p:nvPr/>
        </p:nvSpPr>
        <p:spPr>
          <a:xfrm>
            <a:off x="672795" y="3223259"/>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1</a:t>
            </a:r>
            <a:endParaRPr sz="1400">
              <a:latin typeface="Arial Unicode MS" panose="020B0604020202020204" charset="-122"/>
              <a:cs typeface="Arial Unicode MS" panose="020B0604020202020204" charset="-122"/>
            </a:endParaRPr>
          </a:p>
        </p:txBody>
      </p:sp>
      <p:sp>
        <p:nvSpPr>
          <p:cNvPr id="53" name="object 53"/>
          <p:cNvSpPr txBox="1"/>
          <p:nvPr/>
        </p:nvSpPr>
        <p:spPr>
          <a:xfrm>
            <a:off x="2532075" y="3223259"/>
            <a:ext cx="826135" cy="221615"/>
          </a:xfrm>
          <a:prstGeom prst="rect">
            <a:avLst/>
          </a:prstGeom>
        </p:spPr>
        <p:txBody>
          <a:bodyPr vert="horz" wrap="square" lIns="0" tIns="0" rIns="0" bIns="0" rtlCol="0">
            <a:spAutoFit/>
          </a:bodyPr>
          <a:lstStyle/>
          <a:p>
            <a:pPr marL="12700">
              <a:lnSpc>
                <a:spcPct val="100000"/>
              </a:lnSpc>
            </a:pPr>
            <a:r>
              <a:rPr sz="1400" spc="-260" dirty="0">
                <a:latin typeface="Arial Unicode MS" panose="020B0604020202020204" charset="-122"/>
                <a:cs typeface="Arial Unicode MS" panose="020B0604020202020204" charset="-122"/>
              </a:rPr>
              <a:t>5</a:t>
            </a:r>
            <a:r>
              <a:rPr sz="1400" spc="-220" dirty="0">
                <a:latin typeface="Arial Unicode MS" panose="020B0604020202020204" charset="-122"/>
                <a:cs typeface="Arial Unicode MS" panose="020B0604020202020204" charset="-122"/>
              </a:rPr>
              <a:t>.</a:t>
            </a:r>
            <a:r>
              <a:rPr sz="1400" dirty="0">
                <a:latin typeface="Arial Unicode MS" panose="020B0604020202020204" charset="-122"/>
                <a:cs typeface="Arial Unicode MS" panose="020B0604020202020204" charset="-122"/>
              </a:rPr>
              <a:t>设计费</a:t>
            </a:r>
            <a:r>
              <a:rPr sz="1400" spc="5" dirty="0">
                <a:latin typeface="Arial Unicode MS" panose="020B0604020202020204" charset="-122"/>
                <a:cs typeface="Arial Unicode MS" panose="020B0604020202020204" charset="-122"/>
              </a:rPr>
              <a:t>用</a:t>
            </a:r>
            <a:endParaRPr sz="1400">
              <a:latin typeface="Arial Unicode MS" panose="020B0604020202020204" charset="-122"/>
              <a:cs typeface="Arial Unicode MS" panose="020B0604020202020204" charset="-122"/>
            </a:endParaRPr>
          </a:p>
        </p:txBody>
      </p:sp>
      <p:sp>
        <p:nvSpPr>
          <p:cNvPr id="54" name="object 54"/>
          <p:cNvSpPr txBox="1"/>
          <p:nvPr/>
        </p:nvSpPr>
        <p:spPr>
          <a:xfrm>
            <a:off x="672795" y="3458209"/>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2</a:t>
            </a:r>
            <a:endParaRPr sz="1400">
              <a:latin typeface="Arial Unicode MS" panose="020B0604020202020204" charset="-122"/>
              <a:cs typeface="Arial Unicode MS" panose="020B0604020202020204" charset="-122"/>
            </a:endParaRPr>
          </a:p>
        </p:txBody>
      </p:sp>
      <p:sp>
        <p:nvSpPr>
          <p:cNvPr id="55" name="object 55"/>
          <p:cNvSpPr txBox="1"/>
          <p:nvPr/>
        </p:nvSpPr>
        <p:spPr>
          <a:xfrm>
            <a:off x="1171905" y="3246104"/>
            <a:ext cx="737235" cy="438784"/>
          </a:xfrm>
          <a:prstGeom prst="rect">
            <a:avLst/>
          </a:prstGeom>
        </p:spPr>
        <p:txBody>
          <a:bodyPr vert="horz" wrap="square" lIns="0" tIns="0" rIns="0" bIns="0" rtlCol="0">
            <a:spAutoFit/>
          </a:bodyPr>
          <a:lstStyle/>
          <a:p>
            <a:pPr marL="190500" marR="5080" indent="-177800">
              <a:lnSpc>
                <a:spcPct val="101000"/>
              </a:lnSpc>
            </a:pPr>
            <a:r>
              <a:rPr sz="1400" dirty="0">
                <a:latin typeface="Arial Unicode MS" panose="020B0604020202020204" charset="-122"/>
                <a:cs typeface="Arial Unicode MS" panose="020B0604020202020204" charset="-122"/>
              </a:rPr>
              <a:t>研发费</a:t>
            </a:r>
            <a:r>
              <a:rPr sz="1400" dirty="0">
                <a:latin typeface="Arial Unicode MS" panose="020B0604020202020204" charset="-122"/>
                <a:cs typeface="Arial Unicode MS" panose="020B0604020202020204" charset="-122"/>
              </a:rPr>
              <a:t>用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指标</a:t>
            </a:r>
            <a:endParaRPr sz="1400">
              <a:latin typeface="Arial Unicode MS" panose="020B0604020202020204" charset="-122"/>
              <a:cs typeface="Arial Unicode MS" panose="020B0604020202020204" charset="-122"/>
            </a:endParaRPr>
          </a:p>
        </p:txBody>
      </p:sp>
      <p:sp>
        <p:nvSpPr>
          <p:cNvPr id="56" name="object 56"/>
          <p:cNvSpPr txBox="1"/>
          <p:nvPr/>
        </p:nvSpPr>
        <p:spPr>
          <a:xfrm>
            <a:off x="2532075" y="3458209"/>
            <a:ext cx="1891030" cy="221615"/>
          </a:xfrm>
          <a:prstGeom prst="rect">
            <a:avLst/>
          </a:prstGeom>
        </p:spPr>
        <p:txBody>
          <a:bodyPr vert="horz" wrap="square" lIns="0" tIns="0" rIns="0" bIns="0" rtlCol="0">
            <a:spAutoFit/>
          </a:bodyPr>
          <a:lstStyle/>
          <a:p>
            <a:pPr marL="12700">
              <a:lnSpc>
                <a:spcPct val="100000"/>
              </a:lnSpc>
            </a:pPr>
            <a:r>
              <a:rPr sz="1400" spc="-45" dirty="0">
                <a:latin typeface="Arial Unicode MS" panose="020B0604020202020204" charset="-122"/>
                <a:cs typeface="Arial Unicode MS" panose="020B0604020202020204" charset="-122"/>
              </a:rPr>
              <a:t>6.装备调试费与实验费用</a:t>
            </a:r>
            <a:endParaRPr sz="1400">
              <a:latin typeface="Arial Unicode MS" panose="020B0604020202020204" charset="-122"/>
              <a:cs typeface="Arial Unicode MS" panose="020B0604020202020204" charset="-122"/>
            </a:endParaRPr>
          </a:p>
        </p:txBody>
      </p:sp>
      <p:sp>
        <p:nvSpPr>
          <p:cNvPr id="57" name="object 57"/>
          <p:cNvSpPr txBox="1"/>
          <p:nvPr/>
        </p:nvSpPr>
        <p:spPr>
          <a:xfrm>
            <a:off x="672795" y="3686809"/>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3</a:t>
            </a:r>
            <a:endParaRPr sz="1400">
              <a:latin typeface="Arial Unicode MS" panose="020B0604020202020204" charset="-122"/>
              <a:cs typeface="Arial Unicode MS" panose="020B0604020202020204" charset="-122"/>
            </a:endParaRPr>
          </a:p>
        </p:txBody>
      </p:sp>
      <p:sp>
        <p:nvSpPr>
          <p:cNvPr id="58" name="object 58"/>
          <p:cNvSpPr txBox="1"/>
          <p:nvPr/>
        </p:nvSpPr>
        <p:spPr>
          <a:xfrm>
            <a:off x="2532075" y="3686809"/>
            <a:ext cx="826135" cy="221615"/>
          </a:xfrm>
          <a:prstGeom prst="rect">
            <a:avLst/>
          </a:prstGeom>
        </p:spPr>
        <p:txBody>
          <a:bodyPr vert="horz" wrap="square" lIns="0" tIns="0" rIns="0" bIns="0" rtlCol="0">
            <a:spAutoFit/>
          </a:bodyPr>
          <a:lstStyle/>
          <a:p>
            <a:pPr marL="12700">
              <a:lnSpc>
                <a:spcPct val="100000"/>
              </a:lnSpc>
            </a:pPr>
            <a:r>
              <a:rPr sz="1400" spc="-260" dirty="0">
                <a:latin typeface="Arial Unicode MS" panose="020B0604020202020204" charset="-122"/>
                <a:cs typeface="Arial Unicode MS" panose="020B0604020202020204" charset="-122"/>
              </a:rPr>
              <a:t>7</a:t>
            </a:r>
            <a:r>
              <a:rPr sz="1400" spc="-220" dirty="0">
                <a:latin typeface="Arial Unicode MS" panose="020B0604020202020204" charset="-122"/>
                <a:cs typeface="Arial Unicode MS" panose="020B0604020202020204" charset="-122"/>
              </a:rPr>
              <a:t>.</a:t>
            </a:r>
            <a:r>
              <a:rPr sz="1400" dirty="0">
                <a:latin typeface="Arial Unicode MS" panose="020B0604020202020204" charset="-122"/>
                <a:cs typeface="Arial Unicode MS" panose="020B0604020202020204" charset="-122"/>
              </a:rPr>
              <a:t>其他费</a:t>
            </a:r>
            <a:r>
              <a:rPr sz="1400" spc="5" dirty="0">
                <a:latin typeface="Arial Unicode MS" panose="020B0604020202020204" charset="-122"/>
                <a:cs typeface="Arial Unicode MS" panose="020B0604020202020204" charset="-122"/>
              </a:rPr>
              <a:t>用</a:t>
            </a:r>
            <a:endParaRPr sz="1400">
              <a:latin typeface="Arial Unicode MS" panose="020B0604020202020204" charset="-122"/>
              <a:cs typeface="Arial Unicode MS" panose="020B0604020202020204" charset="-122"/>
            </a:endParaRPr>
          </a:p>
        </p:txBody>
      </p:sp>
      <p:sp>
        <p:nvSpPr>
          <p:cNvPr id="59" name="object 59"/>
          <p:cNvSpPr txBox="1"/>
          <p:nvPr/>
        </p:nvSpPr>
        <p:spPr>
          <a:xfrm>
            <a:off x="672795" y="4015104"/>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4</a:t>
            </a:r>
            <a:endParaRPr sz="1400">
              <a:latin typeface="Arial Unicode MS" panose="020B0604020202020204" charset="-122"/>
              <a:cs typeface="Arial Unicode MS" panose="020B0604020202020204" charset="-122"/>
            </a:endParaRPr>
          </a:p>
        </p:txBody>
      </p:sp>
      <p:sp>
        <p:nvSpPr>
          <p:cNvPr id="60" name="object 60"/>
          <p:cNvSpPr txBox="1"/>
          <p:nvPr/>
        </p:nvSpPr>
        <p:spPr>
          <a:xfrm>
            <a:off x="2701620" y="4015104"/>
            <a:ext cx="2680335" cy="221615"/>
          </a:xfrm>
          <a:prstGeom prst="rect">
            <a:avLst/>
          </a:prstGeom>
        </p:spPr>
        <p:txBody>
          <a:bodyPr vert="horz" wrap="square" lIns="0" tIns="0" rIns="0" bIns="0" rtlCol="0">
            <a:spAutoFit/>
          </a:bodyPr>
          <a:lstStyle/>
          <a:p>
            <a:pPr marL="12700">
              <a:lnSpc>
                <a:spcPct val="100000"/>
              </a:lnSpc>
            </a:pPr>
            <a:r>
              <a:rPr sz="1400" spc="-10" dirty="0">
                <a:latin typeface="Arial Unicode MS" panose="020B0604020202020204" charset="-122"/>
                <a:cs typeface="Arial Unicode MS" panose="020B0604020202020204" charset="-122"/>
              </a:rPr>
              <a:t>其中：可计入研发费用的其他费用</a:t>
            </a:r>
            <a:endParaRPr sz="1400">
              <a:latin typeface="Arial Unicode MS" panose="020B0604020202020204" charset="-122"/>
              <a:cs typeface="Arial Unicode MS" panose="020B0604020202020204" charset="-122"/>
            </a:endParaRPr>
          </a:p>
        </p:txBody>
      </p:sp>
      <p:sp>
        <p:nvSpPr>
          <p:cNvPr id="61" name="object 61"/>
          <p:cNvSpPr txBox="1"/>
          <p:nvPr/>
        </p:nvSpPr>
        <p:spPr>
          <a:xfrm>
            <a:off x="672795" y="4441825"/>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5</a:t>
            </a:r>
            <a:endParaRPr sz="1400">
              <a:latin typeface="Arial Unicode MS" panose="020B0604020202020204" charset="-122"/>
              <a:cs typeface="Arial Unicode MS" panose="020B0604020202020204" charset="-122"/>
            </a:endParaRPr>
          </a:p>
        </p:txBody>
      </p:sp>
      <p:sp>
        <p:nvSpPr>
          <p:cNvPr id="62" name="object 62"/>
          <p:cNvSpPr txBox="1"/>
          <p:nvPr/>
        </p:nvSpPr>
        <p:spPr>
          <a:xfrm>
            <a:off x="2353005" y="4455159"/>
            <a:ext cx="3028315" cy="223520"/>
          </a:xfrm>
          <a:prstGeom prst="rect">
            <a:avLst/>
          </a:prstGeom>
        </p:spPr>
        <p:txBody>
          <a:bodyPr vert="horz" wrap="square" lIns="0" tIns="0" rIns="0" bIns="0" rtlCol="0">
            <a:spAutoFit/>
          </a:bodyPr>
          <a:lstStyle/>
          <a:p>
            <a:pPr marL="12700">
              <a:lnSpc>
                <a:spcPct val="100000"/>
              </a:lnSpc>
            </a:pPr>
            <a:r>
              <a:rPr sz="1400" spc="-50" dirty="0">
                <a:latin typeface="Arial Unicode MS" panose="020B0604020202020204" charset="-122"/>
                <a:cs typeface="Arial Unicode MS" panose="020B0604020202020204" charset="-122"/>
              </a:rPr>
              <a:t>（二）委托外部研发费用[(26+28)</a:t>
            </a:r>
            <a:r>
              <a:rPr sz="1400" spc="-50" dirty="0">
                <a:latin typeface="Courier New" panose="02070309020205020404"/>
                <a:cs typeface="Courier New" panose="02070309020205020404"/>
              </a:rPr>
              <a:t>×</a:t>
            </a:r>
            <a:r>
              <a:rPr sz="1400" spc="-50" dirty="0">
                <a:latin typeface="Arial Unicode MS" panose="020B0604020202020204" charset="-122"/>
                <a:cs typeface="Arial Unicode MS" panose="020B0604020202020204" charset="-122"/>
              </a:rPr>
              <a:t>80%]</a:t>
            </a:r>
            <a:endParaRPr sz="1400">
              <a:latin typeface="Arial Unicode MS" panose="020B0604020202020204" charset="-122"/>
              <a:cs typeface="Arial Unicode MS" panose="020B0604020202020204" charset="-122"/>
            </a:endParaRPr>
          </a:p>
        </p:txBody>
      </p:sp>
      <p:sp>
        <p:nvSpPr>
          <p:cNvPr id="63" name="object 63"/>
          <p:cNvSpPr txBox="1"/>
          <p:nvPr/>
        </p:nvSpPr>
        <p:spPr>
          <a:xfrm>
            <a:off x="2976117" y="1025652"/>
            <a:ext cx="1804035" cy="221615"/>
          </a:xfrm>
          <a:prstGeom prst="rect">
            <a:avLst/>
          </a:prstGeom>
        </p:spPr>
        <p:txBody>
          <a:bodyPr vert="horz" wrap="square" lIns="0" tIns="0" rIns="0" bIns="0" rtlCol="0">
            <a:spAutoFit/>
          </a:bodyPr>
          <a:lstStyle/>
          <a:p>
            <a:pPr marL="12700">
              <a:lnSpc>
                <a:spcPct val="100000"/>
              </a:lnSpc>
            </a:pPr>
            <a:r>
              <a:rPr sz="1400" dirty="0">
                <a:latin typeface="Arial Unicode MS" panose="020B0604020202020204" charset="-122"/>
                <a:cs typeface="Arial Unicode MS" panose="020B0604020202020204" charset="-122"/>
              </a:rPr>
              <a:t>高新研发费用归集年</a:t>
            </a:r>
            <a:r>
              <a:rPr sz="1400" spc="5" dirty="0">
                <a:latin typeface="Arial Unicode MS" panose="020B0604020202020204" charset="-122"/>
                <a:cs typeface="Arial Unicode MS" panose="020B0604020202020204" charset="-122"/>
              </a:rPr>
              <a:t>度</a:t>
            </a:r>
            <a:endParaRPr sz="1400">
              <a:latin typeface="Arial Unicode MS" panose="020B0604020202020204" charset="-122"/>
              <a:cs typeface="Arial Unicode MS" panose="020B0604020202020204" charset="-122"/>
            </a:endParaRPr>
          </a:p>
        </p:txBody>
      </p:sp>
      <p:sp>
        <p:nvSpPr>
          <p:cNvPr id="64" name="object 64"/>
          <p:cNvSpPr txBox="1"/>
          <p:nvPr/>
        </p:nvSpPr>
        <p:spPr>
          <a:xfrm>
            <a:off x="9709277" y="909548"/>
            <a:ext cx="381635" cy="221615"/>
          </a:xfrm>
          <a:prstGeom prst="rect">
            <a:avLst/>
          </a:prstGeom>
        </p:spPr>
        <p:txBody>
          <a:bodyPr vert="horz" wrap="square" lIns="0" tIns="0" rIns="0" bIns="0" rtlCol="0">
            <a:spAutoFit/>
          </a:bodyPr>
          <a:lstStyle/>
          <a:p>
            <a:pPr marL="12700">
              <a:lnSpc>
                <a:spcPct val="100000"/>
              </a:lnSpc>
            </a:pPr>
            <a:r>
              <a:rPr sz="1400" dirty="0">
                <a:latin typeface="Arial Unicode MS" panose="020B0604020202020204" charset="-122"/>
                <a:cs typeface="Arial Unicode MS" panose="020B0604020202020204" charset="-122"/>
              </a:rPr>
              <a:t>合</a:t>
            </a:r>
            <a:r>
              <a:rPr sz="1400" spc="5" dirty="0">
                <a:latin typeface="Arial Unicode MS" panose="020B0604020202020204" charset="-122"/>
                <a:cs typeface="Arial Unicode MS" panose="020B0604020202020204" charset="-122"/>
              </a:rPr>
              <a:t>计</a:t>
            </a:r>
            <a:endParaRPr sz="1400">
              <a:latin typeface="Arial Unicode MS" panose="020B0604020202020204" charset="-122"/>
              <a:cs typeface="Arial Unicode MS" panose="020B0604020202020204" charset="-122"/>
            </a:endParaRPr>
          </a:p>
        </p:txBody>
      </p:sp>
      <p:sp>
        <p:nvSpPr>
          <p:cNvPr id="65" name="object 65"/>
          <p:cNvSpPr txBox="1"/>
          <p:nvPr/>
        </p:nvSpPr>
        <p:spPr>
          <a:xfrm>
            <a:off x="5086350" y="295528"/>
            <a:ext cx="4587240" cy="112204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Arial Unicode MS" panose="020B0604020202020204" charset="-122"/>
                <a:cs typeface="Arial Unicode MS" panose="020B0604020202020204" charset="-122"/>
              </a:rPr>
              <a:t>高新技术企业优惠情况</a:t>
            </a:r>
            <a:r>
              <a:rPr sz="2000" spc="-15" dirty="0">
                <a:solidFill>
                  <a:srgbClr val="FFFFFF"/>
                </a:solidFill>
                <a:latin typeface="Arial Unicode MS" panose="020B0604020202020204" charset="-122"/>
                <a:cs typeface="Arial Unicode MS" panose="020B0604020202020204" charset="-122"/>
              </a:rPr>
              <a:t>及</a:t>
            </a:r>
            <a:r>
              <a:rPr sz="2000" dirty="0">
                <a:solidFill>
                  <a:srgbClr val="FFFFFF"/>
                </a:solidFill>
                <a:latin typeface="Arial Unicode MS" panose="020B0604020202020204" charset="-122"/>
                <a:cs typeface="Arial Unicode MS" panose="020B0604020202020204" charset="-122"/>
              </a:rPr>
              <a:t>明细</a:t>
            </a:r>
            <a:r>
              <a:rPr sz="2000" spc="-10" dirty="0">
                <a:solidFill>
                  <a:srgbClr val="FFFFFF"/>
                </a:solidFill>
                <a:latin typeface="Arial Unicode MS" panose="020B0604020202020204" charset="-122"/>
                <a:cs typeface="Arial Unicode MS" panose="020B0604020202020204" charset="-122"/>
              </a:rPr>
              <a:t>表</a:t>
            </a:r>
            <a:r>
              <a:rPr sz="2000" spc="-10" dirty="0">
                <a:solidFill>
                  <a:srgbClr val="FFFFFF"/>
                </a:solidFill>
                <a:latin typeface="Arial" panose="020B0604020202020204"/>
                <a:cs typeface="Arial" panose="020B0604020202020204"/>
              </a:rPr>
              <a:t>A</a:t>
            </a:r>
            <a:r>
              <a:rPr sz="2000" spc="-15" dirty="0">
                <a:solidFill>
                  <a:srgbClr val="FFFFFF"/>
                </a:solidFill>
                <a:latin typeface="Arial" panose="020B0604020202020204"/>
                <a:cs typeface="Arial" panose="020B0604020202020204"/>
              </a:rPr>
              <a:t>10704</a:t>
            </a:r>
            <a:r>
              <a:rPr sz="2000" dirty="0">
                <a:solidFill>
                  <a:srgbClr val="FFFFFF"/>
                </a:solidFill>
                <a:latin typeface="Arial" panose="020B0604020202020204"/>
                <a:cs typeface="Arial" panose="020B0604020202020204"/>
              </a:rPr>
              <a:t>1</a:t>
            </a:r>
            <a:endParaRPr sz="2000">
              <a:latin typeface="Arial" panose="020B0604020202020204"/>
              <a:cs typeface="Arial" panose="020B0604020202020204"/>
            </a:endParaRPr>
          </a:p>
          <a:p>
            <a:pPr>
              <a:lnSpc>
                <a:spcPct val="100000"/>
              </a:lnSpc>
              <a:spcBef>
                <a:spcPts val="25"/>
              </a:spcBef>
            </a:pPr>
            <a:endParaRPr sz="2000">
              <a:latin typeface="Times New Roman" panose="02020603050405020304"/>
              <a:cs typeface="Times New Roman" panose="02020603050405020304"/>
            </a:endParaRPr>
          </a:p>
          <a:p>
            <a:pPr marL="984885">
              <a:lnSpc>
                <a:spcPct val="100000"/>
              </a:lnSpc>
              <a:tabLst>
                <a:tab pos="2111375" algn="l"/>
                <a:tab pos="3420110" algn="l"/>
                <a:tab pos="4262755" algn="l"/>
              </a:tabLst>
            </a:pPr>
            <a:r>
              <a:rPr sz="1400" dirty="0">
                <a:latin typeface="Arial Unicode MS" panose="020B0604020202020204" charset="-122"/>
                <a:cs typeface="Arial Unicode MS" panose="020B0604020202020204" charset="-122"/>
              </a:rPr>
              <a:t>本年度	前一年度	前二年度	</a:t>
            </a:r>
            <a:r>
              <a:rPr sz="1400" spc="-80" dirty="0">
                <a:latin typeface="Arial Unicode MS" panose="020B0604020202020204" charset="-122"/>
                <a:cs typeface="Arial Unicode MS" panose="020B0604020202020204" charset="-122"/>
              </a:rPr>
              <a:t>1</a:t>
            </a:r>
            <a:endParaRPr sz="1400">
              <a:latin typeface="Arial Unicode MS" panose="020B0604020202020204" charset="-122"/>
              <a:cs typeface="Arial Unicode MS" panose="020B0604020202020204" charset="-122"/>
            </a:endParaRPr>
          </a:p>
          <a:p>
            <a:pPr marL="2111375">
              <a:lnSpc>
                <a:spcPct val="100000"/>
              </a:lnSpc>
              <a:spcBef>
                <a:spcPts val="685"/>
              </a:spcBef>
              <a:tabLst>
                <a:tab pos="3420110" algn="l"/>
              </a:tabLst>
            </a:pPr>
            <a:r>
              <a:rPr sz="1400" spc="-80" dirty="0">
                <a:latin typeface="Arial Unicode MS" panose="020B0604020202020204" charset="-122"/>
                <a:cs typeface="Arial Unicode MS" panose="020B0604020202020204" charset="-122"/>
              </a:rPr>
              <a:t>2	3</a:t>
            </a:r>
            <a:endParaRPr sz="1400">
              <a:latin typeface="Arial Unicode MS" panose="020B0604020202020204" charset="-122"/>
              <a:cs typeface="Arial Unicode MS" panose="020B0604020202020204" charset="-122"/>
            </a:endParaRPr>
          </a:p>
        </p:txBody>
      </p:sp>
      <p:sp>
        <p:nvSpPr>
          <p:cNvPr id="66" name="object 66"/>
          <p:cNvSpPr txBox="1"/>
          <p:nvPr/>
        </p:nvSpPr>
        <p:spPr>
          <a:xfrm>
            <a:off x="9843261" y="1209268"/>
            <a:ext cx="114935" cy="221615"/>
          </a:xfrm>
          <a:prstGeom prst="rect">
            <a:avLst/>
          </a:prstGeom>
        </p:spPr>
        <p:txBody>
          <a:bodyPr vert="horz" wrap="square" lIns="0" tIns="0" rIns="0" bIns="0" rtlCol="0">
            <a:spAutoFit/>
          </a:bodyPr>
          <a:lstStyle/>
          <a:p>
            <a:pPr marL="12700">
              <a:lnSpc>
                <a:spcPct val="100000"/>
              </a:lnSpc>
            </a:pPr>
            <a:r>
              <a:rPr sz="1400" spc="-80" dirty="0">
                <a:latin typeface="Arial Unicode MS" panose="020B0604020202020204" charset="-122"/>
                <a:cs typeface="Arial Unicode MS" panose="020B0604020202020204" charset="-122"/>
              </a:rPr>
              <a:t>4</a:t>
            </a:r>
            <a:endParaRPr sz="1400">
              <a:latin typeface="Arial Unicode MS" panose="020B0604020202020204" charset="-122"/>
              <a:cs typeface="Arial Unicode MS" panose="020B0604020202020204" charset="-122"/>
            </a:endParaRPr>
          </a:p>
        </p:txBody>
      </p:sp>
      <p:sp>
        <p:nvSpPr>
          <p:cNvPr id="67" name="object 67"/>
          <p:cNvSpPr txBox="1"/>
          <p:nvPr/>
        </p:nvSpPr>
        <p:spPr>
          <a:xfrm>
            <a:off x="672795" y="1539240"/>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1</a:t>
            </a:r>
            <a:r>
              <a:rPr sz="1400" spc="-80" dirty="0">
                <a:latin typeface="Arial Unicode MS" panose="020B0604020202020204" charset="-122"/>
                <a:cs typeface="Arial Unicode MS" panose="020B0604020202020204" charset="-122"/>
              </a:rPr>
              <a:t>5</a:t>
            </a:r>
            <a:endParaRPr sz="1400">
              <a:latin typeface="Arial Unicode MS" panose="020B0604020202020204" charset="-122"/>
              <a:cs typeface="Arial Unicode MS" panose="020B0604020202020204" charset="-122"/>
            </a:endParaRPr>
          </a:p>
        </p:txBody>
      </p:sp>
      <p:sp>
        <p:nvSpPr>
          <p:cNvPr id="68" name="object 68"/>
          <p:cNvSpPr txBox="1"/>
          <p:nvPr/>
        </p:nvSpPr>
        <p:spPr>
          <a:xfrm>
            <a:off x="2024633" y="1539240"/>
            <a:ext cx="3143885" cy="221615"/>
          </a:xfrm>
          <a:prstGeom prst="rect">
            <a:avLst/>
          </a:prstGeom>
        </p:spPr>
        <p:txBody>
          <a:bodyPr vert="horz" wrap="square" lIns="0" tIns="0" rIns="0" bIns="0" rtlCol="0">
            <a:spAutoFit/>
          </a:bodyPr>
          <a:lstStyle/>
          <a:p>
            <a:pPr marL="12700">
              <a:lnSpc>
                <a:spcPct val="100000"/>
              </a:lnSpc>
            </a:pPr>
            <a:r>
              <a:rPr sz="1400" spc="-25" dirty="0">
                <a:latin typeface="Arial Unicode MS" panose="020B0604020202020204" charset="-122"/>
                <a:cs typeface="Arial Unicode MS" panose="020B0604020202020204" charset="-122"/>
              </a:rPr>
              <a:t>七、归集的高新研发费用金额（16+25）</a:t>
            </a:r>
            <a:endParaRPr sz="1400">
              <a:latin typeface="Arial Unicode MS" panose="020B0604020202020204" charset="-122"/>
              <a:cs typeface="Arial Unicode MS" panose="020B0604020202020204" charset="-122"/>
            </a:endParaRPr>
          </a:p>
        </p:txBody>
      </p:sp>
      <p:sp>
        <p:nvSpPr>
          <p:cNvPr id="69" name="object 69"/>
          <p:cNvSpPr txBox="1"/>
          <p:nvPr/>
        </p:nvSpPr>
        <p:spPr>
          <a:xfrm>
            <a:off x="672795" y="1966595"/>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1</a:t>
            </a:r>
            <a:r>
              <a:rPr sz="1400" spc="-80" dirty="0">
                <a:latin typeface="Arial Unicode MS" panose="020B0604020202020204" charset="-122"/>
                <a:cs typeface="Arial Unicode MS" panose="020B0604020202020204" charset="-122"/>
              </a:rPr>
              <a:t>6</a:t>
            </a:r>
            <a:endParaRPr sz="1400">
              <a:latin typeface="Arial Unicode MS" panose="020B0604020202020204" charset="-122"/>
              <a:cs typeface="Arial Unicode MS" panose="020B0604020202020204" charset="-122"/>
            </a:endParaRPr>
          </a:p>
        </p:txBody>
      </p:sp>
      <p:sp>
        <p:nvSpPr>
          <p:cNvPr id="70" name="object 70"/>
          <p:cNvSpPr txBox="1"/>
          <p:nvPr/>
        </p:nvSpPr>
        <p:spPr>
          <a:xfrm>
            <a:off x="2279142" y="1966595"/>
            <a:ext cx="3018790" cy="221615"/>
          </a:xfrm>
          <a:prstGeom prst="rect">
            <a:avLst/>
          </a:prstGeom>
        </p:spPr>
        <p:txBody>
          <a:bodyPr vert="horz" wrap="square" lIns="0" tIns="0" rIns="0" bIns="0" rtlCol="0">
            <a:spAutoFit/>
          </a:bodyPr>
          <a:lstStyle/>
          <a:p>
            <a:pPr marL="12700">
              <a:lnSpc>
                <a:spcPct val="100000"/>
              </a:lnSpc>
            </a:pPr>
            <a:r>
              <a:rPr sz="1400" spc="-65" dirty="0">
                <a:latin typeface="Arial Unicode MS" panose="020B0604020202020204" charset="-122"/>
                <a:cs typeface="Arial Unicode MS" panose="020B0604020202020204" charset="-122"/>
              </a:rPr>
              <a:t>（一）内部研究开发投入(17+…+22+24)</a:t>
            </a:r>
            <a:endParaRPr sz="1400">
              <a:latin typeface="Arial Unicode MS" panose="020B0604020202020204" charset="-122"/>
              <a:cs typeface="Arial Unicode MS" panose="020B0604020202020204" charset="-122"/>
            </a:endParaRPr>
          </a:p>
        </p:txBody>
      </p:sp>
      <p:sp>
        <p:nvSpPr>
          <p:cNvPr id="71" name="object 71"/>
          <p:cNvSpPr txBox="1"/>
          <p:nvPr/>
        </p:nvSpPr>
        <p:spPr>
          <a:xfrm>
            <a:off x="672795" y="2296033"/>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1</a:t>
            </a:r>
            <a:r>
              <a:rPr sz="1400" spc="-80" dirty="0">
                <a:latin typeface="Arial Unicode MS" panose="020B0604020202020204" charset="-122"/>
                <a:cs typeface="Arial Unicode MS" panose="020B0604020202020204" charset="-122"/>
              </a:rPr>
              <a:t>7</a:t>
            </a:r>
            <a:endParaRPr sz="1400">
              <a:latin typeface="Arial Unicode MS" panose="020B0604020202020204" charset="-122"/>
              <a:cs typeface="Arial Unicode MS" panose="020B0604020202020204" charset="-122"/>
            </a:endParaRPr>
          </a:p>
        </p:txBody>
      </p:sp>
      <p:sp>
        <p:nvSpPr>
          <p:cNvPr id="72" name="object 72"/>
          <p:cNvSpPr txBox="1"/>
          <p:nvPr/>
        </p:nvSpPr>
        <p:spPr>
          <a:xfrm>
            <a:off x="2532126" y="2296033"/>
            <a:ext cx="1181735" cy="221615"/>
          </a:xfrm>
          <a:prstGeom prst="rect">
            <a:avLst/>
          </a:prstGeom>
        </p:spPr>
        <p:txBody>
          <a:bodyPr vert="horz" wrap="square" lIns="0" tIns="0" rIns="0" bIns="0" rtlCol="0">
            <a:spAutoFit/>
          </a:bodyPr>
          <a:lstStyle/>
          <a:p>
            <a:pPr marL="12700">
              <a:lnSpc>
                <a:spcPct val="100000"/>
              </a:lnSpc>
            </a:pPr>
            <a:r>
              <a:rPr sz="1400" spc="-65" dirty="0">
                <a:latin typeface="Arial Unicode MS" panose="020B0604020202020204" charset="-122"/>
                <a:cs typeface="Arial Unicode MS" panose="020B0604020202020204" charset="-122"/>
              </a:rPr>
              <a:t>1.人员人工费用</a:t>
            </a:r>
            <a:endParaRPr sz="1400">
              <a:latin typeface="Arial Unicode MS" panose="020B0604020202020204" charset="-122"/>
              <a:cs typeface="Arial Unicode MS" panose="020B0604020202020204" charset="-122"/>
            </a:endParaRPr>
          </a:p>
        </p:txBody>
      </p:sp>
      <p:sp>
        <p:nvSpPr>
          <p:cNvPr id="73" name="object 73"/>
          <p:cNvSpPr txBox="1"/>
          <p:nvPr/>
        </p:nvSpPr>
        <p:spPr>
          <a:xfrm>
            <a:off x="672795" y="2527680"/>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1</a:t>
            </a:r>
            <a:r>
              <a:rPr sz="1400" spc="-80" dirty="0">
                <a:latin typeface="Arial Unicode MS" panose="020B0604020202020204" charset="-122"/>
                <a:cs typeface="Arial Unicode MS" panose="020B0604020202020204" charset="-122"/>
              </a:rPr>
              <a:t>8</a:t>
            </a:r>
            <a:endParaRPr sz="1400">
              <a:latin typeface="Arial Unicode MS" panose="020B0604020202020204" charset="-122"/>
              <a:cs typeface="Arial Unicode MS" panose="020B0604020202020204" charset="-122"/>
            </a:endParaRPr>
          </a:p>
        </p:txBody>
      </p:sp>
      <p:sp>
        <p:nvSpPr>
          <p:cNvPr id="74" name="object 74"/>
          <p:cNvSpPr txBox="1"/>
          <p:nvPr/>
        </p:nvSpPr>
        <p:spPr>
          <a:xfrm>
            <a:off x="2532126" y="2527680"/>
            <a:ext cx="1181735" cy="221615"/>
          </a:xfrm>
          <a:prstGeom prst="rect">
            <a:avLst/>
          </a:prstGeom>
        </p:spPr>
        <p:txBody>
          <a:bodyPr vert="horz" wrap="square" lIns="0" tIns="0" rIns="0" bIns="0" rtlCol="0">
            <a:spAutoFit/>
          </a:bodyPr>
          <a:lstStyle/>
          <a:p>
            <a:pPr marL="12700">
              <a:lnSpc>
                <a:spcPct val="100000"/>
              </a:lnSpc>
            </a:pPr>
            <a:r>
              <a:rPr sz="1400" spc="-65" dirty="0">
                <a:latin typeface="Arial Unicode MS" panose="020B0604020202020204" charset="-122"/>
                <a:cs typeface="Arial Unicode MS" panose="020B0604020202020204" charset="-122"/>
              </a:rPr>
              <a:t>2.直接投入费用</a:t>
            </a:r>
            <a:endParaRPr sz="1400">
              <a:latin typeface="Arial Unicode MS" panose="020B0604020202020204" charset="-122"/>
              <a:cs typeface="Arial Unicode MS" panose="020B0604020202020204" charset="-122"/>
            </a:endParaRPr>
          </a:p>
        </p:txBody>
      </p:sp>
      <p:sp>
        <p:nvSpPr>
          <p:cNvPr id="75" name="object 75"/>
          <p:cNvSpPr txBox="1"/>
          <p:nvPr/>
        </p:nvSpPr>
        <p:spPr>
          <a:xfrm>
            <a:off x="672795" y="2759709"/>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1</a:t>
            </a:r>
            <a:r>
              <a:rPr sz="1400" spc="-80" dirty="0">
                <a:latin typeface="Arial Unicode MS" panose="020B0604020202020204" charset="-122"/>
                <a:cs typeface="Arial Unicode MS" panose="020B0604020202020204" charset="-122"/>
              </a:rPr>
              <a:t>9</a:t>
            </a:r>
            <a:endParaRPr sz="1400">
              <a:latin typeface="Arial Unicode MS" panose="020B0604020202020204" charset="-122"/>
              <a:cs typeface="Arial Unicode MS" panose="020B0604020202020204" charset="-122"/>
            </a:endParaRPr>
          </a:p>
        </p:txBody>
      </p:sp>
      <p:sp>
        <p:nvSpPr>
          <p:cNvPr id="76" name="object 76"/>
          <p:cNvSpPr txBox="1"/>
          <p:nvPr/>
        </p:nvSpPr>
        <p:spPr>
          <a:xfrm>
            <a:off x="2532126" y="2759709"/>
            <a:ext cx="2066925" cy="221615"/>
          </a:xfrm>
          <a:prstGeom prst="rect">
            <a:avLst/>
          </a:prstGeom>
        </p:spPr>
        <p:txBody>
          <a:bodyPr vert="horz" wrap="square" lIns="0" tIns="0" rIns="0" bIns="0" rtlCol="0">
            <a:spAutoFit/>
          </a:bodyPr>
          <a:lstStyle/>
          <a:p>
            <a:pPr marL="12700">
              <a:lnSpc>
                <a:spcPct val="100000"/>
              </a:lnSpc>
            </a:pPr>
            <a:r>
              <a:rPr sz="1400" spc="-45" dirty="0">
                <a:latin typeface="Arial Unicode MS" panose="020B0604020202020204" charset="-122"/>
                <a:cs typeface="Arial Unicode MS" panose="020B0604020202020204" charset="-122"/>
              </a:rPr>
              <a:t>3.折旧费用与长期待摊费用</a:t>
            </a:r>
            <a:endParaRPr sz="1400">
              <a:latin typeface="Arial Unicode MS" panose="020B0604020202020204" charset="-122"/>
              <a:cs typeface="Arial Unicode MS" panose="020B0604020202020204" charset="-122"/>
            </a:endParaRPr>
          </a:p>
        </p:txBody>
      </p:sp>
      <p:sp>
        <p:nvSpPr>
          <p:cNvPr id="77" name="object 77"/>
          <p:cNvSpPr txBox="1"/>
          <p:nvPr/>
        </p:nvSpPr>
        <p:spPr>
          <a:xfrm>
            <a:off x="672795" y="2991358"/>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0</a:t>
            </a:r>
            <a:endParaRPr sz="1400">
              <a:latin typeface="Arial Unicode MS" panose="020B0604020202020204" charset="-122"/>
              <a:cs typeface="Arial Unicode MS" panose="020B0604020202020204" charset="-122"/>
            </a:endParaRPr>
          </a:p>
        </p:txBody>
      </p:sp>
      <p:sp>
        <p:nvSpPr>
          <p:cNvPr id="78" name="object 78"/>
          <p:cNvSpPr txBox="1"/>
          <p:nvPr/>
        </p:nvSpPr>
        <p:spPr>
          <a:xfrm>
            <a:off x="2532126" y="2991358"/>
            <a:ext cx="1535430" cy="221615"/>
          </a:xfrm>
          <a:prstGeom prst="rect">
            <a:avLst/>
          </a:prstGeom>
        </p:spPr>
        <p:txBody>
          <a:bodyPr vert="horz" wrap="square" lIns="0" tIns="0" rIns="0" bIns="0" rtlCol="0">
            <a:spAutoFit/>
          </a:bodyPr>
          <a:lstStyle/>
          <a:p>
            <a:pPr marL="12700">
              <a:lnSpc>
                <a:spcPct val="100000"/>
              </a:lnSpc>
            </a:pPr>
            <a:r>
              <a:rPr sz="1400" spc="-55" dirty="0">
                <a:latin typeface="Arial Unicode MS" panose="020B0604020202020204" charset="-122"/>
                <a:cs typeface="Arial Unicode MS" panose="020B0604020202020204" charset="-122"/>
              </a:rPr>
              <a:t>4.无形资产摊销费用</a:t>
            </a:r>
            <a:endParaRPr sz="1400">
              <a:latin typeface="Arial Unicode MS" panose="020B0604020202020204" charset="-122"/>
              <a:cs typeface="Arial Unicode MS" panose="020B0604020202020204" charset="-122"/>
            </a:endParaRPr>
          </a:p>
        </p:txBody>
      </p:sp>
      <p:sp>
        <p:nvSpPr>
          <p:cNvPr id="79" name="object 79"/>
          <p:cNvSpPr txBox="1"/>
          <p:nvPr/>
        </p:nvSpPr>
        <p:spPr>
          <a:xfrm>
            <a:off x="672795" y="4772609"/>
            <a:ext cx="203200" cy="221615"/>
          </a:xfrm>
          <a:prstGeom prst="rect">
            <a:avLst/>
          </a:prstGeom>
        </p:spPr>
        <p:txBody>
          <a:bodyPr vert="horz" wrap="square" lIns="0" tIns="0" rIns="0" bIns="0" rtlCol="0">
            <a:spAutoFit/>
          </a:bodyPr>
          <a:lstStyle/>
          <a:p>
            <a:pPr marL="12700">
              <a:lnSpc>
                <a:spcPct val="100000"/>
              </a:lnSpc>
            </a:pPr>
            <a:r>
              <a:rPr sz="1400" spc="-90"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6</a:t>
            </a:r>
            <a:endParaRPr sz="1400">
              <a:latin typeface="Arial Unicode MS" panose="020B0604020202020204" charset="-122"/>
              <a:cs typeface="Arial Unicode MS" panose="020B0604020202020204" charset="-122"/>
            </a:endParaRPr>
          </a:p>
        </p:txBody>
      </p:sp>
      <p:sp>
        <p:nvSpPr>
          <p:cNvPr id="80" name="object 80"/>
          <p:cNvSpPr txBox="1"/>
          <p:nvPr/>
        </p:nvSpPr>
        <p:spPr>
          <a:xfrm>
            <a:off x="2532126" y="4772609"/>
            <a:ext cx="1537335" cy="221615"/>
          </a:xfrm>
          <a:prstGeom prst="rect">
            <a:avLst/>
          </a:prstGeom>
        </p:spPr>
        <p:txBody>
          <a:bodyPr vert="horz" wrap="square" lIns="0" tIns="0" rIns="0" bIns="0" rtlCol="0">
            <a:spAutoFit/>
          </a:bodyPr>
          <a:lstStyle/>
          <a:p>
            <a:pPr marL="12700">
              <a:lnSpc>
                <a:spcPct val="100000"/>
              </a:lnSpc>
            </a:pPr>
            <a:r>
              <a:rPr sz="1400" spc="-55" dirty="0">
                <a:latin typeface="Arial Unicode MS" panose="020B0604020202020204" charset="-122"/>
                <a:cs typeface="Arial Unicode MS" panose="020B0604020202020204" charset="-122"/>
              </a:rPr>
              <a:t>1.境内的外部研发费</a:t>
            </a:r>
            <a:endParaRPr sz="1400">
              <a:latin typeface="Arial Unicode MS" panose="020B0604020202020204" charset="-122"/>
              <a:cs typeface="Arial Unicode MS" panose="020B0604020202020204" charset="-122"/>
            </a:endParaRPr>
          </a:p>
        </p:txBody>
      </p:sp>
      <p:sp>
        <p:nvSpPr>
          <p:cNvPr id="81" name="object 81"/>
          <p:cNvSpPr txBox="1"/>
          <p:nvPr/>
        </p:nvSpPr>
        <p:spPr>
          <a:xfrm>
            <a:off x="672795" y="5004180"/>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7</a:t>
            </a:r>
            <a:endParaRPr sz="1400">
              <a:latin typeface="Arial Unicode MS" panose="020B0604020202020204" charset="-122"/>
              <a:cs typeface="Arial Unicode MS" panose="020B0604020202020204" charset="-122"/>
            </a:endParaRPr>
          </a:p>
        </p:txBody>
      </p:sp>
      <p:sp>
        <p:nvSpPr>
          <p:cNvPr id="82" name="object 82"/>
          <p:cNvSpPr txBox="1"/>
          <p:nvPr/>
        </p:nvSpPr>
        <p:spPr>
          <a:xfrm>
            <a:off x="2532126" y="5004180"/>
            <a:ext cx="1535430" cy="221615"/>
          </a:xfrm>
          <a:prstGeom prst="rect">
            <a:avLst/>
          </a:prstGeom>
        </p:spPr>
        <p:txBody>
          <a:bodyPr vert="horz" wrap="square" lIns="0" tIns="0" rIns="0" bIns="0" rtlCol="0">
            <a:spAutoFit/>
          </a:bodyPr>
          <a:lstStyle/>
          <a:p>
            <a:pPr marL="12700">
              <a:lnSpc>
                <a:spcPct val="100000"/>
              </a:lnSpc>
            </a:pPr>
            <a:r>
              <a:rPr sz="1400" spc="-55" dirty="0">
                <a:latin typeface="Arial Unicode MS" panose="020B0604020202020204" charset="-122"/>
                <a:cs typeface="Arial Unicode MS" panose="020B0604020202020204" charset="-122"/>
              </a:rPr>
              <a:t>2.境外的外部研发费</a:t>
            </a:r>
            <a:endParaRPr sz="1400">
              <a:latin typeface="Arial Unicode MS" panose="020B0604020202020204" charset="-122"/>
              <a:cs typeface="Arial Unicode MS" panose="020B0604020202020204" charset="-122"/>
            </a:endParaRPr>
          </a:p>
        </p:txBody>
      </p:sp>
      <p:sp>
        <p:nvSpPr>
          <p:cNvPr id="83" name="object 83"/>
          <p:cNvSpPr txBox="1"/>
          <p:nvPr/>
        </p:nvSpPr>
        <p:spPr>
          <a:xfrm>
            <a:off x="672795" y="5333746"/>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8</a:t>
            </a:r>
            <a:endParaRPr sz="1400">
              <a:latin typeface="Arial Unicode MS" panose="020B0604020202020204" charset="-122"/>
              <a:cs typeface="Arial Unicode MS" panose="020B0604020202020204" charset="-122"/>
            </a:endParaRPr>
          </a:p>
        </p:txBody>
      </p:sp>
      <p:sp>
        <p:nvSpPr>
          <p:cNvPr id="84" name="object 84"/>
          <p:cNvSpPr txBox="1"/>
          <p:nvPr/>
        </p:nvSpPr>
        <p:spPr>
          <a:xfrm>
            <a:off x="2692145" y="5227066"/>
            <a:ext cx="2867025" cy="221615"/>
          </a:xfrm>
          <a:prstGeom prst="rect">
            <a:avLst/>
          </a:prstGeom>
        </p:spPr>
        <p:txBody>
          <a:bodyPr vert="horz" wrap="square" lIns="0" tIns="0" rIns="0" bIns="0" rtlCol="0">
            <a:spAutoFit/>
          </a:bodyPr>
          <a:lstStyle/>
          <a:p>
            <a:pPr marL="12700">
              <a:lnSpc>
                <a:spcPct val="100000"/>
              </a:lnSpc>
            </a:pPr>
            <a:r>
              <a:rPr sz="1400" spc="-5" dirty="0">
                <a:latin typeface="Arial Unicode MS" panose="020B0604020202020204" charset="-122"/>
                <a:cs typeface="Arial Unicode MS" panose="020B0604020202020204" charset="-122"/>
              </a:rPr>
              <a:t>其中：可计入研发费用的境外的外部</a:t>
            </a:r>
            <a:endParaRPr sz="1400">
              <a:latin typeface="Arial Unicode MS" panose="020B0604020202020204" charset="-122"/>
              <a:cs typeface="Arial Unicode MS" panose="020B0604020202020204" charset="-122"/>
            </a:endParaRPr>
          </a:p>
        </p:txBody>
      </p:sp>
      <p:sp>
        <p:nvSpPr>
          <p:cNvPr id="85" name="object 85"/>
          <p:cNvSpPr txBox="1"/>
          <p:nvPr/>
        </p:nvSpPr>
        <p:spPr>
          <a:xfrm>
            <a:off x="2692145" y="5440426"/>
            <a:ext cx="559435" cy="221615"/>
          </a:xfrm>
          <a:prstGeom prst="rect">
            <a:avLst/>
          </a:prstGeom>
        </p:spPr>
        <p:txBody>
          <a:bodyPr vert="horz" wrap="square" lIns="0" tIns="0" rIns="0" bIns="0" rtlCol="0">
            <a:spAutoFit/>
          </a:bodyPr>
          <a:lstStyle/>
          <a:p>
            <a:pPr marL="12700">
              <a:lnSpc>
                <a:spcPct val="100000"/>
              </a:lnSpc>
            </a:pPr>
            <a:r>
              <a:rPr sz="1400" dirty="0">
                <a:latin typeface="Arial Unicode MS" panose="020B0604020202020204" charset="-122"/>
                <a:cs typeface="Arial Unicode MS" panose="020B0604020202020204" charset="-122"/>
              </a:rPr>
              <a:t>研发</a:t>
            </a:r>
            <a:r>
              <a:rPr sz="1400" spc="5" dirty="0">
                <a:latin typeface="Arial Unicode MS" panose="020B0604020202020204" charset="-122"/>
                <a:cs typeface="Arial Unicode MS" panose="020B0604020202020204" charset="-122"/>
              </a:rPr>
              <a:t>费</a:t>
            </a:r>
            <a:endParaRPr sz="1400">
              <a:latin typeface="Arial Unicode MS" panose="020B0604020202020204" charset="-122"/>
              <a:cs typeface="Arial Unicode MS" panose="020B0604020202020204" charset="-122"/>
            </a:endParaRPr>
          </a:p>
        </p:txBody>
      </p:sp>
      <p:sp>
        <p:nvSpPr>
          <p:cNvPr id="86" name="object 86"/>
          <p:cNvSpPr txBox="1"/>
          <p:nvPr/>
        </p:nvSpPr>
        <p:spPr>
          <a:xfrm>
            <a:off x="672795" y="5663183"/>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9</a:t>
            </a:r>
            <a:endParaRPr sz="1400">
              <a:latin typeface="Arial Unicode MS" panose="020B0604020202020204" charset="-122"/>
              <a:cs typeface="Arial Unicode MS" panose="020B0604020202020204" charset="-122"/>
            </a:endParaRPr>
          </a:p>
        </p:txBody>
      </p:sp>
      <p:sp>
        <p:nvSpPr>
          <p:cNvPr id="87" name="object 87"/>
          <p:cNvSpPr txBox="1"/>
          <p:nvPr/>
        </p:nvSpPr>
        <p:spPr>
          <a:xfrm>
            <a:off x="2024633" y="5663183"/>
            <a:ext cx="1804035" cy="221615"/>
          </a:xfrm>
          <a:prstGeom prst="rect">
            <a:avLst/>
          </a:prstGeom>
        </p:spPr>
        <p:txBody>
          <a:bodyPr vert="horz" wrap="square" lIns="0" tIns="0" rIns="0" bIns="0" rtlCol="0">
            <a:spAutoFit/>
          </a:bodyPr>
          <a:lstStyle/>
          <a:p>
            <a:pPr marL="12700">
              <a:lnSpc>
                <a:spcPct val="100000"/>
              </a:lnSpc>
            </a:pPr>
            <a:r>
              <a:rPr sz="1400" dirty="0">
                <a:latin typeface="Arial Unicode MS" panose="020B0604020202020204" charset="-122"/>
                <a:cs typeface="Arial Unicode MS" panose="020B0604020202020204" charset="-122"/>
              </a:rPr>
              <a:t>八、销售（营业）收</a:t>
            </a:r>
            <a:r>
              <a:rPr sz="1400" spc="5" dirty="0">
                <a:latin typeface="Arial Unicode MS" panose="020B0604020202020204" charset="-122"/>
                <a:cs typeface="Arial Unicode MS" panose="020B0604020202020204" charset="-122"/>
              </a:rPr>
              <a:t>入</a:t>
            </a:r>
            <a:endParaRPr sz="1400">
              <a:latin typeface="Arial Unicode MS" panose="020B0604020202020204" charset="-122"/>
              <a:cs typeface="Arial Unicode MS" panose="020B0604020202020204" charset="-122"/>
            </a:endParaRPr>
          </a:p>
        </p:txBody>
      </p:sp>
      <p:sp>
        <p:nvSpPr>
          <p:cNvPr id="88" name="object 88"/>
          <p:cNvSpPr txBox="1"/>
          <p:nvPr/>
        </p:nvSpPr>
        <p:spPr>
          <a:xfrm>
            <a:off x="672795" y="5895136"/>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3</a:t>
            </a:r>
            <a:r>
              <a:rPr sz="1400" spc="-80" dirty="0">
                <a:latin typeface="Arial Unicode MS" panose="020B0604020202020204" charset="-122"/>
                <a:cs typeface="Arial Unicode MS" panose="020B0604020202020204" charset="-122"/>
              </a:rPr>
              <a:t>0</a:t>
            </a:r>
            <a:endParaRPr sz="1400">
              <a:latin typeface="Arial Unicode MS" panose="020B0604020202020204" charset="-122"/>
              <a:cs typeface="Arial Unicode MS" panose="020B0604020202020204" charset="-122"/>
            </a:endParaRPr>
          </a:p>
        </p:txBody>
      </p:sp>
      <p:sp>
        <p:nvSpPr>
          <p:cNvPr id="89" name="object 89"/>
          <p:cNvSpPr txBox="1"/>
          <p:nvPr/>
        </p:nvSpPr>
        <p:spPr>
          <a:xfrm>
            <a:off x="2024633" y="5916726"/>
            <a:ext cx="5278755" cy="223520"/>
          </a:xfrm>
          <a:prstGeom prst="rect">
            <a:avLst/>
          </a:prstGeom>
        </p:spPr>
        <p:txBody>
          <a:bodyPr vert="horz" wrap="square" lIns="0" tIns="0" rIns="0" bIns="0" rtlCol="0">
            <a:spAutoFit/>
          </a:bodyPr>
          <a:lstStyle/>
          <a:p>
            <a:pPr marL="12700">
              <a:lnSpc>
                <a:spcPct val="100000"/>
              </a:lnSpc>
            </a:pPr>
            <a:r>
              <a:rPr sz="1400" spc="-20" dirty="0">
                <a:latin typeface="Arial Unicode MS" panose="020B0604020202020204" charset="-122"/>
                <a:cs typeface="Arial Unicode MS" panose="020B0604020202020204" charset="-122"/>
              </a:rPr>
              <a:t>九、三年研发费用占销售（营业）收入的比例（15行4列</a:t>
            </a:r>
            <a:r>
              <a:rPr sz="1400" spc="-20" dirty="0">
                <a:latin typeface="Courier New" panose="02070309020205020404"/>
                <a:cs typeface="Courier New" panose="02070309020205020404"/>
              </a:rPr>
              <a:t>÷</a:t>
            </a:r>
            <a:r>
              <a:rPr sz="1400" spc="-20" dirty="0">
                <a:latin typeface="Arial Unicode MS" panose="020B0604020202020204" charset="-122"/>
                <a:cs typeface="Arial Unicode MS" panose="020B0604020202020204" charset="-122"/>
              </a:rPr>
              <a:t>29行4列）</a:t>
            </a:r>
            <a:endParaRPr sz="1400">
              <a:latin typeface="Arial Unicode MS" panose="020B0604020202020204" charset="-122"/>
              <a:cs typeface="Arial Unicode MS" panose="020B0604020202020204" charset="-122"/>
            </a:endParaRPr>
          </a:p>
        </p:txBody>
      </p:sp>
      <p:sp>
        <p:nvSpPr>
          <p:cNvPr id="90" name="object 90"/>
          <p:cNvSpPr txBox="1"/>
          <p:nvPr/>
        </p:nvSpPr>
        <p:spPr>
          <a:xfrm>
            <a:off x="672795" y="6126784"/>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3</a:t>
            </a:r>
            <a:r>
              <a:rPr sz="1400" spc="-80" dirty="0">
                <a:latin typeface="Arial Unicode MS" panose="020B0604020202020204" charset="-122"/>
                <a:cs typeface="Arial Unicode MS" panose="020B0604020202020204" charset="-122"/>
              </a:rPr>
              <a:t>1</a:t>
            </a:r>
            <a:endParaRPr sz="1400">
              <a:latin typeface="Arial Unicode MS" panose="020B0604020202020204" charset="-122"/>
              <a:cs typeface="Arial Unicode MS" panose="020B0604020202020204" charset="-122"/>
            </a:endParaRPr>
          </a:p>
        </p:txBody>
      </p:sp>
      <p:sp>
        <p:nvSpPr>
          <p:cNvPr id="91" name="object 91"/>
          <p:cNvSpPr txBox="1"/>
          <p:nvPr/>
        </p:nvSpPr>
        <p:spPr>
          <a:xfrm>
            <a:off x="1170838" y="6264249"/>
            <a:ext cx="737235" cy="221615"/>
          </a:xfrm>
          <a:prstGeom prst="rect">
            <a:avLst/>
          </a:prstGeom>
        </p:spPr>
        <p:txBody>
          <a:bodyPr vert="horz" wrap="square" lIns="0" tIns="0" rIns="0" bIns="0" rtlCol="0">
            <a:spAutoFit/>
          </a:bodyPr>
          <a:lstStyle/>
          <a:p>
            <a:pPr marL="12700">
              <a:lnSpc>
                <a:spcPct val="100000"/>
              </a:lnSpc>
            </a:pPr>
            <a:r>
              <a:rPr sz="1400" dirty="0">
                <a:latin typeface="Arial Unicode MS" panose="020B0604020202020204" charset="-122"/>
                <a:cs typeface="Arial Unicode MS" panose="020B0604020202020204" charset="-122"/>
              </a:rPr>
              <a:t>减免税</a:t>
            </a:r>
            <a:r>
              <a:rPr sz="1400" spc="5" dirty="0">
                <a:latin typeface="Arial Unicode MS" panose="020B0604020202020204" charset="-122"/>
                <a:cs typeface="Arial Unicode MS" panose="020B0604020202020204" charset="-122"/>
              </a:rPr>
              <a:t>额</a:t>
            </a:r>
            <a:endParaRPr sz="1400">
              <a:latin typeface="Arial Unicode MS" panose="020B0604020202020204" charset="-122"/>
              <a:cs typeface="Arial Unicode MS" panose="020B0604020202020204" charset="-122"/>
            </a:endParaRPr>
          </a:p>
        </p:txBody>
      </p:sp>
      <p:sp>
        <p:nvSpPr>
          <p:cNvPr id="92" name="object 92"/>
          <p:cNvSpPr txBox="1"/>
          <p:nvPr/>
        </p:nvSpPr>
        <p:spPr>
          <a:xfrm>
            <a:off x="2024633" y="6126784"/>
            <a:ext cx="4283710" cy="221615"/>
          </a:xfrm>
          <a:prstGeom prst="rect">
            <a:avLst/>
          </a:prstGeom>
        </p:spPr>
        <p:txBody>
          <a:bodyPr vert="horz" wrap="square" lIns="0" tIns="0" rIns="0" bIns="0" rtlCol="0">
            <a:spAutoFit/>
          </a:bodyPr>
          <a:lstStyle/>
          <a:p>
            <a:pPr marL="12700">
              <a:lnSpc>
                <a:spcPct val="100000"/>
              </a:lnSpc>
            </a:pPr>
            <a:r>
              <a:rPr sz="1400" spc="-5" dirty="0">
                <a:latin typeface="Arial Unicode MS" panose="020B0604020202020204" charset="-122"/>
                <a:cs typeface="Arial Unicode MS" panose="020B0604020202020204" charset="-122"/>
              </a:rPr>
              <a:t>十、国家需要重点扶持的高新技术企业减征企业所得税</a:t>
            </a:r>
            <a:endParaRPr sz="1400">
              <a:latin typeface="Arial Unicode MS" panose="020B0604020202020204" charset="-122"/>
              <a:cs typeface="Arial Unicode MS" panose="020B0604020202020204" charset="-122"/>
            </a:endParaRPr>
          </a:p>
        </p:txBody>
      </p:sp>
      <p:sp>
        <p:nvSpPr>
          <p:cNvPr id="93" name="object 93"/>
          <p:cNvSpPr txBox="1"/>
          <p:nvPr/>
        </p:nvSpPr>
        <p:spPr>
          <a:xfrm>
            <a:off x="672795" y="6380073"/>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3</a:t>
            </a:r>
            <a:r>
              <a:rPr sz="1400" spc="-80" dirty="0">
                <a:latin typeface="Arial Unicode MS" panose="020B0604020202020204" charset="-122"/>
                <a:cs typeface="Arial Unicode MS" panose="020B0604020202020204" charset="-122"/>
              </a:rPr>
              <a:t>2</a:t>
            </a:r>
            <a:endParaRPr sz="1400">
              <a:latin typeface="Arial Unicode MS" panose="020B0604020202020204" charset="-122"/>
              <a:cs typeface="Arial Unicode MS" panose="020B0604020202020204" charset="-122"/>
            </a:endParaRPr>
          </a:p>
        </p:txBody>
      </p:sp>
      <p:sp>
        <p:nvSpPr>
          <p:cNvPr id="94" name="object 94"/>
          <p:cNvSpPr txBox="1"/>
          <p:nvPr/>
        </p:nvSpPr>
        <p:spPr>
          <a:xfrm>
            <a:off x="2024633" y="6380073"/>
            <a:ext cx="5346700" cy="221615"/>
          </a:xfrm>
          <a:prstGeom prst="rect">
            <a:avLst/>
          </a:prstGeom>
        </p:spPr>
        <p:txBody>
          <a:bodyPr vert="horz" wrap="square" lIns="0" tIns="0" rIns="0" bIns="0" rtlCol="0">
            <a:spAutoFit/>
          </a:bodyPr>
          <a:lstStyle/>
          <a:p>
            <a:pPr marL="12700">
              <a:lnSpc>
                <a:spcPct val="100000"/>
              </a:lnSpc>
            </a:pPr>
            <a:r>
              <a:rPr sz="1400" spc="-5" dirty="0">
                <a:latin typeface="Arial Unicode MS" panose="020B0604020202020204" charset="-122"/>
                <a:cs typeface="Arial Unicode MS" panose="020B0604020202020204" charset="-122"/>
              </a:rPr>
              <a:t>十一、经济特区和上海浦东新区新设立的高新技术企业定期减免税额</a:t>
            </a:r>
            <a:endParaRPr sz="1400">
              <a:latin typeface="Arial Unicode MS" panose="020B0604020202020204" charset="-122"/>
              <a:cs typeface="Arial Unicode MS" panose="020B0604020202020204" charset="-122"/>
            </a:endParaRPr>
          </a:p>
        </p:txBody>
      </p:sp>
      <p:sp>
        <p:nvSpPr>
          <p:cNvPr id="95" name="object 95"/>
          <p:cNvSpPr/>
          <p:nvPr/>
        </p:nvSpPr>
        <p:spPr>
          <a:xfrm>
            <a:off x="4487036" y="2852927"/>
            <a:ext cx="7587615" cy="1320165"/>
          </a:xfrm>
          <a:custGeom>
            <a:avLst/>
            <a:gdLst/>
            <a:ahLst/>
            <a:cxnLst/>
            <a:rect l="l" t="t" r="r" b="b"/>
            <a:pathLst>
              <a:path w="7587615" h="1320164">
                <a:moveTo>
                  <a:pt x="0" y="1320038"/>
                </a:moveTo>
                <a:lnTo>
                  <a:pt x="3625215" y="728980"/>
                </a:lnTo>
                <a:lnTo>
                  <a:pt x="3625215" y="208280"/>
                </a:lnTo>
                <a:lnTo>
                  <a:pt x="3630714" y="160515"/>
                </a:lnTo>
                <a:lnTo>
                  <a:pt x="3646373" y="116662"/>
                </a:lnTo>
                <a:lnTo>
                  <a:pt x="3670960" y="77990"/>
                </a:lnTo>
                <a:lnTo>
                  <a:pt x="3703205" y="45745"/>
                </a:lnTo>
                <a:lnTo>
                  <a:pt x="3741877" y="21158"/>
                </a:lnTo>
                <a:lnTo>
                  <a:pt x="3785730" y="5499"/>
                </a:lnTo>
                <a:lnTo>
                  <a:pt x="3833494" y="0"/>
                </a:lnTo>
                <a:lnTo>
                  <a:pt x="7379334" y="0"/>
                </a:lnTo>
                <a:lnTo>
                  <a:pt x="7427099" y="5499"/>
                </a:lnTo>
                <a:lnTo>
                  <a:pt x="7470940" y="21158"/>
                </a:lnTo>
                <a:lnTo>
                  <a:pt x="7509611" y="45745"/>
                </a:lnTo>
                <a:lnTo>
                  <a:pt x="7541869" y="77990"/>
                </a:lnTo>
                <a:lnTo>
                  <a:pt x="7566444" y="116662"/>
                </a:lnTo>
                <a:lnTo>
                  <a:pt x="7582115" y="160515"/>
                </a:lnTo>
                <a:lnTo>
                  <a:pt x="7587615" y="208280"/>
                </a:lnTo>
                <a:lnTo>
                  <a:pt x="7587615" y="1041400"/>
                </a:lnTo>
                <a:lnTo>
                  <a:pt x="3625215" y="1041400"/>
                </a:lnTo>
                <a:lnTo>
                  <a:pt x="0" y="1320038"/>
                </a:lnTo>
                <a:close/>
              </a:path>
            </a:pathLst>
          </a:custGeom>
          <a:solidFill>
            <a:srgbClr val="C1C1C1"/>
          </a:solidFill>
        </p:spPr>
        <p:txBody>
          <a:bodyPr wrap="square" lIns="0" tIns="0" rIns="0" bIns="0" rtlCol="0"/>
          <a:lstStyle/>
          <a:p/>
        </p:txBody>
      </p:sp>
      <p:sp>
        <p:nvSpPr>
          <p:cNvPr id="96" name="object 96"/>
          <p:cNvSpPr/>
          <p:nvPr/>
        </p:nvSpPr>
        <p:spPr>
          <a:xfrm>
            <a:off x="8112252" y="3894328"/>
            <a:ext cx="3962400" cy="208279"/>
          </a:xfrm>
          <a:custGeom>
            <a:avLst/>
            <a:gdLst/>
            <a:ahLst/>
            <a:cxnLst/>
            <a:rect l="l" t="t" r="r" b="b"/>
            <a:pathLst>
              <a:path w="3962400" h="208279">
                <a:moveTo>
                  <a:pt x="3754120" y="208280"/>
                </a:moveTo>
                <a:lnTo>
                  <a:pt x="208279" y="208280"/>
                </a:lnTo>
                <a:lnTo>
                  <a:pt x="160515" y="202780"/>
                </a:lnTo>
                <a:lnTo>
                  <a:pt x="116662" y="187109"/>
                </a:lnTo>
                <a:lnTo>
                  <a:pt x="77990" y="162534"/>
                </a:lnTo>
                <a:lnTo>
                  <a:pt x="45745" y="130276"/>
                </a:lnTo>
                <a:lnTo>
                  <a:pt x="21158" y="91605"/>
                </a:lnTo>
                <a:lnTo>
                  <a:pt x="5499" y="47764"/>
                </a:lnTo>
                <a:lnTo>
                  <a:pt x="0" y="0"/>
                </a:lnTo>
                <a:lnTo>
                  <a:pt x="3962400" y="0"/>
                </a:lnTo>
                <a:lnTo>
                  <a:pt x="3956900" y="47764"/>
                </a:lnTo>
                <a:lnTo>
                  <a:pt x="3941229" y="91605"/>
                </a:lnTo>
                <a:lnTo>
                  <a:pt x="3916654" y="130276"/>
                </a:lnTo>
                <a:lnTo>
                  <a:pt x="3884396" y="162534"/>
                </a:lnTo>
                <a:lnTo>
                  <a:pt x="3845725" y="187109"/>
                </a:lnTo>
                <a:lnTo>
                  <a:pt x="3801884" y="202780"/>
                </a:lnTo>
                <a:lnTo>
                  <a:pt x="3754120" y="208280"/>
                </a:lnTo>
                <a:close/>
              </a:path>
            </a:pathLst>
          </a:custGeom>
          <a:solidFill>
            <a:srgbClr val="C1C1C1"/>
          </a:solidFill>
        </p:spPr>
        <p:txBody>
          <a:bodyPr wrap="square" lIns="0" tIns="0" rIns="0" bIns="0" rtlCol="0"/>
          <a:lstStyle/>
          <a:p/>
        </p:txBody>
      </p:sp>
      <p:sp>
        <p:nvSpPr>
          <p:cNvPr id="97" name="object 97"/>
          <p:cNvSpPr/>
          <p:nvPr/>
        </p:nvSpPr>
        <p:spPr>
          <a:xfrm>
            <a:off x="8107489" y="2848190"/>
            <a:ext cx="3818890" cy="730250"/>
          </a:xfrm>
          <a:custGeom>
            <a:avLst/>
            <a:gdLst/>
            <a:ahLst/>
            <a:cxnLst/>
            <a:rect l="l" t="t" r="r" b="b"/>
            <a:pathLst>
              <a:path w="3818890" h="730250">
                <a:moveTo>
                  <a:pt x="0" y="729665"/>
                </a:moveTo>
                <a:lnTo>
                  <a:pt x="25" y="212471"/>
                </a:lnTo>
                <a:lnTo>
                  <a:pt x="5524" y="164706"/>
                </a:lnTo>
                <a:lnTo>
                  <a:pt x="21437" y="119799"/>
                </a:lnTo>
                <a:lnTo>
                  <a:pt x="46481" y="80175"/>
                </a:lnTo>
                <a:lnTo>
                  <a:pt x="79387" y="47117"/>
                </a:lnTo>
                <a:lnTo>
                  <a:pt x="118872" y="21882"/>
                </a:lnTo>
                <a:lnTo>
                  <a:pt x="163677" y="5753"/>
                </a:lnTo>
                <a:lnTo>
                  <a:pt x="212496" y="0"/>
                </a:lnTo>
                <a:lnTo>
                  <a:pt x="3759428" y="0"/>
                </a:lnTo>
                <a:lnTo>
                  <a:pt x="3807193" y="5499"/>
                </a:lnTo>
                <a:lnTo>
                  <a:pt x="3808247" y="5753"/>
                </a:lnTo>
                <a:lnTo>
                  <a:pt x="3818623" y="9461"/>
                </a:lnTo>
                <a:lnTo>
                  <a:pt x="213258" y="9499"/>
                </a:lnTo>
                <a:lnTo>
                  <a:pt x="167919" y="14719"/>
                </a:lnTo>
                <a:lnTo>
                  <a:pt x="166877" y="14719"/>
                </a:lnTo>
                <a:lnTo>
                  <a:pt x="165823" y="14960"/>
                </a:lnTo>
                <a:lnTo>
                  <a:pt x="166204" y="14960"/>
                </a:lnTo>
                <a:lnTo>
                  <a:pt x="124345" y="29921"/>
                </a:lnTo>
                <a:lnTo>
                  <a:pt x="123990" y="29921"/>
                </a:lnTo>
                <a:lnTo>
                  <a:pt x="123037" y="30391"/>
                </a:lnTo>
                <a:lnTo>
                  <a:pt x="123253" y="30391"/>
                </a:lnTo>
                <a:lnTo>
                  <a:pt x="86334" y="53848"/>
                </a:lnTo>
                <a:lnTo>
                  <a:pt x="86131" y="53848"/>
                </a:lnTo>
                <a:lnTo>
                  <a:pt x="85318" y="54495"/>
                </a:lnTo>
                <a:lnTo>
                  <a:pt x="85483" y="54495"/>
                </a:lnTo>
                <a:lnTo>
                  <a:pt x="54686" y="85293"/>
                </a:lnTo>
                <a:lnTo>
                  <a:pt x="54521" y="85293"/>
                </a:lnTo>
                <a:lnTo>
                  <a:pt x="53873" y="86106"/>
                </a:lnTo>
                <a:lnTo>
                  <a:pt x="30556" y="123012"/>
                </a:lnTo>
                <a:lnTo>
                  <a:pt x="30403" y="123012"/>
                </a:lnTo>
                <a:lnTo>
                  <a:pt x="30149" y="123545"/>
                </a:lnTo>
                <a:lnTo>
                  <a:pt x="30060" y="123964"/>
                </a:lnTo>
                <a:lnTo>
                  <a:pt x="15125" y="165798"/>
                </a:lnTo>
                <a:lnTo>
                  <a:pt x="14986" y="165798"/>
                </a:lnTo>
                <a:lnTo>
                  <a:pt x="9613" y="212471"/>
                </a:lnTo>
                <a:lnTo>
                  <a:pt x="9525" y="729018"/>
                </a:lnTo>
                <a:lnTo>
                  <a:pt x="4000" y="729018"/>
                </a:lnTo>
                <a:lnTo>
                  <a:pt x="0" y="729665"/>
                </a:lnTo>
                <a:close/>
              </a:path>
            </a:pathLst>
          </a:custGeom>
          <a:solidFill>
            <a:srgbClr val="9F9F9F"/>
          </a:solidFill>
        </p:spPr>
        <p:txBody>
          <a:bodyPr wrap="square" lIns="0" tIns="0" rIns="0" bIns="0" rtlCol="0"/>
          <a:lstStyle/>
          <a:p/>
        </p:txBody>
      </p:sp>
      <p:sp>
        <p:nvSpPr>
          <p:cNvPr id="98" name="object 98"/>
          <p:cNvSpPr/>
          <p:nvPr/>
        </p:nvSpPr>
        <p:spPr>
          <a:xfrm>
            <a:off x="8320531" y="2857671"/>
            <a:ext cx="635" cy="0"/>
          </a:xfrm>
          <a:custGeom>
            <a:avLst/>
            <a:gdLst/>
            <a:ahLst/>
            <a:cxnLst/>
            <a:rect l="l" t="t" r="r" b="b"/>
            <a:pathLst>
              <a:path w="634">
                <a:moveTo>
                  <a:pt x="0" y="0"/>
                </a:moveTo>
                <a:lnTo>
                  <a:pt x="546" y="0"/>
                </a:lnTo>
              </a:path>
            </a:pathLst>
          </a:custGeom>
          <a:ln w="3175">
            <a:solidFill>
              <a:srgbClr val="9F9F9F"/>
            </a:solidFill>
          </a:ln>
        </p:spPr>
        <p:txBody>
          <a:bodyPr wrap="square" lIns="0" tIns="0" rIns="0" bIns="0" rtlCol="0"/>
          <a:lstStyle/>
          <a:p/>
        </p:txBody>
      </p:sp>
      <p:sp>
        <p:nvSpPr>
          <p:cNvPr id="99" name="object 99"/>
          <p:cNvSpPr/>
          <p:nvPr/>
        </p:nvSpPr>
        <p:spPr>
          <a:xfrm>
            <a:off x="11865826" y="2860370"/>
            <a:ext cx="75565" cy="0"/>
          </a:xfrm>
          <a:custGeom>
            <a:avLst/>
            <a:gdLst/>
            <a:ahLst/>
            <a:cxnLst/>
            <a:rect l="l" t="t" r="r" b="b"/>
            <a:pathLst>
              <a:path w="75565">
                <a:moveTo>
                  <a:pt x="0" y="0"/>
                </a:moveTo>
                <a:lnTo>
                  <a:pt x="75018" y="0"/>
                </a:lnTo>
              </a:path>
            </a:pathLst>
          </a:custGeom>
          <a:ln w="5435">
            <a:solidFill>
              <a:srgbClr val="9F9F9F"/>
            </a:solidFill>
          </a:ln>
        </p:spPr>
        <p:txBody>
          <a:bodyPr wrap="square" lIns="0" tIns="0" rIns="0" bIns="0" rtlCol="0"/>
          <a:lstStyle/>
          <a:p/>
        </p:txBody>
      </p:sp>
      <p:sp>
        <p:nvSpPr>
          <p:cNvPr id="100" name="object 100"/>
          <p:cNvSpPr/>
          <p:nvPr/>
        </p:nvSpPr>
        <p:spPr>
          <a:xfrm>
            <a:off x="8273313" y="2862910"/>
            <a:ext cx="1270" cy="635"/>
          </a:xfrm>
          <a:custGeom>
            <a:avLst/>
            <a:gdLst/>
            <a:ahLst/>
            <a:cxnLst/>
            <a:rect l="l" t="t" r="r" b="b"/>
            <a:pathLst>
              <a:path w="1270" h="635">
                <a:moveTo>
                  <a:pt x="0" y="241"/>
                </a:moveTo>
                <a:lnTo>
                  <a:pt x="1054" y="0"/>
                </a:lnTo>
                <a:lnTo>
                  <a:pt x="558" y="177"/>
                </a:lnTo>
                <a:lnTo>
                  <a:pt x="0" y="241"/>
                </a:lnTo>
                <a:close/>
              </a:path>
            </a:pathLst>
          </a:custGeom>
          <a:solidFill>
            <a:srgbClr val="9F9F9F"/>
          </a:solidFill>
        </p:spPr>
        <p:txBody>
          <a:bodyPr wrap="square" lIns="0" tIns="0" rIns="0" bIns="0" rtlCol="0"/>
          <a:lstStyle/>
          <a:p/>
        </p:txBody>
      </p:sp>
      <p:sp>
        <p:nvSpPr>
          <p:cNvPr id="101" name="object 101"/>
          <p:cNvSpPr/>
          <p:nvPr/>
        </p:nvSpPr>
        <p:spPr>
          <a:xfrm>
            <a:off x="8273872" y="2862910"/>
            <a:ext cx="1905" cy="635"/>
          </a:xfrm>
          <a:custGeom>
            <a:avLst/>
            <a:gdLst/>
            <a:ahLst/>
            <a:cxnLst/>
            <a:rect l="l" t="t" r="r" b="b"/>
            <a:pathLst>
              <a:path w="1904" h="635">
                <a:moveTo>
                  <a:pt x="0" y="177"/>
                </a:moveTo>
                <a:lnTo>
                  <a:pt x="495" y="0"/>
                </a:lnTo>
                <a:lnTo>
                  <a:pt x="1536" y="0"/>
                </a:lnTo>
                <a:lnTo>
                  <a:pt x="0" y="177"/>
                </a:lnTo>
                <a:close/>
              </a:path>
            </a:pathLst>
          </a:custGeom>
          <a:solidFill>
            <a:srgbClr val="9F9F9F"/>
          </a:solidFill>
        </p:spPr>
        <p:txBody>
          <a:bodyPr wrap="square" lIns="0" tIns="0" rIns="0" bIns="0" rtlCol="0"/>
          <a:lstStyle/>
          <a:p/>
        </p:txBody>
      </p:sp>
      <p:sp>
        <p:nvSpPr>
          <p:cNvPr id="102" name="object 102"/>
          <p:cNvSpPr/>
          <p:nvPr/>
        </p:nvSpPr>
        <p:spPr>
          <a:xfrm>
            <a:off x="11912536" y="2862910"/>
            <a:ext cx="1270" cy="635"/>
          </a:xfrm>
          <a:custGeom>
            <a:avLst/>
            <a:gdLst/>
            <a:ahLst/>
            <a:cxnLst/>
            <a:rect l="l" t="t" r="r" b="b"/>
            <a:pathLst>
              <a:path w="1270" h="635">
                <a:moveTo>
                  <a:pt x="1054" y="241"/>
                </a:moveTo>
                <a:lnTo>
                  <a:pt x="495" y="177"/>
                </a:lnTo>
                <a:lnTo>
                  <a:pt x="0" y="0"/>
                </a:lnTo>
                <a:lnTo>
                  <a:pt x="1054" y="241"/>
                </a:lnTo>
                <a:close/>
              </a:path>
            </a:pathLst>
          </a:custGeom>
          <a:solidFill>
            <a:srgbClr val="9F9F9F"/>
          </a:solidFill>
        </p:spPr>
        <p:txBody>
          <a:bodyPr wrap="square" lIns="0" tIns="0" rIns="0" bIns="0" rtlCol="0"/>
          <a:lstStyle/>
          <a:p/>
        </p:txBody>
      </p:sp>
      <p:sp>
        <p:nvSpPr>
          <p:cNvPr id="103" name="object 103"/>
          <p:cNvSpPr/>
          <p:nvPr/>
        </p:nvSpPr>
        <p:spPr>
          <a:xfrm>
            <a:off x="11912536" y="2863030"/>
            <a:ext cx="29209" cy="0"/>
          </a:xfrm>
          <a:custGeom>
            <a:avLst/>
            <a:gdLst/>
            <a:ahLst/>
            <a:cxnLst/>
            <a:rect l="l" t="t" r="r" b="b"/>
            <a:pathLst>
              <a:path w="29209">
                <a:moveTo>
                  <a:pt x="0" y="0"/>
                </a:moveTo>
                <a:lnTo>
                  <a:pt x="28981" y="0"/>
                </a:lnTo>
              </a:path>
            </a:pathLst>
          </a:custGeom>
          <a:ln w="3175">
            <a:solidFill>
              <a:srgbClr val="9F9F9F"/>
            </a:solidFill>
          </a:ln>
        </p:spPr>
        <p:txBody>
          <a:bodyPr wrap="square" lIns="0" tIns="0" rIns="0" bIns="0" rtlCol="0"/>
          <a:lstStyle/>
          <a:p/>
        </p:txBody>
      </p:sp>
      <p:sp>
        <p:nvSpPr>
          <p:cNvPr id="104" name="object 104"/>
          <p:cNvSpPr/>
          <p:nvPr/>
        </p:nvSpPr>
        <p:spPr>
          <a:xfrm>
            <a:off x="8273313" y="2863088"/>
            <a:ext cx="635" cy="635"/>
          </a:xfrm>
          <a:custGeom>
            <a:avLst/>
            <a:gdLst/>
            <a:ahLst/>
            <a:cxnLst/>
            <a:rect l="l" t="t" r="r" b="b"/>
            <a:pathLst>
              <a:path w="634" h="635">
                <a:moveTo>
                  <a:pt x="380" y="63"/>
                </a:moveTo>
                <a:lnTo>
                  <a:pt x="0" y="63"/>
                </a:lnTo>
                <a:lnTo>
                  <a:pt x="558" y="0"/>
                </a:lnTo>
                <a:lnTo>
                  <a:pt x="380" y="63"/>
                </a:lnTo>
                <a:close/>
              </a:path>
            </a:pathLst>
          </a:custGeom>
          <a:solidFill>
            <a:srgbClr val="9F9F9F"/>
          </a:solidFill>
        </p:spPr>
        <p:txBody>
          <a:bodyPr wrap="square" lIns="0" tIns="0" rIns="0" bIns="0" rtlCol="0"/>
          <a:lstStyle/>
          <a:p/>
        </p:txBody>
      </p:sp>
      <p:sp>
        <p:nvSpPr>
          <p:cNvPr id="105" name="object 105"/>
          <p:cNvSpPr/>
          <p:nvPr/>
        </p:nvSpPr>
        <p:spPr>
          <a:xfrm>
            <a:off x="11913031" y="2863088"/>
            <a:ext cx="60325" cy="15875"/>
          </a:xfrm>
          <a:custGeom>
            <a:avLst/>
            <a:gdLst/>
            <a:ahLst/>
            <a:cxnLst/>
            <a:rect l="l" t="t" r="r" b="b"/>
            <a:pathLst>
              <a:path w="60325" h="15875">
                <a:moveTo>
                  <a:pt x="42862" y="15316"/>
                </a:moveTo>
                <a:lnTo>
                  <a:pt x="0" y="0"/>
                </a:lnTo>
                <a:lnTo>
                  <a:pt x="28486" y="63"/>
                </a:lnTo>
                <a:lnTo>
                  <a:pt x="46545" y="6515"/>
                </a:lnTo>
                <a:lnTo>
                  <a:pt x="47498" y="6985"/>
                </a:lnTo>
                <a:lnTo>
                  <a:pt x="60147" y="15024"/>
                </a:lnTo>
                <a:lnTo>
                  <a:pt x="42392" y="15024"/>
                </a:lnTo>
                <a:lnTo>
                  <a:pt x="42862" y="15316"/>
                </a:lnTo>
                <a:close/>
              </a:path>
            </a:pathLst>
          </a:custGeom>
          <a:solidFill>
            <a:srgbClr val="9F9F9F"/>
          </a:solidFill>
        </p:spPr>
        <p:txBody>
          <a:bodyPr wrap="square" lIns="0" tIns="0" rIns="0" bIns="0" rtlCol="0"/>
          <a:lstStyle/>
          <a:p/>
        </p:txBody>
      </p:sp>
      <p:sp>
        <p:nvSpPr>
          <p:cNvPr id="106" name="object 106"/>
          <p:cNvSpPr/>
          <p:nvPr/>
        </p:nvSpPr>
        <p:spPr>
          <a:xfrm>
            <a:off x="8230527" y="2878112"/>
            <a:ext cx="1270" cy="635"/>
          </a:xfrm>
          <a:custGeom>
            <a:avLst/>
            <a:gdLst/>
            <a:ahLst/>
            <a:cxnLst/>
            <a:rect l="l" t="t" r="r" b="b"/>
            <a:pathLst>
              <a:path w="1270" h="635">
                <a:moveTo>
                  <a:pt x="0" y="469"/>
                </a:moveTo>
                <a:lnTo>
                  <a:pt x="952" y="0"/>
                </a:lnTo>
                <a:lnTo>
                  <a:pt x="482" y="292"/>
                </a:lnTo>
                <a:lnTo>
                  <a:pt x="0" y="469"/>
                </a:lnTo>
                <a:close/>
              </a:path>
            </a:pathLst>
          </a:custGeom>
          <a:solidFill>
            <a:srgbClr val="9F9F9F"/>
          </a:solidFill>
        </p:spPr>
        <p:txBody>
          <a:bodyPr wrap="square" lIns="0" tIns="0" rIns="0" bIns="0" rtlCol="0"/>
          <a:lstStyle/>
          <a:p/>
        </p:txBody>
      </p:sp>
      <p:sp>
        <p:nvSpPr>
          <p:cNvPr id="107" name="object 107"/>
          <p:cNvSpPr/>
          <p:nvPr/>
        </p:nvSpPr>
        <p:spPr>
          <a:xfrm>
            <a:off x="8231009" y="2878112"/>
            <a:ext cx="1270" cy="635"/>
          </a:xfrm>
          <a:custGeom>
            <a:avLst/>
            <a:gdLst/>
            <a:ahLst/>
            <a:cxnLst/>
            <a:rect l="l" t="t" r="r" b="b"/>
            <a:pathLst>
              <a:path w="1270" h="635">
                <a:moveTo>
                  <a:pt x="0" y="292"/>
                </a:moveTo>
                <a:lnTo>
                  <a:pt x="469" y="0"/>
                </a:lnTo>
                <a:lnTo>
                  <a:pt x="825" y="0"/>
                </a:lnTo>
                <a:lnTo>
                  <a:pt x="0" y="292"/>
                </a:lnTo>
                <a:close/>
              </a:path>
            </a:pathLst>
          </a:custGeom>
          <a:solidFill>
            <a:srgbClr val="9F9F9F"/>
          </a:solidFill>
        </p:spPr>
        <p:txBody>
          <a:bodyPr wrap="square" lIns="0" tIns="0" rIns="0" bIns="0" rtlCol="0"/>
          <a:lstStyle/>
          <a:p/>
        </p:txBody>
      </p:sp>
      <p:sp>
        <p:nvSpPr>
          <p:cNvPr id="108" name="object 108"/>
          <p:cNvSpPr/>
          <p:nvPr/>
        </p:nvSpPr>
        <p:spPr>
          <a:xfrm>
            <a:off x="11955424" y="2878112"/>
            <a:ext cx="1270" cy="635"/>
          </a:xfrm>
          <a:custGeom>
            <a:avLst/>
            <a:gdLst/>
            <a:ahLst/>
            <a:cxnLst/>
            <a:rect l="l" t="t" r="r" b="b"/>
            <a:pathLst>
              <a:path w="1270" h="635">
                <a:moveTo>
                  <a:pt x="952" y="469"/>
                </a:moveTo>
                <a:lnTo>
                  <a:pt x="469" y="292"/>
                </a:lnTo>
                <a:lnTo>
                  <a:pt x="0" y="0"/>
                </a:lnTo>
                <a:lnTo>
                  <a:pt x="952" y="469"/>
                </a:lnTo>
                <a:close/>
              </a:path>
            </a:pathLst>
          </a:custGeom>
          <a:solidFill>
            <a:srgbClr val="9F9F9F"/>
          </a:solidFill>
        </p:spPr>
        <p:txBody>
          <a:bodyPr wrap="square" lIns="0" tIns="0" rIns="0" bIns="0" rtlCol="0"/>
          <a:lstStyle/>
          <a:p/>
        </p:txBody>
      </p:sp>
      <p:sp>
        <p:nvSpPr>
          <p:cNvPr id="109" name="object 109"/>
          <p:cNvSpPr/>
          <p:nvPr/>
        </p:nvSpPr>
        <p:spPr>
          <a:xfrm>
            <a:off x="11955424" y="2878346"/>
            <a:ext cx="19050" cy="0"/>
          </a:xfrm>
          <a:custGeom>
            <a:avLst/>
            <a:gdLst/>
            <a:ahLst/>
            <a:cxnLst/>
            <a:rect l="l" t="t" r="r" b="b"/>
            <a:pathLst>
              <a:path w="19050">
                <a:moveTo>
                  <a:pt x="0" y="0"/>
                </a:moveTo>
                <a:lnTo>
                  <a:pt x="18491" y="0"/>
                </a:lnTo>
              </a:path>
            </a:pathLst>
          </a:custGeom>
          <a:ln w="3175">
            <a:solidFill>
              <a:srgbClr val="9F9F9F"/>
            </a:solidFill>
          </a:ln>
        </p:spPr>
        <p:txBody>
          <a:bodyPr wrap="square" lIns="0" tIns="0" rIns="0" bIns="0" rtlCol="0"/>
          <a:lstStyle/>
          <a:p/>
        </p:txBody>
      </p:sp>
      <p:sp>
        <p:nvSpPr>
          <p:cNvPr id="110" name="object 110"/>
          <p:cNvSpPr/>
          <p:nvPr/>
        </p:nvSpPr>
        <p:spPr>
          <a:xfrm>
            <a:off x="8230527" y="2878404"/>
            <a:ext cx="635" cy="635"/>
          </a:xfrm>
          <a:custGeom>
            <a:avLst/>
            <a:gdLst/>
            <a:ahLst/>
            <a:cxnLst/>
            <a:rect l="l" t="t" r="r" b="b"/>
            <a:pathLst>
              <a:path w="634" h="635">
                <a:moveTo>
                  <a:pt x="215" y="177"/>
                </a:moveTo>
                <a:lnTo>
                  <a:pt x="0" y="177"/>
                </a:lnTo>
                <a:lnTo>
                  <a:pt x="482" y="0"/>
                </a:lnTo>
                <a:lnTo>
                  <a:pt x="215" y="177"/>
                </a:lnTo>
                <a:close/>
              </a:path>
            </a:pathLst>
          </a:custGeom>
          <a:solidFill>
            <a:srgbClr val="9F9F9F"/>
          </a:solidFill>
        </p:spPr>
        <p:txBody>
          <a:bodyPr wrap="square" lIns="0" tIns="0" rIns="0" bIns="0" rtlCol="0"/>
          <a:lstStyle/>
          <a:p/>
        </p:txBody>
      </p:sp>
      <p:sp>
        <p:nvSpPr>
          <p:cNvPr id="111" name="object 111"/>
          <p:cNvSpPr/>
          <p:nvPr/>
        </p:nvSpPr>
        <p:spPr>
          <a:xfrm>
            <a:off x="11955894" y="2878404"/>
            <a:ext cx="51435" cy="24130"/>
          </a:xfrm>
          <a:custGeom>
            <a:avLst/>
            <a:gdLst/>
            <a:ahLst/>
            <a:cxnLst/>
            <a:rect l="l" t="t" r="r" b="b"/>
            <a:pathLst>
              <a:path w="51434" h="24130">
                <a:moveTo>
                  <a:pt x="37744" y="23990"/>
                </a:moveTo>
                <a:lnTo>
                  <a:pt x="0" y="0"/>
                </a:lnTo>
                <a:lnTo>
                  <a:pt x="482" y="177"/>
                </a:lnTo>
                <a:lnTo>
                  <a:pt x="18021" y="177"/>
                </a:lnTo>
                <a:lnTo>
                  <a:pt x="43306" y="16243"/>
                </a:lnTo>
                <a:lnTo>
                  <a:pt x="44119" y="16903"/>
                </a:lnTo>
                <a:lnTo>
                  <a:pt x="50850" y="23634"/>
                </a:lnTo>
                <a:lnTo>
                  <a:pt x="37388" y="23634"/>
                </a:lnTo>
                <a:lnTo>
                  <a:pt x="37744" y="23990"/>
                </a:lnTo>
                <a:close/>
              </a:path>
            </a:pathLst>
          </a:custGeom>
          <a:solidFill>
            <a:srgbClr val="9F9F9F"/>
          </a:solidFill>
        </p:spPr>
        <p:txBody>
          <a:bodyPr wrap="square" lIns="0" tIns="0" rIns="0" bIns="0" rtlCol="0"/>
          <a:lstStyle/>
          <a:p/>
        </p:txBody>
      </p:sp>
      <p:sp>
        <p:nvSpPr>
          <p:cNvPr id="112" name="object 112"/>
          <p:cNvSpPr/>
          <p:nvPr/>
        </p:nvSpPr>
        <p:spPr>
          <a:xfrm>
            <a:off x="8192808" y="2902038"/>
            <a:ext cx="1270" cy="635"/>
          </a:xfrm>
          <a:custGeom>
            <a:avLst/>
            <a:gdLst/>
            <a:ahLst/>
            <a:cxnLst/>
            <a:rect l="l" t="t" r="r" b="b"/>
            <a:pathLst>
              <a:path w="1270" h="635">
                <a:moveTo>
                  <a:pt x="0" y="647"/>
                </a:moveTo>
                <a:lnTo>
                  <a:pt x="812" y="0"/>
                </a:lnTo>
                <a:lnTo>
                  <a:pt x="457" y="355"/>
                </a:lnTo>
                <a:lnTo>
                  <a:pt x="0" y="647"/>
                </a:lnTo>
                <a:close/>
              </a:path>
            </a:pathLst>
          </a:custGeom>
          <a:solidFill>
            <a:srgbClr val="9F9F9F"/>
          </a:solidFill>
        </p:spPr>
        <p:txBody>
          <a:bodyPr wrap="square" lIns="0" tIns="0" rIns="0" bIns="0" rtlCol="0"/>
          <a:lstStyle/>
          <a:p/>
        </p:txBody>
      </p:sp>
      <p:sp>
        <p:nvSpPr>
          <p:cNvPr id="113" name="object 113"/>
          <p:cNvSpPr/>
          <p:nvPr/>
        </p:nvSpPr>
        <p:spPr>
          <a:xfrm>
            <a:off x="8193265" y="2902038"/>
            <a:ext cx="635" cy="635"/>
          </a:xfrm>
          <a:custGeom>
            <a:avLst/>
            <a:gdLst/>
            <a:ahLst/>
            <a:cxnLst/>
            <a:rect l="l" t="t" r="r" b="b"/>
            <a:pathLst>
              <a:path w="634" h="635">
                <a:moveTo>
                  <a:pt x="0" y="355"/>
                </a:moveTo>
                <a:lnTo>
                  <a:pt x="355" y="0"/>
                </a:lnTo>
                <a:lnTo>
                  <a:pt x="558" y="0"/>
                </a:lnTo>
                <a:lnTo>
                  <a:pt x="0" y="355"/>
                </a:lnTo>
                <a:close/>
              </a:path>
            </a:pathLst>
          </a:custGeom>
          <a:solidFill>
            <a:srgbClr val="9F9F9F"/>
          </a:solidFill>
        </p:spPr>
        <p:txBody>
          <a:bodyPr wrap="square" lIns="0" tIns="0" rIns="0" bIns="0" rtlCol="0"/>
          <a:lstStyle/>
          <a:p/>
        </p:txBody>
      </p:sp>
      <p:sp>
        <p:nvSpPr>
          <p:cNvPr id="114" name="object 114"/>
          <p:cNvSpPr/>
          <p:nvPr/>
        </p:nvSpPr>
        <p:spPr>
          <a:xfrm>
            <a:off x="11993283" y="2902038"/>
            <a:ext cx="1270" cy="635"/>
          </a:xfrm>
          <a:custGeom>
            <a:avLst/>
            <a:gdLst/>
            <a:ahLst/>
            <a:cxnLst/>
            <a:rect l="l" t="t" r="r" b="b"/>
            <a:pathLst>
              <a:path w="1270" h="635">
                <a:moveTo>
                  <a:pt x="812" y="647"/>
                </a:moveTo>
                <a:lnTo>
                  <a:pt x="355" y="355"/>
                </a:lnTo>
                <a:lnTo>
                  <a:pt x="0" y="0"/>
                </a:lnTo>
                <a:lnTo>
                  <a:pt x="812" y="647"/>
                </a:lnTo>
                <a:close/>
              </a:path>
            </a:pathLst>
          </a:custGeom>
          <a:solidFill>
            <a:srgbClr val="9F9F9F"/>
          </a:solidFill>
        </p:spPr>
        <p:txBody>
          <a:bodyPr wrap="square" lIns="0" tIns="0" rIns="0" bIns="0" rtlCol="0"/>
          <a:lstStyle/>
          <a:p/>
        </p:txBody>
      </p:sp>
      <p:sp>
        <p:nvSpPr>
          <p:cNvPr id="115" name="object 115"/>
          <p:cNvSpPr/>
          <p:nvPr/>
        </p:nvSpPr>
        <p:spPr>
          <a:xfrm>
            <a:off x="11993283" y="2902362"/>
            <a:ext cx="14604" cy="0"/>
          </a:xfrm>
          <a:custGeom>
            <a:avLst/>
            <a:gdLst/>
            <a:ahLst/>
            <a:cxnLst/>
            <a:rect l="l" t="t" r="r" b="b"/>
            <a:pathLst>
              <a:path w="14604">
                <a:moveTo>
                  <a:pt x="0" y="0"/>
                </a:moveTo>
                <a:lnTo>
                  <a:pt x="14109" y="0"/>
                </a:lnTo>
              </a:path>
            </a:pathLst>
          </a:custGeom>
          <a:ln w="3175">
            <a:solidFill>
              <a:srgbClr val="9F9F9F"/>
            </a:solidFill>
          </a:ln>
        </p:spPr>
        <p:txBody>
          <a:bodyPr wrap="square" lIns="0" tIns="0" rIns="0" bIns="0" rtlCol="0"/>
          <a:lstStyle/>
          <a:p/>
        </p:txBody>
      </p:sp>
      <p:sp>
        <p:nvSpPr>
          <p:cNvPr id="116" name="object 116"/>
          <p:cNvSpPr/>
          <p:nvPr/>
        </p:nvSpPr>
        <p:spPr>
          <a:xfrm>
            <a:off x="8192808" y="2902394"/>
            <a:ext cx="635" cy="635"/>
          </a:xfrm>
          <a:custGeom>
            <a:avLst/>
            <a:gdLst/>
            <a:ahLst/>
            <a:cxnLst/>
            <a:rect l="l" t="t" r="r" b="b"/>
            <a:pathLst>
              <a:path w="634" h="635">
                <a:moveTo>
                  <a:pt x="165" y="292"/>
                </a:moveTo>
                <a:lnTo>
                  <a:pt x="0" y="292"/>
                </a:lnTo>
                <a:lnTo>
                  <a:pt x="457" y="0"/>
                </a:lnTo>
                <a:lnTo>
                  <a:pt x="165" y="292"/>
                </a:lnTo>
                <a:close/>
              </a:path>
            </a:pathLst>
          </a:custGeom>
          <a:solidFill>
            <a:srgbClr val="9F9F9F"/>
          </a:solidFill>
        </p:spPr>
        <p:txBody>
          <a:bodyPr wrap="square" lIns="0" tIns="0" rIns="0" bIns="0" rtlCol="0"/>
          <a:lstStyle/>
          <a:p/>
        </p:txBody>
      </p:sp>
      <p:sp>
        <p:nvSpPr>
          <p:cNvPr id="117" name="object 117"/>
          <p:cNvSpPr/>
          <p:nvPr/>
        </p:nvSpPr>
        <p:spPr>
          <a:xfrm>
            <a:off x="11993638" y="2902394"/>
            <a:ext cx="42545" cy="31750"/>
          </a:xfrm>
          <a:custGeom>
            <a:avLst/>
            <a:gdLst/>
            <a:ahLst/>
            <a:cxnLst/>
            <a:rect l="l" t="t" r="r" b="b"/>
            <a:pathLst>
              <a:path w="42545" h="31750">
                <a:moveTo>
                  <a:pt x="31508" y="31508"/>
                </a:moveTo>
                <a:lnTo>
                  <a:pt x="0" y="0"/>
                </a:lnTo>
                <a:lnTo>
                  <a:pt x="457" y="292"/>
                </a:lnTo>
                <a:lnTo>
                  <a:pt x="13754" y="292"/>
                </a:lnTo>
                <a:lnTo>
                  <a:pt x="38633" y="25158"/>
                </a:lnTo>
                <a:lnTo>
                  <a:pt x="39281" y="25971"/>
                </a:lnTo>
                <a:lnTo>
                  <a:pt x="42532" y="31089"/>
                </a:lnTo>
                <a:lnTo>
                  <a:pt x="31242" y="31089"/>
                </a:lnTo>
                <a:lnTo>
                  <a:pt x="31508" y="31508"/>
                </a:lnTo>
                <a:close/>
              </a:path>
            </a:pathLst>
          </a:custGeom>
          <a:solidFill>
            <a:srgbClr val="9F9F9F"/>
          </a:solidFill>
        </p:spPr>
        <p:txBody>
          <a:bodyPr wrap="square" lIns="0" tIns="0" rIns="0" bIns="0" rtlCol="0"/>
          <a:lstStyle/>
          <a:p/>
        </p:txBody>
      </p:sp>
      <p:sp>
        <p:nvSpPr>
          <p:cNvPr id="118" name="object 118"/>
          <p:cNvSpPr/>
          <p:nvPr/>
        </p:nvSpPr>
        <p:spPr>
          <a:xfrm>
            <a:off x="8161363" y="2933484"/>
            <a:ext cx="1270" cy="1270"/>
          </a:xfrm>
          <a:custGeom>
            <a:avLst/>
            <a:gdLst/>
            <a:ahLst/>
            <a:cxnLst/>
            <a:rect l="l" t="t" r="r" b="b"/>
            <a:pathLst>
              <a:path w="1270" h="1269">
                <a:moveTo>
                  <a:pt x="0" y="812"/>
                </a:moveTo>
                <a:lnTo>
                  <a:pt x="647" y="0"/>
                </a:lnTo>
                <a:lnTo>
                  <a:pt x="355" y="457"/>
                </a:lnTo>
                <a:lnTo>
                  <a:pt x="0" y="812"/>
                </a:lnTo>
                <a:close/>
              </a:path>
            </a:pathLst>
          </a:custGeom>
          <a:solidFill>
            <a:srgbClr val="9F9F9F"/>
          </a:solidFill>
        </p:spPr>
        <p:txBody>
          <a:bodyPr wrap="square" lIns="0" tIns="0" rIns="0" bIns="0" rtlCol="0"/>
          <a:lstStyle/>
          <a:p/>
        </p:txBody>
      </p:sp>
      <p:sp>
        <p:nvSpPr>
          <p:cNvPr id="119" name="object 119"/>
          <p:cNvSpPr/>
          <p:nvPr/>
        </p:nvSpPr>
        <p:spPr>
          <a:xfrm>
            <a:off x="8161718" y="2933484"/>
            <a:ext cx="635" cy="635"/>
          </a:xfrm>
          <a:custGeom>
            <a:avLst/>
            <a:gdLst/>
            <a:ahLst/>
            <a:cxnLst/>
            <a:rect l="l" t="t" r="r" b="b"/>
            <a:pathLst>
              <a:path w="634" h="635">
                <a:moveTo>
                  <a:pt x="0" y="457"/>
                </a:moveTo>
                <a:lnTo>
                  <a:pt x="292" y="0"/>
                </a:lnTo>
                <a:lnTo>
                  <a:pt x="457" y="0"/>
                </a:lnTo>
                <a:lnTo>
                  <a:pt x="0" y="457"/>
                </a:lnTo>
                <a:close/>
              </a:path>
            </a:pathLst>
          </a:custGeom>
          <a:solidFill>
            <a:srgbClr val="9F9F9F"/>
          </a:solidFill>
        </p:spPr>
        <p:txBody>
          <a:bodyPr wrap="square" lIns="0" tIns="0" rIns="0" bIns="0" rtlCol="0"/>
          <a:lstStyle/>
          <a:p/>
        </p:txBody>
      </p:sp>
      <p:sp>
        <p:nvSpPr>
          <p:cNvPr id="120" name="object 120"/>
          <p:cNvSpPr/>
          <p:nvPr/>
        </p:nvSpPr>
        <p:spPr>
          <a:xfrm>
            <a:off x="12024880" y="2933484"/>
            <a:ext cx="1270" cy="1270"/>
          </a:xfrm>
          <a:custGeom>
            <a:avLst/>
            <a:gdLst/>
            <a:ahLst/>
            <a:cxnLst/>
            <a:rect l="l" t="t" r="r" b="b"/>
            <a:pathLst>
              <a:path w="1270" h="1269">
                <a:moveTo>
                  <a:pt x="660" y="812"/>
                </a:moveTo>
                <a:lnTo>
                  <a:pt x="266" y="419"/>
                </a:lnTo>
                <a:lnTo>
                  <a:pt x="0" y="0"/>
                </a:lnTo>
                <a:lnTo>
                  <a:pt x="660" y="812"/>
                </a:lnTo>
                <a:close/>
              </a:path>
            </a:pathLst>
          </a:custGeom>
          <a:solidFill>
            <a:srgbClr val="9F9F9F"/>
          </a:solidFill>
        </p:spPr>
        <p:txBody>
          <a:bodyPr wrap="square" lIns="0" tIns="0" rIns="0" bIns="0" rtlCol="0"/>
          <a:lstStyle/>
          <a:p/>
        </p:txBody>
      </p:sp>
      <p:sp>
        <p:nvSpPr>
          <p:cNvPr id="121" name="object 121"/>
          <p:cNvSpPr/>
          <p:nvPr/>
        </p:nvSpPr>
        <p:spPr>
          <a:xfrm>
            <a:off x="12024880" y="2933890"/>
            <a:ext cx="12065" cy="0"/>
          </a:xfrm>
          <a:custGeom>
            <a:avLst/>
            <a:gdLst/>
            <a:ahLst/>
            <a:cxnLst/>
            <a:rect l="l" t="t" r="r" b="b"/>
            <a:pathLst>
              <a:path w="12065">
                <a:moveTo>
                  <a:pt x="0" y="0"/>
                </a:moveTo>
                <a:lnTo>
                  <a:pt x="11810" y="0"/>
                </a:lnTo>
              </a:path>
            </a:pathLst>
          </a:custGeom>
          <a:ln w="3175">
            <a:solidFill>
              <a:srgbClr val="9F9F9F"/>
            </a:solidFill>
          </a:ln>
        </p:spPr>
        <p:txBody>
          <a:bodyPr wrap="square" lIns="0" tIns="0" rIns="0" bIns="0" rtlCol="0"/>
          <a:lstStyle/>
          <a:p/>
        </p:txBody>
      </p:sp>
      <p:sp>
        <p:nvSpPr>
          <p:cNvPr id="122" name="object 122"/>
          <p:cNvSpPr/>
          <p:nvPr/>
        </p:nvSpPr>
        <p:spPr>
          <a:xfrm>
            <a:off x="12025147" y="2933903"/>
            <a:ext cx="34290" cy="38100"/>
          </a:xfrm>
          <a:custGeom>
            <a:avLst/>
            <a:gdLst/>
            <a:ahLst/>
            <a:cxnLst/>
            <a:rect l="l" t="t" r="r" b="b"/>
            <a:pathLst>
              <a:path w="34290" h="38100">
                <a:moveTo>
                  <a:pt x="24028" y="37782"/>
                </a:moveTo>
                <a:lnTo>
                  <a:pt x="0" y="0"/>
                </a:lnTo>
                <a:lnTo>
                  <a:pt x="393" y="393"/>
                </a:lnTo>
                <a:lnTo>
                  <a:pt x="11544" y="393"/>
                </a:lnTo>
                <a:lnTo>
                  <a:pt x="32359" y="33134"/>
                </a:lnTo>
                <a:lnTo>
                  <a:pt x="32829" y="34086"/>
                </a:lnTo>
                <a:lnTo>
                  <a:pt x="33972" y="37299"/>
                </a:lnTo>
                <a:lnTo>
                  <a:pt x="23850" y="37299"/>
                </a:lnTo>
                <a:lnTo>
                  <a:pt x="24028" y="37782"/>
                </a:lnTo>
                <a:close/>
              </a:path>
            </a:pathLst>
          </a:custGeom>
          <a:solidFill>
            <a:srgbClr val="9F9F9F"/>
          </a:solidFill>
        </p:spPr>
        <p:txBody>
          <a:bodyPr wrap="square" lIns="0" tIns="0" rIns="0" bIns="0" rtlCol="0"/>
          <a:lstStyle/>
          <a:p/>
        </p:txBody>
      </p:sp>
      <p:sp>
        <p:nvSpPr>
          <p:cNvPr id="123" name="object 123"/>
          <p:cNvSpPr/>
          <p:nvPr/>
        </p:nvSpPr>
        <p:spPr>
          <a:xfrm>
            <a:off x="8161363" y="2933941"/>
            <a:ext cx="635" cy="635"/>
          </a:xfrm>
          <a:custGeom>
            <a:avLst/>
            <a:gdLst/>
            <a:ahLst/>
            <a:cxnLst/>
            <a:rect l="l" t="t" r="r" b="b"/>
            <a:pathLst>
              <a:path w="634" h="635">
                <a:moveTo>
                  <a:pt x="126" y="355"/>
                </a:moveTo>
                <a:lnTo>
                  <a:pt x="355" y="0"/>
                </a:lnTo>
                <a:lnTo>
                  <a:pt x="126" y="355"/>
                </a:lnTo>
                <a:close/>
              </a:path>
            </a:pathLst>
          </a:custGeom>
          <a:solidFill>
            <a:srgbClr val="9F9F9F"/>
          </a:solidFill>
        </p:spPr>
        <p:txBody>
          <a:bodyPr wrap="square" lIns="0" tIns="0" rIns="0" bIns="0" rtlCol="0"/>
          <a:lstStyle/>
          <a:p/>
        </p:txBody>
      </p:sp>
      <p:sp>
        <p:nvSpPr>
          <p:cNvPr id="124" name="object 124"/>
          <p:cNvSpPr/>
          <p:nvPr/>
        </p:nvSpPr>
        <p:spPr>
          <a:xfrm>
            <a:off x="8137435" y="2971203"/>
            <a:ext cx="635" cy="1270"/>
          </a:xfrm>
          <a:custGeom>
            <a:avLst/>
            <a:gdLst/>
            <a:ahLst/>
            <a:cxnLst/>
            <a:rect l="l" t="t" r="r" b="b"/>
            <a:pathLst>
              <a:path w="634" h="1269">
                <a:moveTo>
                  <a:pt x="0" y="952"/>
                </a:moveTo>
                <a:lnTo>
                  <a:pt x="457" y="0"/>
                </a:lnTo>
                <a:lnTo>
                  <a:pt x="266" y="533"/>
                </a:lnTo>
                <a:lnTo>
                  <a:pt x="0" y="952"/>
                </a:lnTo>
                <a:close/>
              </a:path>
            </a:pathLst>
          </a:custGeom>
          <a:solidFill>
            <a:srgbClr val="9F9F9F"/>
          </a:solidFill>
        </p:spPr>
        <p:txBody>
          <a:bodyPr wrap="square" lIns="0" tIns="0" rIns="0" bIns="0" rtlCol="0"/>
          <a:lstStyle/>
          <a:p/>
        </p:txBody>
      </p:sp>
      <p:sp>
        <p:nvSpPr>
          <p:cNvPr id="125" name="object 125"/>
          <p:cNvSpPr/>
          <p:nvPr/>
        </p:nvSpPr>
        <p:spPr>
          <a:xfrm>
            <a:off x="8137702" y="2971203"/>
            <a:ext cx="635" cy="635"/>
          </a:xfrm>
          <a:custGeom>
            <a:avLst/>
            <a:gdLst/>
            <a:ahLst/>
            <a:cxnLst/>
            <a:rect l="l" t="t" r="r" b="b"/>
            <a:pathLst>
              <a:path w="634" h="635">
                <a:moveTo>
                  <a:pt x="0" y="533"/>
                </a:moveTo>
                <a:lnTo>
                  <a:pt x="190" y="0"/>
                </a:lnTo>
                <a:lnTo>
                  <a:pt x="342" y="0"/>
                </a:lnTo>
                <a:lnTo>
                  <a:pt x="0" y="533"/>
                </a:lnTo>
                <a:close/>
              </a:path>
            </a:pathLst>
          </a:custGeom>
          <a:solidFill>
            <a:srgbClr val="9F9F9F"/>
          </a:solidFill>
        </p:spPr>
        <p:txBody>
          <a:bodyPr wrap="square" lIns="0" tIns="0" rIns="0" bIns="0" rtlCol="0"/>
          <a:lstStyle/>
          <a:p/>
        </p:txBody>
      </p:sp>
      <p:sp>
        <p:nvSpPr>
          <p:cNvPr id="126" name="object 126"/>
          <p:cNvSpPr/>
          <p:nvPr/>
        </p:nvSpPr>
        <p:spPr>
          <a:xfrm>
            <a:off x="12048997" y="2971203"/>
            <a:ext cx="635" cy="1270"/>
          </a:xfrm>
          <a:custGeom>
            <a:avLst/>
            <a:gdLst/>
            <a:ahLst/>
            <a:cxnLst/>
            <a:rect l="l" t="t" r="r" b="b"/>
            <a:pathLst>
              <a:path w="634" h="1269">
                <a:moveTo>
                  <a:pt x="469" y="952"/>
                </a:moveTo>
                <a:lnTo>
                  <a:pt x="177" y="482"/>
                </a:lnTo>
                <a:lnTo>
                  <a:pt x="0" y="0"/>
                </a:lnTo>
                <a:lnTo>
                  <a:pt x="469" y="952"/>
                </a:lnTo>
                <a:close/>
              </a:path>
            </a:pathLst>
          </a:custGeom>
          <a:solidFill>
            <a:srgbClr val="9F9F9F"/>
          </a:solidFill>
        </p:spPr>
        <p:txBody>
          <a:bodyPr wrap="square" lIns="0" tIns="0" rIns="0" bIns="0" rtlCol="0"/>
          <a:lstStyle/>
          <a:p/>
        </p:txBody>
      </p:sp>
      <p:sp>
        <p:nvSpPr>
          <p:cNvPr id="127" name="object 127"/>
          <p:cNvSpPr/>
          <p:nvPr/>
        </p:nvSpPr>
        <p:spPr>
          <a:xfrm>
            <a:off x="12048997" y="2971679"/>
            <a:ext cx="10795" cy="0"/>
          </a:xfrm>
          <a:custGeom>
            <a:avLst/>
            <a:gdLst/>
            <a:ahLst/>
            <a:cxnLst/>
            <a:rect l="l" t="t" r="r" b="b"/>
            <a:pathLst>
              <a:path w="10795">
                <a:moveTo>
                  <a:pt x="0" y="0"/>
                </a:moveTo>
                <a:lnTo>
                  <a:pt x="10464" y="0"/>
                </a:lnTo>
              </a:path>
            </a:pathLst>
          </a:custGeom>
          <a:ln w="3175">
            <a:solidFill>
              <a:srgbClr val="9F9F9F"/>
            </a:solidFill>
          </a:ln>
        </p:spPr>
        <p:txBody>
          <a:bodyPr wrap="square" lIns="0" tIns="0" rIns="0" bIns="0" rtlCol="0"/>
          <a:lstStyle/>
          <a:p/>
        </p:txBody>
      </p:sp>
      <p:sp>
        <p:nvSpPr>
          <p:cNvPr id="128" name="object 128"/>
          <p:cNvSpPr/>
          <p:nvPr/>
        </p:nvSpPr>
        <p:spPr>
          <a:xfrm>
            <a:off x="12049176" y="2971685"/>
            <a:ext cx="25400" cy="43815"/>
          </a:xfrm>
          <a:custGeom>
            <a:avLst/>
            <a:gdLst/>
            <a:ahLst/>
            <a:cxnLst/>
            <a:rect l="l" t="t" r="r" b="b"/>
            <a:pathLst>
              <a:path w="25400" h="43814">
                <a:moveTo>
                  <a:pt x="24942" y="43357"/>
                </a:moveTo>
                <a:lnTo>
                  <a:pt x="15494" y="43357"/>
                </a:lnTo>
                <a:lnTo>
                  <a:pt x="15239" y="42303"/>
                </a:lnTo>
                <a:lnTo>
                  <a:pt x="0" y="0"/>
                </a:lnTo>
                <a:lnTo>
                  <a:pt x="292" y="469"/>
                </a:lnTo>
                <a:lnTo>
                  <a:pt x="10286" y="469"/>
                </a:lnTo>
                <a:lnTo>
                  <a:pt x="24460" y="40157"/>
                </a:lnTo>
                <a:lnTo>
                  <a:pt x="24701" y="41211"/>
                </a:lnTo>
                <a:lnTo>
                  <a:pt x="24942" y="43357"/>
                </a:lnTo>
                <a:close/>
              </a:path>
            </a:pathLst>
          </a:custGeom>
          <a:solidFill>
            <a:srgbClr val="9F9F9F"/>
          </a:solidFill>
        </p:spPr>
        <p:txBody>
          <a:bodyPr wrap="square" lIns="0" tIns="0" rIns="0" bIns="0" rtlCol="0"/>
          <a:lstStyle/>
          <a:p/>
        </p:txBody>
      </p:sp>
      <p:sp>
        <p:nvSpPr>
          <p:cNvPr id="129" name="object 129"/>
          <p:cNvSpPr/>
          <p:nvPr/>
        </p:nvSpPr>
        <p:spPr>
          <a:xfrm>
            <a:off x="8122234" y="3013989"/>
            <a:ext cx="635" cy="1270"/>
          </a:xfrm>
          <a:custGeom>
            <a:avLst/>
            <a:gdLst/>
            <a:ahLst/>
            <a:cxnLst/>
            <a:rect l="l" t="t" r="r" b="b"/>
            <a:pathLst>
              <a:path w="634" h="1269">
                <a:moveTo>
                  <a:pt x="0" y="1054"/>
                </a:moveTo>
                <a:lnTo>
                  <a:pt x="241" y="0"/>
                </a:lnTo>
                <a:lnTo>
                  <a:pt x="177" y="558"/>
                </a:lnTo>
                <a:lnTo>
                  <a:pt x="0" y="1054"/>
                </a:lnTo>
                <a:close/>
              </a:path>
            </a:pathLst>
          </a:custGeom>
          <a:solidFill>
            <a:srgbClr val="9F9F9F"/>
          </a:solidFill>
        </p:spPr>
        <p:txBody>
          <a:bodyPr wrap="square" lIns="0" tIns="0" rIns="0" bIns="0" rtlCol="0"/>
          <a:lstStyle/>
          <a:p/>
        </p:txBody>
      </p:sp>
      <p:sp>
        <p:nvSpPr>
          <p:cNvPr id="130" name="object 130"/>
          <p:cNvSpPr/>
          <p:nvPr/>
        </p:nvSpPr>
        <p:spPr>
          <a:xfrm>
            <a:off x="8122411" y="3013989"/>
            <a:ext cx="635" cy="635"/>
          </a:xfrm>
          <a:custGeom>
            <a:avLst/>
            <a:gdLst/>
            <a:ahLst/>
            <a:cxnLst/>
            <a:rect l="l" t="t" r="r" b="b"/>
            <a:pathLst>
              <a:path w="634" h="635">
                <a:moveTo>
                  <a:pt x="0" y="558"/>
                </a:moveTo>
                <a:lnTo>
                  <a:pt x="63" y="0"/>
                </a:lnTo>
                <a:lnTo>
                  <a:pt x="203" y="0"/>
                </a:lnTo>
                <a:lnTo>
                  <a:pt x="0" y="558"/>
                </a:lnTo>
                <a:close/>
              </a:path>
            </a:pathLst>
          </a:custGeom>
          <a:solidFill>
            <a:srgbClr val="9F9F9F"/>
          </a:solidFill>
        </p:spPr>
        <p:txBody>
          <a:bodyPr wrap="square" lIns="0" tIns="0" rIns="0" bIns="0" rtlCol="0"/>
          <a:lstStyle/>
          <a:p/>
        </p:txBody>
      </p:sp>
      <p:sp>
        <p:nvSpPr>
          <p:cNvPr id="131" name="object 131"/>
          <p:cNvSpPr/>
          <p:nvPr/>
        </p:nvSpPr>
        <p:spPr>
          <a:xfrm>
            <a:off x="12064415" y="3013989"/>
            <a:ext cx="635" cy="1270"/>
          </a:xfrm>
          <a:custGeom>
            <a:avLst/>
            <a:gdLst/>
            <a:ahLst/>
            <a:cxnLst/>
            <a:rect l="l" t="t" r="r" b="b"/>
            <a:pathLst>
              <a:path w="634" h="1269">
                <a:moveTo>
                  <a:pt x="254" y="1054"/>
                </a:moveTo>
                <a:lnTo>
                  <a:pt x="76" y="558"/>
                </a:lnTo>
                <a:lnTo>
                  <a:pt x="0" y="0"/>
                </a:lnTo>
                <a:lnTo>
                  <a:pt x="254" y="1054"/>
                </a:lnTo>
                <a:close/>
              </a:path>
            </a:pathLst>
          </a:custGeom>
          <a:solidFill>
            <a:srgbClr val="9F9F9F"/>
          </a:solidFill>
        </p:spPr>
        <p:txBody>
          <a:bodyPr wrap="square" lIns="0" tIns="0" rIns="0" bIns="0" rtlCol="0"/>
          <a:lstStyle/>
          <a:p/>
        </p:txBody>
      </p:sp>
      <p:sp>
        <p:nvSpPr>
          <p:cNvPr id="132" name="object 132"/>
          <p:cNvSpPr/>
          <p:nvPr/>
        </p:nvSpPr>
        <p:spPr>
          <a:xfrm>
            <a:off x="12064466" y="3014497"/>
            <a:ext cx="15240" cy="47625"/>
          </a:xfrm>
          <a:custGeom>
            <a:avLst/>
            <a:gdLst/>
            <a:ahLst/>
            <a:cxnLst/>
            <a:rect l="l" t="t" r="r" b="b"/>
            <a:pathLst>
              <a:path w="15240" h="47625">
                <a:moveTo>
                  <a:pt x="14947" y="47256"/>
                </a:moveTo>
                <a:lnTo>
                  <a:pt x="5448" y="47256"/>
                </a:lnTo>
                <a:lnTo>
                  <a:pt x="0" y="0"/>
                </a:lnTo>
                <a:lnTo>
                  <a:pt x="203" y="546"/>
                </a:lnTo>
                <a:lnTo>
                  <a:pt x="9651" y="546"/>
                </a:lnTo>
                <a:lnTo>
                  <a:pt x="14909" y="46164"/>
                </a:lnTo>
                <a:lnTo>
                  <a:pt x="14947" y="47256"/>
                </a:lnTo>
                <a:close/>
              </a:path>
            </a:pathLst>
          </a:custGeom>
          <a:solidFill>
            <a:srgbClr val="9F9F9F"/>
          </a:solidFill>
        </p:spPr>
        <p:txBody>
          <a:bodyPr wrap="square" lIns="0" tIns="0" rIns="0" bIns="0" rtlCol="0"/>
          <a:lstStyle/>
          <a:p/>
        </p:txBody>
      </p:sp>
      <p:sp>
        <p:nvSpPr>
          <p:cNvPr id="133" name="object 133"/>
          <p:cNvSpPr/>
          <p:nvPr/>
        </p:nvSpPr>
        <p:spPr>
          <a:xfrm>
            <a:off x="8117014" y="3061315"/>
            <a:ext cx="0" cy="0"/>
          </a:xfrm>
          <a:custGeom>
            <a:avLst/>
            <a:gdLst/>
            <a:ahLst/>
            <a:cxnLst/>
            <a:rect l="l" t="t" r="r" b="b"/>
            <a:pathLst>
              <a:path>
                <a:moveTo>
                  <a:pt x="0" y="0"/>
                </a:moveTo>
                <a:lnTo>
                  <a:pt x="0" y="0"/>
                </a:lnTo>
              </a:path>
            </a:pathLst>
          </a:custGeom>
          <a:ln w="3175">
            <a:solidFill>
              <a:srgbClr val="9F9F9F"/>
            </a:solidFill>
          </a:ln>
        </p:spPr>
        <p:txBody>
          <a:bodyPr wrap="square" lIns="0" tIns="0" rIns="0" bIns="0" rtlCol="0"/>
          <a:lstStyle/>
          <a:p/>
        </p:txBody>
      </p:sp>
      <p:sp>
        <p:nvSpPr>
          <p:cNvPr id="134" name="object 134"/>
          <p:cNvSpPr/>
          <p:nvPr/>
        </p:nvSpPr>
        <p:spPr>
          <a:xfrm>
            <a:off x="8117014" y="3061589"/>
            <a:ext cx="0" cy="0"/>
          </a:xfrm>
          <a:custGeom>
            <a:avLst/>
            <a:gdLst/>
            <a:ahLst/>
            <a:cxnLst/>
            <a:rect l="l" t="t" r="r" b="b"/>
            <a:pathLst>
              <a:path>
                <a:moveTo>
                  <a:pt x="0" y="0"/>
                </a:moveTo>
                <a:lnTo>
                  <a:pt x="0" y="0"/>
                </a:lnTo>
              </a:path>
            </a:pathLst>
          </a:custGeom>
          <a:ln w="3175">
            <a:solidFill>
              <a:srgbClr val="9F9F9F"/>
            </a:solidFill>
          </a:ln>
        </p:spPr>
        <p:txBody>
          <a:bodyPr wrap="square" lIns="0" tIns="0" rIns="0" bIns="0" rtlCol="0"/>
          <a:lstStyle/>
          <a:p/>
        </p:txBody>
      </p:sp>
      <p:sp>
        <p:nvSpPr>
          <p:cNvPr id="135" name="object 135"/>
          <p:cNvSpPr/>
          <p:nvPr/>
        </p:nvSpPr>
        <p:spPr>
          <a:xfrm>
            <a:off x="12074652" y="3061538"/>
            <a:ext cx="0" cy="833119"/>
          </a:xfrm>
          <a:custGeom>
            <a:avLst/>
            <a:gdLst/>
            <a:ahLst/>
            <a:cxnLst/>
            <a:rect l="l" t="t" r="r" b="b"/>
            <a:pathLst>
              <a:path h="833120">
                <a:moveTo>
                  <a:pt x="0" y="0"/>
                </a:moveTo>
                <a:lnTo>
                  <a:pt x="0" y="832789"/>
                </a:lnTo>
              </a:path>
            </a:pathLst>
          </a:custGeom>
          <a:ln w="9525">
            <a:solidFill>
              <a:srgbClr val="9F9F9F"/>
            </a:solidFill>
          </a:ln>
        </p:spPr>
        <p:txBody>
          <a:bodyPr wrap="square" lIns="0" tIns="0" rIns="0" bIns="0" rtlCol="0"/>
          <a:lstStyle/>
          <a:p/>
        </p:txBody>
      </p:sp>
      <p:sp>
        <p:nvSpPr>
          <p:cNvPr id="136" name="object 136"/>
          <p:cNvSpPr/>
          <p:nvPr/>
        </p:nvSpPr>
        <p:spPr>
          <a:xfrm>
            <a:off x="8107489" y="3577209"/>
            <a:ext cx="4445" cy="5080"/>
          </a:xfrm>
          <a:custGeom>
            <a:avLst/>
            <a:gdLst/>
            <a:ahLst/>
            <a:cxnLst/>
            <a:rect l="l" t="t" r="r" b="b"/>
            <a:pathLst>
              <a:path w="4445" h="5079">
                <a:moveTo>
                  <a:pt x="0" y="4699"/>
                </a:moveTo>
                <a:lnTo>
                  <a:pt x="0" y="647"/>
                </a:lnTo>
                <a:lnTo>
                  <a:pt x="4000" y="0"/>
                </a:lnTo>
                <a:lnTo>
                  <a:pt x="0" y="4699"/>
                </a:lnTo>
                <a:close/>
              </a:path>
            </a:pathLst>
          </a:custGeom>
          <a:solidFill>
            <a:srgbClr val="9F9F9F"/>
          </a:solidFill>
        </p:spPr>
        <p:txBody>
          <a:bodyPr wrap="square" lIns="0" tIns="0" rIns="0" bIns="0" rtlCol="0"/>
          <a:lstStyle/>
          <a:p/>
        </p:txBody>
      </p:sp>
      <p:sp>
        <p:nvSpPr>
          <p:cNvPr id="137" name="object 137"/>
          <p:cNvSpPr/>
          <p:nvPr/>
        </p:nvSpPr>
        <p:spPr>
          <a:xfrm>
            <a:off x="8107489" y="3577209"/>
            <a:ext cx="9525" cy="5080"/>
          </a:xfrm>
          <a:custGeom>
            <a:avLst/>
            <a:gdLst/>
            <a:ahLst/>
            <a:cxnLst/>
            <a:rect l="l" t="t" r="r" b="b"/>
            <a:pathLst>
              <a:path w="9525" h="5079">
                <a:moveTo>
                  <a:pt x="9525" y="4699"/>
                </a:moveTo>
                <a:lnTo>
                  <a:pt x="0" y="4699"/>
                </a:lnTo>
                <a:lnTo>
                  <a:pt x="4000" y="0"/>
                </a:lnTo>
                <a:lnTo>
                  <a:pt x="9525" y="0"/>
                </a:lnTo>
                <a:lnTo>
                  <a:pt x="9525" y="4699"/>
                </a:lnTo>
                <a:close/>
              </a:path>
            </a:pathLst>
          </a:custGeom>
          <a:solidFill>
            <a:srgbClr val="9F9F9F"/>
          </a:solidFill>
        </p:spPr>
        <p:txBody>
          <a:bodyPr wrap="square" lIns="0" tIns="0" rIns="0" bIns="0" rtlCol="0"/>
          <a:lstStyle/>
          <a:p/>
        </p:txBody>
      </p:sp>
      <p:sp>
        <p:nvSpPr>
          <p:cNvPr id="138" name="object 138"/>
          <p:cNvSpPr/>
          <p:nvPr/>
        </p:nvSpPr>
        <p:spPr>
          <a:xfrm>
            <a:off x="4482274" y="3577856"/>
            <a:ext cx="3634740" cy="600075"/>
          </a:xfrm>
          <a:custGeom>
            <a:avLst/>
            <a:gdLst/>
            <a:ahLst/>
            <a:cxnLst/>
            <a:rect l="l" t="t" r="r" b="b"/>
            <a:pathLst>
              <a:path w="3634740" h="600075">
                <a:moveTo>
                  <a:pt x="5130" y="599859"/>
                </a:moveTo>
                <a:lnTo>
                  <a:pt x="0" y="594867"/>
                </a:lnTo>
                <a:lnTo>
                  <a:pt x="355" y="593293"/>
                </a:lnTo>
                <a:lnTo>
                  <a:pt x="1206" y="591934"/>
                </a:lnTo>
                <a:lnTo>
                  <a:pt x="2476" y="590930"/>
                </a:lnTo>
                <a:lnTo>
                  <a:pt x="4000" y="590410"/>
                </a:lnTo>
                <a:lnTo>
                  <a:pt x="3625215" y="0"/>
                </a:lnTo>
                <a:lnTo>
                  <a:pt x="3625215" y="4051"/>
                </a:lnTo>
                <a:lnTo>
                  <a:pt x="3634740" y="4051"/>
                </a:lnTo>
                <a:lnTo>
                  <a:pt x="116166" y="581774"/>
                </a:lnTo>
                <a:lnTo>
                  <a:pt x="4394" y="590359"/>
                </a:lnTo>
                <a:lnTo>
                  <a:pt x="5524" y="599808"/>
                </a:lnTo>
                <a:lnTo>
                  <a:pt x="5791" y="599808"/>
                </a:lnTo>
                <a:lnTo>
                  <a:pt x="5130" y="599859"/>
                </a:lnTo>
                <a:close/>
              </a:path>
            </a:pathLst>
          </a:custGeom>
          <a:solidFill>
            <a:srgbClr val="9F9F9F"/>
          </a:solidFill>
        </p:spPr>
        <p:txBody>
          <a:bodyPr wrap="square" lIns="0" tIns="0" rIns="0" bIns="0" rtlCol="0"/>
          <a:lstStyle/>
          <a:p/>
        </p:txBody>
      </p:sp>
      <p:sp>
        <p:nvSpPr>
          <p:cNvPr id="139" name="object 139"/>
          <p:cNvSpPr/>
          <p:nvPr/>
        </p:nvSpPr>
        <p:spPr>
          <a:xfrm>
            <a:off x="4487798" y="3889578"/>
            <a:ext cx="3629660" cy="288290"/>
          </a:xfrm>
          <a:custGeom>
            <a:avLst/>
            <a:gdLst/>
            <a:ahLst/>
            <a:cxnLst/>
            <a:rect l="l" t="t" r="r" b="b"/>
            <a:pathLst>
              <a:path w="3629659" h="288289">
                <a:moveTo>
                  <a:pt x="266" y="288086"/>
                </a:moveTo>
                <a:lnTo>
                  <a:pt x="0" y="288086"/>
                </a:lnTo>
                <a:lnTo>
                  <a:pt x="110642" y="270052"/>
                </a:lnTo>
                <a:lnTo>
                  <a:pt x="3624084" y="0"/>
                </a:lnTo>
                <a:lnTo>
                  <a:pt x="3625532" y="114"/>
                </a:lnTo>
                <a:lnTo>
                  <a:pt x="3629304" y="5295"/>
                </a:lnTo>
                <a:lnTo>
                  <a:pt x="3619715" y="5295"/>
                </a:lnTo>
                <a:lnTo>
                  <a:pt x="3620236" y="9855"/>
                </a:lnTo>
                <a:lnTo>
                  <a:pt x="266" y="288086"/>
                </a:lnTo>
                <a:close/>
              </a:path>
            </a:pathLst>
          </a:custGeom>
          <a:solidFill>
            <a:srgbClr val="9F9F9F"/>
          </a:solidFill>
        </p:spPr>
        <p:txBody>
          <a:bodyPr wrap="square" lIns="0" tIns="0" rIns="0" bIns="0" rtlCol="0"/>
          <a:lstStyle/>
          <a:p/>
        </p:txBody>
      </p:sp>
      <p:sp>
        <p:nvSpPr>
          <p:cNvPr id="140" name="object 140"/>
          <p:cNvSpPr/>
          <p:nvPr/>
        </p:nvSpPr>
        <p:spPr>
          <a:xfrm>
            <a:off x="12069889" y="3893889"/>
            <a:ext cx="0" cy="0"/>
          </a:xfrm>
          <a:custGeom>
            <a:avLst/>
            <a:gdLst/>
            <a:ahLst/>
            <a:cxnLst/>
            <a:rect l="l" t="t" r="r" b="b"/>
            <a:pathLst>
              <a:path>
                <a:moveTo>
                  <a:pt x="0" y="0"/>
                </a:moveTo>
                <a:lnTo>
                  <a:pt x="0" y="0"/>
                </a:lnTo>
              </a:path>
            </a:pathLst>
          </a:custGeom>
          <a:ln w="3175">
            <a:solidFill>
              <a:srgbClr val="9F9F9F"/>
            </a:solidFill>
          </a:ln>
        </p:spPr>
        <p:txBody>
          <a:bodyPr wrap="square" lIns="0" tIns="0" rIns="0" bIns="0" rtlCol="0"/>
          <a:lstStyle/>
          <a:p/>
        </p:txBody>
      </p:sp>
      <p:sp>
        <p:nvSpPr>
          <p:cNvPr id="141" name="object 141"/>
          <p:cNvSpPr/>
          <p:nvPr/>
        </p:nvSpPr>
        <p:spPr>
          <a:xfrm>
            <a:off x="12064466" y="3893997"/>
            <a:ext cx="15240" cy="47625"/>
          </a:xfrm>
          <a:custGeom>
            <a:avLst/>
            <a:gdLst/>
            <a:ahLst/>
            <a:cxnLst/>
            <a:rect l="l" t="t" r="r" b="b"/>
            <a:pathLst>
              <a:path w="15240" h="47625">
                <a:moveTo>
                  <a:pt x="0" y="47040"/>
                </a:moveTo>
                <a:lnTo>
                  <a:pt x="5422" y="0"/>
                </a:lnTo>
                <a:lnTo>
                  <a:pt x="5422" y="330"/>
                </a:lnTo>
                <a:lnTo>
                  <a:pt x="14947" y="330"/>
                </a:lnTo>
                <a:lnTo>
                  <a:pt x="14909" y="876"/>
                </a:lnTo>
                <a:lnTo>
                  <a:pt x="9651" y="46494"/>
                </a:lnTo>
                <a:lnTo>
                  <a:pt x="203" y="46494"/>
                </a:lnTo>
                <a:lnTo>
                  <a:pt x="0" y="47040"/>
                </a:lnTo>
                <a:close/>
              </a:path>
            </a:pathLst>
          </a:custGeom>
          <a:solidFill>
            <a:srgbClr val="9F9F9F"/>
          </a:solidFill>
        </p:spPr>
        <p:txBody>
          <a:bodyPr wrap="square" lIns="0" tIns="0" rIns="0" bIns="0" rtlCol="0"/>
          <a:lstStyle/>
          <a:p/>
        </p:txBody>
      </p:sp>
      <p:sp>
        <p:nvSpPr>
          <p:cNvPr id="142" name="object 142"/>
          <p:cNvSpPr/>
          <p:nvPr/>
        </p:nvSpPr>
        <p:spPr>
          <a:xfrm>
            <a:off x="8107515" y="3894874"/>
            <a:ext cx="5715" cy="5080"/>
          </a:xfrm>
          <a:custGeom>
            <a:avLst/>
            <a:gdLst/>
            <a:ahLst/>
            <a:cxnLst/>
            <a:rect l="l" t="t" r="r" b="b"/>
            <a:pathLst>
              <a:path w="5715" h="5079">
                <a:moveTo>
                  <a:pt x="520" y="4559"/>
                </a:moveTo>
                <a:lnTo>
                  <a:pt x="0" y="0"/>
                </a:lnTo>
                <a:lnTo>
                  <a:pt x="5105" y="4203"/>
                </a:lnTo>
                <a:lnTo>
                  <a:pt x="520" y="4559"/>
                </a:lnTo>
                <a:close/>
              </a:path>
            </a:pathLst>
          </a:custGeom>
          <a:solidFill>
            <a:srgbClr val="9F9F9F"/>
          </a:solidFill>
        </p:spPr>
        <p:txBody>
          <a:bodyPr wrap="square" lIns="0" tIns="0" rIns="0" bIns="0" rtlCol="0"/>
          <a:lstStyle/>
          <a:p/>
        </p:txBody>
      </p:sp>
      <p:sp>
        <p:nvSpPr>
          <p:cNvPr id="143" name="object 143"/>
          <p:cNvSpPr/>
          <p:nvPr/>
        </p:nvSpPr>
        <p:spPr>
          <a:xfrm>
            <a:off x="8107515" y="3894874"/>
            <a:ext cx="3818890" cy="212725"/>
          </a:xfrm>
          <a:custGeom>
            <a:avLst/>
            <a:gdLst/>
            <a:ahLst/>
            <a:cxnLst/>
            <a:rect l="l" t="t" r="r" b="b"/>
            <a:pathLst>
              <a:path w="3818890" h="212725">
                <a:moveTo>
                  <a:pt x="3758857" y="212496"/>
                </a:moveTo>
                <a:lnTo>
                  <a:pt x="212471" y="212471"/>
                </a:lnTo>
                <a:lnTo>
                  <a:pt x="164706" y="206959"/>
                </a:lnTo>
                <a:lnTo>
                  <a:pt x="119799" y="191058"/>
                </a:lnTo>
                <a:lnTo>
                  <a:pt x="80175" y="166001"/>
                </a:lnTo>
                <a:lnTo>
                  <a:pt x="47117" y="133108"/>
                </a:lnTo>
                <a:lnTo>
                  <a:pt x="21882" y="93624"/>
                </a:lnTo>
                <a:lnTo>
                  <a:pt x="5753" y="48818"/>
                </a:lnTo>
                <a:lnTo>
                  <a:pt x="520" y="4559"/>
                </a:lnTo>
                <a:lnTo>
                  <a:pt x="5105" y="4203"/>
                </a:lnTo>
                <a:lnTo>
                  <a:pt x="0" y="0"/>
                </a:lnTo>
                <a:lnTo>
                  <a:pt x="9588" y="0"/>
                </a:lnTo>
                <a:lnTo>
                  <a:pt x="14960" y="46672"/>
                </a:lnTo>
                <a:lnTo>
                  <a:pt x="15100" y="46672"/>
                </a:lnTo>
                <a:lnTo>
                  <a:pt x="30378" y="89458"/>
                </a:lnTo>
                <a:lnTo>
                  <a:pt x="30530" y="89458"/>
                </a:lnTo>
                <a:lnTo>
                  <a:pt x="53975" y="126364"/>
                </a:lnTo>
                <a:lnTo>
                  <a:pt x="54495" y="127177"/>
                </a:lnTo>
                <a:lnTo>
                  <a:pt x="54660" y="127177"/>
                </a:lnTo>
                <a:lnTo>
                  <a:pt x="85445" y="157962"/>
                </a:lnTo>
                <a:lnTo>
                  <a:pt x="85293" y="157962"/>
                </a:lnTo>
                <a:lnTo>
                  <a:pt x="86106" y="158623"/>
                </a:lnTo>
                <a:lnTo>
                  <a:pt x="86334" y="158623"/>
                </a:lnTo>
                <a:lnTo>
                  <a:pt x="123228" y="182079"/>
                </a:lnTo>
                <a:lnTo>
                  <a:pt x="123012" y="182079"/>
                </a:lnTo>
                <a:lnTo>
                  <a:pt x="123964" y="182549"/>
                </a:lnTo>
                <a:lnTo>
                  <a:pt x="124320" y="182549"/>
                </a:lnTo>
                <a:lnTo>
                  <a:pt x="166141" y="197497"/>
                </a:lnTo>
                <a:lnTo>
                  <a:pt x="165798" y="197497"/>
                </a:lnTo>
                <a:lnTo>
                  <a:pt x="166852" y="197751"/>
                </a:lnTo>
                <a:lnTo>
                  <a:pt x="168008" y="197751"/>
                </a:lnTo>
                <a:lnTo>
                  <a:pt x="213347" y="202971"/>
                </a:lnTo>
                <a:lnTo>
                  <a:pt x="213017" y="202971"/>
                </a:lnTo>
                <a:lnTo>
                  <a:pt x="3818636" y="202996"/>
                </a:lnTo>
                <a:lnTo>
                  <a:pt x="3808222" y="206717"/>
                </a:lnTo>
                <a:lnTo>
                  <a:pt x="3807167" y="206959"/>
                </a:lnTo>
                <a:lnTo>
                  <a:pt x="3759403" y="212471"/>
                </a:lnTo>
                <a:lnTo>
                  <a:pt x="3758857" y="212496"/>
                </a:lnTo>
                <a:close/>
              </a:path>
            </a:pathLst>
          </a:custGeom>
          <a:solidFill>
            <a:srgbClr val="9F9F9F"/>
          </a:solidFill>
        </p:spPr>
        <p:txBody>
          <a:bodyPr wrap="square" lIns="0" tIns="0" rIns="0" bIns="0" rtlCol="0"/>
          <a:lstStyle/>
          <a:p/>
        </p:txBody>
      </p:sp>
      <p:sp>
        <p:nvSpPr>
          <p:cNvPr id="144" name="object 144"/>
          <p:cNvSpPr/>
          <p:nvPr/>
        </p:nvSpPr>
        <p:spPr>
          <a:xfrm>
            <a:off x="8122234" y="3940492"/>
            <a:ext cx="635" cy="1270"/>
          </a:xfrm>
          <a:custGeom>
            <a:avLst/>
            <a:gdLst/>
            <a:ahLst/>
            <a:cxnLst/>
            <a:rect l="l" t="t" r="r" b="b"/>
            <a:pathLst>
              <a:path w="634" h="1270">
                <a:moveTo>
                  <a:pt x="241" y="1054"/>
                </a:moveTo>
                <a:lnTo>
                  <a:pt x="0" y="0"/>
                </a:lnTo>
                <a:lnTo>
                  <a:pt x="177" y="495"/>
                </a:lnTo>
                <a:lnTo>
                  <a:pt x="241" y="1054"/>
                </a:lnTo>
                <a:close/>
              </a:path>
            </a:pathLst>
          </a:custGeom>
          <a:solidFill>
            <a:srgbClr val="9F9F9F"/>
          </a:solidFill>
        </p:spPr>
        <p:txBody>
          <a:bodyPr wrap="square" lIns="0" tIns="0" rIns="0" bIns="0" rtlCol="0"/>
          <a:lstStyle/>
          <a:p/>
        </p:txBody>
      </p:sp>
      <p:sp>
        <p:nvSpPr>
          <p:cNvPr id="145" name="object 145"/>
          <p:cNvSpPr/>
          <p:nvPr/>
        </p:nvSpPr>
        <p:spPr>
          <a:xfrm>
            <a:off x="12064415" y="3940492"/>
            <a:ext cx="635" cy="1270"/>
          </a:xfrm>
          <a:custGeom>
            <a:avLst/>
            <a:gdLst/>
            <a:ahLst/>
            <a:cxnLst/>
            <a:rect l="l" t="t" r="r" b="b"/>
            <a:pathLst>
              <a:path w="634" h="1270">
                <a:moveTo>
                  <a:pt x="0" y="1054"/>
                </a:moveTo>
                <a:lnTo>
                  <a:pt x="76" y="495"/>
                </a:lnTo>
                <a:lnTo>
                  <a:pt x="254" y="0"/>
                </a:lnTo>
                <a:lnTo>
                  <a:pt x="0" y="1054"/>
                </a:lnTo>
                <a:close/>
              </a:path>
            </a:pathLst>
          </a:custGeom>
          <a:solidFill>
            <a:srgbClr val="9F9F9F"/>
          </a:solidFill>
        </p:spPr>
        <p:txBody>
          <a:bodyPr wrap="square" lIns="0" tIns="0" rIns="0" bIns="0" rtlCol="0"/>
          <a:lstStyle/>
          <a:p/>
        </p:txBody>
      </p:sp>
      <p:sp>
        <p:nvSpPr>
          <p:cNvPr id="146" name="object 146"/>
          <p:cNvSpPr/>
          <p:nvPr/>
        </p:nvSpPr>
        <p:spPr>
          <a:xfrm>
            <a:off x="12064415" y="3941019"/>
            <a:ext cx="10160" cy="0"/>
          </a:xfrm>
          <a:custGeom>
            <a:avLst/>
            <a:gdLst/>
            <a:ahLst/>
            <a:cxnLst/>
            <a:rect l="l" t="t" r="r" b="b"/>
            <a:pathLst>
              <a:path w="10159">
                <a:moveTo>
                  <a:pt x="0" y="0"/>
                </a:moveTo>
                <a:lnTo>
                  <a:pt x="9702" y="0"/>
                </a:lnTo>
              </a:path>
            </a:pathLst>
          </a:custGeom>
          <a:ln w="3175">
            <a:solidFill>
              <a:srgbClr val="9F9F9F"/>
            </a:solidFill>
          </a:ln>
        </p:spPr>
        <p:txBody>
          <a:bodyPr wrap="square" lIns="0" tIns="0" rIns="0" bIns="0" rtlCol="0"/>
          <a:lstStyle/>
          <a:p/>
        </p:txBody>
      </p:sp>
      <p:sp>
        <p:nvSpPr>
          <p:cNvPr id="147" name="object 147"/>
          <p:cNvSpPr/>
          <p:nvPr/>
        </p:nvSpPr>
        <p:spPr>
          <a:xfrm>
            <a:off x="8122411" y="3940987"/>
            <a:ext cx="635" cy="635"/>
          </a:xfrm>
          <a:custGeom>
            <a:avLst/>
            <a:gdLst/>
            <a:ahLst/>
            <a:cxnLst/>
            <a:rect l="l" t="t" r="r" b="b"/>
            <a:pathLst>
              <a:path w="634" h="635">
                <a:moveTo>
                  <a:pt x="203" y="558"/>
                </a:moveTo>
                <a:lnTo>
                  <a:pt x="63" y="558"/>
                </a:lnTo>
                <a:lnTo>
                  <a:pt x="0" y="0"/>
                </a:lnTo>
                <a:lnTo>
                  <a:pt x="203" y="558"/>
                </a:lnTo>
                <a:close/>
              </a:path>
            </a:pathLst>
          </a:custGeom>
          <a:solidFill>
            <a:srgbClr val="9F9F9F"/>
          </a:solidFill>
        </p:spPr>
        <p:txBody>
          <a:bodyPr wrap="square" lIns="0" tIns="0" rIns="0" bIns="0" rtlCol="0"/>
          <a:lstStyle/>
          <a:p/>
        </p:txBody>
      </p:sp>
      <p:sp>
        <p:nvSpPr>
          <p:cNvPr id="148" name="object 148"/>
          <p:cNvSpPr/>
          <p:nvPr/>
        </p:nvSpPr>
        <p:spPr>
          <a:xfrm>
            <a:off x="12049176" y="3941038"/>
            <a:ext cx="25400" cy="43180"/>
          </a:xfrm>
          <a:custGeom>
            <a:avLst/>
            <a:gdLst/>
            <a:ahLst/>
            <a:cxnLst/>
            <a:rect l="l" t="t" r="r" b="b"/>
            <a:pathLst>
              <a:path w="25400" h="43179">
                <a:moveTo>
                  <a:pt x="10286" y="42341"/>
                </a:moveTo>
                <a:lnTo>
                  <a:pt x="167" y="42341"/>
                </a:lnTo>
                <a:lnTo>
                  <a:pt x="15290" y="0"/>
                </a:lnTo>
                <a:lnTo>
                  <a:pt x="15239" y="508"/>
                </a:lnTo>
                <a:lnTo>
                  <a:pt x="24828" y="508"/>
                </a:lnTo>
                <a:lnTo>
                  <a:pt x="24701" y="1600"/>
                </a:lnTo>
                <a:lnTo>
                  <a:pt x="24460" y="2654"/>
                </a:lnTo>
                <a:lnTo>
                  <a:pt x="10286" y="42341"/>
                </a:lnTo>
                <a:close/>
              </a:path>
              <a:path w="25400" h="43179">
                <a:moveTo>
                  <a:pt x="0" y="42811"/>
                </a:moveTo>
                <a:lnTo>
                  <a:pt x="167" y="42341"/>
                </a:lnTo>
                <a:lnTo>
                  <a:pt x="0" y="42811"/>
                </a:lnTo>
                <a:close/>
              </a:path>
            </a:pathLst>
          </a:custGeom>
          <a:solidFill>
            <a:srgbClr val="9F9F9F"/>
          </a:solidFill>
        </p:spPr>
        <p:txBody>
          <a:bodyPr wrap="square" lIns="0" tIns="0" rIns="0" bIns="0" rtlCol="0"/>
          <a:lstStyle/>
          <a:p/>
        </p:txBody>
      </p:sp>
      <p:sp>
        <p:nvSpPr>
          <p:cNvPr id="149" name="object 149"/>
          <p:cNvSpPr/>
          <p:nvPr/>
        </p:nvSpPr>
        <p:spPr>
          <a:xfrm>
            <a:off x="8137435" y="3983380"/>
            <a:ext cx="635" cy="1270"/>
          </a:xfrm>
          <a:custGeom>
            <a:avLst/>
            <a:gdLst/>
            <a:ahLst/>
            <a:cxnLst/>
            <a:rect l="l" t="t" r="r" b="b"/>
            <a:pathLst>
              <a:path w="634" h="1270">
                <a:moveTo>
                  <a:pt x="457" y="952"/>
                </a:moveTo>
                <a:lnTo>
                  <a:pt x="0" y="0"/>
                </a:lnTo>
                <a:lnTo>
                  <a:pt x="279" y="469"/>
                </a:lnTo>
                <a:lnTo>
                  <a:pt x="457" y="952"/>
                </a:lnTo>
                <a:close/>
              </a:path>
            </a:pathLst>
          </a:custGeom>
          <a:solidFill>
            <a:srgbClr val="9F9F9F"/>
          </a:solidFill>
        </p:spPr>
        <p:txBody>
          <a:bodyPr wrap="square" lIns="0" tIns="0" rIns="0" bIns="0" rtlCol="0"/>
          <a:lstStyle/>
          <a:p/>
        </p:txBody>
      </p:sp>
      <p:sp>
        <p:nvSpPr>
          <p:cNvPr id="150" name="object 150"/>
          <p:cNvSpPr/>
          <p:nvPr/>
        </p:nvSpPr>
        <p:spPr>
          <a:xfrm>
            <a:off x="12048997" y="3983380"/>
            <a:ext cx="635" cy="1270"/>
          </a:xfrm>
          <a:custGeom>
            <a:avLst/>
            <a:gdLst/>
            <a:ahLst/>
            <a:cxnLst/>
            <a:rect l="l" t="t" r="r" b="b"/>
            <a:pathLst>
              <a:path w="634" h="1270">
                <a:moveTo>
                  <a:pt x="0" y="952"/>
                </a:moveTo>
                <a:lnTo>
                  <a:pt x="203" y="419"/>
                </a:lnTo>
                <a:lnTo>
                  <a:pt x="469" y="0"/>
                </a:lnTo>
                <a:lnTo>
                  <a:pt x="0" y="952"/>
                </a:lnTo>
                <a:close/>
              </a:path>
            </a:pathLst>
          </a:custGeom>
          <a:solidFill>
            <a:srgbClr val="9F9F9F"/>
          </a:solidFill>
        </p:spPr>
        <p:txBody>
          <a:bodyPr wrap="square" lIns="0" tIns="0" rIns="0" bIns="0" rtlCol="0"/>
          <a:lstStyle/>
          <a:p/>
        </p:txBody>
      </p:sp>
      <p:sp>
        <p:nvSpPr>
          <p:cNvPr id="151" name="object 151"/>
          <p:cNvSpPr/>
          <p:nvPr/>
        </p:nvSpPr>
        <p:spPr>
          <a:xfrm>
            <a:off x="12048997" y="3983856"/>
            <a:ext cx="10795" cy="0"/>
          </a:xfrm>
          <a:custGeom>
            <a:avLst/>
            <a:gdLst/>
            <a:ahLst/>
            <a:cxnLst/>
            <a:rect l="l" t="t" r="r" b="b"/>
            <a:pathLst>
              <a:path w="10795">
                <a:moveTo>
                  <a:pt x="0" y="0"/>
                </a:moveTo>
                <a:lnTo>
                  <a:pt x="10464" y="0"/>
                </a:lnTo>
              </a:path>
            </a:pathLst>
          </a:custGeom>
          <a:ln w="3175">
            <a:solidFill>
              <a:srgbClr val="9F9F9F"/>
            </a:solidFill>
          </a:ln>
        </p:spPr>
        <p:txBody>
          <a:bodyPr wrap="square" lIns="0" tIns="0" rIns="0" bIns="0" rtlCol="0"/>
          <a:lstStyle/>
          <a:p/>
        </p:txBody>
      </p:sp>
      <p:sp>
        <p:nvSpPr>
          <p:cNvPr id="152" name="object 152"/>
          <p:cNvSpPr/>
          <p:nvPr/>
        </p:nvSpPr>
        <p:spPr>
          <a:xfrm>
            <a:off x="8137702" y="3983799"/>
            <a:ext cx="635" cy="635"/>
          </a:xfrm>
          <a:custGeom>
            <a:avLst/>
            <a:gdLst/>
            <a:ahLst/>
            <a:cxnLst/>
            <a:rect l="l" t="t" r="r" b="b"/>
            <a:pathLst>
              <a:path w="634" h="635">
                <a:moveTo>
                  <a:pt x="342" y="533"/>
                </a:moveTo>
                <a:lnTo>
                  <a:pt x="190" y="533"/>
                </a:lnTo>
                <a:lnTo>
                  <a:pt x="0" y="0"/>
                </a:lnTo>
                <a:lnTo>
                  <a:pt x="342" y="533"/>
                </a:lnTo>
                <a:close/>
              </a:path>
            </a:pathLst>
          </a:custGeom>
          <a:solidFill>
            <a:srgbClr val="9F9F9F"/>
          </a:solidFill>
        </p:spPr>
        <p:txBody>
          <a:bodyPr wrap="square" lIns="0" tIns="0" rIns="0" bIns="0" rtlCol="0"/>
          <a:lstStyle/>
          <a:p/>
        </p:txBody>
      </p:sp>
      <p:sp>
        <p:nvSpPr>
          <p:cNvPr id="153" name="object 153"/>
          <p:cNvSpPr/>
          <p:nvPr/>
        </p:nvSpPr>
        <p:spPr>
          <a:xfrm>
            <a:off x="12025147" y="3983850"/>
            <a:ext cx="34290" cy="38100"/>
          </a:xfrm>
          <a:custGeom>
            <a:avLst/>
            <a:gdLst/>
            <a:ahLst/>
            <a:cxnLst/>
            <a:rect l="l" t="t" r="r" b="b"/>
            <a:pathLst>
              <a:path w="34290" h="38100">
                <a:moveTo>
                  <a:pt x="0" y="37782"/>
                </a:moveTo>
                <a:lnTo>
                  <a:pt x="24028" y="0"/>
                </a:lnTo>
                <a:lnTo>
                  <a:pt x="23850" y="482"/>
                </a:lnTo>
                <a:lnTo>
                  <a:pt x="33972" y="482"/>
                </a:lnTo>
                <a:lnTo>
                  <a:pt x="32829" y="3695"/>
                </a:lnTo>
                <a:lnTo>
                  <a:pt x="32359" y="4648"/>
                </a:lnTo>
                <a:lnTo>
                  <a:pt x="11544" y="37388"/>
                </a:lnTo>
                <a:lnTo>
                  <a:pt x="393" y="37388"/>
                </a:lnTo>
                <a:lnTo>
                  <a:pt x="0" y="37782"/>
                </a:lnTo>
                <a:close/>
              </a:path>
            </a:pathLst>
          </a:custGeom>
          <a:solidFill>
            <a:srgbClr val="9F9F9F"/>
          </a:solidFill>
        </p:spPr>
        <p:txBody>
          <a:bodyPr wrap="square" lIns="0" tIns="0" rIns="0" bIns="0" rtlCol="0"/>
          <a:lstStyle/>
          <a:p/>
        </p:txBody>
      </p:sp>
      <p:sp>
        <p:nvSpPr>
          <p:cNvPr id="154" name="object 154"/>
          <p:cNvSpPr/>
          <p:nvPr/>
        </p:nvSpPr>
        <p:spPr>
          <a:xfrm>
            <a:off x="8161363" y="4021239"/>
            <a:ext cx="1270" cy="1270"/>
          </a:xfrm>
          <a:custGeom>
            <a:avLst/>
            <a:gdLst/>
            <a:ahLst/>
            <a:cxnLst/>
            <a:rect l="l" t="t" r="r" b="b"/>
            <a:pathLst>
              <a:path w="1270" h="1270">
                <a:moveTo>
                  <a:pt x="647" y="812"/>
                </a:moveTo>
                <a:lnTo>
                  <a:pt x="0" y="0"/>
                </a:lnTo>
                <a:lnTo>
                  <a:pt x="381" y="393"/>
                </a:lnTo>
                <a:lnTo>
                  <a:pt x="647" y="812"/>
                </a:lnTo>
                <a:close/>
              </a:path>
            </a:pathLst>
          </a:custGeom>
          <a:solidFill>
            <a:srgbClr val="9F9F9F"/>
          </a:solidFill>
        </p:spPr>
        <p:txBody>
          <a:bodyPr wrap="square" lIns="0" tIns="0" rIns="0" bIns="0" rtlCol="0"/>
          <a:lstStyle/>
          <a:p/>
        </p:txBody>
      </p:sp>
      <p:sp>
        <p:nvSpPr>
          <p:cNvPr id="155" name="object 155"/>
          <p:cNvSpPr/>
          <p:nvPr/>
        </p:nvSpPr>
        <p:spPr>
          <a:xfrm>
            <a:off x="8161363" y="4021239"/>
            <a:ext cx="635" cy="635"/>
          </a:xfrm>
          <a:custGeom>
            <a:avLst/>
            <a:gdLst/>
            <a:ahLst/>
            <a:cxnLst/>
            <a:rect l="l" t="t" r="r" b="b"/>
            <a:pathLst>
              <a:path w="634" h="635">
                <a:moveTo>
                  <a:pt x="355" y="355"/>
                </a:moveTo>
                <a:lnTo>
                  <a:pt x="0" y="0"/>
                </a:lnTo>
                <a:lnTo>
                  <a:pt x="355" y="355"/>
                </a:lnTo>
                <a:close/>
              </a:path>
            </a:pathLst>
          </a:custGeom>
          <a:solidFill>
            <a:srgbClr val="9F9F9F"/>
          </a:solidFill>
        </p:spPr>
        <p:txBody>
          <a:bodyPr wrap="square" lIns="0" tIns="0" rIns="0" bIns="0" rtlCol="0"/>
          <a:lstStyle/>
          <a:p/>
        </p:txBody>
      </p:sp>
      <p:sp>
        <p:nvSpPr>
          <p:cNvPr id="156" name="object 156"/>
          <p:cNvSpPr/>
          <p:nvPr/>
        </p:nvSpPr>
        <p:spPr>
          <a:xfrm>
            <a:off x="12024880" y="4021239"/>
            <a:ext cx="1270" cy="1270"/>
          </a:xfrm>
          <a:custGeom>
            <a:avLst/>
            <a:gdLst/>
            <a:ahLst/>
            <a:cxnLst/>
            <a:rect l="l" t="t" r="r" b="b"/>
            <a:pathLst>
              <a:path w="1270" h="1270">
                <a:moveTo>
                  <a:pt x="0" y="812"/>
                </a:moveTo>
                <a:lnTo>
                  <a:pt x="304" y="355"/>
                </a:lnTo>
                <a:lnTo>
                  <a:pt x="660" y="0"/>
                </a:lnTo>
                <a:lnTo>
                  <a:pt x="0" y="812"/>
                </a:lnTo>
                <a:close/>
              </a:path>
            </a:pathLst>
          </a:custGeom>
          <a:solidFill>
            <a:srgbClr val="9F9F9F"/>
          </a:solidFill>
        </p:spPr>
        <p:txBody>
          <a:bodyPr wrap="square" lIns="0" tIns="0" rIns="0" bIns="0" rtlCol="0"/>
          <a:lstStyle/>
          <a:p/>
        </p:txBody>
      </p:sp>
      <p:sp>
        <p:nvSpPr>
          <p:cNvPr id="157" name="object 157"/>
          <p:cNvSpPr/>
          <p:nvPr/>
        </p:nvSpPr>
        <p:spPr>
          <a:xfrm>
            <a:off x="12024880" y="4021645"/>
            <a:ext cx="12065" cy="0"/>
          </a:xfrm>
          <a:custGeom>
            <a:avLst/>
            <a:gdLst/>
            <a:ahLst/>
            <a:cxnLst/>
            <a:rect l="l" t="t" r="r" b="b"/>
            <a:pathLst>
              <a:path w="12065">
                <a:moveTo>
                  <a:pt x="0" y="0"/>
                </a:moveTo>
                <a:lnTo>
                  <a:pt x="11810" y="0"/>
                </a:lnTo>
              </a:path>
            </a:pathLst>
          </a:custGeom>
          <a:ln w="3175">
            <a:solidFill>
              <a:srgbClr val="9F9F9F"/>
            </a:solidFill>
          </a:ln>
        </p:spPr>
        <p:txBody>
          <a:bodyPr wrap="square" lIns="0" tIns="0" rIns="0" bIns="0" rtlCol="0"/>
          <a:lstStyle/>
          <a:p/>
        </p:txBody>
      </p:sp>
      <p:sp>
        <p:nvSpPr>
          <p:cNvPr id="158" name="object 158"/>
          <p:cNvSpPr/>
          <p:nvPr/>
        </p:nvSpPr>
        <p:spPr>
          <a:xfrm>
            <a:off x="8161718" y="4021594"/>
            <a:ext cx="635" cy="635"/>
          </a:xfrm>
          <a:custGeom>
            <a:avLst/>
            <a:gdLst/>
            <a:ahLst/>
            <a:cxnLst/>
            <a:rect l="l" t="t" r="r" b="b"/>
            <a:pathLst>
              <a:path w="634" h="635">
                <a:moveTo>
                  <a:pt x="457" y="457"/>
                </a:moveTo>
                <a:lnTo>
                  <a:pt x="292" y="457"/>
                </a:lnTo>
                <a:lnTo>
                  <a:pt x="0" y="0"/>
                </a:lnTo>
                <a:lnTo>
                  <a:pt x="457" y="457"/>
                </a:lnTo>
                <a:close/>
              </a:path>
            </a:pathLst>
          </a:custGeom>
          <a:solidFill>
            <a:srgbClr val="9F9F9F"/>
          </a:solidFill>
        </p:spPr>
        <p:txBody>
          <a:bodyPr wrap="square" lIns="0" tIns="0" rIns="0" bIns="0" rtlCol="0"/>
          <a:lstStyle/>
          <a:p/>
        </p:txBody>
      </p:sp>
      <p:sp>
        <p:nvSpPr>
          <p:cNvPr id="159" name="object 159"/>
          <p:cNvSpPr/>
          <p:nvPr/>
        </p:nvSpPr>
        <p:spPr>
          <a:xfrm>
            <a:off x="11993676" y="4021632"/>
            <a:ext cx="42545" cy="31750"/>
          </a:xfrm>
          <a:custGeom>
            <a:avLst/>
            <a:gdLst/>
            <a:ahLst/>
            <a:cxnLst/>
            <a:rect l="l" t="t" r="r" b="b"/>
            <a:pathLst>
              <a:path w="42545" h="31750">
                <a:moveTo>
                  <a:pt x="0" y="31470"/>
                </a:moveTo>
                <a:lnTo>
                  <a:pt x="31470" y="0"/>
                </a:lnTo>
                <a:lnTo>
                  <a:pt x="31203" y="419"/>
                </a:lnTo>
                <a:lnTo>
                  <a:pt x="42494" y="419"/>
                </a:lnTo>
                <a:lnTo>
                  <a:pt x="39243" y="5537"/>
                </a:lnTo>
                <a:lnTo>
                  <a:pt x="38595" y="6350"/>
                </a:lnTo>
                <a:lnTo>
                  <a:pt x="13728" y="31203"/>
                </a:lnTo>
                <a:lnTo>
                  <a:pt x="419" y="31203"/>
                </a:lnTo>
                <a:lnTo>
                  <a:pt x="0" y="31470"/>
                </a:lnTo>
                <a:close/>
              </a:path>
            </a:pathLst>
          </a:custGeom>
          <a:solidFill>
            <a:srgbClr val="9F9F9F"/>
          </a:solidFill>
        </p:spPr>
        <p:txBody>
          <a:bodyPr wrap="square" lIns="0" tIns="0" rIns="0" bIns="0" rtlCol="0"/>
          <a:lstStyle/>
          <a:p/>
        </p:txBody>
      </p:sp>
      <p:sp>
        <p:nvSpPr>
          <p:cNvPr id="160" name="object 160"/>
          <p:cNvSpPr/>
          <p:nvPr/>
        </p:nvSpPr>
        <p:spPr>
          <a:xfrm>
            <a:off x="8192808" y="4052836"/>
            <a:ext cx="1270" cy="1270"/>
          </a:xfrm>
          <a:custGeom>
            <a:avLst/>
            <a:gdLst/>
            <a:ahLst/>
            <a:cxnLst/>
            <a:rect l="l" t="t" r="r" b="b"/>
            <a:pathLst>
              <a:path w="1270" h="1270">
                <a:moveTo>
                  <a:pt x="812" y="660"/>
                </a:moveTo>
                <a:lnTo>
                  <a:pt x="0" y="0"/>
                </a:lnTo>
                <a:lnTo>
                  <a:pt x="419" y="266"/>
                </a:lnTo>
                <a:lnTo>
                  <a:pt x="812" y="660"/>
                </a:lnTo>
                <a:close/>
              </a:path>
            </a:pathLst>
          </a:custGeom>
          <a:solidFill>
            <a:srgbClr val="9F9F9F"/>
          </a:solidFill>
        </p:spPr>
        <p:txBody>
          <a:bodyPr wrap="square" lIns="0" tIns="0" rIns="0" bIns="0" rtlCol="0"/>
          <a:lstStyle/>
          <a:p/>
        </p:txBody>
      </p:sp>
      <p:sp>
        <p:nvSpPr>
          <p:cNvPr id="161" name="object 161"/>
          <p:cNvSpPr/>
          <p:nvPr/>
        </p:nvSpPr>
        <p:spPr>
          <a:xfrm>
            <a:off x="8192808" y="4052836"/>
            <a:ext cx="635" cy="635"/>
          </a:xfrm>
          <a:custGeom>
            <a:avLst/>
            <a:gdLst/>
            <a:ahLst/>
            <a:cxnLst/>
            <a:rect l="l" t="t" r="r" b="b"/>
            <a:pathLst>
              <a:path w="634" h="635">
                <a:moveTo>
                  <a:pt x="419" y="266"/>
                </a:moveTo>
                <a:lnTo>
                  <a:pt x="0" y="0"/>
                </a:lnTo>
                <a:lnTo>
                  <a:pt x="152" y="0"/>
                </a:lnTo>
                <a:lnTo>
                  <a:pt x="419" y="266"/>
                </a:lnTo>
                <a:close/>
              </a:path>
            </a:pathLst>
          </a:custGeom>
          <a:solidFill>
            <a:srgbClr val="9F9F9F"/>
          </a:solidFill>
        </p:spPr>
        <p:txBody>
          <a:bodyPr wrap="square" lIns="0" tIns="0" rIns="0" bIns="0" rtlCol="0"/>
          <a:lstStyle/>
          <a:p/>
        </p:txBody>
      </p:sp>
      <p:sp>
        <p:nvSpPr>
          <p:cNvPr id="162" name="object 162"/>
          <p:cNvSpPr/>
          <p:nvPr/>
        </p:nvSpPr>
        <p:spPr>
          <a:xfrm>
            <a:off x="11993283" y="4052836"/>
            <a:ext cx="1270" cy="1270"/>
          </a:xfrm>
          <a:custGeom>
            <a:avLst/>
            <a:gdLst/>
            <a:ahLst/>
            <a:cxnLst/>
            <a:rect l="l" t="t" r="r" b="b"/>
            <a:pathLst>
              <a:path w="1270" h="1270">
                <a:moveTo>
                  <a:pt x="0" y="660"/>
                </a:moveTo>
                <a:lnTo>
                  <a:pt x="393" y="266"/>
                </a:lnTo>
                <a:lnTo>
                  <a:pt x="812" y="0"/>
                </a:lnTo>
                <a:lnTo>
                  <a:pt x="0" y="660"/>
                </a:lnTo>
                <a:close/>
              </a:path>
            </a:pathLst>
          </a:custGeom>
          <a:solidFill>
            <a:srgbClr val="9F9F9F"/>
          </a:solidFill>
        </p:spPr>
        <p:txBody>
          <a:bodyPr wrap="square" lIns="0" tIns="0" rIns="0" bIns="0" rtlCol="0"/>
          <a:lstStyle/>
          <a:p/>
        </p:txBody>
      </p:sp>
      <p:sp>
        <p:nvSpPr>
          <p:cNvPr id="163" name="object 163"/>
          <p:cNvSpPr/>
          <p:nvPr/>
        </p:nvSpPr>
        <p:spPr>
          <a:xfrm>
            <a:off x="11993283" y="4053166"/>
            <a:ext cx="14604" cy="0"/>
          </a:xfrm>
          <a:custGeom>
            <a:avLst/>
            <a:gdLst/>
            <a:ahLst/>
            <a:cxnLst/>
            <a:rect l="l" t="t" r="r" b="b"/>
            <a:pathLst>
              <a:path w="14604">
                <a:moveTo>
                  <a:pt x="0" y="0"/>
                </a:moveTo>
                <a:lnTo>
                  <a:pt x="14122" y="0"/>
                </a:lnTo>
              </a:path>
            </a:pathLst>
          </a:custGeom>
          <a:ln w="3175">
            <a:solidFill>
              <a:srgbClr val="9F9F9F"/>
            </a:solidFill>
          </a:ln>
        </p:spPr>
        <p:txBody>
          <a:bodyPr wrap="square" lIns="0" tIns="0" rIns="0" bIns="0" rtlCol="0"/>
          <a:lstStyle/>
          <a:p/>
        </p:txBody>
      </p:sp>
      <p:sp>
        <p:nvSpPr>
          <p:cNvPr id="164" name="object 164"/>
          <p:cNvSpPr/>
          <p:nvPr/>
        </p:nvSpPr>
        <p:spPr>
          <a:xfrm>
            <a:off x="8193227" y="4053103"/>
            <a:ext cx="635" cy="635"/>
          </a:xfrm>
          <a:custGeom>
            <a:avLst/>
            <a:gdLst/>
            <a:ahLst/>
            <a:cxnLst/>
            <a:rect l="l" t="t" r="r" b="b"/>
            <a:pathLst>
              <a:path w="634" h="635">
                <a:moveTo>
                  <a:pt x="622" y="393"/>
                </a:moveTo>
                <a:lnTo>
                  <a:pt x="393" y="393"/>
                </a:lnTo>
                <a:lnTo>
                  <a:pt x="0" y="0"/>
                </a:lnTo>
                <a:lnTo>
                  <a:pt x="622" y="393"/>
                </a:lnTo>
                <a:close/>
              </a:path>
            </a:pathLst>
          </a:custGeom>
          <a:solidFill>
            <a:srgbClr val="9F9F9F"/>
          </a:solidFill>
        </p:spPr>
        <p:txBody>
          <a:bodyPr wrap="square" lIns="0" tIns="0" rIns="0" bIns="0" rtlCol="0"/>
          <a:lstStyle/>
          <a:p/>
        </p:txBody>
      </p:sp>
      <p:sp>
        <p:nvSpPr>
          <p:cNvPr id="165" name="object 165"/>
          <p:cNvSpPr/>
          <p:nvPr/>
        </p:nvSpPr>
        <p:spPr>
          <a:xfrm>
            <a:off x="11955881" y="4053103"/>
            <a:ext cx="51435" cy="24130"/>
          </a:xfrm>
          <a:custGeom>
            <a:avLst/>
            <a:gdLst/>
            <a:ahLst/>
            <a:cxnLst/>
            <a:rect l="l" t="t" r="r" b="b"/>
            <a:pathLst>
              <a:path w="51434" h="24129">
                <a:moveTo>
                  <a:pt x="0" y="24028"/>
                </a:moveTo>
                <a:lnTo>
                  <a:pt x="37795" y="0"/>
                </a:lnTo>
                <a:lnTo>
                  <a:pt x="37401" y="393"/>
                </a:lnTo>
                <a:lnTo>
                  <a:pt x="50863" y="393"/>
                </a:lnTo>
                <a:lnTo>
                  <a:pt x="44132" y="7124"/>
                </a:lnTo>
                <a:lnTo>
                  <a:pt x="43319" y="7772"/>
                </a:lnTo>
                <a:lnTo>
                  <a:pt x="18033" y="23850"/>
                </a:lnTo>
                <a:lnTo>
                  <a:pt x="495" y="23850"/>
                </a:lnTo>
                <a:lnTo>
                  <a:pt x="0" y="24028"/>
                </a:lnTo>
                <a:close/>
              </a:path>
            </a:pathLst>
          </a:custGeom>
          <a:solidFill>
            <a:srgbClr val="9F9F9F"/>
          </a:solidFill>
        </p:spPr>
        <p:txBody>
          <a:bodyPr wrap="square" lIns="0" tIns="0" rIns="0" bIns="0" rtlCol="0"/>
          <a:lstStyle/>
          <a:p/>
        </p:txBody>
      </p:sp>
      <p:sp>
        <p:nvSpPr>
          <p:cNvPr id="166" name="object 166"/>
          <p:cNvSpPr/>
          <p:nvPr/>
        </p:nvSpPr>
        <p:spPr>
          <a:xfrm>
            <a:off x="8230527" y="4076953"/>
            <a:ext cx="1270" cy="635"/>
          </a:xfrm>
          <a:custGeom>
            <a:avLst/>
            <a:gdLst/>
            <a:ahLst/>
            <a:cxnLst/>
            <a:rect l="l" t="t" r="r" b="b"/>
            <a:pathLst>
              <a:path w="1270" h="635">
                <a:moveTo>
                  <a:pt x="952" y="469"/>
                </a:moveTo>
                <a:lnTo>
                  <a:pt x="0" y="0"/>
                </a:lnTo>
                <a:lnTo>
                  <a:pt x="482" y="177"/>
                </a:lnTo>
                <a:lnTo>
                  <a:pt x="952" y="469"/>
                </a:lnTo>
                <a:close/>
              </a:path>
            </a:pathLst>
          </a:custGeom>
          <a:solidFill>
            <a:srgbClr val="9F9F9F"/>
          </a:solidFill>
        </p:spPr>
        <p:txBody>
          <a:bodyPr wrap="square" lIns="0" tIns="0" rIns="0" bIns="0" rtlCol="0"/>
          <a:lstStyle/>
          <a:p/>
        </p:txBody>
      </p:sp>
      <p:sp>
        <p:nvSpPr>
          <p:cNvPr id="167" name="object 167"/>
          <p:cNvSpPr/>
          <p:nvPr/>
        </p:nvSpPr>
        <p:spPr>
          <a:xfrm>
            <a:off x="8230527" y="4076953"/>
            <a:ext cx="635" cy="635"/>
          </a:xfrm>
          <a:custGeom>
            <a:avLst/>
            <a:gdLst/>
            <a:ahLst/>
            <a:cxnLst/>
            <a:rect l="l" t="t" r="r" b="b"/>
            <a:pathLst>
              <a:path w="634" h="635">
                <a:moveTo>
                  <a:pt x="482" y="177"/>
                </a:moveTo>
                <a:lnTo>
                  <a:pt x="0" y="0"/>
                </a:lnTo>
                <a:lnTo>
                  <a:pt x="215" y="0"/>
                </a:lnTo>
                <a:lnTo>
                  <a:pt x="482" y="177"/>
                </a:lnTo>
                <a:close/>
              </a:path>
            </a:pathLst>
          </a:custGeom>
          <a:solidFill>
            <a:srgbClr val="9F9F9F"/>
          </a:solidFill>
        </p:spPr>
        <p:txBody>
          <a:bodyPr wrap="square" lIns="0" tIns="0" rIns="0" bIns="0" rtlCol="0"/>
          <a:lstStyle/>
          <a:p/>
        </p:txBody>
      </p:sp>
      <p:sp>
        <p:nvSpPr>
          <p:cNvPr id="168" name="object 168"/>
          <p:cNvSpPr/>
          <p:nvPr/>
        </p:nvSpPr>
        <p:spPr>
          <a:xfrm>
            <a:off x="11955424" y="4076953"/>
            <a:ext cx="1270" cy="635"/>
          </a:xfrm>
          <a:custGeom>
            <a:avLst/>
            <a:gdLst/>
            <a:ahLst/>
            <a:cxnLst/>
            <a:rect l="l" t="t" r="r" b="b"/>
            <a:pathLst>
              <a:path w="1270" h="635">
                <a:moveTo>
                  <a:pt x="0" y="469"/>
                </a:moveTo>
                <a:lnTo>
                  <a:pt x="457" y="177"/>
                </a:lnTo>
                <a:lnTo>
                  <a:pt x="952" y="0"/>
                </a:lnTo>
                <a:lnTo>
                  <a:pt x="0" y="469"/>
                </a:lnTo>
                <a:close/>
              </a:path>
            </a:pathLst>
          </a:custGeom>
          <a:solidFill>
            <a:srgbClr val="9F9F9F"/>
          </a:solidFill>
        </p:spPr>
        <p:txBody>
          <a:bodyPr wrap="square" lIns="0" tIns="0" rIns="0" bIns="0" rtlCol="0"/>
          <a:lstStyle/>
          <a:p/>
        </p:txBody>
      </p:sp>
      <p:sp>
        <p:nvSpPr>
          <p:cNvPr id="169" name="object 169"/>
          <p:cNvSpPr/>
          <p:nvPr/>
        </p:nvSpPr>
        <p:spPr>
          <a:xfrm>
            <a:off x="11955424" y="4077189"/>
            <a:ext cx="19050" cy="0"/>
          </a:xfrm>
          <a:custGeom>
            <a:avLst/>
            <a:gdLst/>
            <a:ahLst/>
            <a:cxnLst/>
            <a:rect l="l" t="t" r="r" b="b"/>
            <a:pathLst>
              <a:path w="19050">
                <a:moveTo>
                  <a:pt x="0" y="0"/>
                </a:moveTo>
                <a:lnTo>
                  <a:pt x="18491" y="0"/>
                </a:lnTo>
              </a:path>
            </a:pathLst>
          </a:custGeom>
          <a:ln w="3175">
            <a:solidFill>
              <a:srgbClr val="9F9F9F"/>
            </a:solidFill>
          </a:ln>
        </p:spPr>
        <p:txBody>
          <a:bodyPr wrap="square" lIns="0" tIns="0" rIns="0" bIns="0" rtlCol="0"/>
          <a:lstStyle/>
          <a:p/>
        </p:txBody>
      </p:sp>
      <p:sp>
        <p:nvSpPr>
          <p:cNvPr id="170" name="object 170"/>
          <p:cNvSpPr/>
          <p:nvPr/>
        </p:nvSpPr>
        <p:spPr>
          <a:xfrm>
            <a:off x="8231009" y="4077131"/>
            <a:ext cx="1270" cy="635"/>
          </a:xfrm>
          <a:custGeom>
            <a:avLst/>
            <a:gdLst/>
            <a:ahLst/>
            <a:cxnLst/>
            <a:rect l="l" t="t" r="r" b="b"/>
            <a:pathLst>
              <a:path w="1270" h="635">
                <a:moveTo>
                  <a:pt x="825" y="292"/>
                </a:moveTo>
                <a:lnTo>
                  <a:pt x="469" y="292"/>
                </a:lnTo>
                <a:lnTo>
                  <a:pt x="0" y="0"/>
                </a:lnTo>
                <a:lnTo>
                  <a:pt x="825" y="292"/>
                </a:lnTo>
                <a:close/>
              </a:path>
            </a:pathLst>
          </a:custGeom>
          <a:solidFill>
            <a:srgbClr val="9F9F9F"/>
          </a:solidFill>
        </p:spPr>
        <p:txBody>
          <a:bodyPr wrap="square" lIns="0" tIns="0" rIns="0" bIns="0" rtlCol="0"/>
          <a:lstStyle/>
          <a:p/>
        </p:txBody>
      </p:sp>
      <p:sp>
        <p:nvSpPr>
          <p:cNvPr id="171" name="object 171"/>
          <p:cNvSpPr/>
          <p:nvPr/>
        </p:nvSpPr>
        <p:spPr>
          <a:xfrm>
            <a:off x="11913082" y="4077131"/>
            <a:ext cx="60325" cy="15875"/>
          </a:xfrm>
          <a:custGeom>
            <a:avLst/>
            <a:gdLst/>
            <a:ahLst/>
            <a:cxnLst/>
            <a:rect l="l" t="t" r="r" b="b"/>
            <a:pathLst>
              <a:path w="60325" h="15875">
                <a:moveTo>
                  <a:pt x="0" y="15303"/>
                </a:moveTo>
                <a:lnTo>
                  <a:pt x="42799" y="0"/>
                </a:lnTo>
                <a:lnTo>
                  <a:pt x="42341" y="292"/>
                </a:lnTo>
                <a:lnTo>
                  <a:pt x="60096" y="292"/>
                </a:lnTo>
                <a:lnTo>
                  <a:pt x="47447" y="8331"/>
                </a:lnTo>
                <a:lnTo>
                  <a:pt x="46494" y="8801"/>
                </a:lnTo>
                <a:lnTo>
                  <a:pt x="28460" y="15239"/>
                </a:lnTo>
                <a:lnTo>
                  <a:pt x="0" y="15303"/>
                </a:lnTo>
                <a:close/>
              </a:path>
            </a:pathLst>
          </a:custGeom>
          <a:solidFill>
            <a:srgbClr val="9F9F9F"/>
          </a:solidFill>
        </p:spPr>
        <p:txBody>
          <a:bodyPr wrap="square" lIns="0" tIns="0" rIns="0" bIns="0" rtlCol="0"/>
          <a:lstStyle/>
          <a:p/>
        </p:txBody>
      </p:sp>
      <p:sp>
        <p:nvSpPr>
          <p:cNvPr id="172" name="object 172"/>
          <p:cNvSpPr/>
          <p:nvPr/>
        </p:nvSpPr>
        <p:spPr>
          <a:xfrm>
            <a:off x="8273313" y="4092371"/>
            <a:ext cx="1270" cy="635"/>
          </a:xfrm>
          <a:custGeom>
            <a:avLst/>
            <a:gdLst/>
            <a:ahLst/>
            <a:cxnLst/>
            <a:rect l="l" t="t" r="r" b="b"/>
            <a:pathLst>
              <a:path w="1270" h="635">
                <a:moveTo>
                  <a:pt x="1054" y="254"/>
                </a:moveTo>
                <a:lnTo>
                  <a:pt x="0" y="0"/>
                </a:lnTo>
                <a:lnTo>
                  <a:pt x="507" y="63"/>
                </a:lnTo>
                <a:lnTo>
                  <a:pt x="1054" y="254"/>
                </a:lnTo>
                <a:close/>
              </a:path>
            </a:pathLst>
          </a:custGeom>
          <a:solidFill>
            <a:srgbClr val="9F9F9F"/>
          </a:solidFill>
        </p:spPr>
        <p:txBody>
          <a:bodyPr wrap="square" lIns="0" tIns="0" rIns="0" bIns="0" rtlCol="0"/>
          <a:lstStyle/>
          <a:p/>
        </p:txBody>
      </p:sp>
      <p:sp>
        <p:nvSpPr>
          <p:cNvPr id="173" name="object 173"/>
          <p:cNvSpPr/>
          <p:nvPr/>
        </p:nvSpPr>
        <p:spPr>
          <a:xfrm>
            <a:off x="11912536" y="4092371"/>
            <a:ext cx="1270" cy="635"/>
          </a:xfrm>
          <a:custGeom>
            <a:avLst/>
            <a:gdLst/>
            <a:ahLst/>
            <a:cxnLst/>
            <a:rect l="l" t="t" r="r" b="b"/>
            <a:pathLst>
              <a:path w="1270" h="635">
                <a:moveTo>
                  <a:pt x="0" y="254"/>
                </a:moveTo>
                <a:lnTo>
                  <a:pt x="546" y="63"/>
                </a:lnTo>
                <a:lnTo>
                  <a:pt x="1054" y="0"/>
                </a:lnTo>
                <a:lnTo>
                  <a:pt x="0" y="254"/>
                </a:lnTo>
                <a:close/>
              </a:path>
            </a:pathLst>
          </a:custGeom>
          <a:solidFill>
            <a:srgbClr val="9F9F9F"/>
          </a:solidFill>
        </p:spPr>
        <p:txBody>
          <a:bodyPr wrap="square" lIns="0" tIns="0" rIns="0" bIns="0" rtlCol="0"/>
          <a:lstStyle/>
          <a:p/>
        </p:txBody>
      </p:sp>
      <p:sp>
        <p:nvSpPr>
          <p:cNvPr id="174" name="object 174"/>
          <p:cNvSpPr/>
          <p:nvPr/>
        </p:nvSpPr>
        <p:spPr>
          <a:xfrm>
            <a:off x="11912536" y="4092498"/>
            <a:ext cx="29209" cy="0"/>
          </a:xfrm>
          <a:custGeom>
            <a:avLst/>
            <a:gdLst/>
            <a:ahLst/>
            <a:cxnLst/>
            <a:rect l="l" t="t" r="r" b="b"/>
            <a:pathLst>
              <a:path w="29209">
                <a:moveTo>
                  <a:pt x="0" y="0"/>
                </a:moveTo>
                <a:lnTo>
                  <a:pt x="29006" y="0"/>
                </a:lnTo>
              </a:path>
            </a:pathLst>
          </a:custGeom>
          <a:ln w="3175">
            <a:solidFill>
              <a:srgbClr val="9F9F9F"/>
            </a:solidFill>
          </a:ln>
        </p:spPr>
        <p:txBody>
          <a:bodyPr wrap="square" lIns="0" tIns="0" rIns="0" bIns="0" rtlCol="0"/>
          <a:lstStyle/>
          <a:p/>
        </p:txBody>
      </p:sp>
      <p:sp>
        <p:nvSpPr>
          <p:cNvPr id="175" name="object 175"/>
          <p:cNvSpPr/>
          <p:nvPr/>
        </p:nvSpPr>
        <p:spPr>
          <a:xfrm>
            <a:off x="8273821" y="4092435"/>
            <a:ext cx="1905" cy="635"/>
          </a:xfrm>
          <a:custGeom>
            <a:avLst/>
            <a:gdLst/>
            <a:ahLst/>
            <a:cxnLst/>
            <a:rect l="l" t="t" r="r" b="b"/>
            <a:pathLst>
              <a:path w="1904" h="635">
                <a:moveTo>
                  <a:pt x="1701" y="190"/>
                </a:moveTo>
                <a:lnTo>
                  <a:pt x="546" y="190"/>
                </a:lnTo>
                <a:lnTo>
                  <a:pt x="0" y="0"/>
                </a:lnTo>
                <a:lnTo>
                  <a:pt x="1701" y="190"/>
                </a:lnTo>
                <a:close/>
              </a:path>
            </a:pathLst>
          </a:custGeom>
          <a:solidFill>
            <a:srgbClr val="9F9F9F"/>
          </a:solidFill>
        </p:spPr>
        <p:txBody>
          <a:bodyPr wrap="square" lIns="0" tIns="0" rIns="0" bIns="0" rtlCol="0"/>
          <a:lstStyle/>
          <a:p/>
        </p:txBody>
      </p:sp>
      <p:sp>
        <p:nvSpPr>
          <p:cNvPr id="176" name="object 176"/>
          <p:cNvSpPr/>
          <p:nvPr/>
        </p:nvSpPr>
        <p:spPr>
          <a:xfrm>
            <a:off x="11865826" y="4095153"/>
            <a:ext cx="75565" cy="0"/>
          </a:xfrm>
          <a:custGeom>
            <a:avLst/>
            <a:gdLst/>
            <a:ahLst/>
            <a:cxnLst/>
            <a:rect l="l" t="t" r="r" b="b"/>
            <a:pathLst>
              <a:path w="75565">
                <a:moveTo>
                  <a:pt x="0" y="0"/>
                </a:moveTo>
                <a:lnTo>
                  <a:pt x="75018" y="0"/>
                </a:lnTo>
              </a:path>
            </a:pathLst>
          </a:custGeom>
          <a:ln w="5435">
            <a:solidFill>
              <a:srgbClr val="9F9F9F"/>
            </a:solidFill>
          </a:ln>
        </p:spPr>
        <p:txBody>
          <a:bodyPr wrap="square" lIns="0" tIns="0" rIns="0" bIns="0" rtlCol="0"/>
          <a:lstStyle/>
          <a:p/>
        </p:txBody>
      </p:sp>
      <p:sp>
        <p:nvSpPr>
          <p:cNvPr id="177" name="object 177"/>
          <p:cNvSpPr/>
          <p:nvPr/>
        </p:nvSpPr>
        <p:spPr>
          <a:xfrm>
            <a:off x="8320861" y="4097858"/>
            <a:ext cx="3545204" cy="0"/>
          </a:xfrm>
          <a:custGeom>
            <a:avLst/>
            <a:gdLst/>
            <a:ahLst/>
            <a:cxnLst/>
            <a:rect l="l" t="t" r="r" b="b"/>
            <a:pathLst>
              <a:path w="3545204">
                <a:moveTo>
                  <a:pt x="0" y="0"/>
                </a:moveTo>
                <a:lnTo>
                  <a:pt x="3545179" y="0"/>
                </a:lnTo>
              </a:path>
            </a:pathLst>
          </a:custGeom>
          <a:ln w="3175">
            <a:solidFill>
              <a:srgbClr val="9F9F9F"/>
            </a:solidFill>
          </a:ln>
        </p:spPr>
        <p:txBody>
          <a:bodyPr wrap="square" lIns="0" tIns="0" rIns="0" bIns="0" rtlCol="0"/>
          <a:lstStyle/>
          <a:p/>
        </p:txBody>
      </p:sp>
      <p:sp>
        <p:nvSpPr>
          <p:cNvPr id="178" name="object 178"/>
          <p:cNvSpPr/>
          <p:nvPr/>
        </p:nvSpPr>
        <p:spPr>
          <a:xfrm>
            <a:off x="4486668" y="4159630"/>
            <a:ext cx="111760" cy="18415"/>
          </a:xfrm>
          <a:custGeom>
            <a:avLst/>
            <a:gdLst/>
            <a:ahLst/>
            <a:cxnLst/>
            <a:rect l="l" t="t" r="r" b="b"/>
            <a:pathLst>
              <a:path w="111760" h="18414">
                <a:moveTo>
                  <a:pt x="1130" y="18034"/>
                </a:moveTo>
                <a:lnTo>
                  <a:pt x="0" y="8585"/>
                </a:lnTo>
                <a:lnTo>
                  <a:pt x="111772" y="0"/>
                </a:lnTo>
                <a:lnTo>
                  <a:pt x="1130" y="18034"/>
                </a:lnTo>
                <a:close/>
              </a:path>
            </a:pathLst>
          </a:custGeom>
          <a:solidFill>
            <a:srgbClr val="9F9F9F"/>
          </a:solidFill>
        </p:spPr>
        <p:txBody>
          <a:bodyPr wrap="square" lIns="0" tIns="0" rIns="0" bIns="0" rtlCol="0"/>
          <a:lstStyle/>
          <a:p/>
        </p:txBody>
      </p:sp>
      <p:sp>
        <p:nvSpPr>
          <p:cNvPr id="179" name="object 179"/>
          <p:cNvSpPr txBox="1"/>
          <p:nvPr/>
        </p:nvSpPr>
        <p:spPr>
          <a:xfrm>
            <a:off x="8252841" y="3005912"/>
            <a:ext cx="3576320" cy="221615"/>
          </a:xfrm>
          <a:prstGeom prst="rect">
            <a:avLst/>
          </a:prstGeom>
        </p:spPr>
        <p:txBody>
          <a:bodyPr vert="horz" wrap="square" lIns="0" tIns="0" rIns="0" bIns="0" rtlCol="0">
            <a:spAutoFit/>
          </a:bodyPr>
          <a:lstStyle/>
          <a:p>
            <a:pPr marL="12700">
              <a:lnSpc>
                <a:spcPct val="100000"/>
              </a:lnSpc>
            </a:pPr>
            <a:r>
              <a:rPr sz="1400" spc="-5" dirty="0">
                <a:latin typeface="Arial Unicode MS" panose="020B0604020202020204" charset="-122"/>
                <a:cs typeface="Arial Unicode MS" panose="020B0604020202020204" charset="-122"/>
              </a:rPr>
              <a:t>填报纳税人为研究开发活动所发生的其他费用</a:t>
            </a:r>
            <a:endParaRPr sz="1400">
              <a:latin typeface="Arial Unicode MS" panose="020B0604020202020204" charset="-122"/>
              <a:cs typeface="Arial Unicode MS" panose="020B0604020202020204" charset="-122"/>
            </a:endParaRPr>
          </a:p>
        </p:txBody>
      </p:sp>
      <p:sp>
        <p:nvSpPr>
          <p:cNvPr id="180" name="object 180"/>
          <p:cNvSpPr txBox="1"/>
          <p:nvPr/>
        </p:nvSpPr>
        <p:spPr>
          <a:xfrm>
            <a:off x="8252841" y="3230702"/>
            <a:ext cx="3604895" cy="427990"/>
          </a:xfrm>
          <a:prstGeom prst="rect">
            <a:avLst/>
          </a:prstGeom>
        </p:spPr>
        <p:txBody>
          <a:bodyPr vert="horz" wrap="square" lIns="0" tIns="0" rIns="0" bIns="0" rtlCol="0">
            <a:spAutoFit/>
          </a:bodyPr>
          <a:lstStyle/>
          <a:p>
            <a:pPr marL="12700">
              <a:lnSpc>
                <a:spcPts val="1645"/>
              </a:lnSpc>
            </a:pPr>
            <a:r>
              <a:rPr sz="1400" dirty="0">
                <a:latin typeface="Arial Unicode MS" panose="020B0604020202020204" charset="-122"/>
                <a:cs typeface="Arial Unicode MS" panose="020B0604020202020204" charset="-122"/>
              </a:rPr>
              <a:t>中不超过研究开发总费用的</a:t>
            </a:r>
            <a:r>
              <a:rPr sz="1400" dirty="0">
                <a:latin typeface="Tahoma" panose="020B0604030504040204"/>
                <a:cs typeface="Tahoma" panose="020B0604030504040204"/>
              </a:rPr>
              <a:t>20%</a:t>
            </a:r>
            <a:r>
              <a:rPr sz="1400" dirty="0">
                <a:latin typeface="Arial Unicode MS" panose="020B0604020202020204" charset="-122"/>
                <a:cs typeface="Arial Unicode MS" panose="020B0604020202020204" charset="-122"/>
              </a:rPr>
              <a:t>的金额，按第</a:t>
            </a:r>
            <a:endParaRPr sz="1400">
              <a:latin typeface="Arial Unicode MS" panose="020B0604020202020204" charset="-122"/>
              <a:cs typeface="Arial Unicode MS" panose="020B0604020202020204" charset="-122"/>
            </a:endParaRPr>
          </a:p>
          <a:p>
            <a:pPr marL="12700">
              <a:lnSpc>
                <a:spcPts val="1645"/>
              </a:lnSpc>
            </a:pPr>
            <a:r>
              <a:rPr sz="1400" spc="30" dirty="0">
                <a:latin typeface="Tahoma" panose="020B0604030504040204"/>
                <a:cs typeface="Tahoma" panose="020B0604030504040204"/>
              </a:rPr>
              <a:t>17</a:t>
            </a:r>
            <a:r>
              <a:rPr sz="1400" spc="30" dirty="0">
                <a:latin typeface="Arial Unicode MS" panose="020B0604020202020204" charset="-122"/>
                <a:cs typeface="Arial Unicode MS" panose="020B0604020202020204" charset="-122"/>
              </a:rPr>
              <a:t>行至第</a:t>
            </a:r>
            <a:r>
              <a:rPr sz="1400" spc="30" dirty="0">
                <a:latin typeface="Tahoma" panose="020B0604030504040204"/>
                <a:cs typeface="Tahoma" panose="020B0604030504040204"/>
              </a:rPr>
              <a:t>22</a:t>
            </a:r>
            <a:r>
              <a:rPr sz="1400" spc="30" dirty="0">
                <a:latin typeface="Arial Unicode MS" panose="020B0604020202020204" charset="-122"/>
                <a:cs typeface="Arial Unicode MS" panose="020B0604020202020204" charset="-122"/>
              </a:rPr>
              <a:t>行之和</a:t>
            </a:r>
            <a:r>
              <a:rPr sz="1400" spc="30" dirty="0">
                <a:latin typeface="Courier New" panose="02070309020205020404"/>
                <a:cs typeface="Courier New" panose="02070309020205020404"/>
              </a:rPr>
              <a:t>×</a:t>
            </a:r>
            <a:r>
              <a:rPr sz="1400" spc="30" dirty="0">
                <a:latin typeface="Tahoma" panose="020B0604030504040204"/>
                <a:cs typeface="Tahoma" panose="020B0604030504040204"/>
              </a:rPr>
              <a:t>20%</a:t>
            </a:r>
            <a:r>
              <a:rPr sz="1400" spc="30" dirty="0">
                <a:latin typeface="Courier New" panose="02070309020205020404"/>
                <a:cs typeface="Courier New" panose="02070309020205020404"/>
              </a:rPr>
              <a:t>÷</a:t>
            </a:r>
            <a:r>
              <a:rPr sz="1400" spc="30" dirty="0">
                <a:latin typeface="Tahoma" panose="020B0604030504040204"/>
                <a:cs typeface="Tahoma" panose="020B0604030504040204"/>
              </a:rPr>
              <a:t>(1-20%)</a:t>
            </a:r>
            <a:r>
              <a:rPr sz="1400" spc="30" dirty="0">
                <a:latin typeface="Arial Unicode MS" panose="020B0604020202020204" charset="-122"/>
                <a:cs typeface="Arial Unicode MS" panose="020B0604020202020204" charset="-122"/>
              </a:rPr>
              <a:t>与第</a:t>
            </a:r>
            <a:r>
              <a:rPr sz="1400" spc="30" dirty="0">
                <a:latin typeface="Tahoma" panose="020B0604030504040204"/>
                <a:cs typeface="Tahoma" panose="020B0604030504040204"/>
              </a:rPr>
              <a:t>23</a:t>
            </a:r>
            <a:endParaRPr sz="1400">
              <a:latin typeface="Tahoma" panose="020B0604030504040204"/>
              <a:cs typeface="Tahoma" panose="020B0604030504040204"/>
            </a:endParaRPr>
          </a:p>
        </p:txBody>
      </p:sp>
      <p:sp>
        <p:nvSpPr>
          <p:cNvPr id="181" name="object 181"/>
          <p:cNvSpPr txBox="1"/>
          <p:nvPr/>
        </p:nvSpPr>
        <p:spPr>
          <a:xfrm>
            <a:off x="8252841" y="3632707"/>
            <a:ext cx="1294765" cy="251460"/>
          </a:xfrm>
          <a:prstGeom prst="rect">
            <a:avLst/>
          </a:prstGeom>
        </p:spPr>
        <p:txBody>
          <a:bodyPr vert="horz" wrap="square" lIns="0" tIns="0" rIns="0" bIns="0" rtlCol="0">
            <a:spAutoFit/>
          </a:bodyPr>
          <a:lstStyle/>
          <a:p>
            <a:pPr marL="12700">
              <a:lnSpc>
                <a:spcPct val="100000"/>
              </a:lnSpc>
            </a:pPr>
            <a:r>
              <a:rPr sz="1350" spc="-1350" dirty="0">
                <a:latin typeface="Arial Unicode MS" panose="020B0604020202020204" charset="-122"/>
                <a:cs typeface="Arial Unicode MS" panose="020B0604020202020204" charset="-122"/>
              </a:rPr>
              <a:t>行</a:t>
            </a:r>
            <a:r>
              <a:rPr sz="1400" dirty="0">
                <a:latin typeface="Arial Unicode MS" panose="020B0604020202020204" charset="-122"/>
                <a:cs typeface="Arial Unicode MS" panose="020B0604020202020204" charset="-122"/>
              </a:rPr>
              <a:t>的孰小值填报</a:t>
            </a:r>
            <a:r>
              <a:rPr sz="1600" spc="-5" dirty="0">
                <a:latin typeface="Arial Unicode MS" panose="020B0604020202020204" charset="-122"/>
                <a:cs typeface="Arial Unicode MS" panose="020B0604020202020204" charset="-122"/>
              </a:rPr>
              <a:t>。</a:t>
            </a:r>
            <a:endParaRPr sz="1600">
              <a:latin typeface="Arial Unicode MS" panose="020B0604020202020204" charset="-122"/>
              <a:cs typeface="Arial Unicode MS" panose="020B0604020202020204" charset="-122"/>
            </a:endParaRPr>
          </a:p>
        </p:txBody>
      </p:sp>
      <p:sp>
        <p:nvSpPr>
          <p:cNvPr id="182" name="object 182"/>
          <p:cNvSpPr/>
          <p:nvPr/>
        </p:nvSpPr>
        <p:spPr>
          <a:xfrm>
            <a:off x="8304276" y="6049251"/>
            <a:ext cx="3888104" cy="323215"/>
          </a:xfrm>
          <a:custGeom>
            <a:avLst/>
            <a:gdLst/>
            <a:ahLst/>
            <a:cxnLst/>
            <a:rect l="l" t="t" r="r" b="b"/>
            <a:pathLst>
              <a:path w="3888104" h="323214">
                <a:moveTo>
                  <a:pt x="3639820" y="322592"/>
                </a:moveTo>
                <a:lnTo>
                  <a:pt x="322579" y="322592"/>
                </a:lnTo>
                <a:lnTo>
                  <a:pt x="274904" y="319100"/>
                </a:lnTo>
                <a:lnTo>
                  <a:pt x="229400" y="308940"/>
                </a:lnTo>
                <a:lnTo>
                  <a:pt x="186575" y="292607"/>
                </a:lnTo>
                <a:lnTo>
                  <a:pt x="146913" y="270624"/>
                </a:lnTo>
                <a:lnTo>
                  <a:pt x="110934" y="243471"/>
                </a:lnTo>
                <a:lnTo>
                  <a:pt x="79108" y="211645"/>
                </a:lnTo>
                <a:lnTo>
                  <a:pt x="51955" y="175653"/>
                </a:lnTo>
                <a:lnTo>
                  <a:pt x="29972" y="136004"/>
                </a:lnTo>
                <a:lnTo>
                  <a:pt x="13652" y="93167"/>
                </a:lnTo>
                <a:lnTo>
                  <a:pt x="3492" y="47675"/>
                </a:lnTo>
                <a:lnTo>
                  <a:pt x="0" y="0"/>
                </a:lnTo>
                <a:lnTo>
                  <a:pt x="3887724" y="0"/>
                </a:lnTo>
                <a:lnTo>
                  <a:pt x="3887724" y="205765"/>
                </a:lnTo>
                <a:lnTo>
                  <a:pt x="3883279" y="211645"/>
                </a:lnTo>
                <a:lnTo>
                  <a:pt x="3851465" y="243471"/>
                </a:lnTo>
                <a:lnTo>
                  <a:pt x="3815473" y="270624"/>
                </a:lnTo>
                <a:lnTo>
                  <a:pt x="3775824" y="292607"/>
                </a:lnTo>
                <a:lnTo>
                  <a:pt x="3732987" y="308940"/>
                </a:lnTo>
                <a:lnTo>
                  <a:pt x="3687495" y="319100"/>
                </a:lnTo>
                <a:lnTo>
                  <a:pt x="3639820" y="322592"/>
                </a:lnTo>
                <a:close/>
              </a:path>
            </a:pathLst>
          </a:custGeom>
          <a:solidFill>
            <a:srgbClr val="C1C1C1"/>
          </a:solidFill>
        </p:spPr>
        <p:txBody>
          <a:bodyPr wrap="square" lIns="0" tIns="0" rIns="0" bIns="0" rtlCol="0"/>
          <a:lstStyle/>
          <a:p/>
        </p:txBody>
      </p:sp>
      <p:sp>
        <p:nvSpPr>
          <p:cNvPr id="183" name="object 183"/>
          <p:cNvSpPr/>
          <p:nvPr/>
        </p:nvSpPr>
        <p:spPr>
          <a:xfrm>
            <a:off x="4724780" y="5503545"/>
            <a:ext cx="7467600" cy="546100"/>
          </a:xfrm>
          <a:custGeom>
            <a:avLst/>
            <a:gdLst/>
            <a:ahLst/>
            <a:cxnLst/>
            <a:rect l="l" t="t" r="r" b="b"/>
            <a:pathLst>
              <a:path w="7467600" h="546100">
                <a:moveTo>
                  <a:pt x="3579495" y="545718"/>
                </a:moveTo>
                <a:lnTo>
                  <a:pt x="0" y="0"/>
                </a:lnTo>
                <a:lnTo>
                  <a:pt x="3579495" y="61849"/>
                </a:lnTo>
                <a:lnTo>
                  <a:pt x="7467219" y="61849"/>
                </a:lnTo>
                <a:lnTo>
                  <a:pt x="7467219" y="545706"/>
                </a:lnTo>
                <a:lnTo>
                  <a:pt x="3579495" y="545718"/>
                </a:lnTo>
                <a:close/>
              </a:path>
            </a:pathLst>
          </a:custGeom>
          <a:solidFill>
            <a:srgbClr val="C1C1C1"/>
          </a:solidFill>
        </p:spPr>
        <p:txBody>
          <a:bodyPr wrap="square" lIns="0" tIns="0" rIns="0" bIns="0" rtlCol="0"/>
          <a:lstStyle/>
          <a:p/>
        </p:txBody>
      </p:sp>
      <p:sp>
        <p:nvSpPr>
          <p:cNvPr id="184" name="object 184"/>
          <p:cNvSpPr/>
          <p:nvPr/>
        </p:nvSpPr>
        <p:spPr>
          <a:xfrm>
            <a:off x="8304276" y="4436364"/>
            <a:ext cx="3888104" cy="1129030"/>
          </a:xfrm>
          <a:custGeom>
            <a:avLst/>
            <a:gdLst/>
            <a:ahLst/>
            <a:cxnLst/>
            <a:rect l="l" t="t" r="r" b="b"/>
            <a:pathLst>
              <a:path w="3888104" h="1129029">
                <a:moveTo>
                  <a:pt x="3887724" y="1129030"/>
                </a:moveTo>
                <a:lnTo>
                  <a:pt x="0" y="1129030"/>
                </a:lnTo>
                <a:lnTo>
                  <a:pt x="0" y="322580"/>
                </a:lnTo>
                <a:lnTo>
                  <a:pt x="3492" y="274904"/>
                </a:lnTo>
                <a:lnTo>
                  <a:pt x="13652" y="229400"/>
                </a:lnTo>
                <a:lnTo>
                  <a:pt x="29972" y="186575"/>
                </a:lnTo>
                <a:lnTo>
                  <a:pt x="51955" y="146926"/>
                </a:lnTo>
                <a:lnTo>
                  <a:pt x="79108" y="110934"/>
                </a:lnTo>
                <a:lnTo>
                  <a:pt x="110934" y="79108"/>
                </a:lnTo>
                <a:lnTo>
                  <a:pt x="146913" y="51968"/>
                </a:lnTo>
                <a:lnTo>
                  <a:pt x="186575" y="29972"/>
                </a:lnTo>
                <a:lnTo>
                  <a:pt x="229400" y="13652"/>
                </a:lnTo>
                <a:lnTo>
                  <a:pt x="274904" y="3492"/>
                </a:lnTo>
                <a:lnTo>
                  <a:pt x="322579" y="0"/>
                </a:lnTo>
                <a:lnTo>
                  <a:pt x="3639820" y="0"/>
                </a:lnTo>
                <a:lnTo>
                  <a:pt x="3687495" y="3492"/>
                </a:lnTo>
                <a:lnTo>
                  <a:pt x="3732987" y="13652"/>
                </a:lnTo>
                <a:lnTo>
                  <a:pt x="3775824" y="29972"/>
                </a:lnTo>
                <a:lnTo>
                  <a:pt x="3815473" y="51968"/>
                </a:lnTo>
                <a:lnTo>
                  <a:pt x="3851465" y="79108"/>
                </a:lnTo>
                <a:lnTo>
                  <a:pt x="3887724" y="116814"/>
                </a:lnTo>
                <a:lnTo>
                  <a:pt x="3887724" y="1129030"/>
                </a:lnTo>
                <a:close/>
              </a:path>
            </a:pathLst>
          </a:custGeom>
          <a:solidFill>
            <a:srgbClr val="C1C1C1"/>
          </a:solidFill>
        </p:spPr>
        <p:txBody>
          <a:bodyPr wrap="square" lIns="0" tIns="0" rIns="0" bIns="0" rtlCol="0"/>
          <a:lstStyle/>
          <a:p/>
        </p:txBody>
      </p:sp>
      <p:sp>
        <p:nvSpPr>
          <p:cNvPr id="185" name="object 185"/>
          <p:cNvSpPr/>
          <p:nvPr/>
        </p:nvSpPr>
        <p:spPr>
          <a:xfrm>
            <a:off x="8299525" y="4431601"/>
            <a:ext cx="3719829" cy="328295"/>
          </a:xfrm>
          <a:custGeom>
            <a:avLst/>
            <a:gdLst/>
            <a:ahLst/>
            <a:cxnLst/>
            <a:rect l="l" t="t" r="r" b="b"/>
            <a:pathLst>
              <a:path w="3719829" h="328295">
                <a:moveTo>
                  <a:pt x="9499" y="327698"/>
                </a:moveTo>
                <a:lnTo>
                  <a:pt x="0" y="326999"/>
                </a:lnTo>
                <a:lnTo>
                  <a:pt x="3492" y="279323"/>
                </a:lnTo>
                <a:lnTo>
                  <a:pt x="3594" y="278625"/>
                </a:lnTo>
                <a:lnTo>
                  <a:pt x="13754" y="233133"/>
                </a:lnTo>
                <a:lnTo>
                  <a:pt x="30276" y="189649"/>
                </a:lnTo>
                <a:lnTo>
                  <a:pt x="52552" y="149377"/>
                </a:lnTo>
                <a:lnTo>
                  <a:pt x="80060" y="112826"/>
                </a:lnTo>
                <a:lnTo>
                  <a:pt x="112318" y="80505"/>
                </a:lnTo>
                <a:lnTo>
                  <a:pt x="148805" y="52920"/>
                </a:lnTo>
                <a:lnTo>
                  <a:pt x="189014" y="30568"/>
                </a:lnTo>
                <a:lnTo>
                  <a:pt x="232460" y="13970"/>
                </a:lnTo>
                <a:lnTo>
                  <a:pt x="278612" y="3606"/>
                </a:lnTo>
                <a:lnTo>
                  <a:pt x="327329" y="0"/>
                </a:lnTo>
                <a:lnTo>
                  <a:pt x="3644912" y="12"/>
                </a:lnTo>
                <a:lnTo>
                  <a:pt x="3692588" y="3505"/>
                </a:lnTo>
                <a:lnTo>
                  <a:pt x="3693287" y="3606"/>
                </a:lnTo>
                <a:lnTo>
                  <a:pt x="3719728" y="9512"/>
                </a:lnTo>
                <a:lnTo>
                  <a:pt x="327494" y="9525"/>
                </a:lnTo>
                <a:lnTo>
                  <a:pt x="280009" y="13004"/>
                </a:lnTo>
                <a:lnTo>
                  <a:pt x="280238" y="13004"/>
                </a:lnTo>
                <a:lnTo>
                  <a:pt x="236042" y="22872"/>
                </a:lnTo>
                <a:lnTo>
                  <a:pt x="235851" y="22872"/>
                </a:lnTo>
                <a:lnTo>
                  <a:pt x="235191" y="23063"/>
                </a:lnTo>
                <a:lnTo>
                  <a:pt x="235343" y="23063"/>
                </a:lnTo>
                <a:lnTo>
                  <a:pt x="193789" y="38900"/>
                </a:lnTo>
                <a:lnTo>
                  <a:pt x="193636" y="38900"/>
                </a:lnTo>
                <a:lnTo>
                  <a:pt x="193027" y="39192"/>
                </a:lnTo>
                <a:lnTo>
                  <a:pt x="153974" y="60896"/>
                </a:lnTo>
                <a:lnTo>
                  <a:pt x="118554" y="87680"/>
                </a:lnTo>
                <a:lnTo>
                  <a:pt x="87236" y="119062"/>
                </a:lnTo>
                <a:lnTo>
                  <a:pt x="60515" y="154546"/>
                </a:lnTo>
                <a:lnTo>
                  <a:pt x="39217" y="193039"/>
                </a:lnTo>
                <a:lnTo>
                  <a:pt x="39052" y="193306"/>
                </a:lnTo>
                <a:lnTo>
                  <a:pt x="38950" y="193649"/>
                </a:lnTo>
                <a:lnTo>
                  <a:pt x="23114" y="235203"/>
                </a:lnTo>
                <a:lnTo>
                  <a:pt x="22936" y="235585"/>
                </a:lnTo>
                <a:lnTo>
                  <a:pt x="22898" y="235864"/>
                </a:lnTo>
                <a:lnTo>
                  <a:pt x="13042" y="280022"/>
                </a:lnTo>
                <a:lnTo>
                  <a:pt x="9499" y="327698"/>
                </a:lnTo>
                <a:close/>
              </a:path>
            </a:pathLst>
          </a:custGeom>
          <a:solidFill>
            <a:srgbClr val="9F9F9F"/>
          </a:solidFill>
        </p:spPr>
        <p:txBody>
          <a:bodyPr wrap="square" lIns="0" tIns="0" rIns="0" bIns="0" rtlCol="0"/>
          <a:lstStyle/>
          <a:p/>
        </p:txBody>
      </p:sp>
      <p:sp>
        <p:nvSpPr>
          <p:cNvPr id="186" name="object 186"/>
          <p:cNvSpPr/>
          <p:nvPr/>
        </p:nvSpPr>
        <p:spPr>
          <a:xfrm>
            <a:off x="8626856" y="4441120"/>
            <a:ext cx="635" cy="0"/>
          </a:xfrm>
          <a:custGeom>
            <a:avLst/>
            <a:gdLst/>
            <a:ahLst/>
            <a:cxnLst/>
            <a:rect l="l" t="t" r="r" b="b"/>
            <a:pathLst>
              <a:path w="634">
                <a:moveTo>
                  <a:pt x="0" y="0"/>
                </a:moveTo>
                <a:lnTo>
                  <a:pt x="342" y="0"/>
                </a:lnTo>
              </a:path>
            </a:pathLst>
          </a:custGeom>
          <a:ln w="3175">
            <a:solidFill>
              <a:srgbClr val="9F9F9F"/>
            </a:solidFill>
          </a:ln>
        </p:spPr>
        <p:txBody>
          <a:bodyPr wrap="square" lIns="0" tIns="0" rIns="0" bIns="0" rtlCol="0"/>
          <a:lstStyle/>
          <a:p/>
        </p:txBody>
      </p:sp>
      <p:sp>
        <p:nvSpPr>
          <p:cNvPr id="187" name="object 187"/>
          <p:cNvSpPr/>
          <p:nvPr/>
        </p:nvSpPr>
        <p:spPr>
          <a:xfrm>
            <a:off x="11943753" y="4442847"/>
            <a:ext cx="90805" cy="0"/>
          </a:xfrm>
          <a:custGeom>
            <a:avLst/>
            <a:gdLst/>
            <a:ahLst/>
            <a:cxnLst/>
            <a:rect l="l" t="t" r="r" b="b"/>
            <a:pathLst>
              <a:path w="90804">
                <a:moveTo>
                  <a:pt x="0" y="0"/>
                </a:moveTo>
                <a:lnTo>
                  <a:pt x="90677" y="0"/>
                </a:lnTo>
              </a:path>
            </a:pathLst>
          </a:custGeom>
          <a:ln w="3467">
            <a:solidFill>
              <a:srgbClr val="9F9F9F"/>
            </a:solidFill>
          </a:ln>
        </p:spPr>
        <p:txBody>
          <a:bodyPr wrap="square" lIns="0" tIns="0" rIns="0" bIns="0" rtlCol="0"/>
          <a:lstStyle/>
          <a:p/>
        </p:txBody>
      </p:sp>
      <p:sp>
        <p:nvSpPr>
          <p:cNvPr id="188" name="object 188"/>
          <p:cNvSpPr/>
          <p:nvPr/>
        </p:nvSpPr>
        <p:spPr>
          <a:xfrm>
            <a:off x="11991073" y="4444581"/>
            <a:ext cx="71755" cy="10160"/>
          </a:xfrm>
          <a:custGeom>
            <a:avLst/>
            <a:gdLst/>
            <a:ahLst/>
            <a:cxnLst/>
            <a:rect l="l" t="t" r="r" b="b"/>
            <a:pathLst>
              <a:path w="71754" h="10160">
                <a:moveTo>
                  <a:pt x="44767" y="9994"/>
                </a:moveTo>
                <a:lnTo>
                  <a:pt x="0" y="0"/>
                </a:lnTo>
                <a:lnTo>
                  <a:pt x="43815" y="25"/>
                </a:lnTo>
                <a:lnTo>
                  <a:pt x="47231" y="787"/>
                </a:lnTo>
                <a:lnTo>
                  <a:pt x="47891" y="990"/>
                </a:lnTo>
                <a:lnTo>
                  <a:pt x="71247" y="9893"/>
                </a:lnTo>
                <a:lnTo>
                  <a:pt x="44500" y="9893"/>
                </a:lnTo>
                <a:lnTo>
                  <a:pt x="44767" y="9994"/>
                </a:lnTo>
                <a:close/>
              </a:path>
            </a:pathLst>
          </a:custGeom>
          <a:solidFill>
            <a:srgbClr val="9F9F9F"/>
          </a:solidFill>
        </p:spPr>
        <p:txBody>
          <a:bodyPr wrap="square" lIns="0" tIns="0" rIns="0" bIns="0" rtlCol="0"/>
          <a:lstStyle/>
          <a:p/>
        </p:txBody>
      </p:sp>
      <p:sp>
        <p:nvSpPr>
          <p:cNvPr id="189" name="object 189"/>
          <p:cNvSpPr/>
          <p:nvPr/>
        </p:nvSpPr>
        <p:spPr>
          <a:xfrm>
            <a:off x="12035573" y="4454569"/>
            <a:ext cx="27305" cy="0"/>
          </a:xfrm>
          <a:custGeom>
            <a:avLst/>
            <a:gdLst/>
            <a:ahLst/>
            <a:cxnLst/>
            <a:rect l="l" t="t" r="r" b="b"/>
            <a:pathLst>
              <a:path w="27304">
                <a:moveTo>
                  <a:pt x="0" y="0"/>
                </a:moveTo>
                <a:lnTo>
                  <a:pt x="27254" y="0"/>
                </a:lnTo>
              </a:path>
            </a:pathLst>
          </a:custGeom>
          <a:ln w="3175">
            <a:solidFill>
              <a:srgbClr val="9F9F9F"/>
            </a:solidFill>
          </a:ln>
        </p:spPr>
        <p:txBody>
          <a:bodyPr wrap="square" lIns="0" tIns="0" rIns="0" bIns="0" rtlCol="0"/>
          <a:lstStyle/>
          <a:p/>
        </p:txBody>
      </p:sp>
      <p:sp>
        <p:nvSpPr>
          <p:cNvPr id="190" name="object 190"/>
          <p:cNvSpPr/>
          <p:nvPr/>
        </p:nvSpPr>
        <p:spPr>
          <a:xfrm>
            <a:off x="8534717" y="4454575"/>
            <a:ext cx="635" cy="635"/>
          </a:xfrm>
          <a:custGeom>
            <a:avLst/>
            <a:gdLst/>
            <a:ahLst/>
            <a:cxnLst/>
            <a:rect l="l" t="t" r="r" b="b"/>
            <a:pathLst>
              <a:path w="634" h="635">
                <a:moveTo>
                  <a:pt x="152" y="88"/>
                </a:moveTo>
                <a:lnTo>
                  <a:pt x="0" y="88"/>
                </a:lnTo>
                <a:lnTo>
                  <a:pt x="380" y="0"/>
                </a:lnTo>
                <a:lnTo>
                  <a:pt x="152" y="88"/>
                </a:lnTo>
                <a:close/>
              </a:path>
            </a:pathLst>
          </a:custGeom>
          <a:solidFill>
            <a:srgbClr val="9F9F9F"/>
          </a:solidFill>
        </p:spPr>
        <p:txBody>
          <a:bodyPr wrap="square" lIns="0" tIns="0" rIns="0" bIns="0" rtlCol="0"/>
          <a:lstStyle/>
          <a:p/>
        </p:txBody>
      </p:sp>
      <p:sp>
        <p:nvSpPr>
          <p:cNvPr id="191" name="object 191"/>
          <p:cNvSpPr/>
          <p:nvPr/>
        </p:nvSpPr>
        <p:spPr>
          <a:xfrm>
            <a:off x="12035840" y="4454575"/>
            <a:ext cx="61594" cy="16510"/>
          </a:xfrm>
          <a:custGeom>
            <a:avLst/>
            <a:gdLst/>
            <a:ahLst/>
            <a:cxnLst/>
            <a:rect l="l" t="t" r="r" b="b"/>
            <a:pathLst>
              <a:path w="61595" h="16510">
                <a:moveTo>
                  <a:pt x="42291" y="16116"/>
                </a:moveTo>
                <a:lnTo>
                  <a:pt x="0" y="0"/>
                </a:lnTo>
                <a:lnTo>
                  <a:pt x="26987" y="88"/>
                </a:lnTo>
                <a:lnTo>
                  <a:pt x="45948" y="7315"/>
                </a:lnTo>
                <a:lnTo>
                  <a:pt x="46570" y="7594"/>
                </a:lnTo>
                <a:lnTo>
                  <a:pt x="61582" y="15925"/>
                </a:lnTo>
                <a:lnTo>
                  <a:pt x="41948" y="15925"/>
                </a:lnTo>
                <a:lnTo>
                  <a:pt x="42291" y="16116"/>
                </a:lnTo>
                <a:close/>
              </a:path>
            </a:pathLst>
          </a:custGeom>
          <a:solidFill>
            <a:srgbClr val="9F9F9F"/>
          </a:solidFill>
        </p:spPr>
        <p:txBody>
          <a:bodyPr wrap="square" lIns="0" tIns="0" rIns="0" bIns="0" rtlCol="0"/>
          <a:lstStyle/>
          <a:p/>
        </p:txBody>
      </p:sp>
      <p:sp>
        <p:nvSpPr>
          <p:cNvPr id="192" name="object 192"/>
          <p:cNvSpPr/>
          <p:nvPr/>
        </p:nvSpPr>
        <p:spPr>
          <a:xfrm>
            <a:off x="8492553" y="4470501"/>
            <a:ext cx="635" cy="635"/>
          </a:xfrm>
          <a:custGeom>
            <a:avLst/>
            <a:gdLst/>
            <a:ahLst/>
            <a:cxnLst/>
            <a:rect l="l" t="t" r="r" b="b"/>
            <a:pathLst>
              <a:path w="634" h="635">
                <a:moveTo>
                  <a:pt x="0" y="292"/>
                </a:moveTo>
                <a:lnTo>
                  <a:pt x="609" y="0"/>
                </a:lnTo>
                <a:lnTo>
                  <a:pt x="266" y="190"/>
                </a:lnTo>
                <a:lnTo>
                  <a:pt x="0" y="292"/>
                </a:lnTo>
                <a:close/>
              </a:path>
            </a:pathLst>
          </a:custGeom>
          <a:solidFill>
            <a:srgbClr val="9F9F9F"/>
          </a:solidFill>
        </p:spPr>
        <p:txBody>
          <a:bodyPr wrap="square" lIns="0" tIns="0" rIns="0" bIns="0" rtlCol="0"/>
          <a:lstStyle/>
          <a:p/>
        </p:txBody>
      </p:sp>
      <p:sp>
        <p:nvSpPr>
          <p:cNvPr id="193" name="object 193"/>
          <p:cNvSpPr/>
          <p:nvPr/>
        </p:nvSpPr>
        <p:spPr>
          <a:xfrm>
            <a:off x="8492820" y="4470501"/>
            <a:ext cx="635" cy="635"/>
          </a:xfrm>
          <a:custGeom>
            <a:avLst/>
            <a:gdLst/>
            <a:ahLst/>
            <a:cxnLst/>
            <a:rect l="l" t="t" r="r" b="b"/>
            <a:pathLst>
              <a:path w="634" h="635">
                <a:moveTo>
                  <a:pt x="0" y="190"/>
                </a:moveTo>
                <a:lnTo>
                  <a:pt x="342" y="0"/>
                </a:lnTo>
                <a:lnTo>
                  <a:pt x="495" y="0"/>
                </a:lnTo>
                <a:lnTo>
                  <a:pt x="0" y="190"/>
                </a:lnTo>
                <a:close/>
              </a:path>
            </a:pathLst>
          </a:custGeom>
          <a:solidFill>
            <a:srgbClr val="9F9F9F"/>
          </a:solidFill>
        </p:spPr>
        <p:txBody>
          <a:bodyPr wrap="square" lIns="0" tIns="0" rIns="0" bIns="0" rtlCol="0"/>
          <a:lstStyle/>
          <a:p/>
        </p:txBody>
      </p:sp>
      <p:sp>
        <p:nvSpPr>
          <p:cNvPr id="194" name="object 194"/>
          <p:cNvSpPr/>
          <p:nvPr/>
        </p:nvSpPr>
        <p:spPr>
          <a:xfrm>
            <a:off x="12077789" y="4470501"/>
            <a:ext cx="635" cy="635"/>
          </a:xfrm>
          <a:custGeom>
            <a:avLst/>
            <a:gdLst/>
            <a:ahLst/>
            <a:cxnLst/>
            <a:rect l="l" t="t" r="r" b="b"/>
            <a:pathLst>
              <a:path w="634" h="635">
                <a:moveTo>
                  <a:pt x="609" y="292"/>
                </a:moveTo>
                <a:lnTo>
                  <a:pt x="342" y="190"/>
                </a:lnTo>
                <a:lnTo>
                  <a:pt x="0" y="0"/>
                </a:lnTo>
                <a:lnTo>
                  <a:pt x="609" y="292"/>
                </a:lnTo>
                <a:close/>
              </a:path>
            </a:pathLst>
          </a:custGeom>
          <a:solidFill>
            <a:srgbClr val="9F9F9F"/>
          </a:solidFill>
        </p:spPr>
        <p:txBody>
          <a:bodyPr wrap="square" lIns="0" tIns="0" rIns="0" bIns="0" rtlCol="0"/>
          <a:lstStyle/>
          <a:p/>
        </p:txBody>
      </p:sp>
      <p:sp>
        <p:nvSpPr>
          <p:cNvPr id="195" name="object 195"/>
          <p:cNvSpPr/>
          <p:nvPr/>
        </p:nvSpPr>
        <p:spPr>
          <a:xfrm>
            <a:off x="12077789" y="4470647"/>
            <a:ext cx="20320" cy="0"/>
          </a:xfrm>
          <a:custGeom>
            <a:avLst/>
            <a:gdLst/>
            <a:ahLst/>
            <a:cxnLst/>
            <a:rect l="l" t="t" r="r" b="b"/>
            <a:pathLst>
              <a:path w="20320">
                <a:moveTo>
                  <a:pt x="0" y="0"/>
                </a:moveTo>
                <a:lnTo>
                  <a:pt x="20167" y="0"/>
                </a:lnTo>
              </a:path>
            </a:pathLst>
          </a:custGeom>
          <a:ln w="3175">
            <a:solidFill>
              <a:srgbClr val="9F9F9F"/>
            </a:solidFill>
          </a:ln>
        </p:spPr>
        <p:txBody>
          <a:bodyPr wrap="square" lIns="0" tIns="0" rIns="0" bIns="0" rtlCol="0"/>
          <a:lstStyle/>
          <a:p/>
        </p:txBody>
      </p:sp>
      <p:sp>
        <p:nvSpPr>
          <p:cNvPr id="196" name="object 196"/>
          <p:cNvSpPr/>
          <p:nvPr/>
        </p:nvSpPr>
        <p:spPr>
          <a:xfrm>
            <a:off x="12078131" y="4470692"/>
            <a:ext cx="55244" cy="22225"/>
          </a:xfrm>
          <a:custGeom>
            <a:avLst/>
            <a:gdLst/>
            <a:ahLst/>
            <a:cxnLst/>
            <a:rect l="l" t="t" r="r" b="b"/>
            <a:pathLst>
              <a:path w="55245" h="22225">
                <a:moveTo>
                  <a:pt x="55054" y="21805"/>
                </a:moveTo>
                <a:lnTo>
                  <a:pt x="39319" y="21805"/>
                </a:lnTo>
                <a:lnTo>
                  <a:pt x="38760" y="21437"/>
                </a:lnTo>
                <a:lnTo>
                  <a:pt x="0" y="0"/>
                </a:lnTo>
                <a:lnTo>
                  <a:pt x="19824" y="101"/>
                </a:lnTo>
                <a:lnTo>
                  <a:pt x="43929" y="13474"/>
                </a:lnTo>
                <a:lnTo>
                  <a:pt x="44488" y="13830"/>
                </a:lnTo>
                <a:lnTo>
                  <a:pt x="55054" y="21805"/>
                </a:lnTo>
                <a:close/>
              </a:path>
            </a:pathLst>
          </a:custGeom>
          <a:solidFill>
            <a:srgbClr val="9F9F9F"/>
          </a:solidFill>
        </p:spPr>
        <p:txBody>
          <a:bodyPr wrap="square" lIns="0" tIns="0" rIns="0" bIns="0" rtlCol="0"/>
          <a:lstStyle/>
          <a:p/>
        </p:txBody>
      </p:sp>
      <p:sp>
        <p:nvSpPr>
          <p:cNvPr id="197" name="object 197"/>
          <p:cNvSpPr/>
          <p:nvPr/>
        </p:nvSpPr>
        <p:spPr>
          <a:xfrm>
            <a:off x="8453501" y="4492129"/>
            <a:ext cx="635" cy="635"/>
          </a:xfrm>
          <a:custGeom>
            <a:avLst/>
            <a:gdLst/>
            <a:ahLst/>
            <a:cxnLst/>
            <a:rect l="l" t="t" r="r" b="b"/>
            <a:pathLst>
              <a:path w="634" h="635">
                <a:moveTo>
                  <a:pt x="0" y="368"/>
                </a:moveTo>
                <a:lnTo>
                  <a:pt x="558" y="0"/>
                </a:lnTo>
                <a:lnTo>
                  <a:pt x="266" y="215"/>
                </a:lnTo>
                <a:lnTo>
                  <a:pt x="0" y="368"/>
                </a:lnTo>
                <a:close/>
              </a:path>
            </a:pathLst>
          </a:custGeom>
          <a:solidFill>
            <a:srgbClr val="9F9F9F"/>
          </a:solidFill>
        </p:spPr>
        <p:txBody>
          <a:bodyPr wrap="square" lIns="0" tIns="0" rIns="0" bIns="0" rtlCol="0"/>
          <a:lstStyle/>
          <a:p/>
        </p:txBody>
      </p:sp>
      <p:sp>
        <p:nvSpPr>
          <p:cNvPr id="198" name="object 198"/>
          <p:cNvSpPr/>
          <p:nvPr/>
        </p:nvSpPr>
        <p:spPr>
          <a:xfrm>
            <a:off x="12116892" y="4492129"/>
            <a:ext cx="635" cy="635"/>
          </a:xfrm>
          <a:custGeom>
            <a:avLst/>
            <a:gdLst/>
            <a:ahLst/>
            <a:cxnLst/>
            <a:rect l="l" t="t" r="r" b="b"/>
            <a:pathLst>
              <a:path w="634" h="635">
                <a:moveTo>
                  <a:pt x="558" y="368"/>
                </a:moveTo>
                <a:lnTo>
                  <a:pt x="292" y="215"/>
                </a:lnTo>
                <a:lnTo>
                  <a:pt x="0" y="0"/>
                </a:lnTo>
                <a:lnTo>
                  <a:pt x="558" y="368"/>
                </a:lnTo>
                <a:close/>
              </a:path>
            </a:pathLst>
          </a:custGeom>
          <a:solidFill>
            <a:srgbClr val="9F9F9F"/>
          </a:solidFill>
        </p:spPr>
        <p:txBody>
          <a:bodyPr wrap="square" lIns="0" tIns="0" rIns="0" bIns="0" rtlCol="0"/>
          <a:lstStyle/>
          <a:p/>
        </p:txBody>
      </p:sp>
      <p:sp>
        <p:nvSpPr>
          <p:cNvPr id="199" name="object 199"/>
          <p:cNvSpPr/>
          <p:nvPr/>
        </p:nvSpPr>
        <p:spPr>
          <a:xfrm>
            <a:off x="12117184" y="4492345"/>
            <a:ext cx="49530" cy="27305"/>
          </a:xfrm>
          <a:custGeom>
            <a:avLst/>
            <a:gdLst/>
            <a:ahLst/>
            <a:cxnLst/>
            <a:rect l="l" t="t" r="r" b="b"/>
            <a:pathLst>
              <a:path w="49529" h="27304">
                <a:moveTo>
                  <a:pt x="49098" y="26936"/>
                </a:moveTo>
                <a:lnTo>
                  <a:pt x="35686" y="26936"/>
                </a:lnTo>
                <a:lnTo>
                  <a:pt x="35191" y="26504"/>
                </a:lnTo>
                <a:lnTo>
                  <a:pt x="0" y="0"/>
                </a:lnTo>
                <a:lnTo>
                  <a:pt x="266" y="152"/>
                </a:lnTo>
                <a:lnTo>
                  <a:pt x="16001" y="152"/>
                </a:lnTo>
                <a:lnTo>
                  <a:pt x="41427" y="19329"/>
                </a:lnTo>
                <a:lnTo>
                  <a:pt x="41922" y="19761"/>
                </a:lnTo>
                <a:lnTo>
                  <a:pt x="49098" y="26936"/>
                </a:lnTo>
                <a:close/>
              </a:path>
            </a:pathLst>
          </a:custGeom>
          <a:solidFill>
            <a:srgbClr val="9F9F9F"/>
          </a:solidFill>
        </p:spPr>
        <p:txBody>
          <a:bodyPr wrap="square" lIns="0" tIns="0" rIns="0" bIns="0" rtlCol="0"/>
          <a:lstStyle/>
          <a:p/>
        </p:txBody>
      </p:sp>
      <p:sp>
        <p:nvSpPr>
          <p:cNvPr id="200" name="object 200"/>
          <p:cNvSpPr/>
          <p:nvPr/>
        </p:nvSpPr>
        <p:spPr>
          <a:xfrm>
            <a:off x="8418080" y="4518850"/>
            <a:ext cx="635" cy="635"/>
          </a:xfrm>
          <a:custGeom>
            <a:avLst/>
            <a:gdLst/>
            <a:ahLst/>
            <a:cxnLst/>
            <a:rect l="l" t="t" r="r" b="b"/>
            <a:pathLst>
              <a:path w="634" h="635">
                <a:moveTo>
                  <a:pt x="0" y="431"/>
                </a:moveTo>
                <a:lnTo>
                  <a:pt x="495" y="0"/>
                </a:lnTo>
                <a:lnTo>
                  <a:pt x="253" y="241"/>
                </a:lnTo>
                <a:lnTo>
                  <a:pt x="0" y="431"/>
                </a:lnTo>
                <a:close/>
              </a:path>
            </a:pathLst>
          </a:custGeom>
          <a:solidFill>
            <a:srgbClr val="9F9F9F"/>
          </a:solidFill>
        </p:spPr>
        <p:txBody>
          <a:bodyPr wrap="square" lIns="0" tIns="0" rIns="0" bIns="0" rtlCol="0"/>
          <a:lstStyle/>
          <a:p/>
        </p:txBody>
      </p:sp>
      <p:sp>
        <p:nvSpPr>
          <p:cNvPr id="201" name="object 201"/>
          <p:cNvSpPr/>
          <p:nvPr/>
        </p:nvSpPr>
        <p:spPr>
          <a:xfrm>
            <a:off x="12152376" y="4518850"/>
            <a:ext cx="635" cy="635"/>
          </a:xfrm>
          <a:custGeom>
            <a:avLst/>
            <a:gdLst/>
            <a:ahLst/>
            <a:cxnLst/>
            <a:rect l="l" t="t" r="r" b="b"/>
            <a:pathLst>
              <a:path w="634" h="635">
                <a:moveTo>
                  <a:pt x="495" y="431"/>
                </a:moveTo>
                <a:lnTo>
                  <a:pt x="228" y="241"/>
                </a:lnTo>
                <a:lnTo>
                  <a:pt x="0" y="0"/>
                </a:lnTo>
                <a:lnTo>
                  <a:pt x="495" y="431"/>
                </a:lnTo>
                <a:close/>
              </a:path>
            </a:pathLst>
          </a:custGeom>
          <a:solidFill>
            <a:srgbClr val="9F9F9F"/>
          </a:solidFill>
        </p:spPr>
        <p:txBody>
          <a:bodyPr wrap="square" lIns="0" tIns="0" rIns="0" bIns="0" rtlCol="0"/>
          <a:lstStyle/>
          <a:p/>
        </p:txBody>
      </p:sp>
      <p:sp>
        <p:nvSpPr>
          <p:cNvPr id="202" name="object 202"/>
          <p:cNvSpPr/>
          <p:nvPr/>
        </p:nvSpPr>
        <p:spPr>
          <a:xfrm>
            <a:off x="12152604" y="4519091"/>
            <a:ext cx="40005" cy="31750"/>
          </a:xfrm>
          <a:custGeom>
            <a:avLst/>
            <a:gdLst/>
            <a:ahLst/>
            <a:cxnLst/>
            <a:rect l="l" t="t" r="r" b="b"/>
            <a:pathLst>
              <a:path w="40004" h="31750">
                <a:moveTo>
                  <a:pt x="39395" y="31572"/>
                </a:moveTo>
                <a:lnTo>
                  <a:pt x="31584" y="31572"/>
                </a:lnTo>
                <a:lnTo>
                  <a:pt x="31153" y="31076"/>
                </a:lnTo>
                <a:lnTo>
                  <a:pt x="0" y="0"/>
                </a:lnTo>
                <a:lnTo>
                  <a:pt x="266" y="190"/>
                </a:lnTo>
                <a:lnTo>
                  <a:pt x="13677" y="190"/>
                </a:lnTo>
                <a:lnTo>
                  <a:pt x="38328" y="24841"/>
                </a:lnTo>
                <a:lnTo>
                  <a:pt x="38760" y="25336"/>
                </a:lnTo>
                <a:lnTo>
                  <a:pt x="39395" y="26174"/>
                </a:lnTo>
                <a:lnTo>
                  <a:pt x="39395" y="31572"/>
                </a:lnTo>
                <a:close/>
              </a:path>
            </a:pathLst>
          </a:custGeom>
          <a:solidFill>
            <a:srgbClr val="9F9F9F"/>
          </a:solidFill>
        </p:spPr>
        <p:txBody>
          <a:bodyPr wrap="square" lIns="0" tIns="0" rIns="0" bIns="0" rtlCol="0"/>
          <a:lstStyle/>
          <a:p/>
        </p:txBody>
      </p:sp>
      <p:sp>
        <p:nvSpPr>
          <p:cNvPr id="203" name="object 203"/>
          <p:cNvSpPr/>
          <p:nvPr/>
        </p:nvSpPr>
        <p:spPr>
          <a:xfrm>
            <a:off x="8386762" y="4550168"/>
            <a:ext cx="635" cy="635"/>
          </a:xfrm>
          <a:custGeom>
            <a:avLst/>
            <a:gdLst/>
            <a:ahLst/>
            <a:cxnLst/>
            <a:rect l="l" t="t" r="r" b="b"/>
            <a:pathLst>
              <a:path w="634" h="635">
                <a:moveTo>
                  <a:pt x="0" y="495"/>
                </a:moveTo>
                <a:lnTo>
                  <a:pt x="431" y="0"/>
                </a:lnTo>
                <a:lnTo>
                  <a:pt x="228" y="253"/>
                </a:lnTo>
                <a:lnTo>
                  <a:pt x="0" y="495"/>
                </a:lnTo>
                <a:close/>
              </a:path>
            </a:pathLst>
          </a:custGeom>
          <a:solidFill>
            <a:srgbClr val="9F9F9F"/>
          </a:solidFill>
        </p:spPr>
        <p:txBody>
          <a:bodyPr wrap="square" lIns="0" tIns="0" rIns="0" bIns="0" rtlCol="0"/>
          <a:lstStyle/>
          <a:p/>
        </p:txBody>
      </p:sp>
      <p:sp>
        <p:nvSpPr>
          <p:cNvPr id="204" name="object 204"/>
          <p:cNvSpPr/>
          <p:nvPr/>
        </p:nvSpPr>
        <p:spPr>
          <a:xfrm>
            <a:off x="12183757" y="4550168"/>
            <a:ext cx="635" cy="635"/>
          </a:xfrm>
          <a:custGeom>
            <a:avLst/>
            <a:gdLst/>
            <a:ahLst/>
            <a:cxnLst/>
            <a:rect l="l" t="t" r="r" b="b"/>
            <a:pathLst>
              <a:path w="634" h="635">
                <a:moveTo>
                  <a:pt x="431" y="495"/>
                </a:moveTo>
                <a:lnTo>
                  <a:pt x="190" y="253"/>
                </a:lnTo>
                <a:lnTo>
                  <a:pt x="0" y="0"/>
                </a:lnTo>
                <a:lnTo>
                  <a:pt x="431" y="495"/>
                </a:lnTo>
                <a:close/>
              </a:path>
            </a:pathLst>
          </a:custGeom>
          <a:solidFill>
            <a:srgbClr val="9F9F9F"/>
          </a:solidFill>
        </p:spPr>
        <p:txBody>
          <a:bodyPr wrap="square" lIns="0" tIns="0" rIns="0" bIns="0" rtlCol="0"/>
          <a:lstStyle/>
          <a:p/>
        </p:txBody>
      </p:sp>
      <p:sp>
        <p:nvSpPr>
          <p:cNvPr id="205" name="object 205"/>
          <p:cNvSpPr/>
          <p:nvPr/>
        </p:nvSpPr>
        <p:spPr>
          <a:xfrm>
            <a:off x="12183948" y="4550422"/>
            <a:ext cx="8255" cy="5715"/>
          </a:xfrm>
          <a:custGeom>
            <a:avLst/>
            <a:gdLst/>
            <a:ahLst/>
            <a:cxnLst/>
            <a:rect l="l" t="t" r="r" b="b"/>
            <a:pathLst>
              <a:path w="8254" h="5714">
                <a:moveTo>
                  <a:pt x="4254" y="5626"/>
                </a:moveTo>
                <a:lnTo>
                  <a:pt x="0" y="0"/>
                </a:lnTo>
                <a:lnTo>
                  <a:pt x="241" y="241"/>
                </a:lnTo>
                <a:lnTo>
                  <a:pt x="8051" y="241"/>
                </a:lnTo>
                <a:lnTo>
                  <a:pt x="8051" y="2755"/>
                </a:lnTo>
                <a:lnTo>
                  <a:pt x="4254" y="5626"/>
                </a:lnTo>
                <a:close/>
              </a:path>
            </a:pathLst>
          </a:custGeom>
          <a:solidFill>
            <a:srgbClr val="9F9F9F"/>
          </a:solidFill>
        </p:spPr>
        <p:txBody>
          <a:bodyPr wrap="square" lIns="0" tIns="0" rIns="0" bIns="0" rtlCol="0"/>
          <a:lstStyle/>
          <a:p/>
        </p:txBody>
      </p:sp>
      <p:sp>
        <p:nvSpPr>
          <p:cNvPr id="206" name="object 206"/>
          <p:cNvSpPr/>
          <p:nvPr/>
        </p:nvSpPr>
        <p:spPr>
          <a:xfrm>
            <a:off x="8360041" y="4585589"/>
            <a:ext cx="635" cy="635"/>
          </a:xfrm>
          <a:custGeom>
            <a:avLst/>
            <a:gdLst/>
            <a:ahLst/>
            <a:cxnLst/>
            <a:rect l="l" t="t" r="r" b="b"/>
            <a:pathLst>
              <a:path w="634" h="635">
                <a:moveTo>
                  <a:pt x="0" y="558"/>
                </a:moveTo>
                <a:lnTo>
                  <a:pt x="368" y="0"/>
                </a:lnTo>
                <a:lnTo>
                  <a:pt x="215" y="266"/>
                </a:lnTo>
                <a:lnTo>
                  <a:pt x="0" y="558"/>
                </a:lnTo>
                <a:close/>
              </a:path>
            </a:pathLst>
          </a:custGeom>
          <a:solidFill>
            <a:srgbClr val="9F9F9F"/>
          </a:solidFill>
        </p:spPr>
        <p:txBody>
          <a:bodyPr wrap="square" lIns="0" tIns="0" rIns="0" bIns="0" rtlCol="0"/>
          <a:lstStyle/>
          <a:p/>
        </p:txBody>
      </p:sp>
      <p:sp>
        <p:nvSpPr>
          <p:cNvPr id="207" name="object 207"/>
          <p:cNvSpPr/>
          <p:nvPr/>
        </p:nvSpPr>
        <p:spPr>
          <a:xfrm>
            <a:off x="8338413" y="4624641"/>
            <a:ext cx="635" cy="635"/>
          </a:xfrm>
          <a:custGeom>
            <a:avLst/>
            <a:gdLst/>
            <a:ahLst/>
            <a:cxnLst/>
            <a:rect l="l" t="t" r="r" b="b"/>
            <a:pathLst>
              <a:path w="634" h="635">
                <a:moveTo>
                  <a:pt x="0" y="609"/>
                </a:moveTo>
                <a:lnTo>
                  <a:pt x="292" y="0"/>
                </a:lnTo>
                <a:lnTo>
                  <a:pt x="190" y="266"/>
                </a:lnTo>
                <a:lnTo>
                  <a:pt x="0" y="609"/>
                </a:lnTo>
                <a:close/>
              </a:path>
            </a:pathLst>
          </a:custGeom>
          <a:solidFill>
            <a:srgbClr val="9F9F9F"/>
          </a:solidFill>
        </p:spPr>
        <p:txBody>
          <a:bodyPr wrap="square" lIns="0" tIns="0" rIns="0" bIns="0" rtlCol="0"/>
          <a:lstStyle/>
          <a:p/>
        </p:txBody>
      </p:sp>
      <p:sp>
        <p:nvSpPr>
          <p:cNvPr id="208" name="object 208"/>
          <p:cNvSpPr/>
          <p:nvPr/>
        </p:nvSpPr>
        <p:spPr>
          <a:xfrm>
            <a:off x="8304276" y="4758944"/>
            <a:ext cx="0" cy="806450"/>
          </a:xfrm>
          <a:custGeom>
            <a:avLst/>
            <a:gdLst/>
            <a:ahLst/>
            <a:cxnLst/>
            <a:rect l="l" t="t" r="r" b="b"/>
            <a:pathLst>
              <a:path h="806450">
                <a:moveTo>
                  <a:pt x="0" y="0"/>
                </a:moveTo>
                <a:lnTo>
                  <a:pt x="0" y="806450"/>
                </a:lnTo>
              </a:path>
            </a:pathLst>
          </a:custGeom>
          <a:ln w="9525">
            <a:solidFill>
              <a:srgbClr val="9F9F9F"/>
            </a:solidFill>
          </a:ln>
        </p:spPr>
        <p:txBody>
          <a:bodyPr wrap="square" lIns="0" tIns="0" rIns="0" bIns="0" rtlCol="0"/>
          <a:lstStyle/>
          <a:p/>
        </p:txBody>
      </p:sp>
      <p:sp>
        <p:nvSpPr>
          <p:cNvPr id="209" name="object 209"/>
          <p:cNvSpPr/>
          <p:nvPr/>
        </p:nvSpPr>
        <p:spPr>
          <a:xfrm>
            <a:off x="4720031" y="5498782"/>
            <a:ext cx="3589654" cy="554990"/>
          </a:xfrm>
          <a:custGeom>
            <a:avLst/>
            <a:gdLst/>
            <a:ahLst/>
            <a:cxnLst/>
            <a:rect l="l" t="t" r="r" b="b"/>
            <a:pathLst>
              <a:path w="3589654" h="554989">
                <a:moveTo>
                  <a:pt x="3579774" y="554608"/>
                </a:moveTo>
                <a:lnTo>
                  <a:pt x="4025" y="9474"/>
                </a:lnTo>
                <a:lnTo>
                  <a:pt x="0" y="5156"/>
                </a:lnTo>
                <a:lnTo>
                  <a:pt x="139" y="3581"/>
                </a:lnTo>
                <a:lnTo>
                  <a:pt x="774" y="2133"/>
                </a:lnTo>
                <a:lnTo>
                  <a:pt x="1866" y="977"/>
                </a:lnTo>
                <a:lnTo>
                  <a:pt x="3263" y="241"/>
                </a:lnTo>
                <a:lnTo>
                  <a:pt x="4825" y="0"/>
                </a:lnTo>
                <a:lnTo>
                  <a:pt x="7759" y="50"/>
                </a:lnTo>
                <a:lnTo>
                  <a:pt x="5461" y="50"/>
                </a:lnTo>
                <a:lnTo>
                  <a:pt x="4660" y="9525"/>
                </a:lnTo>
                <a:lnTo>
                  <a:pt x="75653" y="10756"/>
                </a:lnTo>
                <a:lnTo>
                  <a:pt x="3584956" y="545757"/>
                </a:lnTo>
                <a:lnTo>
                  <a:pt x="3589045" y="550811"/>
                </a:lnTo>
                <a:lnTo>
                  <a:pt x="3579494" y="550811"/>
                </a:lnTo>
                <a:lnTo>
                  <a:pt x="3579774" y="554608"/>
                </a:lnTo>
                <a:close/>
              </a:path>
            </a:pathLst>
          </a:custGeom>
          <a:solidFill>
            <a:srgbClr val="9F9F9F"/>
          </a:solidFill>
        </p:spPr>
        <p:txBody>
          <a:bodyPr wrap="square" lIns="0" tIns="0" rIns="0" bIns="0" rtlCol="0"/>
          <a:lstStyle/>
          <a:p/>
        </p:txBody>
      </p:sp>
      <p:sp>
        <p:nvSpPr>
          <p:cNvPr id="210" name="object 210"/>
          <p:cNvSpPr/>
          <p:nvPr/>
        </p:nvSpPr>
        <p:spPr>
          <a:xfrm>
            <a:off x="4724692" y="5498833"/>
            <a:ext cx="71120" cy="10795"/>
          </a:xfrm>
          <a:custGeom>
            <a:avLst/>
            <a:gdLst/>
            <a:ahLst/>
            <a:cxnLst/>
            <a:rect l="l" t="t" r="r" b="b"/>
            <a:pathLst>
              <a:path w="71120" h="10795">
                <a:moveTo>
                  <a:pt x="70992" y="10706"/>
                </a:moveTo>
                <a:lnTo>
                  <a:pt x="0" y="9474"/>
                </a:lnTo>
                <a:lnTo>
                  <a:pt x="800" y="0"/>
                </a:lnTo>
                <a:lnTo>
                  <a:pt x="70992" y="10706"/>
                </a:lnTo>
                <a:close/>
              </a:path>
            </a:pathLst>
          </a:custGeom>
          <a:solidFill>
            <a:srgbClr val="9F9F9F"/>
          </a:solidFill>
        </p:spPr>
        <p:txBody>
          <a:bodyPr wrap="square" lIns="0" tIns="0" rIns="0" bIns="0" rtlCol="0"/>
          <a:lstStyle/>
          <a:p/>
        </p:txBody>
      </p:sp>
      <p:sp>
        <p:nvSpPr>
          <p:cNvPr id="211" name="object 211"/>
          <p:cNvSpPr/>
          <p:nvPr/>
        </p:nvSpPr>
        <p:spPr>
          <a:xfrm>
            <a:off x="4725492" y="5498833"/>
            <a:ext cx="3583940" cy="71755"/>
          </a:xfrm>
          <a:custGeom>
            <a:avLst/>
            <a:gdLst/>
            <a:ahLst/>
            <a:cxnLst/>
            <a:rect l="l" t="t" r="r" b="b"/>
            <a:pathLst>
              <a:path w="3583940" h="71754">
                <a:moveTo>
                  <a:pt x="3578694" y="71323"/>
                </a:moveTo>
                <a:lnTo>
                  <a:pt x="70192" y="10706"/>
                </a:lnTo>
                <a:lnTo>
                  <a:pt x="0" y="0"/>
                </a:lnTo>
                <a:lnTo>
                  <a:pt x="2298" y="0"/>
                </a:lnTo>
                <a:lnTo>
                  <a:pt x="3574021" y="61709"/>
                </a:lnTo>
                <a:lnTo>
                  <a:pt x="3574021" y="66560"/>
                </a:lnTo>
                <a:lnTo>
                  <a:pt x="3583546" y="66560"/>
                </a:lnTo>
                <a:lnTo>
                  <a:pt x="3583304" y="68046"/>
                </a:lnTo>
                <a:lnTo>
                  <a:pt x="3582619" y="69380"/>
                </a:lnTo>
                <a:lnTo>
                  <a:pt x="3581539" y="70446"/>
                </a:lnTo>
                <a:lnTo>
                  <a:pt x="3580193" y="71107"/>
                </a:lnTo>
                <a:lnTo>
                  <a:pt x="3578694" y="71323"/>
                </a:lnTo>
                <a:close/>
              </a:path>
            </a:pathLst>
          </a:custGeom>
          <a:solidFill>
            <a:srgbClr val="9F9F9F"/>
          </a:solidFill>
        </p:spPr>
        <p:txBody>
          <a:bodyPr wrap="square" lIns="0" tIns="0" rIns="0" bIns="0" rtlCol="0"/>
          <a:lstStyle/>
          <a:p/>
        </p:txBody>
      </p:sp>
      <p:sp>
        <p:nvSpPr>
          <p:cNvPr id="212" name="object 212"/>
          <p:cNvSpPr/>
          <p:nvPr/>
        </p:nvSpPr>
        <p:spPr>
          <a:xfrm>
            <a:off x="8299513" y="5560542"/>
            <a:ext cx="5080" cy="5080"/>
          </a:xfrm>
          <a:custGeom>
            <a:avLst/>
            <a:gdLst/>
            <a:ahLst/>
            <a:cxnLst/>
            <a:rect l="l" t="t" r="r" b="b"/>
            <a:pathLst>
              <a:path w="5079" h="5079">
                <a:moveTo>
                  <a:pt x="0" y="4851"/>
                </a:moveTo>
                <a:lnTo>
                  <a:pt x="0" y="0"/>
                </a:lnTo>
                <a:lnTo>
                  <a:pt x="4838" y="88"/>
                </a:lnTo>
                <a:lnTo>
                  <a:pt x="0" y="4851"/>
                </a:lnTo>
                <a:close/>
              </a:path>
            </a:pathLst>
          </a:custGeom>
          <a:solidFill>
            <a:srgbClr val="9F9F9F"/>
          </a:solidFill>
        </p:spPr>
        <p:txBody>
          <a:bodyPr wrap="square" lIns="0" tIns="0" rIns="0" bIns="0" rtlCol="0"/>
          <a:lstStyle/>
          <a:p/>
        </p:txBody>
      </p:sp>
      <p:sp>
        <p:nvSpPr>
          <p:cNvPr id="213" name="object 213"/>
          <p:cNvSpPr/>
          <p:nvPr/>
        </p:nvSpPr>
        <p:spPr>
          <a:xfrm>
            <a:off x="8299525" y="6049594"/>
            <a:ext cx="4445" cy="4445"/>
          </a:xfrm>
          <a:custGeom>
            <a:avLst/>
            <a:gdLst/>
            <a:ahLst/>
            <a:cxnLst/>
            <a:rect l="l" t="t" r="r" b="b"/>
            <a:pathLst>
              <a:path w="4445" h="4445">
                <a:moveTo>
                  <a:pt x="4025" y="4368"/>
                </a:moveTo>
                <a:lnTo>
                  <a:pt x="279" y="3797"/>
                </a:lnTo>
                <a:lnTo>
                  <a:pt x="0" y="0"/>
                </a:lnTo>
                <a:lnTo>
                  <a:pt x="4025" y="4368"/>
                </a:lnTo>
                <a:close/>
              </a:path>
            </a:pathLst>
          </a:custGeom>
          <a:solidFill>
            <a:srgbClr val="9F9F9F"/>
          </a:solidFill>
        </p:spPr>
        <p:txBody>
          <a:bodyPr wrap="square" lIns="0" tIns="0" rIns="0" bIns="0" rtlCol="0"/>
          <a:lstStyle/>
          <a:p/>
        </p:txBody>
      </p:sp>
      <p:sp>
        <p:nvSpPr>
          <p:cNvPr id="214" name="object 214"/>
          <p:cNvSpPr/>
          <p:nvPr/>
        </p:nvSpPr>
        <p:spPr>
          <a:xfrm>
            <a:off x="8299525" y="6049594"/>
            <a:ext cx="10160" cy="4445"/>
          </a:xfrm>
          <a:custGeom>
            <a:avLst/>
            <a:gdLst/>
            <a:ahLst/>
            <a:cxnLst/>
            <a:rect l="l" t="t" r="r" b="b"/>
            <a:pathLst>
              <a:path w="10159" h="4445">
                <a:moveTo>
                  <a:pt x="9867" y="4368"/>
                </a:moveTo>
                <a:lnTo>
                  <a:pt x="4025" y="4368"/>
                </a:lnTo>
                <a:lnTo>
                  <a:pt x="0" y="0"/>
                </a:lnTo>
                <a:lnTo>
                  <a:pt x="9550" y="0"/>
                </a:lnTo>
                <a:lnTo>
                  <a:pt x="9867" y="4368"/>
                </a:lnTo>
                <a:close/>
              </a:path>
            </a:pathLst>
          </a:custGeom>
          <a:solidFill>
            <a:srgbClr val="9F9F9F"/>
          </a:solidFill>
        </p:spPr>
        <p:txBody>
          <a:bodyPr wrap="square" lIns="0" tIns="0" rIns="0" bIns="0" rtlCol="0"/>
          <a:lstStyle/>
          <a:p/>
        </p:txBody>
      </p:sp>
      <p:sp>
        <p:nvSpPr>
          <p:cNvPr id="215" name="object 215"/>
          <p:cNvSpPr/>
          <p:nvPr/>
        </p:nvSpPr>
        <p:spPr>
          <a:xfrm>
            <a:off x="8299805" y="6053391"/>
            <a:ext cx="3719829" cy="323215"/>
          </a:xfrm>
          <a:custGeom>
            <a:avLst/>
            <a:gdLst/>
            <a:ahLst/>
            <a:cxnLst/>
            <a:rect l="l" t="t" r="r" b="b"/>
            <a:pathLst>
              <a:path w="3719829" h="323214">
                <a:moveTo>
                  <a:pt x="3644290" y="323215"/>
                </a:moveTo>
                <a:lnTo>
                  <a:pt x="326694" y="323202"/>
                </a:lnTo>
                <a:lnTo>
                  <a:pt x="279031" y="319709"/>
                </a:lnTo>
                <a:lnTo>
                  <a:pt x="232841" y="309448"/>
                </a:lnTo>
                <a:lnTo>
                  <a:pt x="189344" y="292925"/>
                </a:lnTo>
                <a:lnTo>
                  <a:pt x="149085" y="270649"/>
                </a:lnTo>
                <a:lnTo>
                  <a:pt x="112534" y="243128"/>
                </a:lnTo>
                <a:lnTo>
                  <a:pt x="80213" y="210870"/>
                </a:lnTo>
                <a:lnTo>
                  <a:pt x="52628" y="174383"/>
                </a:lnTo>
                <a:lnTo>
                  <a:pt x="30276" y="134162"/>
                </a:lnTo>
                <a:lnTo>
                  <a:pt x="13677" y="90728"/>
                </a:lnTo>
                <a:lnTo>
                  <a:pt x="3314" y="44564"/>
                </a:lnTo>
                <a:lnTo>
                  <a:pt x="0" y="0"/>
                </a:lnTo>
                <a:lnTo>
                  <a:pt x="3746" y="571"/>
                </a:lnTo>
                <a:lnTo>
                  <a:pt x="9588" y="571"/>
                </a:lnTo>
                <a:lnTo>
                  <a:pt x="12712" y="43180"/>
                </a:lnTo>
                <a:lnTo>
                  <a:pt x="22771" y="87998"/>
                </a:lnTo>
                <a:lnTo>
                  <a:pt x="38900" y="130162"/>
                </a:lnTo>
                <a:lnTo>
                  <a:pt x="60591" y="169202"/>
                </a:lnTo>
                <a:lnTo>
                  <a:pt x="87388" y="204635"/>
                </a:lnTo>
                <a:lnTo>
                  <a:pt x="118770" y="235966"/>
                </a:lnTo>
                <a:lnTo>
                  <a:pt x="154254" y="262674"/>
                </a:lnTo>
                <a:lnTo>
                  <a:pt x="193357" y="284302"/>
                </a:lnTo>
                <a:lnTo>
                  <a:pt x="235076" y="300151"/>
                </a:lnTo>
                <a:lnTo>
                  <a:pt x="234911" y="300151"/>
                </a:lnTo>
                <a:lnTo>
                  <a:pt x="235572" y="300342"/>
                </a:lnTo>
                <a:lnTo>
                  <a:pt x="235762" y="300342"/>
                </a:lnTo>
                <a:lnTo>
                  <a:pt x="279958" y="310210"/>
                </a:lnTo>
                <a:lnTo>
                  <a:pt x="279717" y="310210"/>
                </a:lnTo>
                <a:lnTo>
                  <a:pt x="327215" y="313690"/>
                </a:lnTo>
                <a:lnTo>
                  <a:pt x="327050" y="313690"/>
                </a:lnTo>
                <a:lnTo>
                  <a:pt x="3719436" y="313702"/>
                </a:lnTo>
                <a:lnTo>
                  <a:pt x="3692994" y="319608"/>
                </a:lnTo>
                <a:lnTo>
                  <a:pt x="3692309" y="319709"/>
                </a:lnTo>
                <a:lnTo>
                  <a:pt x="3644290" y="323215"/>
                </a:lnTo>
                <a:close/>
              </a:path>
            </a:pathLst>
          </a:custGeom>
          <a:solidFill>
            <a:srgbClr val="9F9F9F"/>
          </a:solidFill>
        </p:spPr>
        <p:txBody>
          <a:bodyPr wrap="square" lIns="0" tIns="0" rIns="0" bIns="0" rtlCol="0"/>
          <a:lstStyle/>
          <a:p/>
        </p:txBody>
      </p:sp>
      <p:sp>
        <p:nvSpPr>
          <p:cNvPr id="216" name="object 216"/>
          <p:cNvSpPr/>
          <p:nvPr/>
        </p:nvSpPr>
        <p:spPr>
          <a:xfrm>
            <a:off x="8338413" y="6182944"/>
            <a:ext cx="635" cy="635"/>
          </a:xfrm>
          <a:custGeom>
            <a:avLst/>
            <a:gdLst/>
            <a:ahLst/>
            <a:cxnLst/>
            <a:rect l="l" t="t" r="r" b="b"/>
            <a:pathLst>
              <a:path w="634" h="635">
                <a:moveTo>
                  <a:pt x="292" y="609"/>
                </a:moveTo>
                <a:lnTo>
                  <a:pt x="0" y="0"/>
                </a:lnTo>
                <a:lnTo>
                  <a:pt x="190" y="342"/>
                </a:lnTo>
                <a:lnTo>
                  <a:pt x="292" y="609"/>
                </a:lnTo>
                <a:close/>
              </a:path>
            </a:pathLst>
          </a:custGeom>
          <a:solidFill>
            <a:srgbClr val="9F9F9F"/>
          </a:solidFill>
        </p:spPr>
        <p:txBody>
          <a:bodyPr wrap="square" lIns="0" tIns="0" rIns="0" bIns="0" rtlCol="0"/>
          <a:lstStyle/>
          <a:p/>
        </p:txBody>
      </p:sp>
      <p:sp>
        <p:nvSpPr>
          <p:cNvPr id="217" name="object 217"/>
          <p:cNvSpPr/>
          <p:nvPr/>
        </p:nvSpPr>
        <p:spPr>
          <a:xfrm>
            <a:off x="8360041" y="6222034"/>
            <a:ext cx="635" cy="635"/>
          </a:xfrm>
          <a:custGeom>
            <a:avLst/>
            <a:gdLst/>
            <a:ahLst/>
            <a:cxnLst/>
            <a:rect l="l" t="t" r="r" b="b"/>
            <a:pathLst>
              <a:path w="634" h="635">
                <a:moveTo>
                  <a:pt x="355" y="558"/>
                </a:moveTo>
                <a:lnTo>
                  <a:pt x="0" y="0"/>
                </a:lnTo>
                <a:lnTo>
                  <a:pt x="177" y="228"/>
                </a:lnTo>
                <a:lnTo>
                  <a:pt x="355" y="558"/>
                </a:lnTo>
                <a:close/>
              </a:path>
            </a:pathLst>
          </a:custGeom>
          <a:solidFill>
            <a:srgbClr val="9F9F9F"/>
          </a:solidFill>
        </p:spPr>
        <p:txBody>
          <a:bodyPr wrap="square" lIns="0" tIns="0" rIns="0" bIns="0" rtlCol="0"/>
          <a:lstStyle/>
          <a:p/>
        </p:txBody>
      </p:sp>
      <p:sp>
        <p:nvSpPr>
          <p:cNvPr id="218" name="object 218"/>
          <p:cNvSpPr/>
          <p:nvPr/>
        </p:nvSpPr>
        <p:spPr>
          <a:xfrm>
            <a:off x="12152312" y="6251714"/>
            <a:ext cx="40005" cy="38100"/>
          </a:xfrm>
          <a:custGeom>
            <a:avLst/>
            <a:gdLst/>
            <a:ahLst/>
            <a:cxnLst/>
            <a:rect l="l" t="t" r="r" b="b"/>
            <a:pathLst>
              <a:path w="40004" h="38100">
                <a:moveTo>
                  <a:pt x="13207" y="37706"/>
                </a:moveTo>
                <a:lnTo>
                  <a:pt x="0" y="37706"/>
                </a:lnTo>
                <a:lnTo>
                  <a:pt x="558" y="37198"/>
                </a:lnTo>
                <a:lnTo>
                  <a:pt x="36245" y="0"/>
                </a:lnTo>
                <a:lnTo>
                  <a:pt x="39687" y="3301"/>
                </a:lnTo>
                <a:lnTo>
                  <a:pt x="39687" y="10172"/>
                </a:lnTo>
                <a:lnTo>
                  <a:pt x="13207" y="37706"/>
                </a:lnTo>
                <a:close/>
              </a:path>
            </a:pathLst>
          </a:custGeom>
          <a:solidFill>
            <a:srgbClr val="9F9F9F"/>
          </a:solidFill>
        </p:spPr>
        <p:txBody>
          <a:bodyPr wrap="square" lIns="0" tIns="0" rIns="0" bIns="0" rtlCol="0"/>
          <a:lstStyle/>
          <a:p/>
        </p:txBody>
      </p:sp>
      <p:sp>
        <p:nvSpPr>
          <p:cNvPr id="219" name="object 219"/>
          <p:cNvSpPr/>
          <p:nvPr/>
        </p:nvSpPr>
        <p:spPr>
          <a:xfrm>
            <a:off x="8386762" y="6257531"/>
            <a:ext cx="635" cy="635"/>
          </a:xfrm>
          <a:custGeom>
            <a:avLst/>
            <a:gdLst/>
            <a:ahLst/>
            <a:cxnLst/>
            <a:rect l="l" t="t" r="r" b="b"/>
            <a:pathLst>
              <a:path w="634" h="635">
                <a:moveTo>
                  <a:pt x="431" y="495"/>
                </a:moveTo>
                <a:lnTo>
                  <a:pt x="0" y="0"/>
                </a:lnTo>
                <a:lnTo>
                  <a:pt x="241" y="241"/>
                </a:lnTo>
                <a:lnTo>
                  <a:pt x="431" y="495"/>
                </a:lnTo>
                <a:close/>
              </a:path>
            </a:pathLst>
          </a:custGeom>
          <a:solidFill>
            <a:srgbClr val="9F9F9F"/>
          </a:solidFill>
        </p:spPr>
        <p:txBody>
          <a:bodyPr wrap="square" lIns="0" tIns="0" rIns="0" bIns="0" rtlCol="0"/>
          <a:lstStyle/>
          <a:p/>
        </p:txBody>
      </p:sp>
      <p:sp>
        <p:nvSpPr>
          <p:cNvPr id="220" name="object 220"/>
          <p:cNvSpPr/>
          <p:nvPr/>
        </p:nvSpPr>
        <p:spPr>
          <a:xfrm>
            <a:off x="8418080" y="6288913"/>
            <a:ext cx="635" cy="635"/>
          </a:xfrm>
          <a:custGeom>
            <a:avLst/>
            <a:gdLst/>
            <a:ahLst/>
            <a:cxnLst/>
            <a:rect l="l" t="t" r="r" b="b"/>
            <a:pathLst>
              <a:path w="634" h="635">
                <a:moveTo>
                  <a:pt x="495" y="444"/>
                </a:moveTo>
                <a:lnTo>
                  <a:pt x="0" y="0"/>
                </a:lnTo>
                <a:lnTo>
                  <a:pt x="241" y="190"/>
                </a:lnTo>
                <a:lnTo>
                  <a:pt x="495" y="444"/>
                </a:lnTo>
                <a:close/>
              </a:path>
            </a:pathLst>
          </a:custGeom>
          <a:solidFill>
            <a:srgbClr val="9F9F9F"/>
          </a:solidFill>
        </p:spPr>
        <p:txBody>
          <a:bodyPr wrap="square" lIns="0" tIns="0" rIns="0" bIns="0" rtlCol="0"/>
          <a:lstStyle/>
          <a:p/>
        </p:txBody>
      </p:sp>
      <p:sp>
        <p:nvSpPr>
          <p:cNvPr id="221" name="object 221"/>
          <p:cNvSpPr/>
          <p:nvPr/>
        </p:nvSpPr>
        <p:spPr>
          <a:xfrm>
            <a:off x="12152312" y="6288913"/>
            <a:ext cx="635" cy="635"/>
          </a:xfrm>
          <a:custGeom>
            <a:avLst/>
            <a:gdLst/>
            <a:ahLst/>
            <a:cxnLst/>
            <a:rect l="l" t="t" r="r" b="b"/>
            <a:pathLst>
              <a:path w="634" h="635">
                <a:moveTo>
                  <a:pt x="0" y="508"/>
                </a:moveTo>
                <a:lnTo>
                  <a:pt x="355" y="152"/>
                </a:lnTo>
                <a:lnTo>
                  <a:pt x="558" y="0"/>
                </a:lnTo>
                <a:lnTo>
                  <a:pt x="0" y="508"/>
                </a:lnTo>
                <a:close/>
              </a:path>
            </a:pathLst>
          </a:custGeom>
          <a:solidFill>
            <a:srgbClr val="9F9F9F"/>
          </a:solidFill>
        </p:spPr>
        <p:txBody>
          <a:bodyPr wrap="square" lIns="0" tIns="0" rIns="0" bIns="0" rtlCol="0"/>
          <a:lstStyle/>
          <a:p/>
        </p:txBody>
      </p:sp>
      <p:sp>
        <p:nvSpPr>
          <p:cNvPr id="222" name="object 222"/>
          <p:cNvSpPr/>
          <p:nvPr/>
        </p:nvSpPr>
        <p:spPr>
          <a:xfrm>
            <a:off x="12116879" y="6289103"/>
            <a:ext cx="48895" cy="27305"/>
          </a:xfrm>
          <a:custGeom>
            <a:avLst/>
            <a:gdLst/>
            <a:ahLst/>
            <a:cxnLst/>
            <a:rect l="l" t="t" r="r" b="b"/>
            <a:pathLst>
              <a:path w="48895" h="27304">
                <a:moveTo>
                  <a:pt x="15824" y="26962"/>
                </a:moveTo>
                <a:lnTo>
                  <a:pt x="0" y="26962"/>
                </a:lnTo>
                <a:lnTo>
                  <a:pt x="558" y="26606"/>
                </a:lnTo>
                <a:lnTo>
                  <a:pt x="35737" y="0"/>
                </a:lnTo>
                <a:lnTo>
                  <a:pt x="35432" y="317"/>
                </a:lnTo>
                <a:lnTo>
                  <a:pt x="48640" y="317"/>
                </a:lnTo>
                <a:lnTo>
                  <a:pt x="42214" y="6985"/>
                </a:lnTo>
                <a:lnTo>
                  <a:pt x="41732" y="7416"/>
                </a:lnTo>
                <a:lnTo>
                  <a:pt x="15824" y="26962"/>
                </a:lnTo>
                <a:close/>
              </a:path>
            </a:pathLst>
          </a:custGeom>
          <a:solidFill>
            <a:srgbClr val="9F9F9F"/>
          </a:solidFill>
        </p:spPr>
        <p:txBody>
          <a:bodyPr wrap="square" lIns="0" tIns="0" rIns="0" bIns="0" rtlCol="0"/>
          <a:lstStyle/>
          <a:p/>
        </p:txBody>
      </p:sp>
      <p:sp>
        <p:nvSpPr>
          <p:cNvPr id="223" name="object 223"/>
          <p:cNvSpPr/>
          <p:nvPr/>
        </p:nvSpPr>
        <p:spPr>
          <a:xfrm>
            <a:off x="8453501" y="6315709"/>
            <a:ext cx="635" cy="635"/>
          </a:xfrm>
          <a:custGeom>
            <a:avLst/>
            <a:gdLst/>
            <a:ahLst/>
            <a:cxnLst/>
            <a:rect l="l" t="t" r="r" b="b"/>
            <a:pathLst>
              <a:path w="634" h="635">
                <a:moveTo>
                  <a:pt x="558" y="355"/>
                </a:moveTo>
                <a:lnTo>
                  <a:pt x="0" y="0"/>
                </a:lnTo>
                <a:lnTo>
                  <a:pt x="330" y="177"/>
                </a:lnTo>
                <a:lnTo>
                  <a:pt x="558" y="355"/>
                </a:lnTo>
                <a:close/>
              </a:path>
            </a:pathLst>
          </a:custGeom>
          <a:solidFill>
            <a:srgbClr val="9F9F9F"/>
          </a:solidFill>
        </p:spPr>
        <p:txBody>
          <a:bodyPr wrap="square" lIns="0" tIns="0" rIns="0" bIns="0" rtlCol="0"/>
          <a:lstStyle/>
          <a:p/>
        </p:txBody>
      </p:sp>
      <p:sp>
        <p:nvSpPr>
          <p:cNvPr id="224" name="object 224"/>
          <p:cNvSpPr/>
          <p:nvPr/>
        </p:nvSpPr>
        <p:spPr>
          <a:xfrm>
            <a:off x="12116879" y="6315709"/>
            <a:ext cx="635" cy="635"/>
          </a:xfrm>
          <a:custGeom>
            <a:avLst/>
            <a:gdLst/>
            <a:ahLst/>
            <a:cxnLst/>
            <a:rect l="l" t="t" r="r" b="b"/>
            <a:pathLst>
              <a:path w="634" h="635">
                <a:moveTo>
                  <a:pt x="0" y="355"/>
                </a:moveTo>
                <a:lnTo>
                  <a:pt x="228" y="177"/>
                </a:lnTo>
                <a:lnTo>
                  <a:pt x="558" y="0"/>
                </a:lnTo>
                <a:lnTo>
                  <a:pt x="0" y="355"/>
                </a:lnTo>
                <a:close/>
              </a:path>
            </a:pathLst>
          </a:custGeom>
          <a:solidFill>
            <a:srgbClr val="9F9F9F"/>
          </a:solidFill>
        </p:spPr>
        <p:txBody>
          <a:bodyPr wrap="square" lIns="0" tIns="0" rIns="0" bIns="0" rtlCol="0"/>
          <a:lstStyle/>
          <a:p/>
        </p:txBody>
      </p:sp>
      <p:sp>
        <p:nvSpPr>
          <p:cNvPr id="225" name="object 225"/>
          <p:cNvSpPr/>
          <p:nvPr/>
        </p:nvSpPr>
        <p:spPr>
          <a:xfrm>
            <a:off x="12077789" y="6315887"/>
            <a:ext cx="55244" cy="22225"/>
          </a:xfrm>
          <a:custGeom>
            <a:avLst/>
            <a:gdLst/>
            <a:ahLst/>
            <a:cxnLst/>
            <a:rect l="l" t="t" r="r" b="b"/>
            <a:pathLst>
              <a:path w="55245" h="22225">
                <a:moveTo>
                  <a:pt x="19646" y="21805"/>
                </a:moveTo>
                <a:lnTo>
                  <a:pt x="0" y="21805"/>
                </a:lnTo>
                <a:lnTo>
                  <a:pt x="609" y="21526"/>
                </a:lnTo>
                <a:lnTo>
                  <a:pt x="39319" y="0"/>
                </a:lnTo>
                <a:lnTo>
                  <a:pt x="39090" y="177"/>
                </a:lnTo>
                <a:lnTo>
                  <a:pt x="54914" y="177"/>
                </a:lnTo>
                <a:lnTo>
                  <a:pt x="44831" y="7785"/>
                </a:lnTo>
                <a:lnTo>
                  <a:pt x="44272" y="8153"/>
                </a:lnTo>
                <a:lnTo>
                  <a:pt x="19646" y="21805"/>
                </a:lnTo>
                <a:close/>
              </a:path>
            </a:pathLst>
          </a:custGeom>
          <a:solidFill>
            <a:srgbClr val="9F9F9F"/>
          </a:solidFill>
        </p:spPr>
        <p:txBody>
          <a:bodyPr wrap="square" lIns="0" tIns="0" rIns="0" bIns="0" rtlCol="0"/>
          <a:lstStyle/>
          <a:p/>
        </p:txBody>
      </p:sp>
      <p:sp>
        <p:nvSpPr>
          <p:cNvPr id="226" name="object 226"/>
          <p:cNvSpPr/>
          <p:nvPr/>
        </p:nvSpPr>
        <p:spPr>
          <a:xfrm>
            <a:off x="8492553" y="6337414"/>
            <a:ext cx="635" cy="635"/>
          </a:xfrm>
          <a:custGeom>
            <a:avLst/>
            <a:gdLst/>
            <a:ahLst/>
            <a:cxnLst/>
            <a:rect l="l" t="t" r="r" b="b"/>
            <a:pathLst>
              <a:path w="634" h="635">
                <a:moveTo>
                  <a:pt x="609" y="279"/>
                </a:moveTo>
                <a:lnTo>
                  <a:pt x="0" y="0"/>
                </a:lnTo>
                <a:lnTo>
                  <a:pt x="342" y="126"/>
                </a:lnTo>
                <a:lnTo>
                  <a:pt x="609" y="279"/>
                </a:lnTo>
                <a:close/>
              </a:path>
            </a:pathLst>
          </a:custGeom>
          <a:solidFill>
            <a:srgbClr val="9F9F9F"/>
          </a:solidFill>
        </p:spPr>
        <p:txBody>
          <a:bodyPr wrap="square" lIns="0" tIns="0" rIns="0" bIns="0" rtlCol="0"/>
          <a:lstStyle/>
          <a:p/>
        </p:txBody>
      </p:sp>
      <p:sp>
        <p:nvSpPr>
          <p:cNvPr id="227" name="object 227"/>
          <p:cNvSpPr/>
          <p:nvPr/>
        </p:nvSpPr>
        <p:spPr>
          <a:xfrm>
            <a:off x="12077789" y="6337414"/>
            <a:ext cx="635" cy="635"/>
          </a:xfrm>
          <a:custGeom>
            <a:avLst/>
            <a:gdLst/>
            <a:ahLst/>
            <a:cxnLst/>
            <a:rect l="l" t="t" r="r" b="b"/>
            <a:pathLst>
              <a:path w="634" h="635">
                <a:moveTo>
                  <a:pt x="0" y="279"/>
                </a:moveTo>
                <a:lnTo>
                  <a:pt x="266" y="126"/>
                </a:lnTo>
                <a:lnTo>
                  <a:pt x="609" y="0"/>
                </a:lnTo>
                <a:lnTo>
                  <a:pt x="0" y="279"/>
                </a:lnTo>
                <a:close/>
              </a:path>
            </a:pathLst>
          </a:custGeom>
          <a:solidFill>
            <a:srgbClr val="9F9F9F"/>
          </a:solidFill>
        </p:spPr>
        <p:txBody>
          <a:bodyPr wrap="square" lIns="0" tIns="0" rIns="0" bIns="0" rtlCol="0"/>
          <a:lstStyle/>
          <a:p/>
        </p:txBody>
      </p:sp>
      <p:sp>
        <p:nvSpPr>
          <p:cNvPr id="228" name="object 228"/>
          <p:cNvSpPr/>
          <p:nvPr/>
        </p:nvSpPr>
        <p:spPr>
          <a:xfrm>
            <a:off x="12035840" y="6337541"/>
            <a:ext cx="61594" cy="16510"/>
          </a:xfrm>
          <a:custGeom>
            <a:avLst/>
            <a:gdLst/>
            <a:ahLst/>
            <a:cxnLst/>
            <a:rect l="l" t="t" r="r" b="b"/>
            <a:pathLst>
              <a:path w="61595" h="16510">
                <a:moveTo>
                  <a:pt x="0" y="16090"/>
                </a:moveTo>
                <a:lnTo>
                  <a:pt x="42214" y="0"/>
                </a:lnTo>
                <a:lnTo>
                  <a:pt x="41948" y="152"/>
                </a:lnTo>
                <a:lnTo>
                  <a:pt x="61595" y="152"/>
                </a:lnTo>
                <a:lnTo>
                  <a:pt x="46570" y="8483"/>
                </a:lnTo>
                <a:lnTo>
                  <a:pt x="45948" y="8775"/>
                </a:lnTo>
                <a:lnTo>
                  <a:pt x="26987" y="16001"/>
                </a:lnTo>
                <a:lnTo>
                  <a:pt x="0" y="16090"/>
                </a:lnTo>
                <a:close/>
              </a:path>
            </a:pathLst>
          </a:custGeom>
          <a:solidFill>
            <a:srgbClr val="9F9F9F"/>
          </a:solidFill>
        </p:spPr>
        <p:txBody>
          <a:bodyPr wrap="square" lIns="0" tIns="0" rIns="0" bIns="0" rtlCol="0"/>
          <a:lstStyle/>
          <a:p/>
        </p:txBody>
      </p:sp>
      <p:sp>
        <p:nvSpPr>
          <p:cNvPr id="229" name="object 229"/>
          <p:cNvSpPr/>
          <p:nvPr/>
        </p:nvSpPr>
        <p:spPr>
          <a:xfrm>
            <a:off x="12035573" y="6353638"/>
            <a:ext cx="27305" cy="0"/>
          </a:xfrm>
          <a:custGeom>
            <a:avLst/>
            <a:gdLst/>
            <a:ahLst/>
            <a:cxnLst/>
            <a:rect l="l" t="t" r="r" b="b"/>
            <a:pathLst>
              <a:path w="27304">
                <a:moveTo>
                  <a:pt x="0" y="0"/>
                </a:moveTo>
                <a:lnTo>
                  <a:pt x="27254" y="0"/>
                </a:lnTo>
              </a:path>
            </a:pathLst>
          </a:custGeom>
          <a:ln w="3175">
            <a:solidFill>
              <a:srgbClr val="9F9F9F"/>
            </a:solidFill>
          </a:ln>
        </p:spPr>
        <p:txBody>
          <a:bodyPr wrap="square" lIns="0" tIns="0" rIns="0" bIns="0" rtlCol="0"/>
          <a:lstStyle/>
          <a:p/>
        </p:txBody>
      </p:sp>
      <p:sp>
        <p:nvSpPr>
          <p:cNvPr id="230" name="object 230"/>
          <p:cNvSpPr/>
          <p:nvPr/>
        </p:nvSpPr>
        <p:spPr>
          <a:xfrm>
            <a:off x="11990730" y="6353632"/>
            <a:ext cx="71755" cy="10160"/>
          </a:xfrm>
          <a:custGeom>
            <a:avLst/>
            <a:gdLst/>
            <a:ahLst/>
            <a:cxnLst/>
            <a:rect l="l" t="t" r="r" b="b"/>
            <a:pathLst>
              <a:path w="71754" h="10160">
                <a:moveTo>
                  <a:pt x="515" y="9994"/>
                </a:moveTo>
                <a:lnTo>
                  <a:pt x="685" y="9969"/>
                </a:lnTo>
                <a:lnTo>
                  <a:pt x="457" y="9969"/>
                </a:lnTo>
                <a:lnTo>
                  <a:pt x="45110" y="0"/>
                </a:lnTo>
                <a:lnTo>
                  <a:pt x="44843" y="101"/>
                </a:lnTo>
                <a:lnTo>
                  <a:pt x="71589" y="101"/>
                </a:lnTo>
                <a:lnTo>
                  <a:pt x="48234" y="9004"/>
                </a:lnTo>
                <a:lnTo>
                  <a:pt x="47574" y="9207"/>
                </a:lnTo>
                <a:lnTo>
                  <a:pt x="44157" y="9969"/>
                </a:lnTo>
                <a:lnTo>
                  <a:pt x="515" y="9994"/>
                </a:lnTo>
                <a:close/>
              </a:path>
              <a:path w="71754" h="10160">
                <a:moveTo>
                  <a:pt x="514" y="9994"/>
                </a:moveTo>
                <a:lnTo>
                  <a:pt x="342" y="9994"/>
                </a:lnTo>
                <a:lnTo>
                  <a:pt x="515" y="9994"/>
                </a:lnTo>
                <a:close/>
              </a:path>
              <a:path w="71754" h="10160">
                <a:moveTo>
                  <a:pt x="43700" y="10071"/>
                </a:moveTo>
                <a:lnTo>
                  <a:pt x="0" y="10071"/>
                </a:lnTo>
                <a:lnTo>
                  <a:pt x="514" y="9994"/>
                </a:lnTo>
                <a:lnTo>
                  <a:pt x="44043" y="9994"/>
                </a:lnTo>
                <a:lnTo>
                  <a:pt x="43700" y="10071"/>
                </a:lnTo>
                <a:close/>
              </a:path>
            </a:pathLst>
          </a:custGeom>
          <a:solidFill>
            <a:srgbClr val="9F9F9F"/>
          </a:solidFill>
        </p:spPr>
        <p:txBody>
          <a:bodyPr wrap="square" lIns="0" tIns="0" rIns="0" bIns="0" rtlCol="0"/>
          <a:lstStyle/>
          <a:p/>
        </p:txBody>
      </p:sp>
      <p:sp>
        <p:nvSpPr>
          <p:cNvPr id="231" name="object 231"/>
          <p:cNvSpPr/>
          <p:nvPr/>
        </p:nvSpPr>
        <p:spPr>
          <a:xfrm>
            <a:off x="11943740" y="6365360"/>
            <a:ext cx="90805" cy="0"/>
          </a:xfrm>
          <a:custGeom>
            <a:avLst/>
            <a:gdLst/>
            <a:ahLst/>
            <a:cxnLst/>
            <a:rect l="l" t="t" r="r" b="b"/>
            <a:pathLst>
              <a:path w="90804">
                <a:moveTo>
                  <a:pt x="0" y="0"/>
                </a:moveTo>
                <a:lnTo>
                  <a:pt x="90690" y="0"/>
                </a:lnTo>
              </a:path>
            </a:pathLst>
          </a:custGeom>
          <a:ln w="3467">
            <a:solidFill>
              <a:srgbClr val="9F9F9F"/>
            </a:solidFill>
          </a:ln>
        </p:spPr>
        <p:txBody>
          <a:bodyPr wrap="square" lIns="0" tIns="0" rIns="0" bIns="0" rtlCol="0"/>
          <a:lstStyle/>
          <a:p/>
        </p:txBody>
      </p:sp>
      <p:sp>
        <p:nvSpPr>
          <p:cNvPr id="232" name="object 232"/>
          <p:cNvSpPr/>
          <p:nvPr/>
        </p:nvSpPr>
        <p:spPr>
          <a:xfrm>
            <a:off x="8627021" y="6367087"/>
            <a:ext cx="3317240" cy="0"/>
          </a:xfrm>
          <a:custGeom>
            <a:avLst/>
            <a:gdLst/>
            <a:ahLst/>
            <a:cxnLst/>
            <a:rect l="l" t="t" r="r" b="b"/>
            <a:pathLst>
              <a:path w="3317240">
                <a:moveTo>
                  <a:pt x="0" y="0"/>
                </a:moveTo>
                <a:lnTo>
                  <a:pt x="3316897" y="0"/>
                </a:lnTo>
              </a:path>
            </a:pathLst>
          </a:custGeom>
          <a:ln w="3175">
            <a:solidFill>
              <a:srgbClr val="9F9F9F"/>
            </a:solidFill>
          </a:ln>
        </p:spPr>
        <p:txBody>
          <a:bodyPr wrap="square" lIns="0" tIns="0" rIns="0" bIns="0" rtlCol="0"/>
          <a:lstStyle/>
          <a:p/>
        </p:txBody>
      </p:sp>
      <p:sp>
        <p:nvSpPr>
          <p:cNvPr id="233" name="object 233"/>
          <p:cNvSpPr txBox="1"/>
          <p:nvPr/>
        </p:nvSpPr>
        <p:spPr>
          <a:xfrm>
            <a:off x="8478393" y="4820411"/>
            <a:ext cx="3530600" cy="356870"/>
          </a:xfrm>
          <a:prstGeom prst="rect">
            <a:avLst/>
          </a:prstGeom>
        </p:spPr>
        <p:txBody>
          <a:bodyPr vert="horz" wrap="square" lIns="0" tIns="0" rIns="0" bIns="0" rtlCol="0">
            <a:spAutoFit/>
          </a:bodyPr>
          <a:lstStyle/>
          <a:p>
            <a:pPr marL="12700" marR="5080">
              <a:lnSpc>
                <a:spcPts val="1390"/>
              </a:lnSpc>
            </a:pPr>
            <a:r>
              <a:rPr sz="1200" dirty="0">
                <a:latin typeface="Arial Unicode MS" panose="020B0604020202020204" charset="-122"/>
                <a:cs typeface="Arial Unicode MS" panose="020B0604020202020204" charset="-122"/>
              </a:rPr>
              <a:t>根据《高新技术企业认定管理办法》等规定，纳税人  在中国境内发生的研发费用总额占全部研发费用总额</a:t>
            </a:r>
            <a:endParaRPr sz="1200">
              <a:latin typeface="Arial Unicode MS" panose="020B0604020202020204" charset="-122"/>
              <a:cs typeface="Arial Unicode MS" panose="020B0604020202020204" charset="-122"/>
            </a:endParaRPr>
          </a:p>
        </p:txBody>
      </p:sp>
      <p:sp>
        <p:nvSpPr>
          <p:cNvPr id="234" name="object 234"/>
          <p:cNvSpPr txBox="1"/>
          <p:nvPr/>
        </p:nvSpPr>
        <p:spPr>
          <a:xfrm>
            <a:off x="8478393" y="5183251"/>
            <a:ext cx="3517265" cy="194310"/>
          </a:xfrm>
          <a:prstGeom prst="rect">
            <a:avLst/>
          </a:prstGeom>
        </p:spPr>
        <p:txBody>
          <a:bodyPr vert="horz" wrap="square" lIns="0" tIns="0" rIns="0" bIns="0" rtlCol="0">
            <a:spAutoFit/>
          </a:bodyPr>
          <a:lstStyle/>
          <a:p>
            <a:pPr marL="12700">
              <a:lnSpc>
                <a:spcPct val="100000"/>
              </a:lnSpc>
            </a:pPr>
            <a:r>
              <a:rPr sz="1200" dirty="0">
                <a:latin typeface="Arial Unicode MS" panose="020B0604020202020204" charset="-122"/>
                <a:cs typeface="Arial Unicode MS" panose="020B0604020202020204" charset="-122"/>
              </a:rPr>
              <a:t>的比例不低于</a:t>
            </a:r>
            <a:r>
              <a:rPr sz="1200" spc="-20" dirty="0">
                <a:latin typeface="Arial" panose="020B0604020202020204"/>
                <a:cs typeface="Arial" panose="020B0604020202020204"/>
              </a:rPr>
              <a:t>60</a:t>
            </a:r>
            <a:r>
              <a:rPr sz="1200" spc="-20" dirty="0">
                <a:latin typeface="Arial" panose="020B0604020202020204"/>
                <a:cs typeface="Arial" panose="020B0604020202020204"/>
              </a:rPr>
              <a:t>%</a:t>
            </a:r>
            <a:r>
              <a:rPr sz="1200" spc="-5" dirty="0">
                <a:latin typeface="Arial Unicode MS" panose="020B0604020202020204" charset="-122"/>
                <a:cs typeface="Arial Unicode MS" panose="020B0604020202020204" charset="-122"/>
              </a:rPr>
              <a:t>，即境外发生的研发费用总额占</a:t>
            </a:r>
            <a:r>
              <a:rPr sz="1200" dirty="0">
                <a:latin typeface="Arial Unicode MS" panose="020B0604020202020204" charset="-122"/>
                <a:cs typeface="Arial Unicode MS" panose="020B0604020202020204" charset="-122"/>
              </a:rPr>
              <a:t>全</a:t>
            </a:r>
            <a:endParaRPr sz="1200">
              <a:latin typeface="Arial Unicode MS" panose="020B0604020202020204" charset="-122"/>
              <a:cs typeface="Arial Unicode MS" panose="020B0604020202020204" charset="-122"/>
            </a:endParaRPr>
          </a:p>
        </p:txBody>
      </p:sp>
      <p:sp>
        <p:nvSpPr>
          <p:cNvPr id="235" name="object 235"/>
          <p:cNvSpPr txBox="1"/>
          <p:nvPr/>
        </p:nvSpPr>
        <p:spPr>
          <a:xfrm>
            <a:off x="8478393" y="5369305"/>
            <a:ext cx="3373754" cy="194310"/>
          </a:xfrm>
          <a:prstGeom prst="rect">
            <a:avLst/>
          </a:prstGeom>
        </p:spPr>
        <p:txBody>
          <a:bodyPr vert="horz" wrap="square" lIns="0" tIns="0" rIns="0" bIns="0" rtlCol="0">
            <a:spAutoFit/>
          </a:bodyPr>
          <a:lstStyle/>
          <a:p>
            <a:pPr marL="12700">
              <a:lnSpc>
                <a:spcPct val="100000"/>
              </a:lnSpc>
            </a:pPr>
            <a:r>
              <a:rPr sz="1200" spc="-5" dirty="0">
                <a:latin typeface="Arial Unicode MS" panose="020B0604020202020204" charset="-122"/>
                <a:cs typeface="Arial Unicode MS" panose="020B0604020202020204" charset="-122"/>
              </a:rPr>
              <a:t>部研发费用总额的比例不超过</a:t>
            </a:r>
            <a:r>
              <a:rPr sz="1200" spc="-5" dirty="0">
                <a:latin typeface="Arial" panose="020B0604020202020204"/>
                <a:cs typeface="Arial" panose="020B0604020202020204"/>
              </a:rPr>
              <a:t>40%</a:t>
            </a:r>
            <a:r>
              <a:rPr sz="1200" spc="-5" dirty="0">
                <a:latin typeface="Arial Unicode MS" panose="020B0604020202020204" charset="-122"/>
                <a:cs typeface="Arial Unicode MS" panose="020B0604020202020204" charset="-122"/>
              </a:rPr>
              <a:t>。本行填报（第</a:t>
            </a:r>
            <a:endParaRPr sz="1200">
              <a:latin typeface="Arial Unicode MS" panose="020B0604020202020204" charset="-122"/>
              <a:cs typeface="Arial Unicode MS" panose="020B0604020202020204" charset="-122"/>
            </a:endParaRPr>
          </a:p>
        </p:txBody>
      </p:sp>
      <p:sp>
        <p:nvSpPr>
          <p:cNvPr id="236" name="object 236"/>
          <p:cNvSpPr txBox="1"/>
          <p:nvPr/>
        </p:nvSpPr>
        <p:spPr>
          <a:xfrm>
            <a:off x="8478393" y="5559805"/>
            <a:ext cx="3533775" cy="194310"/>
          </a:xfrm>
          <a:prstGeom prst="rect">
            <a:avLst/>
          </a:prstGeom>
        </p:spPr>
        <p:txBody>
          <a:bodyPr vert="horz" wrap="square" lIns="0" tIns="0" rIns="0" bIns="0" rtlCol="0">
            <a:spAutoFit/>
          </a:bodyPr>
          <a:lstStyle/>
          <a:p>
            <a:pPr marL="12700">
              <a:lnSpc>
                <a:spcPct val="100000"/>
              </a:lnSpc>
            </a:pPr>
            <a:r>
              <a:rPr sz="1200" spc="-15" dirty="0">
                <a:latin typeface="Arial" panose="020B0604020202020204"/>
                <a:cs typeface="Arial" panose="020B0604020202020204"/>
              </a:rPr>
              <a:t>17+18+…+22+23+26</a:t>
            </a:r>
            <a:r>
              <a:rPr sz="1200" spc="-15" dirty="0">
                <a:latin typeface="Arial Unicode MS" panose="020B0604020202020204" charset="-122"/>
                <a:cs typeface="Arial Unicode MS" panose="020B0604020202020204" charset="-122"/>
              </a:rPr>
              <a:t>行）</a:t>
            </a:r>
            <a:r>
              <a:rPr sz="1200" spc="-15" dirty="0">
                <a:latin typeface="Courier New" panose="02070309020205020404"/>
                <a:cs typeface="Courier New" panose="02070309020205020404"/>
              </a:rPr>
              <a:t>×</a:t>
            </a:r>
            <a:r>
              <a:rPr sz="1200" spc="-15" dirty="0">
                <a:latin typeface="Arial" panose="020B0604020202020204"/>
                <a:cs typeface="Arial" panose="020B0604020202020204"/>
              </a:rPr>
              <a:t>40%</a:t>
            </a:r>
            <a:r>
              <a:rPr sz="1200" spc="-15" dirty="0">
                <a:latin typeface="Courier New" panose="02070309020205020404"/>
                <a:cs typeface="Courier New" panose="02070309020205020404"/>
              </a:rPr>
              <a:t>÷</a:t>
            </a:r>
            <a:r>
              <a:rPr sz="1200" spc="-15" dirty="0">
                <a:latin typeface="Arial" panose="020B0604020202020204"/>
                <a:cs typeface="Arial" panose="020B0604020202020204"/>
              </a:rPr>
              <a:t>(1-40%)</a:t>
            </a:r>
            <a:r>
              <a:rPr sz="1200" spc="-15" dirty="0">
                <a:latin typeface="Arial Unicode MS" panose="020B0604020202020204" charset="-122"/>
                <a:cs typeface="Arial Unicode MS" panose="020B0604020202020204" charset="-122"/>
              </a:rPr>
              <a:t>与第</a:t>
            </a:r>
            <a:r>
              <a:rPr sz="1200" spc="-15" dirty="0">
                <a:latin typeface="Arial" panose="020B0604020202020204"/>
                <a:cs typeface="Arial" panose="020B0604020202020204"/>
              </a:rPr>
              <a:t>27</a:t>
            </a:r>
            <a:r>
              <a:rPr sz="1200" spc="-15" dirty="0">
                <a:latin typeface="Arial Unicode MS" panose="020B0604020202020204" charset="-122"/>
                <a:cs typeface="Arial Unicode MS" panose="020B0604020202020204" charset="-122"/>
              </a:rPr>
              <a:t>行的</a:t>
            </a:r>
            <a:endParaRPr sz="1200">
              <a:latin typeface="Arial Unicode MS" panose="020B0604020202020204" charset="-122"/>
              <a:cs typeface="Arial Unicode MS" panose="020B0604020202020204" charset="-122"/>
            </a:endParaRPr>
          </a:p>
        </p:txBody>
      </p:sp>
      <p:sp>
        <p:nvSpPr>
          <p:cNvPr id="237" name="object 237"/>
          <p:cNvSpPr txBox="1"/>
          <p:nvPr/>
        </p:nvSpPr>
        <p:spPr>
          <a:xfrm>
            <a:off x="8478393" y="5720207"/>
            <a:ext cx="659130" cy="221615"/>
          </a:xfrm>
          <a:prstGeom prst="rect">
            <a:avLst/>
          </a:prstGeom>
        </p:spPr>
        <p:txBody>
          <a:bodyPr vert="horz" wrap="square" lIns="0" tIns="0" rIns="0" bIns="0" rtlCol="0">
            <a:spAutoFit/>
          </a:bodyPr>
          <a:lstStyle/>
          <a:p>
            <a:pPr marL="12700">
              <a:lnSpc>
                <a:spcPct val="100000"/>
              </a:lnSpc>
            </a:pPr>
            <a:r>
              <a:rPr sz="1200" spc="-5" dirty="0">
                <a:latin typeface="Arial Unicode MS" panose="020B0604020202020204" charset="-122"/>
                <a:cs typeface="Arial Unicode MS" panose="020B0604020202020204" charset="-122"/>
              </a:rPr>
              <a:t>孰小值</a:t>
            </a:r>
            <a:r>
              <a:rPr sz="1400" spc="5" dirty="0">
                <a:latin typeface="Arial Unicode MS" panose="020B0604020202020204" charset="-122"/>
                <a:cs typeface="Arial Unicode MS" panose="020B0604020202020204" charset="-122"/>
              </a:rPr>
              <a:t>。</a:t>
            </a:r>
            <a:endParaRPr sz="1400">
              <a:latin typeface="Arial Unicode MS" panose="020B0604020202020204" charset="-122"/>
              <a:cs typeface="Arial Unicode MS" panose="020B060402020202020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597" rIns="0" bIns="0" rtlCol="0">
            <a:spAutoFit/>
          </a:bodyPr>
          <a:lstStyle/>
          <a:p>
            <a:pPr marL="565785">
              <a:lnSpc>
                <a:spcPct val="100000"/>
              </a:lnSpc>
            </a:pPr>
            <a:r>
              <a:rPr sz="1800" b="1" spc="10" dirty="0">
                <a:solidFill>
                  <a:srgbClr val="3C3C3C"/>
                </a:solidFill>
                <a:latin typeface="Microsoft JhengHei" panose="020B0604030504040204" charset="-120"/>
                <a:cs typeface="Microsoft JhengHei" panose="020B0604030504040204" charset="-120"/>
              </a:rPr>
              <a:t>重点优惠之</a:t>
            </a:r>
            <a:r>
              <a:rPr sz="1800" b="1" dirty="0">
                <a:solidFill>
                  <a:srgbClr val="3C3C3C"/>
                </a:solidFill>
                <a:latin typeface="Microsoft JhengHei" panose="020B0604030504040204" charset="-120"/>
                <a:cs typeface="Microsoft JhengHei" panose="020B0604030504040204" charset="-120"/>
              </a:rPr>
              <a:t>一</a:t>
            </a:r>
            <a:endParaRPr sz="1800">
              <a:latin typeface="Microsoft JhengHei" panose="020B0604030504040204" charset="-120"/>
              <a:cs typeface="Microsoft JhengHei" panose="020B0604030504040204" charset="-120"/>
            </a:endParaRPr>
          </a:p>
        </p:txBody>
      </p:sp>
      <p:sp>
        <p:nvSpPr>
          <p:cNvPr id="3" name="object 3"/>
          <p:cNvSpPr txBox="1"/>
          <p:nvPr/>
        </p:nvSpPr>
        <p:spPr>
          <a:xfrm>
            <a:off x="3047745" y="334264"/>
            <a:ext cx="4161790" cy="281305"/>
          </a:xfrm>
          <a:prstGeom prst="rect">
            <a:avLst/>
          </a:prstGeom>
        </p:spPr>
        <p:txBody>
          <a:bodyPr vert="horz" wrap="square" lIns="0" tIns="0" rIns="0" bIns="0" rtlCol="0">
            <a:spAutoFit/>
          </a:bodyPr>
          <a:lstStyle/>
          <a:p>
            <a:pPr marL="12700">
              <a:lnSpc>
                <a:spcPct val="100000"/>
              </a:lnSpc>
            </a:pPr>
            <a:r>
              <a:rPr sz="1800" b="1" spc="5" dirty="0">
                <a:solidFill>
                  <a:srgbClr val="3C3C3C"/>
                </a:solidFill>
                <a:latin typeface="Microsoft JhengHei" panose="020B0604030504040204" charset="-120"/>
                <a:cs typeface="Microsoft JhengHei" panose="020B0604030504040204" charset="-120"/>
              </a:rPr>
              <a:t>高新技术企业所得税优惠政策及报表填写</a:t>
            </a:r>
            <a:endParaRPr sz="1800">
              <a:latin typeface="Microsoft JhengHei" panose="020B0604030504040204" charset="-120"/>
              <a:cs typeface="Microsoft JhengHei" panose="020B0604030504040204" charset="-120"/>
            </a:endParaRPr>
          </a:p>
        </p:txBody>
      </p:sp>
      <p:sp>
        <p:nvSpPr>
          <p:cNvPr id="4" name="object 4"/>
          <p:cNvSpPr/>
          <p:nvPr/>
        </p:nvSpPr>
        <p:spPr>
          <a:xfrm>
            <a:off x="1044702" y="1425702"/>
            <a:ext cx="10485120" cy="4960620"/>
          </a:xfrm>
          <a:custGeom>
            <a:avLst/>
            <a:gdLst/>
            <a:ahLst/>
            <a:cxnLst/>
            <a:rect l="l" t="t" r="r" b="b"/>
            <a:pathLst>
              <a:path w="10485120" h="4960620">
                <a:moveTo>
                  <a:pt x="10481310" y="4960620"/>
                </a:moveTo>
                <a:lnTo>
                  <a:pt x="3809" y="4960620"/>
                </a:lnTo>
                <a:lnTo>
                  <a:pt x="2349" y="4960327"/>
                </a:lnTo>
                <a:lnTo>
                  <a:pt x="1117" y="4959502"/>
                </a:lnTo>
                <a:lnTo>
                  <a:pt x="292" y="4958270"/>
                </a:lnTo>
                <a:lnTo>
                  <a:pt x="0" y="4956810"/>
                </a:lnTo>
                <a:lnTo>
                  <a:pt x="0" y="3810"/>
                </a:lnTo>
                <a:lnTo>
                  <a:pt x="292" y="2349"/>
                </a:lnTo>
                <a:lnTo>
                  <a:pt x="1117" y="1117"/>
                </a:lnTo>
                <a:lnTo>
                  <a:pt x="2349" y="292"/>
                </a:lnTo>
                <a:lnTo>
                  <a:pt x="3809" y="0"/>
                </a:lnTo>
                <a:lnTo>
                  <a:pt x="10481310" y="0"/>
                </a:lnTo>
                <a:lnTo>
                  <a:pt x="10482770" y="292"/>
                </a:lnTo>
                <a:lnTo>
                  <a:pt x="10484002" y="1117"/>
                </a:lnTo>
                <a:lnTo>
                  <a:pt x="10484827" y="2349"/>
                </a:lnTo>
                <a:lnTo>
                  <a:pt x="10485120" y="3810"/>
                </a:lnTo>
                <a:lnTo>
                  <a:pt x="7619" y="3810"/>
                </a:lnTo>
                <a:lnTo>
                  <a:pt x="3809" y="7620"/>
                </a:lnTo>
                <a:lnTo>
                  <a:pt x="7619" y="7620"/>
                </a:lnTo>
                <a:lnTo>
                  <a:pt x="7619" y="4953000"/>
                </a:lnTo>
                <a:lnTo>
                  <a:pt x="3809" y="4953000"/>
                </a:lnTo>
                <a:lnTo>
                  <a:pt x="7619" y="4956810"/>
                </a:lnTo>
                <a:lnTo>
                  <a:pt x="10485120" y="4956810"/>
                </a:lnTo>
                <a:lnTo>
                  <a:pt x="10484827" y="4958270"/>
                </a:lnTo>
                <a:lnTo>
                  <a:pt x="10484002" y="4959502"/>
                </a:lnTo>
                <a:lnTo>
                  <a:pt x="10482770" y="4960327"/>
                </a:lnTo>
                <a:lnTo>
                  <a:pt x="10481310" y="4960620"/>
                </a:lnTo>
                <a:close/>
              </a:path>
            </a:pathLst>
          </a:custGeom>
          <a:solidFill>
            <a:srgbClr val="3C3C3C"/>
          </a:solidFill>
        </p:spPr>
        <p:txBody>
          <a:bodyPr wrap="square" lIns="0" tIns="0" rIns="0" bIns="0" rtlCol="0"/>
          <a:lstStyle/>
          <a:p/>
        </p:txBody>
      </p:sp>
      <p:sp>
        <p:nvSpPr>
          <p:cNvPr id="5" name="object 5"/>
          <p:cNvSpPr/>
          <p:nvPr/>
        </p:nvSpPr>
        <p:spPr>
          <a:xfrm>
            <a:off x="1052322" y="1431416"/>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6" name="object 6"/>
          <p:cNvSpPr/>
          <p:nvPr/>
        </p:nvSpPr>
        <p:spPr>
          <a:xfrm>
            <a:off x="11526011" y="1429511"/>
            <a:ext cx="0" cy="4953000"/>
          </a:xfrm>
          <a:custGeom>
            <a:avLst/>
            <a:gdLst/>
            <a:ahLst/>
            <a:cxnLst/>
            <a:rect l="l" t="t" r="r" b="b"/>
            <a:pathLst>
              <a:path h="4953000">
                <a:moveTo>
                  <a:pt x="0" y="0"/>
                </a:moveTo>
                <a:lnTo>
                  <a:pt x="0" y="4953000"/>
                </a:lnTo>
              </a:path>
            </a:pathLst>
          </a:custGeom>
          <a:ln w="7620">
            <a:solidFill>
              <a:srgbClr val="3C3C3C"/>
            </a:solidFill>
          </a:ln>
        </p:spPr>
        <p:txBody>
          <a:bodyPr wrap="square" lIns="0" tIns="0" rIns="0" bIns="0" rtlCol="0"/>
          <a:lstStyle/>
          <a:p/>
        </p:txBody>
      </p:sp>
      <p:sp>
        <p:nvSpPr>
          <p:cNvPr id="7" name="object 7"/>
          <p:cNvSpPr/>
          <p:nvPr/>
        </p:nvSpPr>
        <p:spPr>
          <a:xfrm>
            <a:off x="1052322" y="6380607"/>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8" name="object 8"/>
          <p:cNvSpPr txBox="1"/>
          <p:nvPr/>
        </p:nvSpPr>
        <p:spPr>
          <a:xfrm>
            <a:off x="1468882" y="1633728"/>
            <a:ext cx="7036434" cy="2762885"/>
          </a:xfrm>
          <a:prstGeom prst="rect">
            <a:avLst/>
          </a:prstGeom>
        </p:spPr>
        <p:txBody>
          <a:bodyPr vert="horz" wrap="square" lIns="0" tIns="0" rIns="0" bIns="0" rtlCol="0">
            <a:spAutoFit/>
          </a:bodyPr>
          <a:lstStyle/>
          <a:p>
            <a:pPr marL="12700">
              <a:lnSpc>
                <a:spcPct val="100000"/>
              </a:lnSpc>
            </a:pPr>
            <a:r>
              <a:rPr sz="2400" b="1" spc="5" dirty="0">
                <a:latin typeface="Microsoft JhengHei" panose="020B0604030504040204" charset="-120"/>
                <a:cs typeface="Microsoft JhengHei" panose="020B0604030504040204" charset="-120"/>
              </a:rPr>
              <a:t>三、高新技术企业认定及政策执行中注意事项</a:t>
            </a:r>
            <a:endParaRPr sz="2400">
              <a:latin typeface="Microsoft JhengHei" panose="020B0604030504040204" charset="-120"/>
              <a:cs typeface="Microsoft JhengHei" panose="020B0604030504040204" charset="-120"/>
            </a:endParaRPr>
          </a:p>
          <a:p>
            <a:pPr marL="63500">
              <a:lnSpc>
                <a:spcPct val="100000"/>
              </a:lnSpc>
              <a:spcBef>
                <a:spcPts val="1920"/>
              </a:spcBef>
            </a:pPr>
            <a:r>
              <a:rPr sz="2400" b="1" dirty="0">
                <a:latin typeface="Arial" panose="020B0604020202020204"/>
                <a:cs typeface="Arial" panose="020B0604020202020204"/>
              </a:rPr>
              <a:t>1</a:t>
            </a:r>
            <a:r>
              <a:rPr sz="2400" b="1" dirty="0">
                <a:latin typeface="Microsoft JhengHei" panose="020B0604030504040204" charset="-120"/>
                <a:cs typeface="Microsoft JhengHei" panose="020B0604030504040204" charset="-120"/>
              </a:rPr>
              <a:t>、研发费核算只重形式不重实质</a:t>
            </a:r>
            <a:endParaRPr sz="2400">
              <a:latin typeface="Microsoft JhengHei" panose="020B0604030504040204" charset="-120"/>
              <a:cs typeface="Microsoft JhengHei" panose="020B0604030504040204" charset="-120"/>
            </a:endParaRPr>
          </a:p>
          <a:p>
            <a:pPr>
              <a:lnSpc>
                <a:spcPct val="100000"/>
              </a:lnSpc>
              <a:spcBef>
                <a:spcPts val="20"/>
              </a:spcBef>
            </a:pPr>
            <a:endParaRPr sz="2300">
              <a:latin typeface="Times New Roman" panose="02020603050405020304"/>
              <a:cs typeface="Times New Roman" panose="02020603050405020304"/>
            </a:endParaRPr>
          </a:p>
          <a:p>
            <a:pPr marL="135890">
              <a:lnSpc>
                <a:spcPct val="100000"/>
              </a:lnSpc>
            </a:pPr>
            <a:r>
              <a:rPr sz="2400" b="1" dirty="0">
                <a:latin typeface="Arial" panose="020B0604020202020204"/>
                <a:cs typeface="Arial" panose="020B0604020202020204"/>
              </a:rPr>
              <a:t>2</a:t>
            </a:r>
            <a:r>
              <a:rPr sz="2400" b="1" dirty="0">
                <a:latin typeface="Microsoft JhengHei" panose="020B0604030504040204" charset="-120"/>
                <a:cs typeface="Microsoft JhengHei" panose="020B0604030504040204" charset="-120"/>
              </a:rPr>
              <a:t>、申请高新但不享受研发费加计扣除</a:t>
            </a:r>
            <a:endParaRPr sz="2400">
              <a:latin typeface="Microsoft JhengHei" panose="020B0604030504040204" charset="-120"/>
              <a:cs typeface="Microsoft JhengHei" panose="020B0604030504040204" charset="-120"/>
            </a:endParaRPr>
          </a:p>
          <a:p>
            <a:pPr>
              <a:lnSpc>
                <a:spcPct val="100000"/>
              </a:lnSpc>
              <a:spcBef>
                <a:spcPts val="20"/>
              </a:spcBef>
            </a:pPr>
            <a:endParaRPr sz="2250">
              <a:latin typeface="Times New Roman" panose="02020603050405020304"/>
              <a:cs typeface="Times New Roman" panose="02020603050405020304"/>
            </a:endParaRPr>
          </a:p>
          <a:p>
            <a:pPr marL="135890" marR="5080">
              <a:lnSpc>
                <a:spcPct val="102000"/>
              </a:lnSpc>
            </a:pPr>
            <a:r>
              <a:rPr sz="2400" b="1" spc="-114" dirty="0">
                <a:latin typeface="Arial" panose="020B0604020202020204"/>
                <a:cs typeface="Arial" panose="020B0604020202020204"/>
              </a:rPr>
              <a:t>3</a:t>
            </a:r>
            <a:r>
              <a:rPr sz="2400" b="1" spc="10" dirty="0">
                <a:latin typeface="Microsoft JhengHei" panose="020B0604030504040204" charset="-120"/>
                <a:cs typeface="Microsoft JhengHei" panose="020B0604030504040204" charset="-120"/>
              </a:rPr>
              <a:t>、高企申报材料部分数据与税务机关申报系统不</a:t>
            </a:r>
            <a:r>
              <a:rPr sz="2400" b="1" dirty="0">
                <a:latin typeface="Microsoft JhengHei" panose="020B0604030504040204" charset="-120"/>
                <a:cs typeface="Microsoft JhengHei" panose="020B0604030504040204" charset="-120"/>
              </a:rPr>
              <a:t>匹 </a:t>
            </a:r>
            <a:r>
              <a:rPr sz="2400" b="1" dirty="0">
                <a:latin typeface="Microsoft JhengHei" panose="020B0604030504040204" charset="-120"/>
                <a:cs typeface="Microsoft JhengHei" panose="020B0604030504040204" charset="-120"/>
              </a:rPr>
              <a:t> 配</a:t>
            </a:r>
            <a:endParaRPr sz="2400">
              <a:latin typeface="Microsoft JhengHei" panose="020B0604030504040204" charset="-120"/>
              <a:cs typeface="Microsoft JhengHei" panose="020B0604030504040204" charset="-120"/>
            </a:endParaRPr>
          </a:p>
        </p:txBody>
      </p:sp>
      <p:sp>
        <p:nvSpPr>
          <p:cNvPr id="9" name="object 9"/>
          <p:cNvSpPr/>
          <p:nvPr/>
        </p:nvSpPr>
        <p:spPr>
          <a:xfrm>
            <a:off x="952500" y="1443989"/>
            <a:ext cx="110489" cy="275590"/>
          </a:xfrm>
          <a:custGeom>
            <a:avLst/>
            <a:gdLst/>
            <a:ahLst/>
            <a:cxnLst/>
            <a:rect l="l" t="t" r="r" b="b"/>
            <a:pathLst>
              <a:path w="110490" h="275589">
                <a:moveTo>
                  <a:pt x="0" y="0"/>
                </a:moveTo>
                <a:lnTo>
                  <a:pt x="110159" y="0"/>
                </a:lnTo>
                <a:lnTo>
                  <a:pt x="110159" y="275590"/>
                </a:lnTo>
                <a:lnTo>
                  <a:pt x="0" y="275590"/>
                </a:lnTo>
                <a:lnTo>
                  <a:pt x="0" y="0"/>
                </a:lnTo>
                <a:close/>
              </a:path>
            </a:pathLst>
          </a:custGeom>
          <a:solidFill>
            <a:srgbClr val="4276AA"/>
          </a:solidFill>
        </p:spPr>
        <p:txBody>
          <a:bodyPr wrap="square" lIns="0" tIns="0" rIns="0" bIns="0" rtlCol="0"/>
          <a:lstStyle/>
          <a:p/>
        </p:txBody>
      </p:sp>
      <p:sp>
        <p:nvSpPr>
          <p:cNvPr id="10" name="object 10"/>
          <p:cNvSpPr/>
          <p:nvPr/>
        </p:nvSpPr>
        <p:spPr>
          <a:xfrm>
            <a:off x="952500" y="1333500"/>
            <a:ext cx="386080" cy="110489"/>
          </a:xfrm>
          <a:custGeom>
            <a:avLst/>
            <a:gdLst/>
            <a:ahLst/>
            <a:cxnLst/>
            <a:rect l="l" t="t" r="r" b="b"/>
            <a:pathLst>
              <a:path w="386080"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1" name="object 11"/>
          <p:cNvSpPr/>
          <p:nvPr/>
        </p:nvSpPr>
        <p:spPr>
          <a:xfrm>
            <a:off x="11239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2" name="object 12"/>
          <p:cNvSpPr/>
          <p:nvPr/>
        </p:nvSpPr>
        <p:spPr>
          <a:xfrm>
            <a:off x="11514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3" name="object 13"/>
          <p:cNvSpPr/>
          <p:nvPr/>
        </p:nvSpPr>
        <p:spPr>
          <a:xfrm>
            <a:off x="1016508" y="842010"/>
            <a:ext cx="10454640" cy="0"/>
          </a:xfrm>
          <a:custGeom>
            <a:avLst/>
            <a:gdLst/>
            <a:ahLst/>
            <a:cxnLst/>
            <a:rect l="l" t="t" r="r" b="b"/>
            <a:pathLst>
              <a:path w="10454640">
                <a:moveTo>
                  <a:pt x="0" y="0"/>
                </a:moveTo>
                <a:lnTo>
                  <a:pt x="10454640" y="0"/>
                </a:lnTo>
              </a:path>
            </a:pathLst>
          </a:custGeom>
          <a:ln w="11049">
            <a:solidFill>
              <a:srgbClr val="000000"/>
            </a:solidFill>
          </a:ln>
        </p:spPr>
        <p:txBody>
          <a:bodyPr wrap="square" lIns="0" tIns="0" rIns="0" bIns="0" rtlCol="0"/>
          <a:lstStyle/>
          <a:p/>
        </p:txBody>
      </p:sp>
      <p:sp>
        <p:nvSpPr>
          <p:cNvPr id="14" name="object 14"/>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5" name="object 15"/>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597" rIns="0" bIns="0" rtlCol="0">
            <a:spAutoFit/>
          </a:bodyPr>
          <a:lstStyle/>
          <a:p>
            <a:pPr marL="565785">
              <a:lnSpc>
                <a:spcPct val="100000"/>
              </a:lnSpc>
            </a:pPr>
            <a:r>
              <a:rPr sz="1800" b="1" spc="10" dirty="0">
                <a:solidFill>
                  <a:srgbClr val="3C3C3C"/>
                </a:solidFill>
                <a:latin typeface="Microsoft JhengHei" panose="020B0604030504040204" charset="-120"/>
                <a:cs typeface="Microsoft JhengHei" panose="020B0604030504040204" charset="-120"/>
              </a:rPr>
              <a:t>重点优惠之</a:t>
            </a:r>
            <a:r>
              <a:rPr sz="1800" b="1" dirty="0">
                <a:solidFill>
                  <a:srgbClr val="3C3C3C"/>
                </a:solidFill>
                <a:latin typeface="Microsoft JhengHei" panose="020B0604030504040204" charset="-120"/>
                <a:cs typeface="Microsoft JhengHei" panose="020B0604030504040204" charset="-120"/>
              </a:rPr>
              <a:t>一</a:t>
            </a:r>
            <a:endParaRPr sz="1800">
              <a:latin typeface="Microsoft JhengHei" panose="020B0604030504040204" charset="-120"/>
              <a:cs typeface="Microsoft JhengHei" panose="020B0604030504040204" charset="-120"/>
            </a:endParaRPr>
          </a:p>
        </p:txBody>
      </p:sp>
      <p:sp>
        <p:nvSpPr>
          <p:cNvPr id="3" name="object 3"/>
          <p:cNvSpPr txBox="1"/>
          <p:nvPr/>
        </p:nvSpPr>
        <p:spPr>
          <a:xfrm>
            <a:off x="3047745" y="334264"/>
            <a:ext cx="4161790" cy="281305"/>
          </a:xfrm>
          <a:prstGeom prst="rect">
            <a:avLst/>
          </a:prstGeom>
        </p:spPr>
        <p:txBody>
          <a:bodyPr vert="horz" wrap="square" lIns="0" tIns="0" rIns="0" bIns="0" rtlCol="0">
            <a:spAutoFit/>
          </a:bodyPr>
          <a:lstStyle/>
          <a:p>
            <a:pPr marL="12700">
              <a:lnSpc>
                <a:spcPct val="100000"/>
              </a:lnSpc>
            </a:pPr>
            <a:r>
              <a:rPr sz="1800" b="1" spc="5" dirty="0">
                <a:solidFill>
                  <a:srgbClr val="3C3C3C"/>
                </a:solidFill>
                <a:latin typeface="Microsoft JhengHei" panose="020B0604030504040204" charset="-120"/>
                <a:cs typeface="Microsoft JhengHei" panose="020B0604030504040204" charset="-120"/>
              </a:rPr>
              <a:t>高新技术企业所得税优惠政策及报表填写</a:t>
            </a:r>
            <a:endParaRPr sz="1800">
              <a:latin typeface="Microsoft JhengHei" panose="020B0604030504040204" charset="-120"/>
              <a:cs typeface="Microsoft JhengHei" panose="020B0604030504040204" charset="-120"/>
            </a:endParaRPr>
          </a:p>
        </p:txBody>
      </p:sp>
      <p:sp>
        <p:nvSpPr>
          <p:cNvPr id="4" name="object 4"/>
          <p:cNvSpPr/>
          <p:nvPr/>
        </p:nvSpPr>
        <p:spPr>
          <a:xfrm>
            <a:off x="1044702" y="1425702"/>
            <a:ext cx="10485120" cy="4960620"/>
          </a:xfrm>
          <a:custGeom>
            <a:avLst/>
            <a:gdLst/>
            <a:ahLst/>
            <a:cxnLst/>
            <a:rect l="l" t="t" r="r" b="b"/>
            <a:pathLst>
              <a:path w="10485120" h="4960620">
                <a:moveTo>
                  <a:pt x="10481310" y="4960620"/>
                </a:moveTo>
                <a:lnTo>
                  <a:pt x="3809" y="4960620"/>
                </a:lnTo>
                <a:lnTo>
                  <a:pt x="2349" y="4960327"/>
                </a:lnTo>
                <a:lnTo>
                  <a:pt x="1117" y="4959502"/>
                </a:lnTo>
                <a:lnTo>
                  <a:pt x="292" y="4958270"/>
                </a:lnTo>
                <a:lnTo>
                  <a:pt x="0" y="4956810"/>
                </a:lnTo>
                <a:lnTo>
                  <a:pt x="0" y="3810"/>
                </a:lnTo>
                <a:lnTo>
                  <a:pt x="292" y="2349"/>
                </a:lnTo>
                <a:lnTo>
                  <a:pt x="1117" y="1117"/>
                </a:lnTo>
                <a:lnTo>
                  <a:pt x="2349" y="292"/>
                </a:lnTo>
                <a:lnTo>
                  <a:pt x="3809" y="0"/>
                </a:lnTo>
                <a:lnTo>
                  <a:pt x="10481310" y="0"/>
                </a:lnTo>
                <a:lnTo>
                  <a:pt x="10482770" y="292"/>
                </a:lnTo>
                <a:lnTo>
                  <a:pt x="10484002" y="1117"/>
                </a:lnTo>
                <a:lnTo>
                  <a:pt x="10484827" y="2349"/>
                </a:lnTo>
                <a:lnTo>
                  <a:pt x="10485120" y="3810"/>
                </a:lnTo>
                <a:lnTo>
                  <a:pt x="7619" y="3810"/>
                </a:lnTo>
                <a:lnTo>
                  <a:pt x="3809" y="7620"/>
                </a:lnTo>
                <a:lnTo>
                  <a:pt x="7619" y="7620"/>
                </a:lnTo>
                <a:lnTo>
                  <a:pt x="7619" y="4953000"/>
                </a:lnTo>
                <a:lnTo>
                  <a:pt x="3809" y="4953000"/>
                </a:lnTo>
                <a:lnTo>
                  <a:pt x="7619" y="4956810"/>
                </a:lnTo>
                <a:lnTo>
                  <a:pt x="10485120" y="4956810"/>
                </a:lnTo>
                <a:lnTo>
                  <a:pt x="10484827" y="4958270"/>
                </a:lnTo>
                <a:lnTo>
                  <a:pt x="10484002" y="4959502"/>
                </a:lnTo>
                <a:lnTo>
                  <a:pt x="10482770" y="4960327"/>
                </a:lnTo>
                <a:lnTo>
                  <a:pt x="10481310" y="4960620"/>
                </a:lnTo>
                <a:close/>
              </a:path>
            </a:pathLst>
          </a:custGeom>
          <a:solidFill>
            <a:srgbClr val="3C3C3C"/>
          </a:solidFill>
        </p:spPr>
        <p:txBody>
          <a:bodyPr wrap="square" lIns="0" tIns="0" rIns="0" bIns="0" rtlCol="0"/>
          <a:lstStyle/>
          <a:p/>
        </p:txBody>
      </p:sp>
      <p:sp>
        <p:nvSpPr>
          <p:cNvPr id="5" name="object 5"/>
          <p:cNvSpPr/>
          <p:nvPr/>
        </p:nvSpPr>
        <p:spPr>
          <a:xfrm>
            <a:off x="1052322" y="1431416"/>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6" name="object 6"/>
          <p:cNvSpPr/>
          <p:nvPr/>
        </p:nvSpPr>
        <p:spPr>
          <a:xfrm>
            <a:off x="11526011" y="1429511"/>
            <a:ext cx="0" cy="4953000"/>
          </a:xfrm>
          <a:custGeom>
            <a:avLst/>
            <a:gdLst/>
            <a:ahLst/>
            <a:cxnLst/>
            <a:rect l="l" t="t" r="r" b="b"/>
            <a:pathLst>
              <a:path h="4953000">
                <a:moveTo>
                  <a:pt x="0" y="0"/>
                </a:moveTo>
                <a:lnTo>
                  <a:pt x="0" y="4953000"/>
                </a:lnTo>
              </a:path>
            </a:pathLst>
          </a:custGeom>
          <a:ln w="7620">
            <a:solidFill>
              <a:srgbClr val="3C3C3C"/>
            </a:solidFill>
          </a:ln>
        </p:spPr>
        <p:txBody>
          <a:bodyPr wrap="square" lIns="0" tIns="0" rIns="0" bIns="0" rtlCol="0"/>
          <a:lstStyle/>
          <a:p/>
        </p:txBody>
      </p:sp>
      <p:sp>
        <p:nvSpPr>
          <p:cNvPr id="7" name="object 7"/>
          <p:cNvSpPr/>
          <p:nvPr/>
        </p:nvSpPr>
        <p:spPr>
          <a:xfrm>
            <a:off x="1052322" y="6380607"/>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8" name="object 8"/>
          <p:cNvSpPr txBox="1"/>
          <p:nvPr/>
        </p:nvSpPr>
        <p:spPr>
          <a:xfrm>
            <a:off x="1130604" y="1420647"/>
            <a:ext cx="9994900" cy="4134485"/>
          </a:xfrm>
          <a:prstGeom prst="rect">
            <a:avLst/>
          </a:prstGeom>
        </p:spPr>
        <p:txBody>
          <a:bodyPr vert="horz" wrap="square" lIns="0" tIns="0" rIns="0" bIns="0" rtlCol="0">
            <a:spAutoFit/>
          </a:bodyPr>
          <a:lstStyle/>
          <a:p>
            <a:pPr marL="654685" marR="128905" indent="-127635">
              <a:lnSpc>
                <a:spcPct val="146000"/>
              </a:lnSpc>
            </a:pPr>
            <a:r>
              <a:rPr sz="2000" b="1" dirty="0">
                <a:latin typeface="Arial" panose="020B0604020202020204"/>
                <a:cs typeface="Arial" panose="020B0604020202020204"/>
              </a:rPr>
              <a:t>1</a:t>
            </a:r>
            <a:r>
              <a:rPr sz="2000" b="1" dirty="0">
                <a:latin typeface="Microsoft JhengHei" panose="020B0604030504040204" charset="-120"/>
                <a:cs typeface="Microsoft JhengHei" panose="020B0604030504040204" charset="-120"/>
              </a:rPr>
              <a:t>、研发费核算只重形式不重实质 </a:t>
            </a:r>
            <a:r>
              <a:rPr sz="2000" b="1" spc="-475"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企业应正确归集研发费用，由具有资质并符合本《工作指引》相关条件的中介机构</a:t>
            </a:r>
            <a:endParaRPr sz="2000">
              <a:latin typeface="Microsoft JhengHei" panose="020B0604030504040204" charset="-120"/>
              <a:cs typeface="Microsoft JhengHei" panose="020B0604030504040204" charset="-120"/>
            </a:endParaRPr>
          </a:p>
          <a:p>
            <a:pPr marL="654685" marR="129540" indent="-642620">
              <a:lnSpc>
                <a:spcPct val="148000"/>
              </a:lnSpc>
              <a:spcBef>
                <a:spcPts val="100"/>
              </a:spcBef>
            </a:pPr>
            <a:r>
              <a:rPr sz="2000" b="1" spc="10" dirty="0">
                <a:latin typeface="Microsoft JhengHei" panose="020B0604030504040204" charset="-120"/>
                <a:cs typeface="Microsoft JhengHei" panose="020B0604030504040204" charset="-120"/>
              </a:rPr>
              <a:t>进行专项审计或鉴证。 </a:t>
            </a:r>
            <a:r>
              <a:rPr sz="2000" b="1" spc="-465"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企业的研究开发费用是以单个研发活动为基本单位分别进行测度并加总计算的。企</a:t>
            </a:r>
            <a:endParaRPr sz="2000">
              <a:latin typeface="Microsoft JhengHei" panose="020B0604030504040204" charset="-120"/>
              <a:cs typeface="Microsoft JhengHei" panose="020B0604030504040204" charset="-120"/>
            </a:endParaRPr>
          </a:p>
          <a:p>
            <a:pPr marL="12700" marR="128905">
              <a:lnSpc>
                <a:spcPct val="150000"/>
              </a:lnSpc>
            </a:pPr>
            <a:r>
              <a:rPr sz="2000" b="1" spc="10" dirty="0">
                <a:latin typeface="Microsoft JhengHei" panose="020B0604030504040204" charset="-120"/>
                <a:cs typeface="Microsoft JhengHei" panose="020B0604030504040204" charset="-120"/>
              </a:rPr>
              <a:t>业应对包括直接研究开发活动和可以计入的间接研究开发活动所发生的费用进行归集， </a:t>
            </a:r>
            <a:r>
              <a:rPr sz="2000" b="1" spc="-405" dirty="0">
                <a:latin typeface="Microsoft JhengHei" panose="020B0604030504040204" charset="-120"/>
                <a:cs typeface="Microsoft JhengHei" panose="020B0604030504040204" charset="-120"/>
              </a:rPr>
              <a:t> </a:t>
            </a:r>
            <a:r>
              <a:rPr sz="2000" b="1" spc="15" dirty="0">
                <a:latin typeface="Microsoft JhengHei" panose="020B0604030504040204" charset="-120"/>
                <a:cs typeface="Microsoft JhengHei" panose="020B0604030504040204" charset="-120"/>
              </a:rPr>
              <a:t>并填写附件</a:t>
            </a:r>
            <a:r>
              <a:rPr sz="2000" b="1" spc="-90" dirty="0">
                <a:latin typeface="Arial" panose="020B0604020202020204"/>
                <a:cs typeface="Arial" panose="020B0604020202020204"/>
              </a:rPr>
              <a:t>2</a:t>
            </a:r>
            <a:r>
              <a:rPr sz="2000" b="1" spc="15" dirty="0">
                <a:latin typeface="Microsoft JhengHei" panose="020B0604030504040204" charset="-120"/>
                <a:cs typeface="Microsoft JhengHei" panose="020B0604030504040204" charset="-120"/>
              </a:rPr>
              <a:t>《高新技</a:t>
            </a:r>
            <a:r>
              <a:rPr sz="2000" b="1" spc="5" dirty="0">
                <a:latin typeface="Microsoft JhengHei" panose="020B0604030504040204" charset="-120"/>
                <a:cs typeface="Microsoft JhengHei" panose="020B0604030504040204" charset="-120"/>
              </a:rPr>
              <a:t>术</a:t>
            </a:r>
            <a:r>
              <a:rPr sz="2000" b="1" spc="15" dirty="0">
                <a:latin typeface="Microsoft JhengHei" panose="020B0604030504040204" charset="-120"/>
                <a:cs typeface="Microsoft JhengHei" panose="020B0604030504040204" charset="-120"/>
              </a:rPr>
              <a:t>企业认</a:t>
            </a:r>
            <a:r>
              <a:rPr sz="2000" b="1" spc="5" dirty="0">
                <a:latin typeface="Microsoft JhengHei" panose="020B0604030504040204" charset="-120"/>
                <a:cs typeface="Microsoft JhengHei" panose="020B0604030504040204" charset="-120"/>
              </a:rPr>
              <a:t>定</a:t>
            </a:r>
            <a:r>
              <a:rPr sz="2000" b="1" spc="15" dirty="0">
                <a:latin typeface="Microsoft JhengHei" panose="020B0604030504040204" charset="-120"/>
                <a:cs typeface="Microsoft JhengHei" panose="020B0604030504040204" charset="-120"/>
              </a:rPr>
              <a:t>申请</a:t>
            </a:r>
            <a:r>
              <a:rPr sz="2000" b="1" spc="20" dirty="0">
                <a:latin typeface="Microsoft JhengHei" panose="020B0604030504040204" charset="-120"/>
                <a:cs typeface="Microsoft JhengHei" panose="020B0604030504040204" charset="-120"/>
              </a:rPr>
              <a:t>书</a:t>
            </a:r>
            <a:r>
              <a:rPr sz="2000" b="1" spc="15" dirty="0">
                <a:latin typeface="Microsoft JhengHei" panose="020B0604030504040204" charset="-120"/>
                <a:cs typeface="Microsoft JhengHei" panose="020B0604030504040204" charset="-120"/>
              </a:rPr>
              <a:t>》中的</a:t>
            </a:r>
            <a:r>
              <a:rPr sz="2000" b="1" spc="1005" dirty="0">
                <a:latin typeface="Arial" panose="020B0604020202020204"/>
                <a:cs typeface="Arial" panose="020B0604020202020204"/>
              </a:rPr>
              <a:t>“</a:t>
            </a:r>
            <a:r>
              <a:rPr sz="2000" b="1" spc="15" dirty="0">
                <a:latin typeface="Microsoft JhengHei" panose="020B0604030504040204" charset="-120"/>
                <a:cs typeface="Microsoft JhengHei" panose="020B0604030504040204" charset="-120"/>
              </a:rPr>
              <a:t>企业</a:t>
            </a:r>
            <a:r>
              <a:rPr sz="2000" b="1" spc="5" dirty="0">
                <a:latin typeface="Microsoft JhengHei" panose="020B0604030504040204" charset="-120"/>
                <a:cs typeface="Microsoft JhengHei" panose="020B0604030504040204" charset="-120"/>
              </a:rPr>
              <a:t>年</a:t>
            </a:r>
            <a:r>
              <a:rPr sz="2000" b="1" spc="15" dirty="0">
                <a:latin typeface="Microsoft JhengHei" panose="020B0604030504040204" charset="-120"/>
                <a:cs typeface="Microsoft JhengHei" panose="020B0604030504040204" charset="-120"/>
              </a:rPr>
              <a:t>度研究</a:t>
            </a:r>
            <a:r>
              <a:rPr sz="2000" b="1" spc="5" dirty="0">
                <a:latin typeface="Microsoft JhengHei" panose="020B0604030504040204" charset="-120"/>
                <a:cs typeface="Microsoft JhengHei" panose="020B0604030504040204" charset="-120"/>
              </a:rPr>
              <a:t>开</a:t>
            </a:r>
            <a:r>
              <a:rPr sz="2000" b="1" spc="15" dirty="0">
                <a:latin typeface="Microsoft JhengHei" panose="020B0604030504040204" charset="-120"/>
                <a:cs typeface="Microsoft JhengHei" panose="020B0604030504040204" charset="-120"/>
              </a:rPr>
              <a:t>发费</a:t>
            </a:r>
            <a:r>
              <a:rPr sz="2000" b="1" spc="5" dirty="0">
                <a:latin typeface="Microsoft JhengHei" panose="020B0604030504040204" charset="-120"/>
                <a:cs typeface="Microsoft JhengHei" panose="020B0604030504040204" charset="-120"/>
              </a:rPr>
              <a:t>用</a:t>
            </a:r>
            <a:r>
              <a:rPr sz="2000" b="1" spc="15" dirty="0">
                <a:latin typeface="Microsoft JhengHei" panose="020B0604030504040204" charset="-120"/>
                <a:cs typeface="Microsoft JhengHei" panose="020B0604030504040204" charset="-120"/>
              </a:rPr>
              <a:t>结构</a:t>
            </a:r>
            <a:r>
              <a:rPr sz="2000" b="1" spc="5" dirty="0">
                <a:latin typeface="Microsoft JhengHei" panose="020B0604030504040204" charset="-120"/>
                <a:cs typeface="Microsoft JhengHei" panose="020B0604030504040204" charset="-120"/>
              </a:rPr>
              <a:t>明</a:t>
            </a:r>
            <a:r>
              <a:rPr sz="2000" b="1" spc="15" dirty="0">
                <a:latin typeface="Microsoft JhengHei" panose="020B0604030504040204" charset="-120"/>
                <a:cs typeface="Microsoft JhengHei" panose="020B0604030504040204" charset="-120"/>
              </a:rPr>
              <a:t>细表</a:t>
            </a:r>
            <a:r>
              <a:rPr sz="2000" b="1" spc="1015" dirty="0">
                <a:latin typeface="Arial" panose="020B0604020202020204"/>
                <a:cs typeface="Arial" panose="020B0604020202020204"/>
              </a:rPr>
              <a:t>”</a:t>
            </a:r>
            <a:r>
              <a:rPr sz="2000" b="1" spc="5"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a:p>
            <a:pPr marL="12700" marR="5080" indent="772160">
              <a:lnSpc>
                <a:spcPts val="3660"/>
              </a:lnSpc>
              <a:spcBef>
                <a:spcPts val="270"/>
              </a:spcBef>
            </a:pPr>
            <a:r>
              <a:rPr sz="2000" b="1" spc="65" dirty="0">
                <a:latin typeface="Microsoft JhengHei" panose="020B0604030504040204" charset="-120"/>
                <a:cs typeface="Microsoft JhengHei" panose="020B0604030504040204" charset="-120"/>
              </a:rPr>
              <a:t>企业应按照</a:t>
            </a:r>
            <a:r>
              <a:rPr sz="2000" b="1" spc="65" dirty="0">
                <a:latin typeface="Arial" panose="020B0604020202020204"/>
                <a:cs typeface="Arial" panose="020B0604020202020204"/>
              </a:rPr>
              <a:t>“</a:t>
            </a:r>
            <a:r>
              <a:rPr sz="2000" b="1" spc="65" dirty="0">
                <a:latin typeface="Microsoft JhengHei" panose="020B0604030504040204" charset="-120"/>
                <a:cs typeface="Microsoft JhengHei" panose="020B0604030504040204" charset="-120"/>
              </a:rPr>
              <a:t>企业年度研究开发费用结构明细表</a:t>
            </a:r>
            <a:r>
              <a:rPr sz="2000" b="1" spc="65" dirty="0">
                <a:latin typeface="Arial" panose="020B0604020202020204"/>
                <a:cs typeface="Arial" panose="020B0604020202020204"/>
              </a:rPr>
              <a:t>”</a:t>
            </a:r>
            <a:r>
              <a:rPr sz="2000" b="1" spc="65" dirty="0">
                <a:latin typeface="Microsoft JhengHei" panose="020B0604030504040204" charset="-120"/>
                <a:cs typeface="Microsoft JhengHei" panose="020B0604030504040204" charset="-120"/>
              </a:rPr>
              <a:t>设置高新技术企业认定专用研 </a:t>
            </a:r>
            <a:r>
              <a:rPr sz="2000" b="1"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究开发费用辅助核算账目，提供相关凭证及明细表，并按本《工作指引》要求进行核算。</a:t>
            </a:r>
            <a:endParaRPr sz="2000">
              <a:latin typeface="Microsoft JhengHei" panose="020B0604030504040204" charset="-120"/>
              <a:cs typeface="Microsoft JhengHei" panose="020B0604030504040204" charset="-120"/>
            </a:endParaRPr>
          </a:p>
          <a:p>
            <a:pPr marL="12700">
              <a:lnSpc>
                <a:spcPct val="100000"/>
              </a:lnSpc>
              <a:spcBef>
                <a:spcPts val="895"/>
              </a:spcBef>
            </a:pPr>
            <a:r>
              <a:rPr sz="2000" b="1" spc="60" dirty="0">
                <a:latin typeface="Arial" panose="020B0604020202020204"/>
                <a:cs typeface="Arial" panose="020B0604020202020204"/>
              </a:rPr>
              <a:t>--</a:t>
            </a:r>
            <a:r>
              <a:rPr sz="2000" b="1" spc="60" dirty="0">
                <a:latin typeface="Microsoft JhengHei" panose="020B0604030504040204" charset="-120"/>
                <a:cs typeface="Microsoft JhengHei" panose="020B0604030504040204" charset="-120"/>
              </a:rPr>
              <a:t>《高新技术企业认定管理工作指引》</a:t>
            </a:r>
            <a:endParaRPr sz="2000">
              <a:latin typeface="Microsoft JhengHei" panose="020B0604030504040204" charset="-120"/>
              <a:cs typeface="Microsoft JhengHei" panose="020B0604030504040204" charset="-120"/>
            </a:endParaRPr>
          </a:p>
        </p:txBody>
      </p:sp>
      <p:sp>
        <p:nvSpPr>
          <p:cNvPr id="9" name="object 9"/>
          <p:cNvSpPr/>
          <p:nvPr/>
        </p:nvSpPr>
        <p:spPr>
          <a:xfrm>
            <a:off x="952500" y="1443989"/>
            <a:ext cx="110489" cy="275590"/>
          </a:xfrm>
          <a:custGeom>
            <a:avLst/>
            <a:gdLst/>
            <a:ahLst/>
            <a:cxnLst/>
            <a:rect l="l" t="t" r="r" b="b"/>
            <a:pathLst>
              <a:path w="110490" h="275589">
                <a:moveTo>
                  <a:pt x="0" y="0"/>
                </a:moveTo>
                <a:lnTo>
                  <a:pt x="110159" y="0"/>
                </a:lnTo>
                <a:lnTo>
                  <a:pt x="110159" y="275590"/>
                </a:lnTo>
                <a:lnTo>
                  <a:pt x="0" y="275590"/>
                </a:lnTo>
                <a:lnTo>
                  <a:pt x="0" y="0"/>
                </a:lnTo>
                <a:close/>
              </a:path>
            </a:pathLst>
          </a:custGeom>
          <a:solidFill>
            <a:srgbClr val="4276AA"/>
          </a:solidFill>
        </p:spPr>
        <p:txBody>
          <a:bodyPr wrap="square" lIns="0" tIns="0" rIns="0" bIns="0" rtlCol="0"/>
          <a:lstStyle/>
          <a:p/>
        </p:txBody>
      </p:sp>
      <p:sp>
        <p:nvSpPr>
          <p:cNvPr id="10" name="object 10"/>
          <p:cNvSpPr/>
          <p:nvPr/>
        </p:nvSpPr>
        <p:spPr>
          <a:xfrm>
            <a:off x="952500" y="1333500"/>
            <a:ext cx="386080" cy="110489"/>
          </a:xfrm>
          <a:custGeom>
            <a:avLst/>
            <a:gdLst/>
            <a:ahLst/>
            <a:cxnLst/>
            <a:rect l="l" t="t" r="r" b="b"/>
            <a:pathLst>
              <a:path w="386080"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1" name="object 11"/>
          <p:cNvSpPr/>
          <p:nvPr/>
        </p:nvSpPr>
        <p:spPr>
          <a:xfrm>
            <a:off x="11239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2" name="object 12"/>
          <p:cNvSpPr/>
          <p:nvPr/>
        </p:nvSpPr>
        <p:spPr>
          <a:xfrm>
            <a:off x="11514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3" name="object 13"/>
          <p:cNvSpPr/>
          <p:nvPr/>
        </p:nvSpPr>
        <p:spPr>
          <a:xfrm>
            <a:off x="1016508" y="842010"/>
            <a:ext cx="10454640" cy="0"/>
          </a:xfrm>
          <a:custGeom>
            <a:avLst/>
            <a:gdLst/>
            <a:ahLst/>
            <a:cxnLst/>
            <a:rect l="l" t="t" r="r" b="b"/>
            <a:pathLst>
              <a:path w="10454640">
                <a:moveTo>
                  <a:pt x="0" y="0"/>
                </a:moveTo>
                <a:lnTo>
                  <a:pt x="10454640" y="0"/>
                </a:lnTo>
              </a:path>
            </a:pathLst>
          </a:custGeom>
          <a:ln w="11049">
            <a:solidFill>
              <a:srgbClr val="000000"/>
            </a:solidFill>
          </a:ln>
        </p:spPr>
        <p:txBody>
          <a:bodyPr wrap="square" lIns="0" tIns="0" rIns="0" bIns="0" rtlCol="0"/>
          <a:lstStyle/>
          <a:p/>
        </p:txBody>
      </p:sp>
      <p:sp>
        <p:nvSpPr>
          <p:cNvPr id="14" name="object 14"/>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5" name="object 15"/>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604" y="334264"/>
            <a:ext cx="1403350" cy="281305"/>
          </a:xfrm>
          <a:prstGeom prst="rect">
            <a:avLst/>
          </a:prstGeom>
        </p:spPr>
        <p:txBody>
          <a:bodyPr vert="horz" wrap="square" lIns="0" tIns="0" rIns="0" bIns="0" rtlCol="0">
            <a:spAutoFit/>
          </a:bodyPr>
          <a:lstStyle/>
          <a:p>
            <a:pPr marL="12700">
              <a:lnSpc>
                <a:spcPct val="100000"/>
              </a:lnSpc>
            </a:pPr>
            <a:r>
              <a:rPr sz="1800" b="1" spc="10" dirty="0">
                <a:solidFill>
                  <a:srgbClr val="3C3C3C"/>
                </a:solidFill>
                <a:latin typeface="Microsoft JhengHei" panose="020B0604030504040204" charset="-120"/>
                <a:cs typeface="Microsoft JhengHei" panose="020B0604030504040204" charset="-120"/>
              </a:rPr>
              <a:t>重点优惠之</a:t>
            </a:r>
            <a:r>
              <a:rPr sz="1800" b="1" dirty="0">
                <a:solidFill>
                  <a:srgbClr val="3C3C3C"/>
                </a:solidFill>
                <a:latin typeface="Microsoft JhengHei" panose="020B0604030504040204" charset="-120"/>
                <a:cs typeface="Microsoft JhengHei" panose="020B0604030504040204" charset="-120"/>
              </a:rPr>
              <a:t>一</a:t>
            </a:r>
            <a:endParaRPr sz="1800">
              <a:latin typeface="Microsoft JhengHei" panose="020B0604030504040204" charset="-120"/>
              <a:cs typeface="Microsoft JhengHei" panose="020B0604030504040204" charset="-120"/>
            </a:endParaRPr>
          </a:p>
        </p:txBody>
      </p:sp>
      <p:sp>
        <p:nvSpPr>
          <p:cNvPr id="3" name="object 3"/>
          <p:cNvSpPr txBox="1"/>
          <p:nvPr/>
        </p:nvSpPr>
        <p:spPr>
          <a:xfrm>
            <a:off x="3047745" y="334264"/>
            <a:ext cx="4161790" cy="281305"/>
          </a:xfrm>
          <a:prstGeom prst="rect">
            <a:avLst/>
          </a:prstGeom>
        </p:spPr>
        <p:txBody>
          <a:bodyPr vert="horz" wrap="square" lIns="0" tIns="0" rIns="0" bIns="0" rtlCol="0">
            <a:spAutoFit/>
          </a:bodyPr>
          <a:lstStyle/>
          <a:p>
            <a:pPr marL="12700">
              <a:lnSpc>
                <a:spcPct val="100000"/>
              </a:lnSpc>
            </a:pPr>
            <a:r>
              <a:rPr sz="1800" b="1" spc="5" dirty="0">
                <a:solidFill>
                  <a:srgbClr val="3C3C3C"/>
                </a:solidFill>
                <a:latin typeface="Microsoft JhengHei" panose="020B0604030504040204" charset="-120"/>
                <a:cs typeface="Microsoft JhengHei" panose="020B0604030504040204" charset="-120"/>
              </a:rPr>
              <a:t>高新技术企业所得税优惠政策及报表填写</a:t>
            </a:r>
            <a:endParaRPr sz="1800">
              <a:latin typeface="Microsoft JhengHei" panose="020B0604030504040204" charset="-120"/>
              <a:cs typeface="Microsoft JhengHei" panose="020B0604030504040204" charset="-120"/>
            </a:endParaRPr>
          </a:p>
        </p:txBody>
      </p:sp>
      <p:sp>
        <p:nvSpPr>
          <p:cNvPr id="4" name="object 4"/>
          <p:cNvSpPr/>
          <p:nvPr/>
        </p:nvSpPr>
        <p:spPr>
          <a:xfrm>
            <a:off x="1044702" y="1425702"/>
            <a:ext cx="10485120" cy="4960620"/>
          </a:xfrm>
          <a:custGeom>
            <a:avLst/>
            <a:gdLst/>
            <a:ahLst/>
            <a:cxnLst/>
            <a:rect l="l" t="t" r="r" b="b"/>
            <a:pathLst>
              <a:path w="10485120" h="4960620">
                <a:moveTo>
                  <a:pt x="10481310" y="4960620"/>
                </a:moveTo>
                <a:lnTo>
                  <a:pt x="3809" y="4960620"/>
                </a:lnTo>
                <a:lnTo>
                  <a:pt x="2349" y="4960327"/>
                </a:lnTo>
                <a:lnTo>
                  <a:pt x="1117" y="4959502"/>
                </a:lnTo>
                <a:lnTo>
                  <a:pt x="292" y="4958270"/>
                </a:lnTo>
                <a:lnTo>
                  <a:pt x="0" y="4956810"/>
                </a:lnTo>
                <a:lnTo>
                  <a:pt x="0" y="3810"/>
                </a:lnTo>
                <a:lnTo>
                  <a:pt x="292" y="2349"/>
                </a:lnTo>
                <a:lnTo>
                  <a:pt x="1117" y="1117"/>
                </a:lnTo>
                <a:lnTo>
                  <a:pt x="2349" y="292"/>
                </a:lnTo>
                <a:lnTo>
                  <a:pt x="3809" y="0"/>
                </a:lnTo>
                <a:lnTo>
                  <a:pt x="10481310" y="0"/>
                </a:lnTo>
                <a:lnTo>
                  <a:pt x="10482770" y="292"/>
                </a:lnTo>
                <a:lnTo>
                  <a:pt x="10484002" y="1117"/>
                </a:lnTo>
                <a:lnTo>
                  <a:pt x="10484827" y="2349"/>
                </a:lnTo>
                <a:lnTo>
                  <a:pt x="10485120" y="3810"/>
                </a:lnTo>
                <a:lnTo>
                  <a:pt x="7619" y="3810"/>
                </a:lnTo>
                <a:lnTo>
                  <a:pt x="3809" y="7620"/>
                </a:lnTo>
                <a:lnTo>
                  <a:pt x="7619" y="7620"/>
                </a:lnTo>
                <a:lnTo>
                  <a:pt x="7619" y="4953000"/>
                </a:lnTo>
                <a:lnTo>
                  <a:pt x="3809" y="4953000"/>
                </a:lnTo>
                <a:lnTo>
                  <a:pt x="7619" y="4956810"/>
                </a:lnTo>
                <a:lnTo>
                  <a:pt x="10485120" y="4956810"/>
                </a:lnTo>
                <a:lnTo>
                  <a:pt x="10484827" y="4958270"/>
                </a:lnTo>
                <a:lnTo>
                  <a:pt x="10484002" y="4959502"/>
                </a:lnTo>
                <a:lnTo>
                  <a:pt x="10482770" y="4960327"/>
                </a:lnTo>
                <a:lnTo>
                  <a:pt x="10481310" y="4960620"/>
                </a:lnTo>
                <a:close/>
              </a:path>
            </a:pathLst>
          </a:custGeom>
          <a:solidFill>
            <a:srgbClr val="3C3C3C"/>
          </a:solidFill>
        </p:spPr>
        <p:txBody>
          <a:bodyPr wrap="square" lIns="0" tIns="0" rIns="0" bIns="0" rtlCol="0"/>
          <a:lstStyle/>
          <a:p/>
        </p:txBody>
      </p:sp>
      <p:sp>
        <p:nvSpPr>
          <p:cNvPr id="5" name="object 5"/>
          <p:cNvSpPr/>
          <p:nvPr/>
        </p:nvSpPr>
        <p:spPr>
          <a:xfrm>
            <a:off x="1052322" y="1431416"/>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6" name="object 6"/>
          <p:cNvSpPr/>
          <p:nvPr/>
        </p:nvSpPr>
        <p:spPr>
          <a:xfrm>
            <a:off x="11526011" y="1429511"/>
            <a:ext cx="0" cy="4953000"/>
          </a:xfrm>
          <a:custGeom>
            <a:avLst/>
            <a:gdLst/>
            <a:ahLst/>
            <a:cxnLst/>
            <a:rect l="l" t="t" r="r" b="b"/>
            <a:pathLst>
              <a:path h="4953000">
                <a:moveTo>
                  <a:pt x="0" y="0"/>
                </a:moveTo>
                <a:lnTo>
                  <a:pt x="0" y="4953000"/>
                </a:lnTo>
              </a:path>
            </a:pathLst>
          </a:custGeom>
          <a:ln w="7620">
            <a:solidFill>
              <a:srgbClr val="3C3C3C"/>
            </a:solidFill>
          </a:ln>
        </p:spPr>
        <p:txBody>
          <a:bodyPr wrap="square" lIns="0" tIns="0" rIns="0" bIns="0" rtlCol="0"/>
          <a:lstStyle/>
          <a:p/>
        </p:txBody>
      </p:sp>
      <p:sp>
        <p:nvSpPr>
          <p:cNvPr id="7" name="object 7"/>
          <p:cNvSpPr/>
          <p:nvPr/>
        </p:nvSpPr>
        <p:spPr>
          <a:xfrm>
            <a:off x="1052322" y="6380607"/>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8" name="object 8"/>
          <p:cNvSpPr txBox="1"/>
          <p:nvPr/>
        </p:nvSpPr>
        <p:spPr>
          <a:xfrm>
            <a:off x="1279905" y="1568526"/>
            <a:ext cx="1301115" cy="311150"/>
          </a:xfrm>
          <a:prstGeom prst="rect">
            <a:avLst/>
          </a:prstGeom>
        </p:spPr>
        <p:txBody>
          <a:bodyPr vert="horz" wrap="square" lIns="0" tIns="0" rIns="0" bIns="0" rtlCol="0">
            <a:spAutoFit/>
          </a:bodyPr>
          <a:lstStyle/>
          <a:p>
            <a:pPr marL="12700">
              <a:lnSpc>
                <a:spcPct val="100000"/>
              </a:lnSpc>
            </a:pPr>
            <a:r>
              <a:rPr sz="2000" b="1" spc="10" dirty="0">
                <a:latin typeface="Microsoft JhengHei" panose="020B0604030504040204" charset="-120"/>
                <a:cs typeface="Microsoft JhengHei" panose="020B0604030504040204" charset="-120"/>
              </a:rPr>
              <a:t>重点关注</a:t>
            </a:r>
            <a:r>
              <a:rPr sz="2000" b="1" spc="5"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p:txBody>
      </p:sp>
      <p:sp>
        <p:nvSpPr>
          <p:cNvPr id="9" name="object 9"/>
          <p:cNvSpPr txBox="1"/>
          <p:nvPr/>
        </p:nvSpPr>
        <p:spPr>
          <a:xfrm>
            <a:off x="1644954" y="2033371"/>
            <a:ext cx="175895" cy="1690370"/>
          </a:xfrm>
          <a:prstGeom prst="rect">
            <a:avLst/>
          </a:prstGeom>
        </p:spPr>
        <p:txBody>
          <a:bodyPr vert="horz" wrap="square" lIns="0" tIns="0" rIns="0" bIns="0" rtlCol="0">
            <a:spAutoFit/>
          </a:bodyPr>
          <a:lstStyle/>
          <a:p>
            <a:pPr marL="12700">
              <a:lnSpc>
                <a:spcPct val="100000"/>
              </a:lnSpc>
            </a:pPr>
            <a:r>
              <a:rPr sz="1900" b="1" spc="125" dirty="0">
                <a:latin typeface="Arial" panose="020B0604020202020204"/>
                <a:cs typeface="Arial" panose="020B0604020202020204"/>
              </a:rPr>
              <a:t>1</a:t>
            </a:r>
            <a:endParaRPr sz="1900">
              <a:latin typeface="Arial" panose="020B0604020202020204"/>
              <a:cs typeface="Arial" panose="020B0604020202020204"/>
            </a:endParaRPr>
          </a:p>
          <a:p>
            <a:pPr marL="12700">
              <a:lnSpc>
                <a:spcPct val="100000"/>
              </a:lnSpc>
              <a:spcBef>
                <a:spcPts val="1320"/>
              </a:spcBef>
            </a:pPr>
            <a:r>
              <a:rPr sz="1900" b="1" spc="125" dirty="0">
                <a:latin typeface="Arial" panose="020B0604020202020204"/>
                <a:cs typeface="Arial" panose="020B0604020202020204"/>
              </a:rPr>
              <a:t>2</a:t>
            </a:r>
            <a:endParaRPr sz="1900">
              <a:latin typeface="Arial" panose="020B0604020202020204"/>
              <a:cs typeface="Arial" panose="020B0604020202020204"/>
            </a:endParaRPr>
          </a:p>
          <a:p>
            <a:pPr marL="12700">
              <a:lnSpc>
                <a:spcPct val="100000"/>
              </a:lnSpc>
              <a:spcBef>
                <a:spcPts val="1320"/>
              </a:spcBef>
            </a:pPr>
            <a:r>
              <a:rPr sz="1900" b="1" spc="125" dirty="0">
                <a:latin typeface="Arial" panose="020B0604020202020204"/>
                <a:cs typeface="Arial" panose="020B0604020202020204"/>
              </a:rPr>
              <a:t>3</a:t>
            </a:r>
            <a:endParaRPr sz="1900">
              <a:latin typeface="Arial" panose="020B0604020202020204"/>
              <a:cs typeface="Arial" panose="020B0604020202020204"/>
            </a:endParaRPr>
          </a:p>
          <a:p>
            <a:pPr marL="12700">
              <a:lnSpc>
                <a:spcPct val="100000"/>
              </a:lnSpc>
              <a:spcBef>
                <a:spcPts val="1320"/>
              </a:spcBef>
            </a:pPr>
            <a:r>
              <a:rPr sz="1900" b="1" spc="125" dirty="0">
                <a:latin typeface="Arial" panose="020B0604020202020204"/>
                <a:cs typeface="Arial" panose="020B0604020202020204"/>
              </a:rPr>
              <a:t>4</a:t>
            </a:r>
            <a:endParaRPr sz="1900">
              <a:latin typeface="Arial" panose="020B0604020202020204"/>
              <a:cs typeface="Arial" panose="020B0604020202020204"/>
            </a:endParaRPr>
          </a:p>
        </p:txBody>
      </p:sp>
      <p:sp>
        <p:nvSpPr>
          <p:cNvPr id="10" name="object 10"/>
          <p:cNvSpPr txBox="1"/>
          <p:nvPr/>
        </p:nvSpPr>
        <p:spPr>
          <a:xfrm>
            <a:off x="2286939" y="1839290"/>
            <a:ext cx="6670040" cy="1844675"/>
          </a:xfrm>
          <a:prstGeom prst="rect">
            <a:avLst/>
          </a:prstGeom>
        </p:spPr>
        <p:txBody>
          <a:bodyPr vert="horz" wrap="square" lIns="0" tIns="0" rIns="0" bIns="0" rtlCol="0">
            <a:spAutoFit/>
          </a:bodyPr>
          <a:lstStyle/>
          <a:p>
            <a:pPr marL="12700" marR="5080">
              <a:lnSpc>
                <a:spcPct val="151000"/>
              </a:lnSpc>
            </a:pPr>
            <a:r>
              <a:rPr sz="2000" b="1" spc="15" dirty="0">
                <a:latin typeface="Microsoft JhengHei" panose="020B0604030504040204" charset="-120"/>
                <a:cs typeface="Microsoft JhengHei" panose="020B0604030504040204" charset="-120"/>
              </a:rPr>
              <a:t>是否按国家统</a:t>
            </a:r>
            <a:r>
              <a:rPr sz="2000" b="1" spc="5" dirty="0">
                <a:latin typeface="Microsoft JhengHei" panose="020B0604030504040204" charset="-120"/>
                <a:cs typeface="Microsoft JhengHei" panose="020B0604030504040204" charset="-120"/>
              </a:rPr>
              <a:t>一</a:t>
            </a:r>
            <a:r>
              <a:rPr sz="2000" b="1" spc="15" dirty="0">
                <a:latin typeface="Microsoft JhengHei" panose="020B0604030504040204" charset="-120"/>
                <a:cs typeface="Microsoft JhengHei" panose="020B0604030504040204" charset="-120"/>
              </a:rPr>
              <a:t>会计</a:t>
            </a:r>
            <a:r>
              <a:rPr sz="2000" b="1" spc="5" dirty="0">
                <a:latin typeface="Microsoft JhengHei" panose="020B0604030504040204" charset="-120"/>
                <a:cs typeface="Microsoft JhengHei" panose="020B0604030504040204" charset="-120"/>
              </a:rPr>
              <a:t>制</a:t>
            </a:r>
            <a:r>
              <a:rPr sz="2000" b="1" spc="15" dirty="0">
                <a:latin typeface="Microsoft JhengHei" panose="020B0604030504040204" charset="-120"/>
                <a:cs typeface="Microsoft JhengHei" panose="020B0604030504040204" charset="-120"/>
              </a:rPr>
              <a:t>度要求</a:t>
            </a:r>
            <a:r>
              <a:rPr sz="2000" b="1" spc="5" dirty="0">
                <a:latin typeface="Microsoft JhengHei" panose="020B0604030504040204" charset="-120"/>
                <a:cs typeface="Microsoft JhengHei" panose="020B0604030504040204" charset="-120"/>
              </a:rPr>
              <a:t>设</a:t>
            </a:r>
            <a:r>
              <a:rPr sz="2000" b="1" spc="15" dirty="0">
                <a:latin typeface="Microsoft JhengHei" panose="020B0604030504040204" charset="-120"/>
                <a:cs typeface="Microsoft JhengHei" panose="020B0604030504040204" charset="-120"/>
              </a:rPr>
              <a:t>立专</a:t>
            </a:r>
            <a:r>
              <a:rPr sz="2000" b="1" spc="5" dirty="0">
                <a:latin typeface="Microsoft JhengHei" panose="020B0604030504040204" charset="-120"/>
                <a:cs typeface="Microsoft JhengHei" panose="020B0604030504040204" charset="-120"/>
              </a:rPr>
              <a:t>门</a:t>
            </a:r>
            <a:r>
              <a:rPr sz="2000" b="1" spc="15" dirty="0">
                <a:latin typeface="Microsoft JhengHei" panose="020B0604030504040204" charset="-120"/>
                <a:cs typeface="Microsoft JhengHei" panose="020B0604030504040204" charset="-120"/>
              </a:rPr>
              <a:t>科目</a:t>
            </a:r>
            <a:r>
              <a:rPr sz="2000" b="1" spc="5" dirty="0">
                <a:latin typeface="Microsoft JhengHei" panose="020B0604030504040204" charset="-120"/>
                <a:cs typeface="Microsoft JhengHei" panose="020B0604030504040204" charset="-120"/>
              </a:rPr>
              <a:t>核</a:t>
            </a:r>
            <a:r>
              <a:rPr sz="2000" b="1" spc="15" dirty="0">
                <a:latin typeface="Microsoft JhengHei" panose="020B0604030504040204" charset="-120"/>
                <a:cs typeface="Microsoft JhengHei" panose="020B0604030504040204" charset="-120"/>
              </a:rPr>
              <a:t>算研发</a:t>
            </a:r>
            <a:r>
              <a:rPr sz="2000" b="1" spc="5" dirty="0">
                <a:latin typeface="Microsoft JhengHei" panose="020B0604030504040204" charset="-120"/>
                <a:cs typeface="Microsoft JhengHei" panose="020B0604030504040204" charset="-120"/>
              </a:rPr>
              <a:t>费</a:t>
            </a:r>
            <a:r>
              <a:rPr sz="2000" b="1" spc="15" dirty="0">
                <a:latin typeface="Microsoft JhengHei" panose="020B0604030504040204" charset="-120"/>
                <a:cs typeface="Microsoft JhengHei" panose="020B0604030504040204" charset="-120"/>
              </a:rPr>
              <a:t>用</a:t>
            </a:r>
            <a:r>
              <a:rPr sz="2000" b="1" dirty="0">
                <a:latin typeface="Microsoft JhengHei" panose="020B0604030504040204" charset="-120"/>
                <a:cs typeface="Microsoft JhengHei" panose="020B0604030504040204" charset="-120"/>
              </a:rPr>
              <a:t>； </a:t>
            </a:r>
            <a:r>
              <a:rPr sz="2000" b="1"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高新辅助账设置正确； </a:t>
            </a:r>
            <a:r>
              <a:rPr sz="2000" b="1" spc="-475"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归集方式正确：是否按项目归集；按时间归集 归集范围正 </a:t>
            </a:r>
            <a:r>
              <a:rPr sz="2000" b="1" spc="-295"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确</a:t>
            </a:r>
            <a:endParaRPr sz="2000">
              <a:latin typeface="Microsoft JhengHei" panose="020B0604030504040204" charset="-120"/>
              <a:cs typeface="Microsoft JhengHei" panose="020B0604030504040204" charset="-120"/>
            </a:endParaRPr>
          </a:p>
        </p:txBody>
      </p:sp>
      <p:sp>
        <p:nvSpPr>
          <p:cNvPr id="11" name="object 11"/>
          <p:cNvSpPr txBox="1"/>
          <p:nvPr/>
        </p:nvSpPr>
        <p:spPr>
          <a:xfrm>
            <a:off x="1130604" y="3837533"/>
            <a:ext cx="10054590" cy="775335"/>
          </a:xfrm>
          <a:prstGeom prst="rect">
            <a:avLst/>
          </a:prstGeom>
        </p:spPr>
        <p:txBody>
          <a:bodyPr vert="horz" wrap="square" lIns="0" tIns="0" rIns="0" bIns="0" rtlCol="0">
            <a:spAutoFit/>
          </a:bodyPr>
          <a:lstStyle/>
          <a:p>
            <a:pPr marL="12700">
              <a:lnSpc>
                <a:spcPct val="100000"/>
              </a:lnSpc>
              <a:tabLst>
                <a:tab pos="526415" algn="l"/>
              </a:tabLst>
            </a:pPr>
            <a:r>
              <a:rPr sz="1900" b="1" spc="125" dirty="0">
                <a:latin typeface="Arial" panose="020B0604020202020204"/>
                <a:cs typeface="Arial" panose="020B0604020202020204"/>
              </a:rPr>
              <a:t>5	</a:t>
            </a:r>
            <a:r>
              <a:rPr sz="2000" b="1" spc="10" dirty="0">
                <a:latin typeface="Microsoft JhengHei" panose="020B0604030504040204" charset="-120"/>
                <a:cs typeface="Microsoft JhengHei" panose="020B0604030504040204" charset="-120"/>
              </a:rPr>
              <a:t>合理分摊：企业申报的研发费用涉及符合条件的研发项目和不符合条件的研发</a:t>
            </a:r>
            <a:r>
              <a:rPr sz="2000" b="1" spc="-55"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项目；</a:t>
            </a:r>
            <a:endParaRPr sz="2000">
              <a:latin typeface="Microsoft JhengHei" panose="020B0604030504040204" charset="-120"/>
              <a:cs typeface="Microsoft JhengHei" panose="020B0604030504040204" charset="-120"/>
            </a:endParaRPr>
          </a:p>
          <a:p>
            <a:pPr marL="12700">
              <a:lnSpc>
                <a:spcPct val="100000"/>
              </a:lnSpc>
              <a:spcBef>
                <a:spcPts val="1255"/>
              </a:spcBef>
            </a:pPr>
            <a:r>
              <a:rPr sz="2000" b="1" spc="10" dirty="0">
                <a:latin typeface="Microsoft JhengHei" panose="020B0604030504040204" charset="-120"/>
                <a:cs typeface="Microsoft JhengHei" panose="020B0604030504040204" charset="-120"/>
              </a:rPr>
              <a:t>相关项目之间的费用分摊是否合理；</a:t>
            </a:r>
            <a:endParaRPr sz="2000">
              <a:latin typeface="Microsoft JhengHei" panose="020B0604030504040204" charset="-120"/>
              <a:cs typeface="Microsoft JhengHei" panose="020B0604030504040204" charset="-120"/>
            </a:endParaRPr>
          </a:p>
        </p:txBody>
      </p:sp>
      <p:sp>
        <p:nvSpPr>
          <p:cNvPr id="12" name="object 12"/>
          <p:cNvSpPr/>
          <p:nvPr/>
        </p:nvSpPr>
        <p:spPr>
          <a:xfrm>
            <a:off x="952500" y="1443989"/>
            <a:ext cx="110489" cy="275590"/>
          </a:xfrm>
          <a:custGeom>
            <a:avLst/>
            <a:gdLst/>
            <a:ahLst/>
            <a:cxnLst/>
            <a:rect l="l" t="t" r="r" b="b"/>
            <a:pathLst>
              <a:path w="110490" h="275589">
                <a:moveTo>
                  <a:pt x="0" y="0"/>
                </a:moveTo>
                <a:lnTo>
                  <a:pt x="110159" y="0"/>
                </a:lnTo>
                <a:lnTo>
                  <a:pt x="110159" y="275590"/>
                </a:lnTo>
                <a:lnTo>
                  <a:pt x="0" y="275590"/>
                </a:lnTo>
                <a:lnTo>
                  <a:pt x="0" y="0"/>
                </a:lnTo>
                <a:close/>
              </a:path>
            </a:pathLst>
          </a:custGeom>
          <a:solidFill>
            <a:srgbClr val="4276AA"/>
          </a:solidFill>
        </p:spPr>
        <p:txBody>
          <a:bodyPr wrap="square" lIns="0" tIns="0" rIns="0" bIns="0" rtlCol="0"/>
          <a:lstStyle/>
          <a:p/>
        </p:txBody>
      </p:sp>
      <p:sp>
        <p:nvSpPr>
          <p:cNvPr id="13" name="object 13"/>
          <p:cNvSpPr/>
          <p:nvPr/>
        </p:nvSpPr>
        <p:spPr>
          <a:xfrm>
            <a:off x="952500" y="1333500"/>
            <a:ext cx="386080" cy="110489"/>
          </a:xfrm>
          <a:custGeom>
            <a:avLst/>
            <a:gdLst/>
            <a:ahLst/>
            <a:cxnLst/>
            <a:rect l="l" t="t" r="r" b="b"/>
            <a:pathLst>
              <a:path w="386080"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4" name="object 14"/>
          <p:cNvSpPr/>
          <p:nvPr/>
        </p:nvSpPr>
        <p:spPr>
          <a:xfrm>
            <a:off x="11239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5" name="object 15"/>
          <p:cNvSpPr/>
          <p:nvPr/>
        </p:nvSpPr>
        <p:spPr>
          <a:xfrm>
            <a:off x="11514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6" name="object 16"/>
          <p:cNvSpPr/>
          <p:nvPr/>
        </p:nvSpPr>
        <p:spPr>
          <a:xfrm>
            <a:off x="1016508" y="842010"/>
            <a:ext cx="10454640" cy="0"/>
          </a:xfrm>
          <a:custGeom>
            <a:avLst/>
            <a:gdLst/>
            <a:ahLst/>
            <a:cxnLst/>
            <a:rect l="l" t="t" r="r" b="b"/>
            <a:pathLst>
              <a:path w="10454640">
                <a:moveTo>
                  <a:pt x="0" y="0"/>
                </a:moveTo>
                <a:lnTo>
                  <a:pt x="10454640" y="0"/>
                </a:lnTo>
              </a:path>
            </a:pathLst>
          </a:custGeom>
          <a:ln w="11049">
            <a:solidFill>
              <a:srgbClr val="000000"/>
            </a:solidFill>
          </a:ln>
        </p:spPr>
        <p:txBody>
          <a:bodyPr wrap="square" lIns="0" tIns="0" rIns="0" bIns="0" rtlCol="0"/>
          <a:lstStyle/>
          <a:p/>
        </p:txBody>
      </p:sp>
      <p:sp>
        <p:nvSpPr>
          <p:cNvPr id="17" name="object 17"/>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8" name="object 18"/>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8690" y="367868"/>
            <a:ext cx="2693035" cy="487680"/>
          </a:xfrm>
          <a:prstGeom prst="rect">
            <a:avLst/>
          </a:prstGeom>
        </p:spPr>
        <p:txBody>
          <a:bodyPr vert="horz" wrap="square" lIns="0" tIns="0" rIns="0" bIns="0" rtlCol="0">
            <a:spAutoFit/>
          </a:bodyPr>
          <a:lstStyle/>
          <a:p>
            <a:pPr marL="12700">
              <a:lnSpc>
                <a:spcPct val="100000"/>
              </a:lnSpc>
            </a:pPr>
            <a:r>
              <a:rPr dirty="0">
                <a:solidFill>
                  <a:srgbClr val="000000"/>
                </a:solidFill>
                <a:latin typeface="Arial" panose="020B0604020202020204"/>
                <a:cs typeface="Arial" panose="020B0604020202020204"/>
              </a:rPr>
              <a:t>•</a:t>
            </a:r>
            <a:r>
              <a:rPr spc="-310" dirty="0">
                <a:solidFill>
                  <a:srgbClr val="000000"/>
                </a:solidFill>
                <a:latin typeface="Arial" panose="020B0604020202020204"/>
                <a:cs typeface="Arial" panose="020B0604020202020204"/>
              </a:rPr>
              <a:t> </a:t>
            </a:r>
            <a:r>
              <a:rPr dirty="0">
                <a:solidFill>
                  <a:srgbClr val="000000"/>
                </a:solidFill>
              </a:rPr>
              <a:t>二、纳税申报</a:t>
            </a:r>
            <a:endParaRPr dirty="0">
              <a:solidFill>
                <a:srgbClr val="000000"/>
              </a:solidFill>
            </a:endParaRPr>
          </a:p>
        </p:txBody>
      </p:sp>
      <p:sp>
        <p:nvSpPr>
          <p:cNvPr id="3" name="object 3"/>
          <p:cNvSpPr txBox="1"/>
          <p:nvPr/>
        </p:nvSpPr>
        <p:spPr>
          <a:xfrm>
            <a:off x="748690" y="971753"/>
            <a:ext cx="2522220" cy="426720"/>
          </a:xfrm>
          <a:prstGeom prst="rect">
            <a:avLst/>
          </a:prstGeom>
        </p:spPr>
        <p:txBody>
          <a:bodyPr vert="horz" wrap="square" lIns="0" tIns="0" rIns="0" bIns="0" rtlCol="0">
            <a:spAutoFit/>
          </a:bodyPr>
          <a:lstStyle/>
          <a:p>
            <a:pPr marL="12700">
              <a:lnSpc>
                <a:spcPct val="100000"/>
              </a:lnSpc>
              <a:tabLst>
                <a:tab pos="948690" algn="l"/>
              </a:tabLst>
            </a:pPr>
            <a:r>
              <a:rPr sz="2800" spc="-5" dirty="0">
                <a:latin typeface="Arial" panose="020B0604020202020204"/>
                <a:cs typeface="Arial" panose="020B0604020202020204"/>
              </a:rPr>
              <a:t>•</a:t>
            </a:r>
            <a:r>
              <a:rPr sz="2800" spc="40" dirty="0">
                <a:latin typeface="Arial" panose="020B0604020202020204"/>
                <a:cs typeface="Arial" panose="020B0604020202020204"/>
              </a:rPr>
              <a:t> </a:t>
            </a:r>
            <a:r>
              <a:rPr sz="2800" spc="-10" dirty="0">
                <a:latin typeface="Arial Unicode MS" panose="020B0604020202020204" charset="-122"/>
                <a:cs typeface="Arial Unicode MS" panose="020B0604020202020204" charset="-122"/>
              </a:rPr>
              <a:t>在</a:t>
            </a:r>
            <a:r>
              <a:rPr sz="2800" spc="-5" dirty="0">
                <a:latin typeface="Tahoma" panose="020B0604030504040204"/>
                <a:cs typeface="Tahoma" panose="020B0604030504040204"/>
              </a:rPr>
              <a:t>“</a:t>
            </a:r>
            <a:r>
              <a:rPr sz="2800" dirty="0">
                <a:latin typeface="Tahoma" panose="020B0604030504040204"/>
                <a:cs typeface="Tahoma" panose="020B0604030504040204"/>
              </a:rPr>
              <a:t>	</a:t>
            </a:r>
            <a:r>
              <a:rPr sz="2800" spc="-10" dirty="0">
                <a:latin typeface="Arial Unicode MS" panose="020B0604020202020204" charset="-122"/>
                <a:cs typeface="Arial Unicode MS" panose="020B0604020202020204" charset="-122"/>
              </a:rPr>
              <a:t>我要办税</a:t>
            </a:r>
            <a:r>
              <a:rPr sz="2800" spc="-5" dirty="0">
                <a:latin typeface="Tahoma" panose="020B0604030504040204"/>
                <a:cs typeface="Tahoma" panose="020B0604030504040204"/>
              </a:rPr>
              <a:t>”</a:t>
            </a:r>
            <a:endParaRPr sz="2800">
              <a:latin typeface="Tahoma" panose="020B0604030504040204"/>
              <a:cs typeface="Tahoma" panose="020B0604030504040204"/>
            </a:endParaRPr>
          </a:p>
        </p:txBody>
      </p:sp>
      <p:sp>
        <p:nvSpPr>
          <p:cNvPr id="4" name="object 4"/>
          <p:cNvSpPr txBox="1"/>
          <p:nvPr/>
        </p:nvSpPr>
        <p:spPr>
          <a:xfrm>
            <a:off x="3456330" y="971753"/>
            <a:ext cx="1939925" cy="429895"/>
          </a:xfrm>
          <a:prstGeom prst="rect">
            <a:avLst/>
          </a:prstGeom>
        </p:spPr>
        <p:txBody>
          <a:bodyPr vert="horz" wrap="square" lIns="0" tIns="0" rIns="0" bIns="0" rtlCol="0">
            <a:spAutoFit/>
          </a:bodyPr>
          <a:lstStyle/>
          <a:p>
            <a:pPr marL="12700">
              <a:lnSpc>
                <a:spcPct val="100000"/>
              </a:lnSpc>
            </a:pPr>
            <a:r>
              <a:rPr sz="2800" spc="-10" dirty="0">
                <a:latin typeface="Arial Unicode MS" panose="020B0604020202020204" charset="-122"/>
                <a:cs typeface="Arial Unicode MS" panose="020B0604020202020204" charset="-122"/>
              </a:rPr>
              <a:t>模块中选择</a:t>
            </a:r>
            <a:r>
              <a:rPr sz="2800" spc="-5" dirty="0">
                <a:latin typeface="Tahoma" panose="020B0604030504040204"/>
                <a:cs typeface="Tahoma" panose="020B0604030504040204"/>
              </a:rPr>
              <a:t>“</a:t>
            </a:r>
            <a:endParaRPr sz="2800">
              <a:latin typeface="Tahoma" panose="020B0604030504040204"/>
              <a:cs typeface="Tahoma" panose="020B0604030504040204"/>
            </a:endParaRPr>
          </a:p>
        </p:txBody>
      </p:sp>
      <p:sp>
        <p:nvSpPr>
          <p:cNvPr id="5" name="object 5"/>
          <p:cNvSpPr txBox="1"/>
          <p:nvPr/>
        </p:nvSpPr>
        <p:spPr>
          <a:xfrm>
            <a:off x="5581675" y="971753"/>
            <a:ext cx="3216910" cy="429895"/>
          </a:xfrm>
          <a:prstGeom prst="rect">
            <a:avLst/>
          </a:prstGeom>
        </p:spPr>
        <p:txBody>
          <a:bodyPr vert="horz" wrap="square" lIns="0" tIns="0" rIns="0" bIns="0" rtlCol="0">
            <a:spAutoFit/>
          </a:bodyPr>
          <a:lstStyle/>
          <a:p>
            <a:pPr marL="12700">
              <a:lnSpc>
                <a:spcPct val="100000"/>
              </a:lnSpc>
              <a:tabLst>
                <a:tab pos="2848610" algn="l"/>
              </a:tabLst>
            </a:pPr>
            <a:r>
              <a:rPr sz="2800" spc="-10" dirty="0">
                <a:latin typeface="Arial Unicode MS" panose="020B0604020202020204" charset="-122"/>
                <a:cs typeface="Arial Unicode MS" panose="020B0604020202020204" charset="-122"/>
              </a:rPr>
              <a:t>税费</a:t>
            </a:r>
            <a:r>
              <a:rPr sz="2800" dirty="0">
                <a:latin typeface="Arial Unicode MS" panose="020B0604020202020204" charset="-122"/>
                <a:cs typeface="Arial Unicode MS" panose="020B0604020202020204" charset="-122"/>
              </a:rPr>
              <a:t>申</a:t>
            </a:r>
            <a:r>
              <a:rPr sz="2800" spc="-10" dirty="0">
                <a:latin typeface="Arial Unicode MS" panose="020B0604020202020204" charset="-122"/>
                <a:cs typeface="Arial Unicode MS" panose="020B0604020202020204" charset="-122"/>
              </a:rPr>
              <a:t>报及</a:t>
            </a:r>
            <a:r>
              <a:rPr sz="2800" dirty="0">
                <a:latin typeface="Arial Unicode MS" panose="020B0604020202020204" charset="-122"/>
                <a:cs typeface="Arial Unicode MS" panose="020B0604020202020204" charset="-122"/>
              </a:rPr>
              <a:t>缴</a:t>
            </a:r>
            <a:r>
              <a:rPr sz="2800" spc="-10" dirty="0">
                <a:latin typeface="Arial Unicode MS" panose="020B0604020202020204" charset="-122"/>
                <a:cs typeface="Arial Unicode MS" panose="020B0604020202020204" charset="-122"/>
              </a:rPr>
              <a:t>纳</a:t>
            </a:r>
            <a:r>
              <a:rPr sz="2800" spc="-5" dirty="0">
                <a:latin typeface="Tahoma" panose="020B0604030504040204"/>
                <a:cs typeface="Tahoma" panose="020B0604030504040204"/>
              </a:rPr>
              <a:t>”</a:t>
            </a:r>
            <a:r>
              <a:rPr sz="2800" dirty="0">
                <a:latin typeface="Tahoma" panose="020B0604030504040204"/>
                <a:cs typeface="Tahoma" panose="020B0604030504040204"/>
              </a:rPr>
              <a:t>	</a:t>
            </a:r>
            <a:r>
              <a:rPr sz="2800" spc="-5" dirty="0">
                <a:latin typeface="Arial Unicode MS" panose="020B0604020202020204" charset="-122"/>
                <a:cs typeface="Arial Unicode MS" panose="020B0604020202020204" charset="-122"/>
              </a:rPr>
              <a:t>。</a:t>
            </a:r>
            <a:endParaRPr sz="2800">
              <a:latin typeface="Arial Unicode MS" panose="020B0604020202020204" charset="-122"/>
              <a:cs typeface="Arial Unicode MS" panose="020B0604020202020204" charset="-122"/>
            </a:endParaRPr>
          </a:p>
        </p:txBody>
      </p:sp>
      <p:sp>
        <p:nvSpPr>
          <p:cNvPr id="6" name="object 6"/>
          <p:cNvSpPr/>
          <p:nvPr/>
        </p:nvSpPr>
        <p:spPr>
          <a:xfrm>
            <a:off x="659891" y="1499616"/>
            <a:ext cx="10840212" cy="4373879"/>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597" rIns="0" bIns="0" rtlCol="0">
            <a:spAutoFit/>
          </a:bodyPr>
          <a:lstStyle/>
          <a:p>
            <a:pPr marL="565785">
              <a:lnSpc>
                <a:spcPct val="100000"/>
              </a:lnSpc>
            </a:pPr>
            <a:r>
              <a:rPr sz="1800" b="1" spc="10" dirty="0">
                <a:solidFill>
                  <a:srgbClr val="3C3C3C"/>
                </a:solidFill>
                <a:latin typeface="Microsoft JhengHei" panose="020B0604030504040204" charset="-120"/>
                <a:cs typeface="Microsoft JhengHei" panose="020B0604030504040204" charset="-120"/>
              </a:rPr>
              <a:t>重点优惠之</a:t>
            </a:r>
            <a:r>
              <a:rPr sz="1800" b="1" dirty="0">
                <a:solidFill>
                  <a:srgbClr val="3C3C3C"/>
                </a:solidFill>
                <a:latin typeface="Microsoft JhengHei" panose="020B0604030504040204" charset="-120"/>
                <a:cs typeface="Microsoft JhengHei" panose="020B0604030504040204" charset="-120"/>
              </a:rPr>
              <a:t>一</a:t>
            </a:r>
            <a:endParaRPr sz="1800">
              <a:latin typeface="Microsoft JhengHei" panose="020B0604030504040204" charset="-120"/>
              <a:cs typeface="Microsoft JhengHei" panose="020B0604030504040204" charset="-120"/>
            </a:endParaRPr>
          </a:p>
        </p:txBody>
      </p:sp>
      <p:sp>
        <p:nvSpPr>
          <p:cNvPr id="3" name="object 3"/>
          <p:cNvSpPr txBox="1"/>
          <p:nvPr/>
        </p:nvSpPr>
        <p:spPr>
          <a:xfrm>
            <a:off x="3047745" y="334264"/>
            <a:ext cx="4161790" cy="281305"/>
          </a:xfrm>
          <a:prstGeom prst="rect">
            <a:avLst/>
          </a:prstGeom>
        </p:spPr>
        <p:txBody>
          <a:bodyPr vert="horz" wrap="square" lIns="0" tIns="0" rIns="0" bIns="0" rtlCol="0">
            <a:spAutoFit/>
          </a:bodyPr>
          <a:lstStyle/>
          <a:p>
            <a:pPr marL="12700">
              <a:lnSpc>
                <a:spcPct val="100000"/>
              </a:lnSpc>
            </a:pPr>
            <a:r>
              <a:rPr sz="1800" b="1" spc="5" dirty="0">
                <a:solidFill>
                  <a:srgbClr val="3C3C3C"/>
                </a:solidFill>
                <a:latin typeface="Microsoft JhengHei" panose="020B0604030504040204" charset="-120"/>
                <a:cs typeface="Microsoft JhengHei" panose="020B0604030504040204" charset="-120"/>
              </a:rPr>
              <a:t>高新技术企业所得税优惠政策及报表填写</a:t>
            </a:r>
            <a:endParaRPr sz="1800">
              <a:latin typeface="Microsoft JhengHei" panose="020B0604030504040204" charset="-120"/>
              <a:cs typeface="Microsoft JhengHei" panose="020B0604030504040204" charset="-120"/>
            </a:endParaRPr>
          </a:p>
        </p:txBody>
      </p:sp>
      <p:sp>
        <p:nvSpPr>
          <p:cNvPr id="4" name="object 4"/>
          <p:cNvSpPr/>
          <p:nvPr/>
        </p:nvSpPr>
        <p:spPr>
          <a:xfrm>
            <a:off x="1044702" y="1425702"/>
            <a:ext cx="10485120" cy="4960620"/>
          </a:xfrm>
          <a:custGeom>
            <a:avLst/>
            <a:gdLst/>
            <a:ahLst/>
            <a:cxnLst/>
            <a:rect l="l" t="t" r="r" b="b"/>
            <a:pathLst>
              <a:path w="10485120" h="4960620">
                <a:moveTo>
                  <a:pt x="10481310" y="4960620"/>
                </a:moveTo>
                <a:lnTo>
                  <a:pt x="3809" y="4960620"/>
                </a:lnTo>
                <a:lnTo>
                  <a:pt x="2349" y="4960327"/>
                </a:lnTo>
                <a:lnTo>
                  <a:pt x="1117" y="4959502"/>
                </a:lnTo>
                <a:lnTo>
                  <a:pt x="292" y="4958270"/>
                </a:lnTo>
                <a:lnTo>
                  <a:pt x="0" y="4956810"/>
                </a:lnTo>
                <a:lnTo>
                  <a:pt x="0" y="3810"/>
                </a:lnTo>
                <a:lnTo>
                  <a:pt x="292" y="2349"/>
                </a:lnTo>
                <a:lnTo>
                  <a:pt x="1117" y="1117"/>
                </a:lnTo>
                <a:lnTo>
                  <a:pt x="2349" y="292"/>
                </a:lnTo>
                <a:lnTo>
                  <a:pt x="3809" y="0"/>
                </a:lnTo>
                <a:lnTo>
                  <a:pt x="10481310" y="0"/>
                </a:lnTo>
                <a:lnTo>
                  <a:pt x="10482770" y="292"/>
                </a:lnTo>
                <a:lnTo>
                  <a:pt x="10484002" y="1117"/>
                </a:lnTo>
                <a:lnTo>
                  <a:pt x="10484827" y="2349"/>
                </a:lnTo>
                <a:lnTo>
                  <a:pt x="10485120" y="3810"/>
                </a:lnTo>
                <a:lnTo>
                  <a:pt x="7619" y="3810"/>
                </a:lnTo>
                <a:lnTo>
                  <a:pt x="3809" y="7620"/>
                </a:lnTo>
                <a:lnTo>
                  <a:pt x="7619" y="7620"/>
                </a:lnTo>
                <a:lnTo>
                  <a:pt x="7619" y="4953000"/>
                </a:lnTo>
                <a:lnTo>
                  <a:pt x="3809" y="4953000"/>
                </a:lnTo>
                <a:lnTo>
                  <a:pt x="7619" y="4956810"/>
                </a:lnTo>
                <a:lnTo>
                  <a:pt x="10485120" y="4956810"/>
                </a:lnTo>
                <a:lnTo>
                  <a:pt x="10484827" y="4958270"/>
                </a:lnTo>
                <a:lnTo>
                  <a:pt x="10484002" y="4959502"/>
                </a:lnTo>
                <a:lnTo>
                  <a:pt x="10482770" y="4960327"/>
                </a:lnTo>
                <a:lnTo>
                  <a:pt x="10481310" y="4960620"/>
                </a:lnTo>
                <a:close/>
              </a:path>
            </a:pathLst>
          </a:custGeom>
          <a:solidFill>
            <a:srgbClr val="3C3C3C"/>
          </a:solidFill>
        </p:spPr>
        <p:txBody>
          <a:bodyPr wrap="square" lIns="0" tIns="0" rIns="0" bIns="0" rtlCol="0"/>
          <a:lstStyle/>
          <a:p/>
        </p:txBody>
      </p:sp>
      <p:sp>
        <p:nvSpPr>
          <p:cNvPr id="5" name="object 5"/>
          <p:cNvSpPr/>
          <p:nvPr/>
        </p:nvSpPr>
        <p:spPr>
          <a:xfrm>
            <a:off x="1052322" y="1431416"/>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6" name="object 6"/>
          <p:cNvSpPr/>
          <p:nvPr/>
        </p:nvSpPr>
        <p:spPr>
          <a:xfrm>
            <a:off x="11526011" y="1429511"/>
            <a:ext cx="0" cy="4953000"/>
          </a:xfrm>
          <a:custGeom>
            <a:avLst/>
            <a:gdLst/>
            <a:ahLst/>
            <a:cxnLst/>
            <a:rect l="l" t="t" r="r" b="b"/>
            <a:pathLst>
              <a:path h="4953000">
                <a:moveTo>
                  <a:pt x="0" y="0"/>
                </a:moveTo>
                <a:lnTo>
                  <a:pt x="0" y="4953000"/>
                </a:lnTo>
              </a:path>
            </a:pathLst>
          </a:custGeom>
          <a:ln w="7620">
            <a:solidFill>
              <a:srgbClr val="3C3C3C"/>
            </a:solidFill>
          </a:ln>
        </p:spPr>
        <p:txBody>
          <a:bodyPr wrap="square" lIns="0" tIns="0" rIns="0" bIns="0" rtlCol="0"/>
          <a:lstStyle/>
          <a:p/>
        </p:txBody>
      </p:sp>
      <p:sp>
        <p:nvSpPr>
          <p:cNvPr id="7" name="object 7"/>
          <p:cNvSpPr/>
          <p:nvPr/>
        </p:nvSpPr>
        <p:spPr>
          <a:xfrm>
            <a:off x="1052322" y="6380607"/>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8" name="object 8"/>
          <p:cNvSpPr txBox="1"/>
          <p:nvPr/>
        </p:nvSpPr>
        <p:spPr>
          <a:xfrm>
            <a:off x="1130604" y="1415618"/>
            <a:ext cx="8461375" cy="3665220"/>
          </a:xfrm>
          <a:prstGeom prst="rect">
            <a:avLst/>
          </a:prstGeom>
        </p:spPr>
        <p:txBody>
          <a:bodyPr vert="horz" wrap="square" lIns="0" tIns="0" rIns="0" bIns="0" rtlCol="0">
            <a:spAutoFit/>
          </a:bodyPr>
          <a:lstStyle/>
          <a:p>
            <a:pPr marL="139700" marR="4222115" indent="635">
              <a:lnSpc>
                <a:spcPct val="150000"/>
              </a:lnSpc>
            </a:pPr>
            <a:r>
              <a:rPr sz="2000" b="1" spc="5" dirty="0">
                <a:latin typeface="Microsoft JhengHei" panose="020B0604030504040204" charset="-120"/>
                <a:cs typeface="Microsoft JhengHei" panose="020B0604030504040204" charset="-120"/>
              </a:rPr>
              <a:t>以往发现的主要问题： </a:t>
            </a:r>
            <a:r>
              <a:rPr sz="2000" b="1" spc="-465" dirty="0">
                <a:latin typeface="Microsoft JhengHei" panose="020B0604030504040204" charset="-120"/>
                <a:cs typeface="Microsoft JhengHei" panose="020B0604030504040204" charset="-120"/>
              </a:rPr>
              <a:t> </a:t>
            </a:r>
            <a:r>
              <a:rPr sz="2000" b="1" spc="15" dirty="0">
                <a:latin typeface="Microsoft JhengHei" panose="020B0604030504040204" charset="-120"/>
                <a:cs typeface="Microsoft JhengHei" panose="020B0604030504040204" charset="-120"/>
              </a:rPr>
              <a:t>未按会计及税法要求核算研发</a:t>
            </a:r>
            <a:r>
              <a:rPr sz="2000" b="1" spc="5" dirty="0">
                <a:latin typeface="Microsoft JhengHei" panose="020B0604030504040204" charset="-120"/>
                <a:cs typeface="Microsoft JhengHei" panose="020B0604030504040204" charset="-120"/>
              </a:rPr>
              <a:t>费</a:t>
            </a:r>
            <a:r>
              <a:rPr sz="2000" b="1" spc="15" dirty="0">
                <a:latin typeface="Microsoft JhengHei" panose="020B0604030504040204" charset="-120"/>
                <a:cs typeface="Microsoft JhengHei" panose="020B0604030504040204" charset="-120"/>
              </a:rPr>
              <a:t>用</a:t>
            </a:r>
            <a:r>
              <a:rPr sz="2000" b="1" spc="5"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a:p>
            <a:pPr marL="139700" marR="71120">
              <a:lnSpc>
                <a:spcPts val="3600"/>
              </a:lnSpc>
              <a:spcBef>
                <a:spcPts val="180"/>
              </a:spcBef>
              <a:tabLst>
                <a:tab pos="1545590" algn="l"/>
              </a:tabLst>
            </a:pPr>
            <a:r>
              <a:rPr sz="2000" b="1" spc="10" dirty="0">
                <a:latin typeface="Microsoft JhengHei" panose="020B0604030504040204" charset="-120"/>
                <a:cs typeface="Microsoft JhengHei" panose="020B0604030504040204" charset="-120"/>
              </a:rPr>
              <a:t>混淆研发费用与生产费用、日常管理费用； 共用费用分摊不合理：折旧、 </a:t>
            </a:r>
            <a:r>
              <a:rPr sz="2000" b="1" spc="-430"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水电费等；	</a:t>
            </a:r>
            <a:r>
              <a:rPr sz="2000" b="1" spc="10" dirty="0">
                <a:latin typeface="Microsoft JhengHei" panose="020B0604030504040204" charset="-120"/>
                <a:cs typeface="Microsoft JhengHei" panose="020B0604030504040204" charset="-120"/>
              </a:rPr>
              <a:t>研发时间不合理；</a:t>
            </a:r>
            <a:endParaRPr sz="2000">
              <a:latin typeface="Microsoft JhengHei" panose="020B0604030504040204" charset="-120"/>
              <a:cs typeface="Microsoft JhengHei" panose="020B0604030504040204" charset="-120"/>
            </a:endParaRPr>
          </a:p>
          <a:p>
            <a:pPr marL="12700" marR="5080" indent="127000">
              <a:lnSpc>
                <a:spcPct val="148000"/>
              </a:lnSpc>
              <a:spcBef>
                <a:spcPts val="50"/>
              </a:spcBef>
            </a:pPr>
            <a:r>
              <a:rPr sz="2000" b="1" spc="10" dirty="0">
                <a:latin typeface="Microsoft JhengHei" panose="020B0604030504040204" charset="-120"/>
                <a:cs typeface="Microsoft JhengHei" panose="020B0604030504040204" charset="-120"/>
              </a:rPr>
              <a:t>研发费用归集范围不符合要求，存在为达比例扩大归集口径现象；</a:t>
            </a:r>
            <a:r>
              <a:rPr sz="2000" b="1" spc="-60"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无形资 </a:t>
            </a:r>
            <a:r>
              <a:rPr sz="2000" b="1"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产：对向境外关联方支付的技术使用费 </a:t>
            </a:r>
            <a:r>
              <a:rPr sz="2000" b="1" spc="-450" dirty="0">
                <a:latin typeface="Microsoft JhengHei" panose="020B0604030504040204" charset="-120"/>
                <a:cs typeface="Microsoft JhengHei" panose="020B0604030504040204" charset="-120"/>
              </a:rPr>
              <a:t> </a:t>
            </a:r>
            <a:r>
              <a:rPr sz="2000" b="1" spc="70" dirty="0">
                <a:latin typeface="Arial" panose="020B0604020202020204"/>
                <a:cs typeface="Arial" panose="020B0604020202020204"/>
              </a:rPr>
              <a:t>“</a:t>
            </a:r>
            <a:r>
              <a:rPr sz="2000" b="1" spc="70" dirty="0">
                <a:latin typeface="Microsoft JhengHei" panose="020B0604030504040204" charset="-120"/>
                <a:cs typeface="Microsoft JhengHei" panose="020B0604030504040204" charset="-120"/>
              </a:rPr>
              <a:t>其他费用</a:t>
            </a:r>
            <a:r>
              <a:rPr sz="2000" b="1" spc="70" dirty="0">
                <a:latin typeface="Arial" panose="020B0604020202020204"/>
                <a:cs typeface="Arial" panose="020B0604020202020204"/>
              </a:rPr>
              <a:t>”</a:t>
            </a:r>
            <a:r>
              <a:rPr sz="2000" b="1" spc="70" dirty="0">
                <a:latin typeface="Microsoft JhengHei" panose="020B0604030504040204" charset="-120"/>
                <a:cs typeface="Microsoft JhengHei" panose="020B0604030504040204" charset="-120"/>
              </a:rPr>
              <a:t>中归集内容杂乱，将业务招待费等费用也纳入核算；会议费、 </a:t>
            </a:r>
            <a:r>
              <a:rPr sz="2000" b="1" spc="-390"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差旅费金额巨大且缺少相关佐证材料，无法确认是否为研发活动发生。</a:t>
            </a:r>
            <a:endParaRPr sz="2000">
              <a:latin typeface="Microsoft JhengHei" panose="020B0604030504040204" charset="-120"/>
              <a:cs typeface="Microsoft JhengHei" panose="020B0604030504040204" charset="-120"/>
            </a:endParaRPr>
          </a:p>
        </p:txBody>
      </p:sp>
      <p:sp>
        <p:nvSpPr>
          <p:cNvPr id="9" name="object 9"/>
          <p:cNvSpPr/>
          <p:nvPr/>
        </p:nvSpPr>
        <p:spPr>
          <a:xfrm>
            <a:off x="952500" y="1443989"/>
            <a:ext cx="110489" cy="275590"/>
          </a:xfrm>
          <a:custGeom>
            <a:avLst/>
            <a:gdLst/>
            <a:ahLst/>
            <a:cxnLst/>
            <a:rect l="l" t="t" r="r" b="b"/>
            <a:pathLst>
              <a:path w="110490" h="275589">
                <a:moveTo>
                  <a:pt x="0" y="0"/>
                </a:moveTo>
                <a:lnTo>
                  <a:pt x="110159" y="0"/>
                </a:lnTo>
                <a:lnTo>
                  <a:pt x="110159" y="275590"/>
                </a:lnTo>
                <a:lnTo>
                  <a:pt x="0" y="275590"/>
                </a:lnTo>
                <a:lnTo>
                  <a:pt x="0" y="0"/>
                </a:lnTo>
                <a:close/>
              </a:path>
            </a:pathLst>
          </a:custGeom>
          <a:solidFill>
            <a:srgbClr val="4276AA"/>
          </a:solidFill>
        </p:spPr>
        <p:txBody>
          <a:bodyPr wrap="square" lIns="0" tIns="0" rIns="0" bIns="0" rtlCol="0"/>
          <a:lstStyle/>
          <a:p/>
        </p:txBody>
      </p:sp>
      <p:sp>
        <p:nvSpPr>
          <p:cNvPr id="10" name="object 10"/>
          <p:cNvSpPr/>
          <p:nvPr/>
        </p:nvSpPr>
        <p:spPr>
          <a:xfrm>
            <a:off x="952500" y="1333500"/>
            <a:ext cx="386080" cy="110489"/>
          </a:xfrm>
          <a:custGeom>
            <a:avLst/>
            <a:gdLst/>
            <a:ahLst/>
            <a:cxnLst/>
            <a:rect l="l" t="t" r="r" b="b"/>
            <a:pathLst>
              <a:path w="386080"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1" name="object 11"/>
          <p:cNvSpPr/>
          <p:nvPr/>
        </p:nvSpPr>
        <p:spPr>
          <a:xfrm>
            <a:off x="11239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2" name="object 12"/>
          <p:cNvSpPr/>
          <p:nvPr/>
        </p:nvSpPr>
        <p:spPr>
          <a:xfrm>
            <a:off x="11514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3" name="object 13"/>
          <p:cNvSpPr/>
          <p:nvPr/>
        </p:nvSpPr>
        <p:spPr>
          <a:xfrm>
            <a:off x="1016508" y="842010"/>
            <a:ext cx="10454640" cy="0"/>
          </a:xfrm>
          <a:custGeom>
            <a:avLst/>
            <a:gdLst/>
            <a:ahLst/>
            <a:cxnLst/>
            <a:rect l="l" t="t" r="r" b="b"/>
            <a:pathLst>
              <a:path w="10454640">
                <a:moveTo>
                  <a:pt x="0" y="0"/>
                </a:moveTo>
                <a:lnTo>
                  <a:pt x="10454640" y="0"/>
                </a:lnTo>
              </a:path>
            </a:pathLst>
          </a:custGeom>
          <a:ln w="11049">
            <a:solidFill>
              <a:srgbClr val="000000"/>
            </a:solidFill>
          </a:ln>
        </p:spPr>
        <p:txBody>
          <a:bodyPr wrap="square" lIns="0" tIns="0" rIns="0" bIns="0" rtlCol="0"/>
          <a:lstStyle/>
          <a:p/>
        </p:txBody>
      </p:sp>
      <p:sp>
        <p:nvSpPr>
          <p:cNvPr id="14" name="object 14"/>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5" name="object 15"/>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597" rIns="0" bIns="0" rtlCol="0">
            <a:spAutoFit/>
          </a:bodyPr>
          <a:lstStyle/>
          <a:p>
            <a:pPr marL="565785">
              <a:lnSpc>
                <a:spcPct val="100000"/>
              </a:lnSpc>
            </a:pPr>
            <a:r>
              <a:rPr sz="1800" b="1" spc="10" dirty="0">
                <a:solidFill>
                  <a:srgbClr val="3C3C3C"/>
                </a:solidFill>
                <a:latin typeface="Microsoft JhengHei" panose="020B0604030504040204" charset="-120"/>
                <a:cs typeface="Microsoft JhengHei" panose="020B0604030504040204" charset="-120"/>
              </a:rPr>
              <a:t>重点优惠之</a:t>
            </a:r>
            <a:r>
              <a:rPr sz="1800" b="1" dirty="0">
                <a:solidFill>
                  <a:srgbClr val="3C3C3C"/>
                </a:solidFill>
                <a:latin typeface="Microsoft JhengHei" panose="020B0604030504040204" charset="-120"/>
                <a:cs typeface="Microsoft JhengHei" panose="020B0604030504040204" charset="-120"/>
              </a:rPr>
              <a:t>一</a:t>
            </a:r>
            <a:endParaRPr sz="1800">
              <a:latin typeface="Microsoft JhengHei" panose="020B0604030504040204" charset="-120"/>
              <a:cs typeface="Microsoft JhengHei" panose="020B0604030504040204" charset="-120"/>
            </a:endParaRPr>
          </a:p>
        </p:txBody>
      </p:sp>
      <p:sp>
        <p:nvSpPr>
          <p:cNvPr id="3" name="object 3"/>
          <p:cNvSpPr txBox="1"/>
          <p:nvPr/>
        </p:nvSpPr>
        <p:spPr>
          <a:xfrm>
            <a:off x="3047745" y="334264"/>
            <a:ext cx="4161790" cy="281305"/>
          </a:xfrm>
          <a:prstGeom prst="rect">
            <a:avLst/>
          </a:prstGeom>
        </p:spPr>
        <p:txBody>
          <a:bodyPr vert="horz" wrap="square" lIns="0" tIns="0" rIns="0" bIns="0" rtlCol="0">
            <a:spAutoFit/>
          </a:bodyPr>
          <a:lstStyle/>
          <a:p>
            <a:pPr marL="12700">
              <a:lnSpc>
                <a:spcPct val="100000"/>
              </a:lnSpc>
            </a:pPr>
            <a:r>
              <a:rPr sz="1800" b="1" spc="5" dirty="0">
                <a:solidFill>
                  <a:srgbClr val="3C3C3C"/>
                </a:solidFill>
                <a:latin typeface="Microsoft JhengHei" panose="020B0604030504040204" charset="-120"/>
                <a:cs typeface="Microsoft JhengHei" panose="020B0604030504040204" charset="-120"/>
              </a:rPr>
              <a:t>高新技术企业所得税优惠政策及报表填写</a:t>
            </a:r>
            <a:endParaRPr sz="1800">
              <a:latin typeface="Microsoft JhengHei" panose="020B0604030504040204" charset="-120"/>
              <a:cs typeface="Microsoft JhengHei" panose="020B0604030504040204" charset="-120"/>
            </a:endParaRPr>
          </a:p>
        </p:txBody>
      </p:sp>
      <p:sp>
        <p:nvSpPr>
          <p:cNvPr id="4" name="object 4"/>
          <p:cNvSpPr/>
          <p:nvPr/>
        </p:nvSpPr>
        <p:spPr>
          <a:xfrm>
            <a:off x="1044702" y="1425702"/>
            <a:ext cx="10485120" cy="4960620"/>
          </a:xfrm>
          <a:custGeom>
            <a:avLst/>
            <a:gdLst/>
            <a:ahLst/>
            <a:cxnLst/>
            <a:rect l="l" t="t" r="r" b="b"/>
            <a:pathLst>
              <a:path w="10485120" h="4960620">
                <a:moveTo>
                  <a:pt x="10481310" y="4960620"/>
                </a:moveTo>
                <a:lnTo>
                  <a:pt x="3809" y="4960620"/>
                </a:lnTo>
                <a:lnTo>
                  <a:pt x="2349" y="4960327"/>
                </a:lnTo>
                <a:lnTo>
                  <a:pt x="1117" y="4959502"/>
                </a:lnTo>
                <a:lnTo>
                  <a:pt x="292" y="4958270"/>
                </a:lnTo>
                <a:lnTo>
                  <a:pt x="0" y="4956810"/>
                </a:lnTo>
                <a:lnTo>
                  <a:pt x="0" y="3810"/>
                </a:lnTo>
                <a:lnTo>
                  <a:pt x="292" y="2349"/>
                </a:lnTo>
                <a:lnTo>
                  <a:pt x="1117" y="1117"/>
                </a:lnTo>
                <a:lnTo>
                  <a:pt x="2349" y="292"/>
                </a:lnTo>
                <a:lnTo>
                  <a:pt x="3809" y="0"/>
                </a:lnTo>
                <a:lnTo>
                  <a:pt x="10481310" y="0"/>
                </a:lnTo>
                <a:lnTo>
                  <a:pt x="10482770" y="292"/>
                </a:lnTo>
                <a:lnTo>
                  <a:pt x="10484002" y="1117"/>
                </a:lnTo>
                <a:lnTo>
                  <a:pt x="10484827" y="2349"/>
                </a:lnTo>
                <a:lnTo>
                  <a:pt x="10485120" y="3810"/>
                </a:lnTo>
                <a:lnTo>
                  <a:pt x="7619" y="3810"/>
                </a:lnTo>
                <a:lnTo>
                  <a:pt x="3809" y="7620"/>
                </a:lnTo>
                <a:lnTo>
                  <a:pt x="7619" y="7620"/>
                </a:lnTo>
                <a:lnTo>
                  <a:pt x="7619" y="4953000"/>
                </a:lnTo>
                <a:lnTo>
                  <a:pt x="3809" y="4953000"/>
                </a:lnTo>
                <a:lnTo>
                  <a:pt x="7619" y="4956810"/>
                </a:lnTo>
                <a:lnTo>
                  <a:pt x="10485120" y="4956810"/>
                </a:lnTo>
                <a:lnTo>
                  <a:pt x="10484827" y="4958270"/>
                </a:lnTo>
                <a:lnTo>
                  <a:pt x="10484002" y="4959502"/>
                </a:lnTo>
                <a:lnTo>
                  <a:pt x="10482770" y="4960327"/>
                </a:lnTo>
                <a:lnTo>
                  <a:pt x="10481310" y="4960620"/>
                </a:lnTo>
                <a:close/>
              </a:path>
            </a:pathLst>
          </a:custGeom>
          <a:solidFill>
            <a:srgbClr val="3C3C3C"/>
          </a:solidFill>
        </p:spPr>
        <p:txBody>
          <a:bodyPr wrap="square" lIns="0" tIns="0" rIns="0" bIns="0" rtlCol="0"/>
          <a:lstStyle/>
          <a:p/>
        </p:txBody>
      </p:sp>
      <p:sp>
        <p:nvSpPr>
          <p:cNvPr id="5" name="object 5"/>
          <p:cNvSpPr/>
          <p:nvPr/>
        </p:nvSpPr>
        <p:spPr>
          <a:xfrm>
            <a:off x="1052322" y="1431416"/>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6" name="object 6"/>
          <p:cNvSpPr/>
          <p:nvPr/>
        </p:nvSpPr>
        <p:spPr>
          <a:xfrm>
            <a:off x="11526011" y="1429511"/>
            <a:ext cx="0" cy="4953000"/>
          </a:xfrm>
          <a:custGeom>
            <a:avLst/>
            <a:gdLst/>
            <a:ahLst/>
            <a:cxnLst/>
            <a:rect l="l" t="t" r="r" b="b"/>
            <a:pathLst>
              <a:path h="4953000">
                <a:moveTo>
                  <a:pt x="0" y="0"/>
                </a:moveTo>
                <a:lnTo>
                  <a:pt x="0" y="4953000"/>
                </a:lnTo>
              </a:path>
            </a:pathLst>
          </a:custGeom>
          <a:ln w="7620">
            <a:solidFill>
              <a:srgbClr val="3C3C3C"/>
            </a:solidFill>
          </a:ln>
        </p:spPr>
        <p:txBody>
          <a:bodyPr wrap="square" lIns="0" tIns="0" rIns="0" bIns="0" rtlCol="0"/>
          <a:lstStyle/>
          <a:p/>
        </p:txBody>
      </p:sp>
      <p:sp>
        <p:nvSpPr>
          <p:cNvPr id="7" name="object 7"/>
          <p:cNvSpPr/>
          <p:nvPr/>
        </p:nvSpPr>
        <p:spPr>
          <a:xfrm>
            <a:off x="1052322" y="6380607"/>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8" name="object 8"/>
          <p:cNvSpPr txBox="1"/>
          <p:nvPr/>
        </p:nvSpPr>
        <p:spPr>
          <a:xfrm>
            <a:off x="1645666" y="1505153"/>
            <a:ext cx="4237355" cy="335280"/>
          </a:xfrm>
          <a:prstGeom prst="rect">
            <a:avLst/>
          </a:prstGeom>
        </p:spPr>
        <p:txBody>
          <a:bodyPr vert="horz" wrap="square" lIns="0" tIns="0" rIns="0" bIns="0" rtlCol="0">
            <a:spAutoFit/>
          </a:bodyPr>
          <a:lstStyle/>
          <a:p>
            <a:pPr marL="12700">
              <a:lnSpc>
                <a:spcPct val="100000"/>
              </a:lnSpc>
            </a:pPr>
            <a:r>
              <a:rPr sz="2000" b="1" dirty="0">
                <a:latin typeface="Arial" panose="020B0604020202020204"/>
                <a:cs typeface="Arial" panose="020B0604020202020204"/>
              </a:rPr>
              <a:t>2</a:t>
            </a:r>
            <a:r>
              <a:rPr sz="2000" b="1" dirty="0">
                <a:latin typeface="Microsoft JhengHei" panose="020B0604030504040204" charset="-120"/>
                <a:cs typeface="Microsoft JhengHei" panose="020B0604030504040204" charset="-120"/>
              </a:rPr>
              <a:t>、申请高新但不享受研发费加计扣除</a:t>
            </a:r>
            <a:endParaRPr sz="2000">
              <a:latin typeface="Microsoft JhengHei" panose="020B0604030504040204" charset="-120"/>
              <a:cs typeface="Microsoft JhengHei" panose="020B0604030504040204" charset="-120"/>
            </a:endParaRPr>
          </a:p>
        </p:txBody>
      </p:sp>
      <p:sp>
        <p:nvSpPr>
          <p:cNvPr id="9" name="object 9"/>
          <p:cNvSpPr txBox="1"/>
          <p:nvPr/>
        </p:nvSpPr>
        <p:spPr>
          <a:xfrm>
            <a:off x="1902841" y="2215718"/>
            <a:ext cx="2327275" cy="311150"/>
          </a:xfrm>
          <a:prstGeom prst="rect">
            <a:avLst/>
          </a:prstGeom>
        </p:spPr>
        <p:txBody>
          <a:bodyPr vert="horz" wrap="square" lIns="0" tIns="0" rIns="0" bIns="0" rtlCol="0">
            <a:spAutoFit/>
          </a:bodyPr>
          <a:lstStyle/>
          <a:p>
            <a:pPr marL="12700">
              <a:lnSpc>
                <a:spcPct val="100000"/>
              </a:lnSpc>
            </a:pPr>
            <a:r>
              <a:rPr sz="2000" b="1" spc="10" dirty="0">
                <a:latin typeface="Microsoft JhengHei" panose="020B0604030504040204" charset="-120"/>
                <a:cs typeface="Microsoft JhengHei" panose="020B0604030504040204" charset="-120"/>
              </a:rPr>
              <a:t>研发费加计扣除口径</a:t>
            </a:r>
            <a:endParaRPr sz="2000">
              <a:latin typeface="Microsoft JhengHei" panose="020B0604030504040204" charset="-120"/>
              <a:cs typeface="Microsoft JhengHei" panose="020B0604030504040204" charset="-120"/>
            </a:endParaRPr>
          </a:p>
        </p:txBody>
      </p:sp>
      <p:sp>
        <p:nvSpPr>
          <p:cNvPr id="10" name="object 10"/>
          <p:cNvSpPr txBox="1"/>
          <p:nvPr/>
        </p:nvSpPr>
        <p:spPr>
          <a:xfrm>
            <a:off x="4459985" y="2215718"/>
            <a:ext cx="4455160" cy="311150"/>
          </a:xfrm>
          <a:prstGeom prst="rect">
            <a:avLst/>
          </a:prstGeom>
        </p:spPr>
        <p:txBody>
          <a:bodyPr vert="horz" wrap="square" lIns="0" tIns="0" rIns="0" bIns="0" rtlCol="0">
            <a:spAutoFit/>
          </a:bodyPr>
          <a:lstStyle/>
          <a:p>
            <a:pPr marL="12700">
              <a:lnSpc>
                <a:spcPct val="100000"/>
              </a:lnSpc>
            </a:pPr>
            <a:r>
              <a:rPr sz="2000" b="1" spc="10" dirty="0">
                <a:latin typeface="Microsoft JhengHei" panose="020B0604030504040204" charset="-120"/>
                <a:cs typeface="Microsoft JhengHei" panose="020B0604030504040204" charset="-120"/>
              </a:rPr>
              <a:t>（口径和范围不断在扩大）</a:t>
            </a:r>
            <a:r>
              <a:rPr sz="2000" b="1" spc="105"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高新技术企</a:t>
            </a:r>
            <a:endParaRPr sz="2000">
              <a:latin typeface="Microsoft JhengHei" panose="020B0604030504040204" charset="-120"/>
              <a:cs typeface="Microsoft JhengHei" panose="020B0604030504040204" charset="-120"/>
            </a:endParaRPr>
          </a:p>
        </p:txBody>
      </p:sp>
      <p:sp>
        <p:nvSpPr>
          <p:cNvPr id="11" name="object 11"/>
          <p:cNvSpPr txBox="1"/>
          <p:nvPr/>
        </p:nvSpPr>
        <p:spPr>
          <a:xfrm>
            <a:off x="1902841" y="2984703"/>
            <a:ext cx="6910705" cy="2015489"/>
          </a:xfrm>
          <a:prstGeom prst="rect">
            <a:avLst/>
          </a:prstGeom>
        </p:spPr>
        <p:txBody>
          <a:bodyPr vert="horz" wrap="square" lIns="0" tIns="0" rIns="0" bIns="0" rtlCol="0">
            <a:spAutoFit/>
          </a:bodyPr>
          <a:lstStyle/>
          <a:p>
            <a:pPr marL="12700">
              <a:lnSpc>
                <a:spcPct val="100000"/>
              </a:lnSpc>
            </a:pPr>
            <a:r>
              <a:rPr sz="2000" b="1" spc="10" dirty="0">
                <a:latin typeface="Microsoft JhengHei" panose="020B0604030504040204" charset="-120"/>
                <a:cs typeface="Microsoft JhengHei" panose="020B0604030504040204" charset="-120"/>
              </a:rPr>
              <a:t>业研发费口径</a:t>
            </a:r>
            <a:endParaRPr sz="2000">
              <a:latin typeface="Microsoft JhengHei" panose="020B0604030504040204" charset="-120"/>
              <a:cs typeface="Microsoft JhengHei" panose="020B0604030504040204" charset="-120"/>
            </a:endParaRPr>
          </a:p>
          <a:p>
            <a:pPr>
              <a:lnSpc>
                <a:spcPct val="100000"/>
              </a:lnSpc>
              <a:spcBef>
                <a:spcPts val="55"/>
              </a:spcBef>
            </a:pPr>
            <a:endParaRPr sz="2900">
              <a:latin typeface="Times New Roman" panose="02020603050405020304"/>
              <a:cs typeface="Times New Roman" panose="02020603050405020304"/>
            </a:endParaRPr>
          </a:p>
          <a:p>
            <a:pPr marL="12700">
              <a:lnSpc>
                <a:spcPct val="100000"/>
              </a:lnSpc>
            </a:pPr>
            <a:r>
              <a:rPr sz="2000" b="1" spc="10" dirty="0">
                <a:latin typeface="Microsoft JhengHei" panose="020B0604030504040204" charset="-120"/>
                <a:cs typeface="Microsoft JhengHei" panose="020B0604030504040204" charset="-120"/>
              </a:rPr>
              <a:t>会计核算研发费口径</a:t>
            </a:r>
            <a:r>
              <a:rPr sz="2000" b="1" spc="100"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三者不一样</a:t>
            </a:r>
            <a:endParaRPr sz="2000">
              <a:latin typeface="Microsoft JhengHei" panose="020B0604030504040204" charset="-120"/>
              <a:cs typeface="Microsoft JhengHei" panose="020B0604030504040204" charset="-120"/>
            </a:endParaRPr>
          </a:p>
          <a:p>
            <a:pPr>
              <a:lnSpc>
                <a:spcPct val="100000"/>
              </a:lnSpc>
              <a:spcBef>
                <a:spcPts val="10"/>
              </a:spcBef>
            </a:pPr>
            <a:endParaRPr sz="2450">
              <a:latin typeface="Times New Roman" panose="02020603050405020304"/>
              <a:cs typeface="Times New Roman" panose="02020603050405020304"/>
            </a:endParaRPr>
          </a:p>
          <a:p>
            <a:pPr marL="12700" marR="5080">
              <a:lnSpc>
                <a:spcPct val="100000"/>
              </a:lnSpc>
            </a:pPr>
            <a:r>
              <a:rPr sz="2000" b="1" spc="10" dirty="0">
                <a:latin typeface="Microsoft JhengHei" panose="020B0604030504040204" charset="-120"/>
                <a:cs typeface="Microsoft JhengHei" panose="020B0604030504040204" charset="-120"/>
              </a:rPr>
              <a:t>如果申请高新但不享</a:t>
            </a:r>
            <a:r>
              <a:rPr sz="2000" b="1" dirty="0">
                <a:latin typeface="Microsoft JhengHei" panose="020B0604030504040204" charset="-120"/>
                <a:cs typeface="Microsoft JhengHei" panose="020B0604030504040204" charset="-120"/>
              </a:rPr>
              <a:t>受</a:t>
            </a:r>
            <a:r>
              <a:rPr sz="2000" b="1" spc="10" dirty="0">
                <a:latin typeface="Microsoft JhengHei" panose="020B0604030504040204" charset="-120"/>
                <a:cs typeface="Microsoft JhengHei" panose="020B0604030504040204" charset="-120"/>
              </a:rPr>
              <a:t>研发</a:t>
            </a:r>
            <a:r>
              <a:rPr sz="2000" b="1" dirty="0">
                <a:latin typeface="Microsoft JhengHei" panose="020B0604030504040204" charset="-120"/>
                <a:cs typeface="Microsoft JhengHei" panose="020B0604030504040204" charset="-120"/>
              </a:rPr>
              <a:t>费</a:t>
            </a:r>
            <a:r>
              <a:rPr sz="2000" b="1" spc="10" dirty="0">
                <a:latin typeface="Microsoft JhengHei" panose="020B0604030504040204" charset="-120"/>
                <a:cs typeface="Microsoft JhengHei" panose="020B0604030504040204" charset="-120"/>
              </a:rPr>
              <a:t>加计扣</a:t>
            </a:r>
            <a:r>
              <a:rPr sz="2000" b="1" dirty="0">
                <a:latin typeface="Microsoft JhengHei" panose="020B0604030504040204" charset="-120"/>
                <a:cs typeface="Microsoft JhengHei" panose="020B0604030504040204" charset="-120"/>
              </a:rPr>
              <a:t>除</a:t>
            </a:r>
            <a:r>
              <a:rPr sz="2000" b="1" spc="10" dirty="0">
                <a:latin typeface="Microsoft JhengHei" panose="020B0604030504040204" charset="-120"/>
                <a:cs typeface="Microsoft JhengHei" panose="020B0604030504040204" charset="-120"/>
              </a:rPr>
              <a:t>，会</a:t>
            </a:r>
            <a:r>
              <a:rPr sz="2000" b="1" dirty="0">
                <a:latin typeface="Microsoft JhengHei" panose="020B0604030504040204" charset="-120"/>
                <a:cs typeface="Microsoft JhengHei" panose="020B0604030504040204" charset="-120"/>
              </a:rPr>
              <a:t>作</a:t>
            </a:r>
            <a:r>
              <a:rPr sz="2000" b="1" spc="10" dirty="0">
                <a:latin typeface="Microsoft JhengHei" panose="020B0604030504040204" charset="-120"/>
                <a:cs typeface="Microsoft JhengHei" panose="020B0604030504040204" charset="-120"/>
              </a:rPr>
              <a:t>为重点</a:t>
            </a:r>
            <a:r>
              <a:rPr sz="2000" b="1" dirty="0">
                <a:latin typeface="Microsoft JhengHei" panose="020B0604030504040204" charset="-120"/>
                <a:cs typeface="Microsoft JhengHei" panose="020B0604030504040204" charset="-120"/>
              </a:rPr>
              <a:t>风</a:t>
            </a:r>
            <a:r>
              <a:rPr sz="2000" b="1" spc="10" dirty="0">
                <a:latin typeface="Microsoft JhengHei" panose="020B0604030504040204" charset="-120"/>
                <a:cs typeface="Microsoft JhengHei" panose="020B0604030504040204" charset="-120"/>
              </a:rPr>
              <a:t>险关</a:t>
            </a:r>
            <a:r>
              <a:rPr sz="2000" b="1" dirty="0">
                <a:latin typeface="Microsoft JhengHei" panose="020B0604030504040204" charset="-120"/>
                <a:cs typeface="Microsoft JhengHei" panose="020B0604030504040204" charset="-120"/>
              </a:rPr>
              <a:t>注 </a:t>
            </a:r>
            <a:r>
              <a:rPr sz="2000" b="1"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户</a:t>
            </a:r>
            <a:endParaRPr sz="2000">
              <a:latin typeface="Microsoft JhengHei" panose="020B0604030504040204" charset="-120"/>
              <a:cs typeface="Microsoft JhengHei" panose="020B0604030504040204" charset="-120"/>
            </a:endParaRPr>
          </a:p>
        </p:txBody>
      </p:sp>
      <p:sp>
        <p:nvSpPr>
          <p:cNvPr id="12" name="object 12"/>
          <p:cNvSpPr/>
          <p:nvPr/>
        </p:nvSpPr>
        <p:spPr>
          <a:xfrm>
            <a:off x="952500" y="1443989"/>
            <a:ext cx="110489" cy="275590"/>
          </a:xfrm>
          <a:custGeom>
            <a:avLst/>
            <a:gdLst/>
            <a:ahLst/>
            <a:cxnLst/>
            <a:rect l="l" t="t" r="r" b="b"/>
            <a:pathLst>
              <a:path w="110490" h="275589">
                <a:moveTo>
                  <a:pt x="0" y="0"/>
                </a:moveTo>
                <a:lnTo>
                  <a:pt x="110159" y="0"/>
                </a:lnTo>
                <a:lnTo>
                  <a:pt x="110159" y="275590"/>
                </a:lnTo>
                <a:lnTo>
                  <a:pt x="0" y="275590"/>
                </a:lnTo>
                <a:lnTo>
                  <a:pt x="0" y="0"/>
                </a:lnTo>
                <a:close/>
              </a:path>
            </a:pathLst>
          </a:custGeom>
          <a:solidFill>
            <a:srgbClr val="4276AA"/>
          </a:solidFill>
        </p:spPr>
        <p:txBody>
          <a:bodyPr wrap="square" lIns="0" tIns="0" rIns="0" bIns="0" rtlCol="0"/>
          <a:lstStyle/>
          <a:p/>
        </p:txBody>
      </p:sp>
      <p:sp>
        <p:nvSpPr>
          <p:cNvPr id="13" name="object 13"/>
          <p:cNvSpPr/>
          <p:nvPr/>
        </p:nvSpPr>
        <p:spPr>
          <a:xfrm>
            <a:off x="952500" y="1333500"/>
            <a:ext cx="386080" cy="110489"/>
          </a:xfrm>
          <a:custGeom>
            <a:avLst/>
            <a:gdLst/>
            <a:ahLst/>
            <a:cxnLst/>
            <a:rect l="l" t="t" r="r" b="b"/>
            <a:pathLst>
              <a:path w="386080"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4" name="object 14"/>
          <p:cNvSpPr/>
          <p:nvPr/>
        </p:nvSpPr>
        <p:spPr>
          <a:xfrm>
            <a:off x="11239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5" name="object 15"/>
          <p:cNvSpPr/>
          <p:nvPr/>
        </p:nvSpPr>
        <p:spPr>
          <a:xfrm>
            <a:off x="11514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6" name="object 16"/>
          <p:cNvSpPr/>
          <p:nvPr/>
        </p:nvSpPr>
        <p:spPr>
          <a:xfrm>
            <a:off x="1016508" y="842010"/>
            <a:ext cx="10454640" cy="0"/>
          </a:xfrm>
          <a:custGeom>
            <a:avLst/>
            <a:gdLst/>
            <a:ahLst/>
            <a:cxnLst/>
            <a:rect l="l" t="t" r="r" b="b"/>
            <a:pathLst>
              <a:path w="10454640">
                <a:moveTo>
                  <a:pt x="0" y="0"/>
                </a:moveTo>
                <a:lnTo>
                  <a:pt x="10454640" y="0"/>
                </a:lnTo>
              </a:path>
            </a:pathLst>
          </a:custGeom>
          <a:ln w="11049">
            <a:solidFill>
              <a:srgbClr val="000000"/>
            </a:solidFill>
          </a:ln>
        </p:spPr>
        <p:txBody>
          <a:bodyPr wrap="square" lIns="0" tIns="0" rIns="0" bIns="0" rtlCol="0"/>
          <a:lstStyle/>
          <a:p/>
        </p:txBody>
      </p:sp>
      <p:sp>
        <p:nvSpPr>
          <p:cNvPr id="17" name="object 17"/>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8" name="object 18"/>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604" y="334264"/>
            <a:ext cx="1403350" cy="281305"/>
          </a:xfrm>
          <a:prstGeom prst="rect">
            <a:avLst/>
          </a:prstGeom>
        </p:spPr>
        <p:txBody>
          <a:bodyPr vert="horz" wrap="square" lIns="0" tIns="0" rIns="0" bIns="0" rtlCol="0">
            <a:spAutoFit/>
          </a:bodyPr>
          <a:lstStyle/>
          <a:p>
            <a:pPr marL="12700">
              <a:lnSpc>
                <a:spcPct val="100000"/>
              </a:lnSpc>
            </a:pPr>
            <a:r>
              <a:rPr sz="1800" b="1" spc="10" dirty="0">
                <a:solidFill>
                  <a:srgbClr val="3C3C3C"/>
                </a:solidFill>
                <a:latin typeface="Microsoft JhengHei" panose="020B0604030504040204" charset="-120"/>
                <a:cs typeface="Microsoft JhengHei" panose="020B0604030504040204" charset="-120"/>
              </a:rPr>
              <a:t>重点优惠之</a:t>
            </a:r>
            <a:r>
              <a:rPr sz="1800" b="1" dirty="0">
                <a:solidFill>
                  <a:srgbClr val="3C3C3C"/>
                </a:solidFill>
                <a:latin typeface="Microsoft JhengHei" panose="020B0604030504040204" charset="-120"/>
                <a:cs typeface="Microsoft JhengHei" panose="020B0604030504040204" charset="-120"/>
              </a:rPr>
              <a:t>一</a:t>
            </a:r>
            <a:endParaRPr sz="1800">
              <a:latin typeface="Microsoft JhengHei" panose="020B0604030504040204" charset="-120"/>
              <a:cs typeface="Microsoft JhengHei" panose="020B0604030504040204" charset="-120"/>
            </a:endParaRPr>
          </a:p>
        </p:txBody>
      </p:sp>
      <p:sp>
        <p:nvSpPr>
          <p:cNvPr id="3" name="object 3"/>
          <p:cNvSpPr txBox="1"/>
          <p:nvPr/>
        </p:nvSpPr>
        <p:spPr>
          <a:xfrm>
            <a:off x="3047745" y="334264"/>
            <a:ext cx="4161790" cy="281305"/>
          </a:xfrm>
          <a:prstGeom prst="rect">
            <a:avLst/>
          </a:prstGeom>
        </p:spPr>
        <p:txBody>
          <a:bodyPr vert="horz" wrap="square" lIns="0" tIns="0" rIns="0" bIns="0" rtlCol="0">
            <a:spAutoFit/>
          </a:bodyPr>
          <a:lstStyle/>
          <a:p>
            <a:pPr marL="12700">
              <a:lnSpc>
                <a:spcPct val="100000"/>
              </a:lnSpc>
            </a:pPr>
            <a:r>
              <a:rPr sz="1800" b="1" spc="5" dirty="0">
                <a:solidFill>
                  <a:srgbClr val="3C3C3C"/>
                </a:solidFill>
                <a:latin typeface="Microsoft JhengHei" panose="020B0604030504040204" charset="-120"/>
                <a:cs typeface="Microsoft JhengHei" panose="020B0604030504040204" charset="-120"/>
              </a:rPr>
              <a:t>高新技术企业所得税优惠政策及报表填写</a:t>
            </a:r>
            <a:endParaRPr sz="1800">
              <a:latin typeface="Microsoft JhengHei" panose="020B0604030504040204" charset="-120"/>
              <a:cs typeface="Microsoft JhengHei" panose="020B0604030504040204" charset="-120"/>
            </a:endParaRPr>
          </a:p>
        </p:txBody>
      </p:sp>
      <p:sp>
        <p:nvSpPr>
          <p:cNvPr id="4" name="object 4"/>
          <p:cNvSpPr/>
          <p:nvPr/>
        </p:nvSpPr>
        <p:spPr>
          <a:xfrm>
            <a:off x="1044702" y="1425702"/>
            <a:ext cx="10485120" cy="4960620"/>
          </a:xfrm>
          <a:custGeom>
            <a:avLst/>
            <a:gdLst/>
            <a:ahLst/>
            <a:cxnLst/>
            <a:rect l="l" t="t" r="r" b="b"/>
            <a:pathLst>
              <a:path w="10485120" h="4960620">
                <a:moveTo>
                  <a:pt x="10481310" y="4960620"/>
                </a:moveTo>
                <a:lnTo>
                  <a:pt x="3809" y="4960620"/>
                </a:lnTo>
                <a:lnTo>
                  <a:pt x="2349" y="4960327"/>
                </a:lnTo>
                <a:lnTo>
                  <a:pt x="1117" y="4959502"/>
                </a:lnTo>
                <a:lnTo>
                  <a:pt x="292" y="4958270"/>
                </a:lnTo>
                <a:lnTo>
                  <a:pt x="0" y="4956810"/>
                </a:lnTo>
                <a:lnTo>
                  <a:pt x="0" y="3810"/>
                </a:lnTo>
                <a:lnTo>
                  <a:pt x="292" y="2349"/>
                </a:lnTo>
                <a:lnTo>
                  <a:pt x="1117" y="1117"/>
                </a:lnTo>
                <a:lnTo>
                  <a:pt x="2349" y="292"/>
                </a:lnTo>
                <a:lnTo>
                  <a:pt x="3809" y="0"/>
                </a:lnTo>
                <a:lnTo>
                  <a:pt x="10481310" y="0"/>
                </a:lnTo>
                <a:lnTo>
                  <a:pt x="10482770" y="292"/>
                </a:lnTo>
                <a:lnTo>
                  <a:pt x="10484002" y="1117"/>
                </a:lnTo>
                <a:lnTo>
                  <a:pt x="10484827" y="2349"/>
                </a:lnTo>
                <a:lnTo>
                  <a:pt x="10485120" y="3810"/>
                </a:lnTo>
                <a:lnTo>
                  <a:pt x="7619" y="3810"/>
                </a:lnTo>
                <a:lnTo>
                  <a:pt x="3809" y="7620"/>
                </a:lnTo>
                <a:lnTo>
                  <a:pt x="7619" y="7620"/>
                </a:lnTo>
                <a:lnTo>
                  <a:pt x="7619" y="4953000"/>
                </a:lnTo>
                <a:lnTo>
                  <a:pt x="3809" y="4953000"/>
                </a:lnTo>
                <a:lnTo>
                  <a:pt x="7619" y="4956810"/>
                </a:lnTo>
                <a:lnTo>
                  <a:pt x="10485120" y="4956810"/>
                </a:lnTo>
                <a:lnTo>
                  <a:pt x="10484827" y="4958270"/>
                </a:lnTo>
                <a:lnTo>
                  <a:pt x="10484002" y="4959502"/>
                </a:lnTo>
                <a:lnTo>
                  <a:pt x="10482770" y="4960327"/>
                </a:lnTo>
                <a:lnTo>
                  <a:pt x="10481310" y="4960620"/>
                </a:lnTo>
                <a:close/>
              </a:path>
            </a:pathLst>
          </a:custGeom>
          <a:solidFill>
            <a:srgbClr val="3C3C3C"/>
          </a:solidFill>
        </p:spPr>
        <p:txBody>
          <a:bodyPr wrap="square" lIns="0" tIns="0" rIns="0" bIns="0" rtlCol="0"/>
          <a:lstStyle/>
          <a:p/>
        </p:txBody>
      </p:sp>
      <p:sp>
        <p:nvSpPr>
          <p:cNvPr id="5" name="object 5"/>
          <p:cNvSpPr/>
          <p:nvPr/>
        </p:nvSpPr>
        <p:spPr>
          <a:xfrm>
            <a:off x="1052322" y="1431416"/>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6" name="object 6"/>
          <p:cNvSpPr/>
          <p:nvPr/>
        </p:nvSpPr>
        <p:spPr>
          <a:xfrm>
            <a:off x="11526011" y="1429511"/>
            <a:ext cx="0" cy="4953000"/>
          </a:xfrm>
          <a:custGeom>
            <a:avLst/>
            <a:gdLst/>
            <a:ahLst/>
            <a:cxnLst/>
            <a:rect l="l" t="t" r="r" b="b"/>
            <a:pathLst>
              <a:path h="4953000">
                <a:moveTo>
                  <a:pt x="0" y="0"/>
                </a:moveTo>
                <a:lnTo>
                  <a:pt x="0" y="4953000"/>
                </a:lnTo>
              </a:path>
            </a:pathLst>
          </a:custGeom>
          <a:ln w="7620">
            <a:solidFill>
              <a:srgbClr val="3C3C3C"/>
            </a:solidFill>
          </a:ln>
        </p:spPr>
        <p:txBody>
          <a:bodyPr wrap="square" lIns="0" tIns="0" rIns="0" bIns="0" rtlCol="0"/>
          <a:lstStyle/>
          <a:p/>
        </p:txBody>
      </p:sp>
      <p:sp>
        <p:nvSpPr>
          <p:cNvPr id="7" name="object 7"/>
          <p:cNvSpPr/>
          <p:nvPr/>
        </p:nvSpPr>
        <p:spPr>
          <a:xfrm>
            <a:off x="1052322" y="6380607"/>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8" name="object 8"/>
          <p:cNvSpPr txBox="1"/>
          <p:nvPr/>
        </p:nvSpPr>
        <p:spPr>
          <a:xfrm>
            <a:off x="1645666" y="1441958"/>
            <a:ext cx="5766435" cy="767080"/>
          </a:xfrm>
          <a:prstGeom prst="rect">
            <a:avLst/>
          </a:prstGeom>
        </p:spPr>
        <p:txBody>
          <a:bodyPr vert="horz" wrap="square" lIns="0" tIns="0" rIns="0" bIns="0" rtlCol="0">
            <a:spAutoFit/>
          </a:bodyPr>
          <a:lstStyle/>
          <a:p>
            <a:pPr marL="12700" marR="5080">
              <a:lnSpc>
                <a:spcPct val="121000"/>
              </a:lnSpc>
            </a:pPr>
            <a:r>
              <a:rPr sz="2000" b="1" spc="-90" dirty="0">
                <a:latin typeface="Arial" panose="020B0604020202020204"/>
                <a:cs typeface="Arial" panose="020B0604020202020204"/>
              </a:rPr>
              <a:t>3</a:t>
            </a:r>
            <a:r>
              <a:rPr sz="2000" b="1" spc="10" dirty="0">
                <a:latin typeface="Microsoft JhengHei" panose="020B0604030504040204" charset="-120"/>
                <a:cs typeface="Microsoft JhengHei" panose="020B0604030504040204" charset="-120"/>
              </a:rPr>
              <a:t>、高企申报材料部</a:t>
            </a:r>
            <a:r>
              <a:rPr sz="2000" b="1" dirty="0">
                <a:latin typeface="Microsoft JhengHei" panose="020B0604030504040204" charset="-120"/>
                <a:cs typeface="Microsoft JhengHei" panose="020B0604030504040204" charset="-120"/>
              </a:rPr>
              <a:t>分</a:t>
            </a:r>
            <a:r>
              <a:rPr sz="2000" b="1" spc="10" dirty="0">
                <a:latin typeface="Microsoft JhengHei" panose="020B0604030504040204" charset="-120"/>
                <a:cs typeface="Microsoft JhengHei" panose="020B0604030504040204" charset="-120"/>
              </a:rPr>
              <a:t>数据</a:t>
            </a:r>
            <a:r>
              <a:rPr sz="2000" b="1" dirty="0">
                <a:latin typeface="Microsoft JhengHei" panose="020B0604030504040204" charset="-120"/>
                <a:cs typeface="Microsoft JhengHei" panose="020B0604030504040204" charset="-120"/>
              </a:rPr>
              <a:t>与</a:t>
            </a:r>
            <a:r>
              <a:rPr sz="2000" b="1" spc="10" dirty="0">
                <a:latin typeface="Microsoft JhengHei" panose="020B0604030504040204" charset="-120"/>
                <a:cs typeface="Microsoft JhengHei" panose="020B0604030504040204" charset="-120"/>
              </a:rPr>
              <a:t>税务机</a:t>
            </a:r>
            <a:r>
              <a:rPr sz="2000" b="1" dirty="0">
                <a:latin typeface="Microsoft JhengHei" panose="020B0604030504040204" charset="-120"/>
                <a:cs typeface="Microsoft JhengHei" panose="020B0604030504040204" charset="-120"/>
              </a:rPr>
              <a:t>关</a:t>
            </a:r>
            <a:r>
              <a:rPr sz="2000" b="1" spc="10" dirty="0">
                <a:latin typeface="Microsoft JhengHei" panose="020B0604030504040204" charset="-120"/>
                <a:cs typeface="Microsoft JhengHei" panose="020B0604030504040204" charset="-120"/>
              </a:rPr>
              <a:t>申报</a:t>
            </a:r>
            <a:r>
              <a:rPr sz="2000" b="1" dirty="0">
                <a:latin typeface="Microsoft JhengHei" panose="020B0604030504040204" charset="-120"/>
                <a:cs typeface="Microsoft JhengHei" panose="020B0604030504040204" charset="-120"/>
              </a:rPr>
              <a:t>系</a:t>
            </a:r>
            <a:r>
              <a:rPr sz="2000" b="1" spc="10" dirty="0">
                <a:latin typeface="Microsoft JhengHei" panose="020B0604030504040204" charset="-120"/>
                <a:cs typeface="Microsoft JhengHei" panose="020B0604030504040204" charset="-120"/>
              </a:rPr>
              <a:t>统不</a:t>
            </a:r>
            <a:r>
              <a:rPr sz="2000" b="1" dirty="0">
                <a:latin typeface="Microsoft JhengHei" panose="020B0604030504040204" charset="-120"/>
                <a:cs typeface="Microsoft JhengHei" panose="020B0604030504040204" charset="-120"/>
              </a:rPr>
              <a:t>匹 </a:t>
            </a:r>
            <a:r>
              <a:rPr sz="2000" b="1" dirty="0">
                <a:latin typeface="Microsoft JhengHei" panose="020B0604030504040204" charset="-120"/>
                <a:cs typeface="Microsoft JhengHei" panose="020B0604030504040204" charset="-120"/>
              </a:rPr>
              <a:t> </a:t>
            </a:r>
            <a:r>
              <a:rPr sz="3000" b="1" baseline="13000" dirty="0">
                <a:latin typeface="Microsoft JhengHei" panose="020B0604030504040204" charset="-120"/>
                <a:cs typeface="Microsoft JhengHei" panose="020B0604030504040204" charset="-120"/>
              </a:rPr>
              <a:t>配</a:t>
            </a:r>
            <a:r>
              <a:rPr sz="2000" b="1" dirty="0">
                <a:latin typeface="Microsoft JhengHei" panose="020B0604030504040204" charset="-120"/>
                <a:cs typeface="Microsoft JhengHei" panose="020B0604030504040204" charset="-120"/>
              </a:rPr>
              <a:t>（</a:t>
            </a:r>
            <a:r>
              <a:rPr sz="2000" b="1" dirty="0">
                <a:latin typeface="Arial" panose="020B0604020202020204"/>
                <a:cs typeface="Arial" panose="020B0604020202020204"/>
              </a:rPr>
              <a:t>1</a:t>
            </a:r>
            <a:r>
              <a:rPr sz="2000" b="1" dirty="0">
                <a:latin typeface="Microsoft JhengHei" panose="020B0604030504040204" charset="-120"/>
                <a:cs typeface="Microsoft JhengHei" panose="020B0604030504040204" charset="-120"/>
              </a:rPr>
              <a:t>）行业认定不匹配</a:t>
            </a:r>
            <a:r>
              <a:rPr sz="2000" b="1" spc="-70"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批发？制造？</a:t>
            </a:r>
            <a:endParaRPr sz="2000">
              <a:latin typeface="Microsoft JhengHei" panose="020B0604030504040204" charset="-120"/>
              <a:cs typeface="Microsoft JhengHei" panose="020B0604030504040204" charset="-120"/>
            </a:endParaRPr>
          </a:p>
        </p:txBody>
      </p:sp>
      <p:sp>
        <p:nvSpPr>
          <p:cNvPr id="9" name="object 9"/>
          <p:cNvSpPr txBox="1"/>
          <p:nvPr/>
        </p:nvSpPr>
        <p:spPr>
          <a:xfrm>
            <a:off x="1903222" y="3044063"/>
            <a:ext cx="175895" cy="318770"/>
          </a:xfrm>
          <a:prstGeom prst="rect">
            <a:avLst/>
          </a:prstGeom>
        </p:spPr>
        <p:txBody>
          <a:bodyPr vert="horz" wrap="square" lIns="0" tIns="0" rIns="0" bIns="0" rtlCol="0">
            <a:spAutoFit/>
          </a:bodyPr>
          <a:lstStyle/>
          <a:p>
            <a:pPr marL="12700">
              <a:lnSpc>
                <a:spcPct val="100000"/>
              </a:lnSpc>
            </a:pPr>
            <a:r>
              <a:rPr sz="1900" b="1" spc="125" dirty="0">
                <a:latin typeface="Arial" panose="020B0604020202020204"/>
                <a:cs typeface="Arial" panose="020B0604020202020204"/>
              </a:rPr>
              <a:t>2</a:t>
            </a:r>
            <a:endParaRPr sz="1900">
              <a:latin typeface="Arial" panose="020B0604020202020204"/>
              <a:cs typeface="Arial" panose="020B0604020202020204"/>
            </a:endParaRPr>
          </a:p>
        </p:txBody>
      </p:sp>
      <p:sp>
        <p:nvSpPr>
          <p:cNvPr id="10" name="object 10"/>
          <p:cNvSpPr txBox="1"/>
          <p:nvPr/>
        </p:nvSpPr>
        <p:spPr>
          <a:xfrm>
            <a:off x="2030857" y="3037078"/>
            <a:ext cx="6550025" cy="1348740"/>
          </a:xfrm>
          <a:prstGeom prst="rect">
            <a:avLst/>
          </a:prstGeom>
        </p:spPr>
        <p:txBody>
          <a:bodyPr vert="horz" wrap="square" lIns="0" tIns="0" rIns="0" bIns="0" rtlCol="0">
            <a:spAutoFit/>
          </a:bodyPr>
          <a:lstStyle/>
          <a:p>
            <a:pPr marL="526415" marR="904240">
              <a:lnSpc>
                <a:spcPct val="100000"/>
              </a:lnSpc>
            </a:pPr>
            <a:r>
              <a:rPr sz="2000" b="1" spc="15" dirty="0">
                <a:latin typeface="Microsoft JhengHei" panose="020B0604030504040204" charset="-120"/>
                <a:cs typeface="Microsoft JhengHei" panose="020B0604030504040204" charset="-120"/>
              </a:rPr>
              <a:t>职工人数与</a:t>
            </a:r>
            <a:r>
              <a:rPr sz="2000" b="1" spc="5" dirty="0">
                <a:latin typeface="Microsoft JhengHei" panose="020B0604030504040204" charset="-120"/>
                <a:cs typeface="Microsoft JhengHei" panose="020B0604030504040204" charset="-120"/>
              </a:rPr>
              <a:t>企</a:t>
            </a:r>
            <a:r>
              <a:rPr sz="2000" b="1" spc="15" dirty="0">
                <a:latin typeface="Microsoft JhengHei" panose="020B0604030504040204" charset="-120"/>
                <a:cs typeface="Microsoft JhengHei" panose="020B0604030504040204" charset="-120"/>
              </a:rPr>
              <a:t>业所</a:t>
            </a:r>
            <a:r>
              <a:rPr sz="2000" b="1" spc="5" dirty="0">
                <a:latin typeface="Microsoft JhengHei" panose="020B0604030504040204" charset="-120"/>
                <a:cs typeface="Microsoft JhengHei" panose="020B0604030504040204" charset="-120"/>
              </a:rPr>
              <a:t>得</a:t>
            </a:r>
            <a:r>
              <a:rPr sz="2000" b="1" spc="15" dirty="0">
                <a:latin typeface="Microsoft JhengHei" panose="020B0604030504040204" charset="-120"/>
                <a:cs typeface="Microsoft JhengHei" panose="020B0604030504040204" charset="-120"/>
              </a:rPr>
              <a:t>税申报</a:t>
            </a:r>
            <a:r>
              <a:rPr sz="2000" b="1" spc="5" dirty="0">
                <a:latin typeface="Microsoft JhengHei" panose="020B0604030504040204" charset="-120"/>
                <a:cs typeface="Microsoft JhengHei" panose="020B0604030504040204" charset="-120"/>
              </a:rPr>
              <a:t>表</a:t>
            </a:r>
            <a:r>
              <a:rPr sz="2000" b="1" spc="15" dirty="0">
                <a:latin typeface="Microsoft JhengHei" panose="020B0604030504040204" charset="-120"/>
                <a:cs typeface="Microsoft JhengHei" panose="020B0604030504040204" charset="-120"/>
              </a:rPr>
              <a:t>基础</a:t>
            </a:r>
            <a:r>
              <a:rPr sz="2000" b="1" spc="5" dirty="0">
                <a:latin typeface="Microsoft JhengHei" panose="020B0604030504040204" charset="-120"/>
                <a:cs typeface="Microsoft JhengHei" panose="020B0604030504040204" charset="-120"/>
              </a:rPr>
              <a:t>信</a:t>
            </a:r>
            <a:r>
              <a:rPr sz="2000" b="1" spc="15" dirty="0">
                <a:latin typeface="Microsoft JhengHei" panose="020B0604030504040204" charset="-120"/>
                <a:cs typeface="Microsoft JhengHei" panose="020B0604030504040204" charset="-120"/>
              </a:rPr>
              <a:t>息表不</a:t>
            </a:r>
            <a:r>
              <a:rPr sz="2000" b="1" dirty="0">
                <a:latin typeface="Microsoft JhengHei" panose="020B0604030504040204" charset="-120"/>
                <a:cs typeface="Microsoft JhengHei" panose="020B0604030504040204" charset="-120"/>
              </a:rPr>
              <a:t>一 </a:t>
            </a:r>
            <a:r>
              <a:rPr sz="2000" b="1"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致</a:t>
            </a:r>
            <a:endParaRPr sz="2000">
              <a:latin typeface="Microsoft JhengHei" panose="020B0604030504040204" charset="-120"/>
              <a:cs typeface="Microsoft JhengHei" panose="020B0604030504040204" charset="-120"/>
            </a:endParaRPr>
          </a:p>
          <a:p>
            <a:pPr marL="12700" marR="5080">
              <a:lnSpc>
                <a:spcPct val="102000"/>
              </a:lnSpc>
              <a:spcBef>
                <a:spcPts val="860"/>
              </a:spcBef>
            </a:pPr>
            <a:r>
              <a:rPr sz="2000" b="1" spc="15" dirty="0">
                <a:latin typeface="Microsoft JhengHei" panose="020B0604030504040204" charset="-120"/>
                <a:cs typeface="Microsoft JhengHei" panose="020B0604030504040204" charset="-120"/>
              </a:rPr>
              <a:t>职工人数：含临时、兼</a:t>
            </a:r>
            <a:r>
              <a:rPr sz="2000" b="1" spc="5" dirty="0">
                <a:latin typeface="Microsoft JhengHei" panose="020B0604030504040204" charset="-120"/>
                <a:cs typeface="Microsoft JhengHei" panose="020B0604030504040204" charset="-120"/>
              </a:rPr>
              <a:t>职</a:t>
            </a:r>
            <a:r>
              <a:rPr sz="2000" b="1" spc="15" dirty="0">
                <a:latin typeface="Microsoft JhengHei" panose="020B0604030504040204" charset="-120"/>
                <a:cs typeface="Microsoft JhengHei" panose="020B0604030504040204" charset="-120"/>
              </a:rPr>
              <a:t>人员，</a:t>
            </a:r>
            <a:r>
              <a:rPr sz="2000" b="1" spc="5" dirty="0">
                <a:latin typeface="Microsoft JhengHei" panose="020B0604030504040204" charset="-120"/>
                <a:cs typeface="Microsoft JhengHei" panose="020B0604030504040204" charset="-120"/>
              </a:rPr>
              <a:t>全</a:t>
            </a:r>
            <a:r>
              <a:rPr sz="2000" b="1" spc="15" dirty="0">
                <a:latin typeface="Microsoft JhengHei" panose="020B0604030504040204" charset="-120"/>
                <a:cs typeface="Microsoft JhengHei" panose="020B0604030504040204" charset="-120"/>
              </a:rPr>
              <a:t>年累</a:t>
            </a:r>
            <a:r>
              <a:rPr sz="2000" b="1" spc="5" dirty="0">
                <a:latin typeface="Microsoft JhengHei" panose="020B0604030504040204" charset="-120"/>
                <a:cs typeface="Microsoft JhengHei" panose="020B0604030504040204" charset="-120"/>
              </a:rPr>
              <a:t>计</a:t>
            </a:r>
            <a:r>
              <a:rPr sz="2000" b="1" spc="15" dirty="0">
                <a:latin typeface="Microsoft JhengHei" panose="020B0604030504040204" charset="-120"/>
                <a:cs typeface="Microsoft JhengHei" panose="020B0604030504040204" charset="-120"/>
              </a:rPr>
              <a:t>服务达</a:t>
            </a:r>
            <a:r>
              <a:rPr sz="2000" b="1" spc="10" dirty="0">
                <a:latin typeface="Microsoft JhengHei" panose="020B0604030504040204" charset="-120"/>
                <a:cs typeface="Microsoft JhengHei" panose="020B0604030504040204" charset="-120"/>
              </a:rPr>
              <a:t>到</a:t>
            </a:r>
            <a:r>
              <a:rPr sz="2000" b="1" spc="-100" dirty="0">
                <a:latin typeface="Arial" panose="020B0604020202020204"/>
                <a:cs typeface="Arial" panose="020B0604020202020204"/>
              </a:rPr>
              <a:t>183</a:t>
            </a:r>
            <a:r>
              <a:rPr sz="2000" b="1" spc="15" dirty="0">
                <a:latin typeface="Microsoft JhengHei" panose="020B0604030504040204" charset="-120"/>
                <a:cs typeface="Microsoft JhengHei" panose="020B0604030504040204" charset="-120"/>
              </a:rPr>
              <a:t>天</a:t>
            </a:r>
            <a:r>
              <a:rPr sz="2000" b="1" dirty="0">
                <a:latin typeface="Microsoft JhengHei" panose="020B0604030504040204" charset="-120"/>
                <a:cs typeface="Microsoft JhengHei" panose="020B0604030504040204" charset="-120"/>
              </a:rPr>
              <a:t>以 </a:t>
            </a:r>
            <a:r>
              <a:rPr sz="2000" b="1"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上</a:t>
            </a:r>
            <a:endParaRPr sz="2000">
              <a:latin typeface="Microsoft JhengHei" panose="020B0604030504040204" charset="-120"/>
              <a:cs typeface="Microsoft JhengHei" panose="020B0604030504040204" charset="-120"/>
            </a:endParaRPr>
          </a:p>
        </p:txBody>
      </p:sp>
      <p:sp>
        <p:nvSpPr>
          <p:cNvPr id="11" name="object 11"/>
          <p:cNvSpPr txBox="1"/>
          <p:nvPr/>
        </p:nvSpPr>
        <p:spPr>
          <a:xfrm>
            <a:off x="1902586" y="4510278"/>
            <a:ext cx="175895" cy="318770"/>
          </a:xfrm>
          <a:prstGeom prst="rect">
            <a:avLst/>
          </a:prstGeom>
        </p:spPr>
        <p:txBody>
          <a:bodyPr vert="horz" wrap="square" lIns="0" tIns="0" rIns="0" bIns="0" rtlCol="0">
            <a:spAutoFit/>
          </a:bodyPr>
          <a:lstStyle/>
          <a:p>
            <a:pPr marL="12700">
              <a:lnSpc>
                <a:spcPct val="100000"/>
              </a:lnSpc>
            </a:pPr>
            <a:r>
              <a:rPr sz="1900" b="1" spc="125" dirty="0">
                <a:latin typeface="Arial" panose="020B0604020202020204"/>
                <a:cs typeface="Arial" panose="020B0604020202020204"/>
              </a:rPr>
              <a:t>3</a:t>
            </a:r>
            <a:endParaRPr sz="1900">
              <a:latin typeface="Arial" panose="020B0604020202020204"/>
              <a:cs typeface="Arial" panose="020B0604020202020204"/>
            </a:endParaRPr>
          </a:p>
        </p:txBody>
      </p:sp>
      <p:sp>
        <p:nvSpPr>
          <p:cNvPr id="12" name="object 12"/>
          <p:cNvSpPr txBox="1"/>
          <p:nvPr/>
        </p:nvSpPr>
        <p:spPr>
          <a:xfrm>
            <a:off x="2544572" y="4503420"/>
            <a:ext cx="1559560" cy="311150"/>
          </a:xfrm>
          <a:prstGeom prst="rect">
            <a:avLst/>
          </a:prstGeom>
        </p:spPr>
        <p:txBody>
          <a:bodyPr vert="horz" wrap="square" lIns="0" tIns="0" rIns="0" bIns="0" rtlCol="0">
            <a:spAutoFit/>
          </a:bodyPr>
          <a:lstStyle/>
          <a:p>
            <a:pPr marL="12700">
              <a:lnSpc>
                <a:spcPct val="100000"/>
              </a:lnSpc>
            </a:pPr>
            <a:r>
              <a:rPr sz="2000" b="1" spc="15" dirty="0">
                <a:latin typeface="Microsoft JhengHei" panose="020B0604030504040204" charset="-120"/>
                <a:cs typeface="Microsoft JhengHei" panose="020B0604030504040204" charset="-120"/>
              </a:rPr>
              <a:t>基本逻辑错</a:t>
            </a:r>
            <a:r>
              <a:rPr sz="2000" b="1" spc="5" dirty="0">
                <a:latin typeface="Microsoft JhengHei" panose="020B0604030504040204" charset="-120"/>
                <a:cs typeface="Microsoft JhengHei" panose="020B0604030504040204" charset="-120"/>
              </a:rPr>
              <a:t>误</a:t>
            </a:r>
            <a:endParaRPr sz="2000">
              <a:latin typeface="Microsoft JhengHei" panose="020B0604030504040204" charset="-120"/>
              <a:cs typeface="Microsoft JhengHei" panose="020B0604030504040204" charset="-120"/>
            </a:endParaRPr>
          </a:p>
        </p:txBody>
      </p:sp>
      <p:sp>
        <p:nvSpPr>
          <p:cNvPr id="13" name="object 13"/>
          <p:cNvSpPr txBox="1"/>
          <p:nvPr/>
        </p:nvSpPr>
        <p:spPr>
          <a:xfrm>
            <a:off x="2030857" y="4877434"/>
            <a:ext cx="5636895" cy="1003935"/>
          </a:xfrm>
          <a:prstGeom prst="rect">
            <a:avLst/>
          </a:prstGeom>
        </p:spPr>
        <p:txBody>
          <a:bodyPr vert="horz" wrap="square" lIns="0" tIns="0" rIns="0" bIns="0" rtlCol="0">
            <a:spAutoFit/>
          </a:bodyPr>
          <a:lstStyle/>
          <a:p>
            <a:pPr marL="12700">
              <a:lnSpc>
                <a:spcPct val="100000"/>
              </a:lnSpc>
            </a:pPr>
            <a:r>
              <a:rPr sz="2000" b="1" spc="-10" dirty="0">
                <a:latin typeface="Arial" panose="020B0604020202020204"/>
                <a:cs typeface="Arial" panose="020B0604020202020204"/>
              </a:rPr>
              <a:t>10</a:t>
            </a:r>
            <a:r>
              <a:rPr sz="2000" b="1" spc="-10" dirty="0">
                <a:latin typeface="Microsoft JhengHei" panose="020B0604030504040204" charset="-120"/>
                <a:cs typeface="Microsoft JhengHei" panose="020B0604030504040204" charset="-120"/>
              </a:rPr>
              <a:t>人研发，全年工资</a:t>
            </a:r>
            <a:r>
              <a:rPr sz="2000" b="1" spc="-10" dirty="0">
                <a:latin typeface="Arial" panose="020B0604020202020204"/>
                <a:cs typeface="Arial" panose="020B0604020202020204"/>
              </a:rPr>
              <a:t>2</a:t>
            </a:r>
            <a:r>
              <a:rPr sz="2000" b="1" spc="-10" dirty="0">
                <a:latin typeface="Microsoft JhengHei" panose="020B0604030504040204" charset="-120"/>
                <a:cs typeface="Microsoft JhengHei" panose="020B0604030504040204" charset="-120"/>
              </a:rPr>
              <a:t>万</a:t>
            </a:r>
            <a:endParaRPr sz="2000">
              <a:latin typeface="Microsoft JhengHei" panose="020B0604030504040204" charset="-120"/>
              <a:cs typeface="Microsoft JhengHei" panose="020B0604030504040204" charset="-120"/>
            </a:endParaRPr>
          </a:p>
          <a:p>
            <a:pPr marL="12700" marR="5080">
              <a:lnSpc>
                <a:spcPct val="100000"/>
              </a:lnSpc>
              <a:spcBef>
                <a:spcPts val="655"/>
              </a:spcBef>
            </a:pPr>
            <a:r>
              <a:rPr sz="2000" b="1" spc="10" dirty="0">
                <a:latin typeface="Microsoft JhengHei" panose="020B0604030504040204" charset="-120"/>
                <a:cs typeface="Microsoft JhengHei" panose="020B0604030504040204" charset="-120"/>
              </a:rPr>
              <a:t>商品购销业务，仅提供</a:t>
            </a:r>
            <a:r>
              <a:rPr sz="2000" b="1" dirty="0">
                <a:latin typeface="Microsoft JhengHei" panose="020B0604030504040204" charset="-120"/>
                <a:cs typeface="Microsoft JhengHei" panose="020B0604030504040204" charset="-120"/>
              </a:rPr>
              <a:t>后</a:t>
            </a:r>
            <a:r>
              <a:rPr sz="2000" b="1" spc="10" dirty="0">
                <a:latin typeface="Microsoft JhengHei" panose="020B0604030504040204" charset="-120"/>
                <a:cs typeface="Microsoft JhengHei" panose="020B0604030504040204" charset="-120"/>
              </a:rPr>
              <a:t>续维护</a:t>
            </a:r>
            <a:r>
              <a:rPr sz="2000" b="1" dirty="0">
                <a:latin typeface="Microsoft JhengHei" panose="020B0604030504040204" charset="-120"/>
                <a:cs typeface="Microsoft JhengHei" panose="020B0604030504040204" charset="-120"/>
              </a:rPr>
              <a:t>，</a:t>
            </a:r>
            <a:r>
              <a:rPr sz="2000" b="1" spc="10" dirty="0">
                <a:latin typeface="Microsoft JhengHei" panose="020B0604030504040204" charset="-120"/>
                <a:cs typeface="Microsoft JhengHei" panose="020B0604030504040204" charset="-120"/>
              </a:rPr>
              <a:t>高新</a:t>
            </a:r>
            <a:r>
              <a:rPr sz="2000" b="1" dirty="0">
                <a:latin typeface="Microsoft JhengHei" panose="020B0604030504040204" charset="-120"/>
                <a:cs typeface="Microsoft JhengHei" panose="020B0604030504040204" charset="-120"/>
              </a:rPr>
              <a:t>技</a:t>
            </a:r>
            <a:r>
              <a:rPr sz="2000" b="1" spc="10" dirty="0">
                <a:latin typeface="Microsoft JhengHei" panose="020B0604030504040204" charset="-120"/>
                <a:cs typeface="Microsoft JhengHei" panose="020B0604030504040204" charset="-120"/>
              </a:rPr>
              <a:t>术成果</a:t>
            </a:r>
            <a:r>
              <a:rPr sz="2000" b="1" dirty="0">
                <a:latin typeface="Microsoft JhengHei" panose="020B0604030504040204" charset="-120"/>
                <a:cs typeface="Microsoft JhengHei" panose="020B0604030504040204" charset="-120"/>
              </a:rPr>
              <a:t>转 </a:t>
            </a:r>
            <a:r>
              <a:rPr sz="2000" b="1"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换</a:t>
            </a:r>
            <a:endParaRPr sz="2000">
              <a:latin typeface="Microsoft JhengHei" panose="020B0604030504040204" charset="-120"/>
              <a:cs typeface="Microsoft JhengHei" panose="020B0604030504040204" charset="-120"/>
            </a:endParaRPr>
          </a:p>
        </p:txBody>
      </p:sp>
      <p:sp>
        <p:nvSpPr>
          <p:cNvPr id="14" name="object 14"/>
          <p:cNvSpPr/>
          <p:nvPr/>
        </p:nvSpPr>
        <p:spPr>
          <a:xfrm>
            <a:off x="952500" y="1443989"/>
            <a:ext cx="110489" cy="275590"/>
          </a:xfrm>
          <a:custGeom>
            <a:avLst/>
            <a:gdLst/>
            <a:ahLst/>
            <a:cxnLst/>
            <a:rect l="l" t="t" r="r" b="b"/>
            <a:pathLst>
              <a:path w="110490" h="275589">
                <a:moveTo>
                  <a:pt x="0" y="0"/>
                </a:moveTo>
                <a:lnTo>
                  <a:pt x="110159" y="0"/>
                </a:lnTo>
                <a:lnTo>
                  <a:pt x="110159" y="275590"/>
                </a:lnTo>
                <a:lnTo>
                  <a:pt x="0" y="275590"/>
                </a:lnTo>
                <a:lnTo>
                  <a:pt x="0" y="0"/>
                </a:lnTo>
                <a:close/>
              </a:path>
            </a:pathLst>
          </a:custGeom>
          <a:solidFill>
            <a:srgbClr val="4276AA"/>
          </a:solidFill>
        </p:spPr>
        <p:txBody>
          <a:bodyPr wrap="square" lIns="0" tIns="0" rIns="0" bIns="0" rtlCol="0"/>
          <a:lstStyle/>
          <a:p/>
        </p:txBody>
      </p:sp>
      <p:sp>
        <p:nvSpPr>
          <p:cNvPr id="15" name="object 15"/>
          <p:cNvSpPr/>
          <p:nvPr/>
        </p:nvSpPr>
        <p:spPr>
          <a:xfrm>
            <a:off x="952500" y="1333500"/>
            <a:ext cx="386080" cy="110489"/>
          </a:xfrm>
          <a:custGeom>
            <a:avLst/>
            <a:gdLst/>
            <a:ahLst/>
            <a:cxnLst/>
            <a:rect l="l" t="t" r="r" b="b"/>
            <a:pathLst>
              <a:path w="386080"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6" name="object 16"/>
          <p:cNvSpPr/>
          <p:nvPr/>
        </p:nvSpPr>
        <p:spPr>
          <a:xfrm>
            <a:off x="11239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7" name="object 17"/>
          <p:cNvSpPr/>
          <p:nvPr/>
        </p:nvSpPr>
        <p:spPr>
          <a:xfrm>
            <a:off x="11514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8" name="object 18"/>
          <p:cNvSpPr/>
          <p:nvPr/>
        </p:nvSpPr>
        <p:spPr>
          <a:xfrm>
            <a:off x="1016508" y="842010"/>
            <a:ext cx="10454640" cy="0"/>
          </a:xfrm>
          <a:custGeom>
            <a:avLst/>
            <a:gdLst/>
            <a:ahLst/>
            <a:cxnLst/>
            <a:rect l="l" t="t" r="r" b="b"/>
            <a:pathLst>
              <a:path w="10454640">
                <a:moveTo>
                  <a:pt x="0" y="0"/>
                </a:moveTo>
                <a:lnTo>
                  <a:pt x="10454640" y="0"/>
                </a:lnTo>
              </a:path>
            </a:pathLst>
          </a:custGeom>
          <a:ln w="11049">
            <a:solidFill>
              <a:srgbClr val="000000"/>
            </a:solidFill>
          </a:ln>
        </p:spPr>
        <p:txBody>
          <a:bodyPr wrap="square" lIns="0" tIns="0" rIns="0" bIns="0" rtlCol="0"/>
          <a:lstStyle/>
          <a:p/>
        </p:txBody>
      </p:sp>
      <p:sp>
        <p:nvSpPr>
          <p:cNvPr id="19" name="object 19"/>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20" name="object 20"/>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5622" y="1329689"/>
            <a:ext cx="10744200" cy="5043170"/>
          </a:xfrm>
          <a:custGeom>
            <a:avLst/>
            <a:gdLst/>
            <a:ahLst/>
            <a:cxnLst/>
            <a:rect l="l" t="t" r="r" b="b"/>
            <a:pathLst>
              <a:path w="10744200" h="5043170">
                <a:moveTo>
                  <a:pt x="10740390" y="5042916"/>
                </a:moveTo>
                <a:lnTo>
                  <a:pt x="3809" y="5042916"/>
                </a:lnTo>
                <a:lnTo>
                  <a:pt x="2349" y="5042623"/>
                </a:lnTo>
                <a:lnTo>
                  <a:pt x="1117" y="5041798"/>
                </a:lnTo>
                <a:lnTo>
                  <a:pt x="292" y="5040566"/>
                </a:lnTo>
                <a:lnTo>
                  <a:pt x="0" y="5039106"/>
                </a:lnTo>
                <a:lnTo>
                  <a:pt x="0" y="3810"/>
                </a:lnTo>
                <a:lnTo>
                  <a:pt x="292" y="2349"/>
                </a:lnTo>
                <a:lnTo>
                  <a:pt x="1117" y="1117"/>
                </a:lnTo>
                <a:lnTo>
                  <a:pt x="2349" y="292"/>
                </a:lnTo>
                <a:lnTo>
                  <a:pt x="3809" y="0"/>
                </a:lnTo>
                <a:lnTo>
                  <a:pt x="10740390" y="0"/>
                </a:lnTo>
                <a:lnTo>
                  <a:pt x="10741850" y="292"/>
                </a:lnTo>
                <a:lnTo>
                  <a:pt x="10743082" y="1117"/>
                </a:lnTo>
                <a:lnTo>
                  <a:pt x="10743907" y="2349"/>
                </a:lnTo>
                <a:lnTo>
                  <a:pt x="10744200" y="3810"/>
                </a:lnTo>
                <a:lnTo>
                  <a:pt x="7620" y="3810"/>
                </a:lnTo>
                <a:lnTo>
                  <a:pt x="3809" y="7620"/>
                </a:lnTo>
                <a:lnTo>
                  <a:pt x="7620" y="7620"/>
                </a:lnTo>
                <a:lnTo>
                  <a:pt x="7620" y="5035296"/>
                </a:lnTo>
                <a:lnTo>
                  <a:pt x="3809" y="5035296"/>
                </a:lnTo>
                <a:lnTo>
                  <a:pt x="7620" y="5039106"/>
                </a:lnTo>
                <a:lnTo>
                  <a:pt x="10744200" y="5039106"/>
                </a:lnTo>
                <a:lnTo>
                  <a:pt x="10743907" y="5040566"/>
                </a:lnTo>
                <a:lnTo>
                  <a:pt x="10743082" y="5041798"/>
                </a:lnTo>
                <a:lnTo>
                  <a:pt x="10741850" y="5042623"/>
                </a:lnTo>
                <a:lnTo>
                  <a:pt x="10740390" y="5042916"/>
                </a:lnTo>
                <a:close/>
              </a:path>
            </a:pathLst>
          </a:custGeom>
          <a:solidFill>
            <a:srgbClr val="3C3C3C"/>
          </a:solidFill>
        </p:spPr>
        <p:txBody>
          <a:bodyPr wrap="square" lIns="0" tIns="0" rIns="0" bIns="0" rtlCol="0"/>
          <a:lstStyle/>
          <a:p/>
        </p:txBody>
      </p:sp>
      <p:sp>
        <p:nvSpPr>
          <p:cNvPr id="3" name="object 3"/>
          <p:cNvSpPr/>
          <p:nvPr/>
        </p:nvSpPr>
        <p:spPr>
          <a:xfrm>
            <a:off x="793241" y="1335405"/>
            <a:ext cx="10728960" cy="0"/>
          </a:xfrm>
          <a:custGeom>
            <a:avLst/>
            <a:gdLst/>
            <a:ahLst/>
            <a:cxnLst/>
            <a:rect l="l" t="t" r="r" b="b"/>
            <a:pathLst>
              <a:path w="10728960">
                <a:moveTo>
                  <a:pt x="0" y="0"/>
                </a:moveTo>
                <a:lnTo>
                  <a:pt x="10728960" y="0"/>
                </a:lnTo>
              </a:path>
            </a:pathLst>
          </a:custGeom>
          <a:ln w="3810">
            <a:solidFill>
              <a:srgbClr val="3C3C3C"/>
            </a:solidFill>
          </a:ln>
        </p:spPr>
        <p:txBody>
          <a:bodyPr wrap="square" lIns="0" tIns="0" rIns="0" bIns="0" rtlCol="0"/>
          <a:lstStyle/>
          <a:p/>
        </p:txBody>
      </p:sp>
      <p:sp>
        <p:nvSpPr>
          <p:cNvPr id="4" name="object 4"/>
          <p:cNvSpPr/>
          <p:nvPr/>
        </p:nvSpPr>
        <p:spPr>
          <a:xfrm>
            <a:off x="11526011" y="1333500"/>
            <a:ext cx="0" cy="4988560"/>
          </a:xfrm>
          <a:custGeom>
            <a:avLst/>
            <a:gdLst/>
            <a:ahLst/>
            <a:cxnLst/>
            <a:rect l="l" t="t" r="r" b="b"/>
            <a:pathLst>
              <a:path h="4988560">
                <a:moveTo>
                  <a:pt x="0" y="0"/>
                </a:moveTo>
                <a:lnTo>
                  <a:pt x="0" y="4988560"/>
                </a:lnTo>
              </a:path>
            </a:pathLst>
          </a:custGeom>
          <a:ln w="7620">
            <a:solidFill>
              <a:srgbClr val="3C3C3C"/>
            </a:solidFill>
          </a:ln>
        </p:spPr>
        <p:txBody>
          <a:bodyPr wrap="square" lIns="0" tIns="0" rIns="0" bIns="0" rtlCol="0"/>
          <a:lstStyle/>
          <a:p/>
        </p:txBody>
      </p:sp>
      <p:sp>
        <p:nvSpPr>
          <p:cNvPr id="5" name="object 5"/>
          <p:cNvSpPr/>
          <p:nvPr/>
        </p:nvSpPr>
        <p:spPr>
          <a:xfrm>
            <a:off x="793241" y="6366890"/>
            <a:ext cx="10446385" cy="0"/>
          </a:xfrm>
          <a:custGeom>
            <a:avLst/>
            <a:gdLst/>
            <a:ahLst/>
            <a:cxnLst/>
            <a:rect l="l" t="t" r="r" b="b"/>
            <a:pathLst>
              <a:path w="10446385">
                <a:moveTo>
                  <a:pt x="0" y="0"/>
                </a:moveTo>
                <a:lnTo>
                  <a:pt x="10446258" y="0"/>
                </a:lnTo>
              </a:path>
            </a:pathLst>
          </a:custGeom>
          <a:ln w="3810">
            <a:solidFill>
              <a:srgbClr val="3C3C3C"/>
            </a:solidFill>
          </a:ln>
        </p:spPr>
        <p:txBody>
          <a:bodyPr wrap="square" lIns="0" tIns="0" rIns="0" bIns="0" rtlCol="0"/>
          <a:lstStyle/>
          <a:p/>
        </p:txBody>
      </p:sp>
      <p:sp>
        <p:nvSpPr>
          <p:cNvPr id="6" name="object 6"/>
          <p:cNvSpPr txBox="1">
            <a:spLocks noGrp="1"/>
          </p:cNvSpPr>
          <p:nvPr>
            <p:ph type="title"/>
          </p:nvPr>
        </p:nvSpPr>
        <p:spPr>
          <a:xfrm>
            <a:off x="1406778" y="1441703"/>
            <a:ext cx="7063740" cy="731520"/>
          </a:xfrm>
          <a:prstGeom prst="rect">
            <a:avLst/>
          </a:prstGeom>
        </p:spPr>
        <p:txBody>
          <a:bodyPr vert="horz" wrap="square" lIns="0" tIns="0" rIns="0" bIns="0" rtlCol="0">
            <a:spAutoFit/>
          </a:bodyPr>
          <a:lstStyle/>
          <a:p>
            <a:pPr marL="12700" marR="5080">
              <a:lnSpc>
                <a:spcPct val="100000"/>
              </a:lnSpc>
            </a:pPr>
            <a:r>
              <a:rPr sz="2400" b="1" spc="5" dirty="0">
                <a:solidFill>
                  <a:srgbClr val="000000"/>
                </a:solidFill>
                <a:latin typeface="Microsoft JhengHei" panose="020B0604030504040204" charset="-120"/>
                <a:cs typeface="Microsoft JhengHei" panose="020B0604030504040204" charset="-120"/>
              </a:rPr>
              <a:t>四、延长高新技术企业和科技型中小企业亏损结转年 </a:t>
            </a:r>
            <a:r>
              <a:rPr sz="2400" b="1" spc="-500" dirty="0">
                <a:solidFill>
                  <a:srgbClr val="000000"/>
                </a:solidFill>
                <a:latin typeface="Microsoft JhengHei" panose="020B0604030504040204" charset="-120"/>
                <a:cs typeface="Microsoft JhengHei" panose="020B0604030504040204" charset="-120"/>
              </a:rPr>
              <a:t> </a:t>
            </a:r>
            <a:r>
              <a:rPr sz="2400" b="1" dirty="0">
                <a:solidFill>
                  <a:srgbClr val="000000"/>
                </a:solidFill>
                <a:latin typeface="Microsoft JhengHei" panose="020B0604030504040204" charset="-120"/>
                <a:cs typeface="Microsoft JhengHei" panose="020B0604030504040204" charset="-120"/>
              </a:rPr>
              <a:t>限</a:t>
            </a:r>
            <a:endParaRPr sz="2400">
              <a:latin typeface="Microsoft JhengHei" panose="020B0604030504040204" charset="-120"/>
              <a:cs typeface="Microsoft JhengHei" panose="020B0604030504040204" charset="-120"/>
            </a:endParaRPr>
          </a:p>
        </p:txBody>
      </p:sp>
      <p:sp>
        <p:nvSpPr>
          <p:cNvPr id="7" name="object 7"/>
          <p:cNvSpPr txBox="1"/>
          <p:nvPr/>
        </p:nvSpPr>
        <p:spPr>
          <a:xfrm>
            <a:off x="949553" y="2248306"/>
            <a:ext cx="10240010" cy="2106295"/>
          </a:xfrm>
          <a:prstGeom prst="rect">
            <a:avLst/>
          </a:prstGeom>
        </p:spPr>
        <p:txBody>
          <a:bodyPr vert="horz" wrap="square" lIns="0" tIns="0" rIns="0" bIns="0" rtlCol="0">
            <a:spAutoFit/>
          </a:bodyPr>
          <a:lstStyle/>
          <a:p>
            <a:pPr marL="12700" marR="5080" indent="457200">
              <a:lnSpc>
                <a:spcPct val="152000"/>
              </a:lnSpc>
            </a:pPr>
            <a:r>
              <a:rPr sz="2000" b="1" spc="30" dirty="0">
                <a:solidFill>
                  <a:srgbClr val="D5070E"/>
                </a:solidFill>
                <a:latin typeface="Microsoft JhengHei" panose="020B0604030504040204" charset="-120"/>
                <a:cs typeface="Microsoft JhengHei" panose="020B0604030504040204" charset="-120"/>
              </a:rPr>
              <a:t>财税〔</a:t>
            </a:r>
            <a:r>
              <a:rPr sz="2000" b="1" spc="30" dirty="0">
                <a:solidFill>
                  <a:srgbClr val="D5070E"/>
                </a:solidFill>
                <a:latin typeface="Arial" panose="020B0604020202020204"/>
                <a:cs typeface="Arial" panose="020B0604020202020204"/>
              </a:rPr>
              <a:t>2018</a:t>
            </a:r>
            <a:r>
              <a:rPr sz="2000" b="1" spc="30" dirty="0">
                <a:solidFill>
                  <a:srgbClr val="D5070E"/>
                </a:solidFill>
                <a:latin typeface="Microsoft JhengHei" panose="020B0604030504040204" charset="-120"/>
                <a:cs typeface="Microsoft JhengHei" panose="020B0604030504040204" charset="-120"/>
              </a:rPr>
              <a:t>〕</a:t>
            </a:r>
            <a:r>
              <a:rPr sz="2000" b="1" spc="30" dirty="0">
                <a:solidFill>
                  <a:srgbClr val="D5070E"/>
                </a:solidFill>
                <a:latin typeface="Arial" panose="020B0604020202020204"/>
                <a:cs typeface="Arial" panose="020B0604020202020204"/>
              </a:rPr>
              <a:t>76</a:t>
            </a:r>
            <a:r>
              <a:rPr sz="2000" b="1" spc="30" dirty="0">
                <a:solidFill>
                  <a:srgbClr val="D5070E"/>
                </a:solidFill>
                <a:latin typeface="Microsoft JhengHei" panose="020B0604030504040204" charset="-120"/>
                <a:cs typeface="Microsoft JhengHei" panose="020B0604030504040204" charset="-120"/>
              </a:rPr>
              <a:t>号</a:t>
            </a:r>
            <a:r>
              <a:rPr sz="2000" b="1" spc="30" dirty="0">
                <a:latin typeface="Arial" panose="020B0604020202020204"/>
                <a:cs typeface="Arial" panose="020B0604020202020204"/>
              </a:rPr>
              <a:t>-</a:t>
            </a:r>
            <a:r>
              <a:rPr sz="2000" b="1" spc="-285" dirty="0">
                <a:latin typeface="Arial" panose="020B0604020202020204"/>
                <a:cs typeface="Arial" panose="020B0604020202020204"/>
              </a:rPr>
              <a:t> </a:t>
            </a:r>
            <a:r>
              <a:rPr sz="2000" b="1" spc="400" dirty="0">
                <a:latin typeface="Arial" panose="020B0604020202020204"/>
                <a:cs typeface="Arial" panose="020B0604020202020204"/>
              </a:rPr>
              <a:t>--</a:t>
            </a:r>
            <a:r>
              <a:rPr sz="2000" b="1" spc="-285" dirty="0">
                <a:latin typeface="Arial" panose="020B0604020202020204"/>
                <a:cs typeface="Arial" panose="020B0604020202020204"/>
              </a:rPr>
              <a:t> </a:t>
            </a:r>
            <a:r>
              <a:rPr sz="2000" b="1" spc="30" dirty="0">
                <a:latin typeface="Microsoft JhengHei" panose="020B0604030504040204" charset="-120"/>
                <a:cs typeface="Microsoft JhengHei" panose="020B0604030504040204" charset="-120"/>
              </a:rPr>
              <a:t>财政部</a:t>
            </a:r>
            <a:r>
              <a:rPr sz="2000" b="1" spc="140" dirty="0">
                <a:latin typeface="Microsoft JhengHei" panose="020B0604030504040204" charset="-120"/>
                <a:cs typeface="Microsoft JhengHei" panose="020B0604030504040204" charset="-120"/>
              </a:rPr>
              <a:t> </a:t>
            </a:r>
            <a:r>
              <a:rPr sz="2000" b="1" spc="35" dirty="0">
                <a:latin typeface="Microsoft JhengHei" panose="020B0604030504040204" charset="-120"/>
                <a:cs typeface="Microsoft JhengHei" panose="020B0604030504040204" charset="-120"/>
              </a:rPr>
              <a:t>税务总局</a:t>
            </a:r>
            <a:r>
              <a:rPr sz="2000" b="1" spc="140" dirty="0">
                <a:latin typeface="Microsoft JhengHei" panose="020B0604030504040204" charset="-120"/>
                <a:cs typeface="Microsoft JhengHei" panose="020B0604030504040204" charset="-120"/>
              </a:rPr>
              <a:t> </a:t>
            </a:r>
            <a:r>
              <a:rPr sz="2000" b="1" spc="40" dirty="0">
                <a:latin typeface="Microsoft JhengHei" panose="020B0604030504040204" charset="-120"/>
                <a:cs typeface="Microsoft JhengHei" panose="020B0604030504040204" charset="-120"/>
              </a:rPr>
              <a:t>关于延长高新技术企业和科技型中小企业亏损 </a:t>
            </a:r>
            <a:r>
              <a:rPr sz="2000" b="1"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结转年限的通知</a:t>
            </a:r>
            <a:endParaRPr sz="2000">
              <a:latin typeface="Microsoft JhengHei" panose="020B0604030504040204" charset="-120"/>
              <a:cs typeface="Microsoft JhengHei" panose="020B0604030504040204" charset="-120"/>
            </a:endParaRPr>
          </a:p>
          <a:p>
            <a:pPr>
              <a:lnSpc>
                <a:spcPct val="100000"/>
              </a:lnSpc>
              <a:spcBef>
                <a:spcPts val="10"/>
              </a:spcBef>
            </a:pPr>
            <a:endParaRPr sz="1750">
              <a:latin typeface="Times New Roman" panose="02020603050405020304"/>
              <a:cs typeface="Times New Roman" panose="02020603050405020304"/>
            </a:endParaRPr>
          </a:p>
          <a:p>
            <a:pPr marL="12700" marR="135255" indent="457200">
              <a:lnSpc>
                <a:spcPct val="150000"/>
              </a:lnSpc>
            </a:pPr>
            <a:r>
              <a:rPr sz="2000" b="1" spc="35" dirty="0">
                <a:solidFill>
                  <a:srgbClr val="D5070E"/>
                </a:solidFill>
                <a:latin typeface="Microsoft JhengHei" panose="020B0604030504040204" charset="-120"/>
                <a:cs typeface="Microsoft JhengHei" panose="020B0604030504040204" charset="-120"/>
              </a:rPr>
              <a:t>国家税务总局公告</a:t>
            </a:r>
            <a:r>
              <a:rPr sz="2000" b="1" spc="35" dirty="0">
                <a:solidFill>
                  <a:srgbClr val="D5070E"/>
                </a:solidFill>
                <a:latin typeface="Arial" panose="020B0604020202020204"/>
                <a:cs typeface="Arial" panose="020B0604020202020204"/>
              </a:rPr>
              <a:t>2018</a:t>
            </a:r>
            <a:r>
              <a:rPr sz="2000" b="1" spc="35" dirty="0">
                <a:solidFill>
                  <a:srgbClr val="D5070E"/>
                </a:solidFill>
                <a:latin typeface="Microsoft JhengHei" panose="020B0604030504040204" charset="-120"/>
                <a:cs typeface="Microsoft JhengHei" panose="020B0604030504040204" charset="-120"/>
              </a:rPr>
              <a:t>年第</a:t>
            </a:r>
            <a:r>
              <a:rPr sz="2000" b="1" spc="35" dirty="0">
                <a:solidFill>
                  <a:srgbClr val="D5070E"/>
                </a:solidFill>
                <a:latin typeface="Arial" panose="020B0604020202020204"/>
                <a:cs typeface="Arial" panose="020B0604020202020204"/>
              </a:rPr>
              <a:t>45</a:t>
            </a:r>
            <a:r>
              <a:rPr sz="2000" b="1" spc="35" dirty="0">
                <a:solidFill>
                  <a:srgbClr val="D5070E"/>
                </a:solidFill>
                <a:latin typeface="Microsoft JhengHei" panose="020B0604030504040204" charset="-120"/>
                <a:cs typeface="Microsoft JhengHei" panose="020B0604030504040204" charset="-120"/>
              </a:rPr>
              <a:t>号</a:t>
            </a:r>
            <a:r>
              <a:rPr sz="2000" b="1" spc="35" dirty="0">
                <a:latin typeface="Arial" panose="020B0604020202020204"/>
                <a:cs typeface="Arial" panose="020B0604020202020204"/>
              </a:rPr>
              <a:t>-</a:t>
            </a:r>
            <a:r>
              <a:rPr sz="2000" b="1" spc="-250" dirty="0">
                <a:latin typeface="Arial" panose="020B0604020202020204"/>
                <a:cs typeface="Arial" panose="020B0604020202020204"/>
              </a:rPr>
              <a:t> </a:t>
            </a:r>
            <a:r>
              <a:rPr sz="2000" b="1" spc="400" dirty="0">
                <a:latin typeface="Arial" panose="020B0604020202020204"/>
                <a:cs typeface="Arial" panose="020B0604020202020204"/>
              </a:rPr>
              <a:t>--</a:t>
            </a:r>
            <a:r>
              <a:rPr sz="2000" b="1" spc="-250" dirty="0">
                <a:latin typeface="Arial" panose="020B0604020202020204"/>
                <a:cs typeface="Arial" panose="020B0604020202020204"/>
              </a:rPr>
              <a:t> </a:t>
            </a:r>
            <a:r>
              <a:rPr sz="2000" b="1" spc="45" dirty="0">
                <a:latin typeface="Microsoft JhengHei" panose="020B0604030504040204" charset="-120"/>
                <a:cs typeface="Microsoft JhengHei" panose="020B0604030504040204" charset="-120"/>
              </a:rPr>
              <a:t>国家税务总局关于延长高新技术企业和科技型中 </a:t>
            </a:r>
            <a:r>
              <a:rPr sz="2000" b="1"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小</a:t>
            </a:r>
            <a:r>
              <a:rPr sz="2000" b="1" spc="120"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企业亏损结转弥补年限有关企业所得税处理问题的公告</a:t>
            </a:r>
            <a:endParaRPr sz="2000">
              <a:latin typeface="Microsoft JhengHei" panose="020B0604030504040204" charset="-120"/>
              <a:cs typeface="Microsoft JhengHei" panose="020B0604030504040204" charset="-120"/>
            </a:endParaRPr>
          </a:p>
        </p:txBody>
      </p:sp>
      <p:sp>
        <p:nvSpPr>
          <p:cNvPr id="8" name="object 8"/>
          <p:cNvSpPr/>
          <p:nvPr/>
        </p:nvSpPr>
        <p:spPr>
          <a:xfrm>
            <a:off x="699516" y="1318260"/>
            <a:ext cx="111125" cy="275590"/>
          </a:xfrm>
          <a:custGeom>
            <a:avLst/>
            <a:gdLst/>
            <a:ahLst/>
            <a:cxnLst/>
            <a:rect l="l" t="t" r="r" b="b"/>
            <a:pathLst>
              <a:path w="111125" h="275590">
                <a:moveTo>
                  <a:pt x="0" y="0"/>
                </a:moveTo>
                <a:lnTo>
                  <a:pt x="110604" y="0"/>
                </a:lnTo>
                <a:lnTo>
                  <a:pt x="110604" y="275589"/>
                </a:lnTo>
                <a:lnTo>
                  <a:pt x="0" y="275589"/>
                </a:lnTo>
                <a:lnTo>
                  <a:pt x="0" y="0"/>
                </a:lnTo>
                <a:close/>
              </a:path>
            </a:pathLst>
          </a:custGeom>
          <a:solidFill>
            <a:srgbClr val="4276AA"/>
          </a:solidFill>
        </p:spPr>
        <p:txBody>
          <a:bodyPr wrap="square" lIns="0" tIns="0" rIns="0" bIns="0" rtlCol="0"/>
          <a:lstStyle/>
          <a:p/>
        </p:txBody>
      </p:sp>
      <p:sp>
        <p:nvSpPr>
          <p:cNvPr id="9" name="object 9"/>
          <p:cNvSpPr/>
          <p:nvPr/>
        </p:nvSpPr>
        <p:spPr>
          <a:xfrm>
            <a:off x="699516" y="1209039"/>
            <a:ext cx="387350" cy="109220"/>
          </a:xfrm>
          <a:custGeom>
            <a:avLst/>
            <a:gdLst/>
            <a:ahLst/>
            <a:cxnLst/>
            <a:rect l="l" t="t" r="r" b="b"/>
            <a:pathLst>
              <a:path w="387350" h="109219">
                <a:moveTo>
                  <a:pt x="0" y="0"/>
                </a:moveTo>
                <a:lnTo>
                  <a:pt x="387096" y="0"/>
                </a:lnTo>
                <a:lnTo>
                  <a:pt x="387096" y="109220"/>
                </a:lnTo>
                <a:lnTo>
                  <a:pt x="0" y="109220"/>
                </a:lnTo>
                <a:lnTo>
                  <a:pt x="0" y="0"/>
                </a:lnTo>
                <a:close/>
              </a:path>
            </a:pathLst>
          </a:custGeom>
          <a:solidFill>
            <a:srgbClr val="4276AA"/>
          </a:solidFill>
        </p:spPr>
        <p:txBody>
          <a:bodyPr wrap="square" lIns="0" tIns="0" rIns="0" bIns="0" rtlCol="0"/>
          <a:lstStyle/>
          <a:p/>
        </p:txBody>
      </p:sp>
      <p:sp>
        <p:nvSpPr>
          <p:cNvPr id="10" name="object 10"/>
          <p:cNvSpPr/>
          <p:nvPr/>
        </p:nvSpPr>
        <p:spPr>
          <a:xfrm>
            <a:off x="11239500" y="6322059"/>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1" name="object 11"/>
          <p:cNvSpPr/>
          <p:nvPr/>
        </p:nvSpPr>
        <p:spPr>
          <a:xfrm>
            <a:off x="11514963" y="6047740"/>
            <a:ext cx="110489" cy="274320"/>
          </a:xfrm>
          <a:custGeom>
            <a:avLst/>
            <a:gdLst/>
            <a:ahLst/>
            <a:cxnLst/>
            <a:rect l="l" t="t" r="r" b="b"/>
            <a:pathLst>
              <a:path w="110490" h="274320">
                <a:moveTo>
                  <a:pt x="0" y="0"/>
                </a:moveTo>
                <a:lnTo>
                  <a:pt x="110108" y="0"/>
                </a:lnTo>
                <a:lnTo>
                  <a:pt x="110108" y="274320"/>
                </a:lnTo>
                <a:lnTo>
                  <a:pt x="0" y="274320"/>
                </a:lnTo>
                <a:lnTo>
                  <a:pt x="0" y="0"/>
                </a:lnTo>
                <a:close/>
              </a:path>
            </a:pathLst>
          </a:custGeom>
          <a:solidFill>
            <a:srgbClr val="4276AA"/>
          </a:solidFill>
        </p:spPr>
        <p:txBody>
          <a:bodyPr wrap="square" lIns="0" tIns="0" rIns="0" bIns="0" rtlCol="0"/>
          <a:lstStyle/>
          <a:p/>
        </p:txBody>
      </p:sp>
      <p:sp>
        <p:nvSpPr>
          <p:cNvPr id="12" name="object 12"/>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3" name="object 13"/>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3808" y="334264"/>
            <a:ext cx="10480040" cy="560705"/>
          </a:xfrm>
          <a:prstGeom prst="rect">
            <a:avLst/>
          </a:prstGeom>
        </p:spPr>
        <p:txBody>
          <a:bodyPr vert="horz" wrap="square" lIns="0" tIns="0" rIns="0" bIns="0" rtlCol="0">
            <a:spAutoFit/>
          </a:bodyPr>
          <a:lstStyle/>
          <a:p>
            <a:pPr marL="142240">
              <a:lnSpc>
                <a:spcPct val="100000"/>
              </a:lnSpc>
              <a:tabLst>
                <a:tab pos="1397635" algn="l"/>
              </a:tabLst>
            </a:pPr>
            <a:r>
              <a:rPr sz="1800" b="1" spc="5" dirty="0">
                <a:solidFill>
                  <a:srgbClr val="3C3C3C"/>
                </a:solidFill>
                <a:latin typeface="Microsoft JhengHei" panose="020B0604030504040204" charset="-120"/>
                <a:cs typeface="Microsoft JhengHei" panose="020B0604030504040204" charset="-120"/>
              </a:rPr>
              <a:t>弥补亏损	延长高新技术企业和科技型中小企业亏损结转年</a:t>
            </a:r>
            <a:endParaRPr sz="1800">
              <a:latin typeface="Microsoft JhengHei" panose="020B0604030504040204" charset="-120"/>
              <a:cs typeface="Microsoft JhengHei" panose="020B0604030504040204" charset="-120"/>
            </a:endParaRPr>
          </a:p>
          <a:p>
            <a:pPr marL="12700">
              <a:lnSpc>
                <a:spcPct val="100000"/>
              </a:lnSpc>
              <a:tabLst>
                <a:tab pos="1397635" algn="l"/>
                <a:tab pos="10466705" algn="l"/>
              </a:tabLst>
            </a:pPr>
            <a:r>
              <a:rPr sz="1800" b="1" u="sng" dirty="0">
                <a:solidFill>
                  <a:srgbClr val="3C3C3C"/>
                </a:solidFill>
                <a:latin typeface="Times New Roman" panose="02020603050405020304"/>
                <a:cs typeface="Times New Roman" panose="02020603050405020304"/>
              </a:rPr>
              <a:t> 	</a:t>
            </a:r>
            <a:r>
              <a:rPr sz="1800" b="1" u="sng" dirty="0">
                <a:solidFill>
                  <a:srgbClr val="3C3C3C"/>
                </a:solidFill>
                <a:latin typeface="Microsoft JhengHei" panose="020B0604030504040204" charset="-120"/>
                <a:cs typeface="Microsoft JhengHei" panose="020B0604030504040204" charset="-120"/>
              </a:rPr>
              <a:t>限	</a:t>
            </a:r>
            <a:endParaRPr sz="1800">
              <a:latin typeface="Microsoft JhengHei" panose="020B0604030504040204" charset="-120"/>
              <a:cs typeface="Microsoft JhengHei" panose="020B0604030504040204" charset="-120"/>
            </a:endParaRPr>
          </a:p>
        </p:txBody>
      </p:sp>
      <p:sp>
        <p:nvSpPr>
          <p:cNvPr id="3" name="object 3"/>
          <p:cNvSpPr/>
          <p:nvPr/>
        </p:nvSpPr>
        <p:spPr>
          <a:xfrm>
            <a:off x="785622" y="1329689"/>
            <a:ext cx="10744200" cy="5043170"/>
          </a:xfrm>
          <a:custGeom>
            <a:avLst/>
            <a:gdLst/>
            <a:ahLst/>
            <a:cxnLst/>
            <a:rect l="l" t="t" r="r" b="b"/>
            <a:pathLst>
              <a:path w="10744200" h="5043170">
                <a:moveTo>
                  <a:pt x="10740390" y="5042916"/>
                </a:moveTo>
                <a:lnTo>
                  <a:pt x="3809" y="5042916"/>
                </a:lnTo>
                <a:lnTo>
                  <a:pt x="2349" y="5042623"/>
                </a:lnTo>
                <a:lnTo>
                  <a:pt x="1117" y="5041798"/>
                </a:lnTo>
                <a:lnTo>
                  <a:pt x="292" y="5040566"/>
                </a:lnTo>
                <a:lnTo>
                  <a:pt x="0" y="5039106"/>
                </a:lnTo>
                <a:lnTo>
                  <a:pt x="0" y="3810"/>
                </a:lnTo>
                <a:lnTo>
                  <a:pt x="292" y="2349"/>
                </a:lnTo>
                <a:lnTo>
                  <a:pt x="1117" y="1117"/>
                </a:lnTo>
                <a:lnTo>
                  <a:pt x="2349" y="292"/>
                </a:lnTo>
                <a:lnTo>
                  <a:pt x="3809" y="0"/>
                </a:lnTo>
                <a:lnTo>
                  <a:pt x="10740390" y="0"/>
                </a:lnTo>
                <a:lnTo>
                  <a:pt x="10741850" y="292"/>
                </a:lnTo>
                <a:lnTo>
                  <a:pt x="10743082" y="1117"/>
                </a:lnTo>
                <a:lnTo>
                  <a:pt x="10743907" y="2349"/>
                </a:lnTo>
                <a:lnTo>
                  <a:pt x="10744200" y="3810"/>
                </a:lnTo>
                <a:lnTo>
                  <a:pt x="7620" y="3810"/>
                </a:lnTo>
                <a:lnTo>
                  <a:pt x="3809" y="7620"/>
                </a:lnTo>
                <a:lnTo>
                  <a:pt x="7620" y="7620"/>
                </a:lnTo>
                <a:lnTo>
                  <a:pt x="7620" y="5035296"/>
                </a:lnTo>
                <a:lnTo>
                  <a:pt x="3809" y="5035296"/>
                </a:lnTo>
                <a:lnTo>
                  <a:pt x="7620" y="5039106"/>
                </a:lnTo>
                <a:lnTo>
                  <a:pt x="10744200" y="5039106"/>
                </a:lnTo>
                <a:lnTo>
                  <a:pt x="10743907" y="5040566"/>
                </a:lnTo>
                <a:lnTo>
                  <a:pt x="10743082" y="5041798"/>
                </a:lnTo>
                <a:lnTo>
                  <a:pt x="10741850" y="5042623"/>
                </a:lnTo>
                <a:lnTo>
                  <a:pt x="10740390" y="5042916"/>
                </a:lnTo>
                <a:close/>
              </a:path>
            </a:pathLst>
          </a:custGeom>
          <a:solidFill>
            <a:srgbClr val="3C3C3C"/>
          </a:solidFill>
        </p:spPr>
        <p:txBody>
          <a:bodyPr wrap="square" lIns="0" tIns="0" rIns="0" bIns="0" rtlCol="0"/>
          <a:lstStyle/>
          <a:p/>
        </p:txBody>
      </p:sp>
      <p:sp>
        <p:nvSpPr>
          <p:cNvPr id="4" name="object 4"/>
          <p:cNvSpPr/>
          <p:nvPr/>
        </p:nvSpPr>
        <p:spPr>
          <a:xfrm>
            <a:off x="793241" y="1335405"/>
            <a:ext cx="10728960" cy="0"/>
          </a:xfrm>
          <a:custGeom>
            <a:avLst/>
            <a:gdLst/>
            <a:ahLst/>
            <a:cxnLst/>
            <a:rect l="l" t="t" r="r" b="b"/>
            <a:pathLst>
              <a:path w="10728960">
                <a:moveTo>
                  <a:pt x="0" y="0"/>
                </a:moveTo>
                <a:lnTo>
                  <a:pt x="10728960" y="0"/>
                </a:lnTo>
              </a:path>
            </a:pathLst>
          </a:custGeom>
          <a:ln w="3810">
            <a:solidFill>
              <a:srgbClr val="3C3C3C"/>
            </a:solidFill>
          </a:ln>
        </p:spPr>
        <p:txBody>
          <a:bodyPr wrap="square" lIns="0" tIns="0" rIns="0" bIns="0" rtlCol="0"/>
          <a:lstStyle/>
          <a:p/>
        </p:txBody>
      </p:sp>
      <p:sp>
        <p:nvSpPr>
          <p:cNvPr id="5" name="object 5"/>
          <p:cNvSpPr/>
          <p:nvPr/>
        </p:nvSpPr>
        <p:spPr>
          <a:xfrm>
            <a:off x="11526011" y="1333500"/>
            <a:ext cx="0" cy="4988560"/>
          </a:xfrm>
          <a:custGeom>
            <a:avLst/>
            <a:gdLst/>
            <a:ahLst/>
            <a:cxnLst/>
            <a:rect l="l" t="t" r="r" b="b"/>
            <a:pathLst>
              <a:path h="4988560">
                <a:moveTo>
                  <a:pt x="0" y="0"/>
                </a:moveTo>
                <a:lnTo>
                  <a:pt x="0" y="4988560"/>
                </a:lnTo>
              </a:path>
            </a:pathLst>
          </a:custGeom>
          <a:ln w="7620">
            <a:solidFill>
              <a:srgbClr val="3C3C3C"/>
            </a:solidFill>
          </a:ln>
        </p:spPr>
        <p:txBody>
          <a:bodyPr wrap="square" lIns="0" tIns="0" rIns="0" bIns="0" rtlCol="0"/>
          <a:lstStyle/>
          <a:p/>
        </p:txBody>
      </p:sp>
      <p:sp>
        <p:nvSpPr>
          <p:cNvPr id="6" name="object 6"/>
          <p:cNvSpPr/>
          <p:nvPr/>
        </p:nvSpPr>
        <p:spPr>
          <a:xfrm>
            <a:off x="793241" y="6366890"/>
            <a:ext cx="10446385" cy="0"/>
          </a:xfrm>
          <a:custGeom>
            <a:avLst/>
            <a:gdLst/>
            <a:ahLst/>
            <a:cxnLst/>
            <a:rect l="l" t="t" r="r" b="b"/>
            <a:pathLst>
              <a:path w="10446385">
                <a:moveTo>
                  <a:pt x="0" y="0"/>
                </a:moveTo>
                <a:lnTo>
                  <a:pt x="10446258" y="0"/>
                </a:lnTo>
              </a:path>
            </a:pathLst>
          </a:custGeom>
          <a:ln w="3810">
            <a:solidFill>
              <a:srgbClr val="3C3C3C"/>
            </a:solidFill>
          </a:ln>
        </p:spPr>
        <p:txBody>
          <a:bodyPr wrap="square" lIns="0" tIns="0" rIns="0" bIns="0" rtlCol="0"/>
          <a:lstStyle/>
          <a:p/>
        </p:txBody>
      </p:sp>
      <p:sp>
        <p:nvSpPr>
          <p:cNvPr id="7" name="object 7"/>
          <p:cNvSpPr txBox="1"/>
          <p:nvPr/>
        </p:nvSpPr>
        <p:spPr>
          <a:xfrm>
            <a:off x="917854" y="1549628"/>
            <a:ext cx="10860405" cy="3809365"/>
          </a:xfrm>
          <a:prstGeom prst="rect">
            <a:avLst/>
          </a:prstGeom>
        </p:spPr>
        <p:txBody>
          <a:bodyPr vert="horz" wrap="square" lIns="0" tIns="0" rIns="0" bIns="0" rtlCol="0">
            <a:spAutoFit/>
          </a:bodyPr>
          <a:lstStyle/>
          <a:p>
            <a:pPr marL="12700" marR="179705" indent="456565" algn="just">
              <a:lnSpc>
                <a:spcPct val="150000"/>
              </a:lnSpc>
            </a:pPr>
            <a:r>
              <a:rPr sz="2000" b="1" spc="55" dirty="0">
                <a:latin typeface="Arial" panose="020B0604020202020204"/>
                <a:cs typeface="Arial" panose="020B0604020202020204"/>
              </a:rPr>
              <a:t>1</a:t>
            </a:r>
            <a:r>
              <a:rPr sz="2000" b="1" spc="55" dirty="0">
                <a:latin typeface="Microsoft JhengHei" panose="020B0604030504040204" charset="-120"/>
                <a:cs typeface="Microsoft JhengHei" panose="020B0604030504040204" charset="-120"/>
              </a:rPr>
              <a:t>、自</a:t>
            </a:r>
            <a:r>
              <a:rPr sz="2000" b="1" spc="55" dirty="0">
                <a:latin typeface="Arial" panose="020B0604020202020204"/>
                <a:cs typeface="Arial" panose="020B0604020202020204"/>
              </a:rPr>
              <a:t>2018</a:t>
            </a:r>
            <a:r>
              <a:rPr sz="2000" b="1" spc="55" dirty="0">
                <a:latin typeface="Microsoft JhengHei" panose="020B0604030504040204" charset="-120"/>
                <a:cs typeface="Microsoft JhengHei" panose="020B0604030504040204" charset="-120"/>
              </a:rPr>
              <a:t>年</a:t>
            </a:r>
            <a:r>
              <a:rPr sz="2000" b="1" spc="55" dirty="0">
                <a:latin typeface="Arial" panose="020B0604020202020204"/>
                <a:cs typeface="Arial" panose="020B0604020202020204"/>
              </a:rPr>
              <a:t>1</a:t>
            </a:r>
            <a:r>
              <a:rPr sz="2000" b="1" spc="55" dirty="0">
                <a:latin typeface="Microsoft JhengHei" panose="020B0604030504040204" charset="-120"/>
                <a:cs typeface="Microsoft JhengHei" panose="020B0604030504040204" charset="-120"/>
              </a:rPr>
              <a:t>月</a:t>
            </a:r>
            <a:r>
              <a:rPr sz="2000" b="1" spc="55" dirty="0">
                <a:latin typeface="Arial" panose="020B0604020202020204"/>
                <a:cs typeface="Arial" panose="020B0604020202020204"/>
              </a:rPr>
              <a:t>1</a:t>
            </a:r>
            <a:r>
              <a:rPr sz="2000" b="1" spc="55" dirty="0">
                <a:latin typeface="Microsoft JhengHei" panose="020B0604030504040204" charset="-120"/>
                <a:cs typeface="Microsoft JhengHei" panose="020B0604030504040204" charset="-120"/>
              </a:rPr>
              <a:t>日起，当年具备</a:t>
            </a:r>
            <a:r>
              <a:rPr sz="2000" b="1" spc="55" dirty="0">
                <a:solidFill>
                  <a:srgbClr val="D5070E"/>
                </a:solidFill>
                <a:latin typeface="Microsoft JhengHei" panose="020B0604030504040204" charset="-120"/>
                <a:cs typeface="Microsoft JhengHei" panose="020B0604030504040204" charset="-120"/>
              </a:rPr>
              <a:t>高新技术企业或科技型中小企业资格</a:t>
            </a:r>
            <a:r>
              <a:rPr sz="2000" b="1" spc="55" dirty="0">
                <a:latin typeface="Microsoft JhengHei" panose="020B0604030504040204" charset="-120"/>
                <a:cs typeface="Microsoft JhengHei" panose="020B0604030504040204" charset="-120"/>
              </a:rPr>
              <a:t>（以下统称资格） </a:t>
            </a:r>
            <a:r>
              <a:rPr sz="2000" b="1" dirty="0">
                <a:latin typeface="Microsoft JhengHei" panose="020B0604030504040204" charset="-120"/>
                <a:cs typeface="Microsoft JhengHei" panose="020B0604030504040204" charset="-120"/>
              </a:rPr>
              <a:t> </a:t>
            </a:r>
            <a:r>
              <a:rPr sz="2000" b="1" spc="60" dirty="0">
                <a:latin typeface="Microsoft JhengHei" panose="020B0604030504040204" charset="-120"/>
                <a:cs typeface="Microsoft JhengHei" panose="020B0604030504040204" charset="-120"/>
              </a:rPr>
              <a:t>的企业，其具备资格年度之前</a:t>
            </a:r>
            <a:r>
              <a:rPr sz="2000" b="1" spc="60" dirty="0">
                <a:latin typeface="Arial" panose="020B0604020202020204"/>
                <a:cs typeface="Arial" panose="020B0604020202020204"/>
              </a:rPr>
              <a:t>5</a:t>
            </a:r>
            <a:r>
              <a:rPr sz="2000" b="1" spc="60" dirty="0">
                <a:latin typeface="Microsoft JhengHei" panose="020B0604030504040204" charset="-120"/>
                <a:cs typeface="Microsoft JhengHei" panose="020B0604030504040204" charset="-120"/>
              </a:rPr>
              <a:t>个年度发生的尚未弥补完的亏损，准予结转以后年度弥补，</a:t>
            </a:r>
            <a:r>
              <a:rPr sz="2000" b="1" spc="60" dirty="0">
                <a:solidFill>
                  <a:srgbClr val="E11606"/>
                </a:solidFill>
                <a:latin typeface="Microsoft JhengHei" panose="020B0604030504040204" charset="-120"/>
                <a:cs typeface="Microsoft JhengHei" panose="020B0604030504040204" charset="-120"/>
              </a:rPr>
              <a:t>最 </a:t>
            </a:r>
            <a:r>
              <a:rPr sz="2000" b="1" spc="-140" dirty="0">
                <a:solidFill>
                  <a:srgbClr val="E11606"/>
                </a:solidFill>
                <a:latin typeface="Microsoft JhengHei" panose="020B0604030504040204" charset="-120"/>
                <a:cs typeface="Microsoft JhengHei" panose="020B0604030504040204" charset="-120"/>
              </a:rPr>
              <a:t> </a:t>
            </a:r>
            <a:r>
              <a:rPr sz="2000" b="1" spc="-10" dirty="0">
                <a:solidFill>
                  <a:srgbClr val="E11606"/>
                </a:solidFill>
                <a:latin typeface="Microsoft JhengHei" panose="020B0604030504040204" charset="-120"/>
                <a:cs typeface="Microsoft JhengHei" panose="020B0604030504040204" charset="-120"/>
              </a:rPr>
              <a:t>长结转年限由</a:t>
            </a:r>
            <a:r>
              <a:rPr sz="2000" b="1" spc="-10" dirty="0">
                <a:solidFill>
                  <a:srgbClr val="E11606"/>
                </a:solidFill>
                <a:latin typeface="Arial" panose="020B0604020202020204"/>
                <a:cs typeface="Arial" panose="020B0604020202020204"/>
              </a:rPr>
              <a:t>5</a:t>
            </a:r>
            <a:r>
              <a:rPr sz="2000" b="1" spc="-10" dirty="0">
                <a:solidFill>
                  <a:srgbClr val="E11606"/>
                </a:solidFill>
                <a:latin typeface="Microsoft JhengHei" panose="020B0604030504040204" charset="-120"/>
                <a:cs typeface="Microsoft JhengHei" panose="020B0604030504040204" charset="-120"/>
              </a:rPr>
              <a:t>年延长至</a:t>
            </a:r>
            <a:r>
              <a:rPr sz="2000" b="1" spc="-10" dirty="0">
                <a:solidFill>
                  <a:srgbClr val="E11606"/>
                </a:solidFill>
                <a:latin typeface="Arial" panose="020B0604020202020204"/>
                <a:cs typeface="Arial" panose="020B0604020202020204"/>
              </a:rPr>
              <a:t>10</a:t>
            </a:r>
            <a:r>
              <a:rPr sz="2000" b="1" spc="-10" dirty="0">
                <a:solidFill>
                  <a:srgbClr val="E11606"/>
                </a:solidFill>
                <a:latin typeface="Microsoft JhengHei" panose="020B0604030504040204" charset="-120"/>
                <a:cs typeface="Microsoft JhengHei" panose="020B0604030504040204" charset="-120"/>
              </a:rPr>
              <a:t>年</a:t>
            </a:r>
            <a:r>
              <a:rPr sz="2000" b="1" spc="-10"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a:p>
            <a:pPr>
              <a:lnSpc>
                <a:spcPct val="100000"/>
              </a:lnSpc>
              <a:spcBef>
                <a:spcPts val="5"/>
              </a:spcBef>
            </a:pPr>
            <a:endParaRPr sz="2150">
              <a:latin typeface="Times New Roman" panose="02020603050405020304"/>
              <a:cs typeface="Times New Roman" panose="02020603050405020304"/>
            </a:endParaRPr>
          </a:p>
          <a:p>
            <a:pPr marL="12700" marR="483870" indent="456565">
              <a:lnSpc>
                <a:spcPct val="150000"/>
              </a:lnSpc>
            </a:pPr>
            <a:r>
              <a:rPr sz="2000" b="1" spc="20" dirty="0">
                <a:latin typeface="Microsoft JhengHei" panose="020B0604030504040204" charset="-120"/>
                <a:cs typeface="Microsoft JhengHei" panose="020B0604030504040204" charset="-120"/>
              </a:rPr>
              <a:t>本通知所称高新技术企业，是指按照《科技部 </a:t>
            </a:r>
            <a:r>
              <a:rPr sz="2000" b="1" spc="15" dirty="0">
                <a:latin typeface="Microsoft JhengHei" panose="020B0604030504040204" charset="-120"/>
                <a:cs typeface="Microsoft JhengHei" panose="020B0604030504040204" charset="-120"/>
              </a:rPr>
              <a:t>财政部</a:t>
            </a:r>
            <a:r>
              <a:rPr sz="2000" b="1" spc="160" dirty="0">
                <a:latin typeface="Microsoft JhengHei" panose="020B0604030504040204" charset="-120"/>
                <a:cs typeface="Microsoft JhengHei" panose="020B0604030504040204" charset="-120"/>
              </a:rPr>
              <a:t> </a:t>
            </a:r>
            <a:r>
              <a:rPr sz="2000" b="1" spc="15" dirty="0">
                <a:latin typeface="Microsoft JhengHei" panose="020B0604030504040204" charset="-120"/>
                <a:cs typeface="Microsoft JhengHei" panose="020B0604030504040204" charset="-120"/>
              </a:rPr>
              <a:t>国家税务总局关于修订印发〈高新 </a:t>
            </a:r>
            <a:r>
              <a:rPr sz="2000" b="1"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技术企业认定管理办法〉的通知》（国科发火〔</a:t>
            </a:r>
            <a:r>
              <a:rPr sz="2000" b="1" spc="-5" dirty="0">
                <a:latin typeface="Arial" panose="020B0604020202020204"/>
                <a:cs typeface="Arial" panose="020B0604020202020204"/>
              </a:rPr>
              <a:t>2016</a:t>
            </a:r>
            <a:r>
              <a:rPr sz="2000" b="1" spc="-5" dirty="0">
                <a:latin typeface="Microsoft JhengHei" panose="020B0604030504040204" charset="-120"/>
                <a:cs typeface="Microsoft JhengHei" panose="020B0604030504040204" charset="-120"/>
              </a:rPr>
              <a:t>〕</a:t>
            </a:r>
            <a:r>
              <a:rPr sz="2000" b="1" spc="-5" dirty="0">
                <a:latin typeface="Arial" panose="020B0604020202020204"/>
                <a:cs typeface="Arial" panose="020B0604020202020204"/>
              </a:rPr>
              <a:t>32</a:t>
            </a:r>
            <a:r>
              <a:rPr sz="2000" b="1" spc="-5" dirty="0">
                <a:latin typeface="Microsoft JhengHei" panose="020B0604030504040204" charset="-120"/>
                <a:cs typeface="Microsoft JhengHei" panose="020B0604030504040204" charset="-120"/>
              </a:rPr>
              <a:t>号）规定认定的高新技术企业。</a:t>
            </a:r>
            <a:endParaRPr sz="2000">
              <a:latin typeface="Microsoft JhengHei" panose="020B0604030504040204" charset="-120"/>
              <a:cs typeface="Microsoft JhengHei" panose="020B0604030504040204" charset="-120"/>
            </a:endParaRPr>
          </a:p>
          <a:p>
            <a:pPr>
              <a:lnSpc>
                <a:spcPct val="100000"/>
              </a:lnSpc>
              <a:spcBef>
                <a:spcPts val="55"/>
              </a:spcBef>
            </a:pPr>
            <a:endParaRPr sz="2800">
              <a:latin typeface="Times New Roman" panose="02020603050405020304"/>
              <a:cs typeface="Times New Roman" panose="02020603050405020304"/>
            </a:endParaRPr>
          </a:p>
          <a:p>
            <a:pPr marL="468630">
              <a:lnSpc>
                <a:spcPct val="100000"/>
              </a:lnSpc>
            </a:pPr>
            <a:r>
              <a:rPr sz="2000" b="1" spc="15" dirty="0">
                <a:latin typeface="Microsoft JhengHei" panose="020B0604030504040204" charset="-120"/>
                <a:cs typeface="Microsoft JhengHei" panose="020B0604030504040204" charset="-120"/>
              </a:rPr>
              <a:t>所称科技型中小企业，是指按照《科技部 财政部</a:t>
            </a:r>
            <a:r>
              <a:rPr sz="2000" b="1" spc="295" dirty="0">
                <a:latin typeface="Microsoft JhengHei" panose="020B0604030504040204" charset="-120"/>
                <a:cs typeface="Microsoft JhengHei" panose="020B0604030504040204" charset="-120"/>
              </a:rPr>
              <a:t> </a:t>
            </a:r>
            <a:r>
              <a:rPr sz="2000" b="1" spc="15" dirty="0">
                <a:latin typeface="Microsoft JhengHei" panose="020B0604030504040204" charset="-120"/>
                <a:cs typeface="Microsoft JhengHei" panose="020B0604030504040204" charset="-120"/>
              </a:rPr>
              <a:t>国家税务总局关于印发〈科技型中小企</a:t>
            </a:r>
            <a:endParaRPr sz="2000">
              <a:latin typeface="Microsoft JhengHei" panose="020B0604030504040204" charset="-120"/>
              <a:cs typeface="Microsoft JhengHei" panose="020B0604030504040204" charset="-120"/>
            </a:endParaRPr>
          </a:p>
          <a:p>
            <a:pPr algn="ctr">
              <a:lnSpc>
                <a:spcPct val="100000"/>
              </a:lnSpc>
              <a:spcBef>
                <a:spcPts val="1200"/>
              </a:spcBef>
            </a:pPr>
            <a:r>
              <a:rPr sz="2000" b="1" spc="5" dirty="0">
                <a:latin typeface="Microsoft JhengHei" panose="020B0604030504040204" charset="-120"/>
                <a:cs typeface="Microsoft JhengHei" panose="020B0604030504040204" charset="-120"/>
              </a:rPr>
              <a:t>业</a:t>
            </a:r>
            <a:r>
              <a:rPr sz="2000" b="1" spc="15" dirty="0">
                <a:latin typeface="Microsoft JhengHei" panose="020B0604030504040204" charset="-120"/>
                <a:cs typeface="Microsoft JhengHei" panose="020B0604030504040204" charset="-120"/>
              </a:rPr>
              <a:t> </a:t>
            </a:r>
            <a:r>
              <a:rPr sz="2000" b="1" spc="20" dirty="0">
                <a:latin typeface="Microsoft JhengHei" panose="020B0604030504040204" charset="-120"/>
                <a:cs typeface="Microsoft JhengHei" panose="020B0604030504040204" charset="-120"/>
              </a:rPr>
              <a:t>评价办法〉的通知》（国科发政〔</a:t>
            </a:r>
            <a:r>
              <a:rPr sz="2000" b="1" spc="20" dirty="0">
                <a:latin typeface="Arial" panose="020B0604020202020204"/>
                <a:cs typeface="Arial" panose="020B0604020202020204"/>
              </a:rPr>
              <a:t>2017</a:t>
            </a:r>
            <a:r>
              <a:rPr sz="2000" b="1" spc="20" dirty="0">
                <a:latin typeface="Microsoft JhengHei" panose="020B0604030504040204" charset="-120"/>
                <a:cs typeface="Microsoft JhengHei" panose="020B0604030504040204" charset="-120"/>
              </a:rPr>
              <a:t>〕</a:t>
            </a:r>
            <a:r>
              <a:rPr sz="2000" b="1" spc="20" dirty="0">
                <a:latin typeface="Arial" panose="020B0604020202020204"/>
                <a:cs typeface="Arial" panose="020B0604020202020204"/>
              </a:rPr>
              <a:t>115</a:t>
            </a:r>
            <a:r>
              <a:rPr sz="2000" b="1" spc="20" dirty="0">
                <a:latin typeface="Microsoft JhengHei" panose="020B0604030504040204" charset="-120"/>
                <a:cs typeface="Microsoft JhengHei" panose="020B0604030504040204" charset="-120"/>
              </a:rPr>
              <a:t>号）规定取得科技型中小企业登记编号的企业。</a:t>
            </a:r>
            <a:endParaRPr sz="2000">
              <a:latin typeface="Microsoft JhengHei" panose="020B0604030504040204" charset="-120"/>
              <a:cs typeface="Microsoft JhengHei" panose="020B0604030504040204" charset="-120"/>
            </a:endParaRPr>
          </a:p>
        </p:txBody>
      </p:sp>
      <p:sp>
        <p:nvSpPr>
          <p:cNvPr id="8" name="object 8"/>
          <p:cNvSpPr/>
          <p:nvPr/>
        </p:nvSpPr>
        <p:spPr>
          <a:xfrm>
            <a:off x="699516" y="1318260"/>
            <a:ext cx="111125" cy="275590"/>
          </a:xfrm>
          <a:custGeom>
            <a:avLst/>
            <a:gdLst/>
            <a:ahLst/>
            <a:cxnLst/>
            <a:rect l="l" t="t" r="r" b="b"/>
            <a:pathLst>
              <a:path w="111125" h="275590">
                <a:moveTo>
                  <a:pt x="0" y="0"/>
                </a:moveTo>
                <a:lnTo>
                  <a:pt x="110604" y="0"/>
                </a:lnTo>
                <a:lnTo>
                  <a:pt x="110604" y="275589"/>
                </a:lnTo>
                <a:lnTo>
                  <a:pt x="0" y="275589"/>
                </a:lnTo>
                <a:lnTo>
                  <a:pt x="0" y="0"/>
                </a:lnTo>
                <a:close/>
              </a:path>
            </a:pathLst>
          </a:custGeom>
          <a:solidFill>
            <a:srgbClr val="4276AA"/>
          </a:solidFill>
        </p:spPr>
        <p:txBody>
          <a:bodyPr wrap="square" lIns="0" tIns="0" rIns="0" bIns="0" rtlCol="0"/>
          <a:lstStyle/>
          <a:p/>
        </p:txBody>
      </p:sp>
      <p:sp>
        <p:nvSpPr>
          <p:cNvPr id="9" name="object 9"/>
          <p:cNvSpPr/>
          <p:nvPr/>
        </p:nvSpPr>
        <p:spPr>
          <a:xfrm>
            <a:off x="699516" y="1209039"/>
            <a:ext cx="387350" cy="109220"/>
          </a:xfrm>
          <a:custGeom>
            <a:avLst/>
            <a:gdLst/>
            <a:ahLst/>
            <a:cxnLst/>
            <a:rect l="l" t="t" r="r" b="b"/>
            <a:pathLst>
              <a:path w="387350" h="109219">
                <a:moveTo>
                  <a:pt x="0" y="0"/>
                </a:moveTo>
                <a:lnTo>
                  <a:pt x="387096" y="0"/>
                </a:lnTo>
                <a:lnTo>
                  <a:pt x="387096" y="109220"/>
                </a:lnTo>
                <a:lnTo>
                  <a:pt x="0" y="109220"/>
                </a:lnTo>
                <a:lnTo>
                  <a:pt x="0" y="0"/>
                </a:lnTo>
                <a:close/>
              </a:path>
            </a:pathLst>
          </a:custGeom>
          <a:solidFill>
            <a:srgbClr val="4276AA"/>
          </a:solidFill>
        </p:spPr>
        <p:txBody>
          <a:bodyPr wrap="square" lIns="0" tIns="0" rIns="0" bIns="0" rtlCol="0"/>
          <a:lstStyle/>
          <a:p/>
        </p:txBody>
      </p:sp>
      <p:sp>
        <p:nvSpPr>
          <p:cNvPr id="10" name="object 10"/>
          <p:cNvSpPr/>
          <p:nvPr/>
        </p:nvSpPr>
        <p:spPr>
          <a:xfrm>
            <a:off x="11239500" y="6322059"/>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1" name="object 11"/>
          <p:cNvSpPr/>
          <p:nvPr/>
        </p:nvSpPr>
        <p:spPr>
          <a:xfrm>
            <a:off x="11514963" y="6047740"/>
            <a:ext cx="110489" cy="274320"/>
          </a:xfrm>
          <a:custGeom>
            <a:avLst/>
            <a:gdLst/>
            <a:ahLst/>
            <a:cxnLst/>
            <a:rect l="l" t="t" r="r" b="b"/>
            <a:pathLst>
              <a:path w="110490" h="274320">
                <a:moveTo>
                  <a:pt x="0" y="0"/>
                </a:moveTo>
                <a:lnTo>
                  <a:pt x="110108" y="0"/>
                </a:lnTo>
                <a:lnTo>
                  <a:pt x="110108" y="274320"/>
                </a:lnTo>
                <a:lnTo>
                  <a:pt x="0" y="274320"/>
                </a:lnTo>
                <a:lnTo>
                  <a:pt x="0" y="0"/>
                </a:lnTo>
                <a:close/>
              </a:path>
            </a:pathLst>
          </a:custGeom>
          <a:solidFill>
            <a:srgbClr val="4276AA"/>
          </a:solidFill>
        </p:spPr>
        <p:txBody>
          <a:bodyPr wrap="square" lIns="0" tIns="0" rIns="0" bIns="0" rtlCol="0"/>
          <a:lstStyle/>
          <a:p/>
        </p:txBody>
      </p:sp>
      <p:sp>
        <p:nvSpPr>
          <p:cNvPr id="12" name="object 12"/>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3" name="object 13"/>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3808" y="334264"/>
            <a:ext cx="10480040" cy="560705"/>
          </a:xfrm>
          <a:prstGeom prst="rect">
            <a:avLst/>
          </a:prstGeom>
        </p:spPr>
        <p:txBody>
          <a:bodyPr vert="horz" wrap="square" lIns="0" tIns="0" rIns="0" bIns="0" rtlCol="0">
            <a:spAutoFit/>
          </a:bodyPr>
          <a:lstStyle/>
          <a:p>
            <a:pPr marL="142240">
              <a:lnSpc>
                <a:spcPct val="100000"/>
              </a:lnSpc>
              <a:tabLst>
                <a:tab pos="1397635" algn="l"/>
              </a:tabLst>
            </a:pPr>
            <a:r>
              <a:rPr sz="1800" b="1" spc="5" dirty="0">
                <a:solidFill>
                  <a:srgbClr val="3C3C3C"/>
                </a:solidFill>
                <a:latin typeface="Microsoft JhengHei" panose="020B0604030504040204" charset="-120"/>
                <a:cs typeface="Microsoft JhengHei" panose="020B0604030504040204" charset="-120"/>
              </a:rPr>
              <a:t>弥补亏损	延长高新技术企业和科技型中小企业亏损结转年</a:t>
            </a:r>
            <a:endParaRPr sz="1800">
              <a:latin typeface="Microsoft JhengHei" panose="020B0604030504040204" charset="-120"/>
              <a:cs typeface="Microsoft JhengHei" panose="020B0604030504040204" charset="-120"/>
            </a:endParaRPr>
          </a:p>
          <a:p>
            <a:pPr marL="12700">
              <a:lnSpc>
                <a:spcPct val="100000"/>
              </a:lnSpc>
              <a:tabLst>
                <a:tab pos="1397635" algn="l"/>
                <a:tab pos="10466705" algn="l"/>
              </a:tabLst>
            </a:pPr>
            <a:r>
              <a:rPr sz="1800" b="1" u="sng" dirty="0">
                <a:solidFill>
                  <a:srgbClr val="3C3C3C"/>
                </a:solidFill>
                <a:latin typeface="Times New Roman" panose="02020603050405020304"/>
                <a:cs typeface="Times New Roman" panose="02020603050405020304"/>
              </a:rPr>
              <a:t> 	</a:t>
            </a:r>
            <a:r>
              <a:rPr sz="1800" b="1" u="sng" dirty="0">
                <a:solidFill>
                  <a:srgbClr val="3C3C3C"/>
                </a:solidFill>
                <a:latin typeface="Microsoft JhengHei" panose="020B0604030504040204" charset="-120"/>
                <a:cs typeface="Microsoft JhengHei" panose="020B0604030504040204" charset="-120"/>
              </a:rPr>
              <a:t>限	</a:t>
            </a:r>
            <a:endParaRPr sz="1800">
              <a:latin typeface="Microsoft JhengHei" panose="020B0604030504040204" charset="-120"/>
              <a:cs typeface="Microsoft JhengHei" panose="020B0604030504040204" charset="-120"/>
            </a:endParaRPr>
          </a:p>
        </p:txBody>
      </p:sp>
      <p:sp>
        <p:nvSpPr>
          <p:cNvPr id="3" name="object 3"/>
          <p:cNvSpPr/>
          <p:nvPr/>
        </p:nvSpPr>
        <p:spPr>
          <a:xfrm>
            <a:off x="1044702" y="1425702"/>
            <a:ext cx="10381615" cy="4674235"/>
          </a:xfrm>
          <a:custGeom>
            <a:avLst/>
            <a:gdLst/>
            <a:ahLst/>
            <a:cxnLst/>
            <a:rect l="l" t="t" r="r" b="b"/>
            <a:pathLst>
              <a:path w="10381615" h="4674235">
                <a:moveTo>
                  <a:pt x="10377678" y="4674108"/>
                </a:moveTo>
                <a:lnTo>
                  <a:pt x="3809" y="4674108"/>
                </a:lnTo>
                <a:lnTo>
                  <a:pt x="2349" y="4673815"/>
                </a:lnTo>
                <a:lnTo>
                  <a:pt x="1117" y="4672990"/>
                </a:lnTo>
                <a:lnTo>
                  <a:pt x="292" y="4671758"/>
                </a:lnTo>
                <a:lnTo>
                  <a:pt x="0" y="4670298"/>
                </a:lnTo>
                <a:lnTo>
                  <a:pt x="0" y="3810"/>
                </a:lnTo>
                <a:lnTo>
                  <a:pt x="292" y="2349"/>
                </a:lnTo>
                <a:lnTo>
                  <a:pt x="1117" y="1117"/>
                </a:lnTo>
                <a:lnTo>
                  <a:pt x="2349" y="292"/>
                </a:lnTo>
                <a:lnTo>
                  <a:pt x="3809" y="0"/>
                </a:lnTo>
                <a:lnTo>
                  <a:pt x="10377678" y="0"/>
                </a:lnTo>
                <a:lnTo>
                  <a:pt x="10379138" y="292"/>
                </a:lnTo>
                <a:lnTo>
                  <a:pt x="10380370" y="1117"/>
                </a:lnTo>
                <a:lnTo>
                  <a:pt x="10381195" y="2349"/>
                </a:lnTo>
                <a:lnTo>
                  <a:pt x="10381488" y="3810"/>
                </a:lnTo>
                <a:lnTo>
                  <a:pt x="7619" y="3810"/>
                </a:lnTo>
                <a:lnTo>
                  <a:pt x="3809" y="7620"/>
                </a:lnTo>
                <a:lnTo>
                  <a:pt x="7619" y="7620"/>
                </a:lnTo>
                <a:lnTo>
                  <a:pt x="7619" y="4666488"/>
                </a:lnTo>
                <a:lnTo>
                  <a:pt x="3809" y="4666488"/>
                </a:lnTo>
                <a:lnTo>
                  <a:pt x="7619" y="4670298"/>
                </a:lnTo>
                <a:lnTo>
                  <a:pt x="10381488" y="4670298"/>
                </a:lnTo>
                <a:lnTo>
                  <a:pt x="10381195" y="4671758"/>
                </a:lnTo>
                <a:lnTo>
                  <a:pt x="10380370" y="4672990"/>
                </a:lnTo>
                <a:lnTo>
                  <a:pt x="10379138" y="4673815"/>
                </a:lnTo>
                <a:lnTo>
                  <a:pt x="10377678" y="4674108"/>
                </a:lnTo>
                <a:close/>
              </a:path>
            </a:pathLst>
          </a:custGeom>
          <a:solidFill>
            <a:srgbClr val="3C3C3C"/>
          </a:solidFill>
        </p:spPr>
        <p:txBody>
          <a:bodyPr wrap="square" lIns="0" tIns="0" rIns="0" bIns="0" rtlCol="0"/>
          <a:lstStyle/>
          <a:p/>
        </p:txBody>
      </p:sp>
      <p:sp>
        <p:nvSpPr>
          <p:cNvPr id="4" name="object 4"/>
          <p:cNvSpPr/>
          <p:nvPr/>
        </p:nvSpPr>
        <p:spPr>
          <a:xfrm>
            <a:off x="1052322" y="1431416"/>
            <a:ext cx="10366375" cy="0"/>
          </a:xfrm>
          <a:custGeom>
            <a:avLst/>
            <a:gdLst/>
            <a:ahLst/>
            <a:cxnLst/>
            <a:rect l="l" t="t" r="r" b="b"/>
            <a:pathLst>
              <a:path w="10366375">
                <a:moveTo>
                  <a:pt x="0" y="0"/>
                </a:moveTo>
                <a:lnTo>
                  <a:pt x="10366248" y="0"/>
                </a:lnTo>
              </a:path>
            </a:pathLst>
          </a:custGeom>
          <a:ln w="3810">
            <a:solidFill>
              <a:srgbClr val="3C3C3C"/>
            </a:solidFill>
          </a:ln>
        </p:spPr>
        <p:txBody>
          <a:bodyPr wrap="square" lIns="0" tIns="0" rIns="0" bIns="0" rtlCol="0"/>
          <a:lstStyle/>
          <a:p/>
        </p:txBody>
      </p:sp>
      <p:sp>
        <p:nvSpPr>
          <p:cNvPr id="5" name="object 5"/>
          <p:cNvSpPr/>
          <p:nvPr/>
        </p:nvSpPr>
        <p:spPr>
          <a:xfrm>
            <a:off x="11422380" y="1429511"/>
            <a:ext cx="0" cy="4666615"/>
          </a:xfrm>
          <a:custGeom>
            <a:avLst/>
            <a:gdLst/>
            <a:ahLst/>
            <a:cxnLst/>
            <a:rect l="l" t="t" r="r" b="b"/>
            <a:pathLst>
              <a:path h="4666615">
                <a:moveTo>
                  <a:pt x="0" y="0"/>
                </a:moveTo>
                <a:lnTo>
                  <a:pt x="0" y="4666488"/>
                </a:lnTo>
              </a:path>
            </a:pathLst>
          </a:custGeom>
          <a:ln w="7620">
            <a:solidFill>
              <a:srgbClr val="3C3C3C"/>
            </a:solidFill>
          </a:ln>
        </p:spPr>
        <p:txBody>
          <a:bodyPr wrap="square" lIns="0" tIns="0" rIns="0" bIns="0" rtlCol="0"/>
          <a:lstStyle/>
          <a:p/>
        </p:txBody>
      </p:sp>
      <p:sp>
        <p:nvSpPr>
          <p:cNvPr id="6" name="object 6"/>
          <p:cNvSpPr/>
          <p:nvPr/>
        </p:nvSpPr>
        <p:spPr>
          <a:xfrm>
            <a:off x="1052322" y="6094095"/>
            <a:ext cx="10366375" cy="0"/>
          </a:xfrm>
          <a:custGeom>
            <a:avLst/>
            <a:gdLst/>
            <a:ahLst/>
            <a:cxnLst/>
            <a:rect l="l" t="t" r="r" b="b"/>
            <a:pathLst>
              <a:path w="10366375">
                <a:moveTo>
                  <a:pt x="0" y="0"/>
                </a:moveTo>
                <a:lnTo>
                  <a:pt x="10366248" y="0"/>
                </a:lnTo>
              </a:path>
            </a:pathLst>
          </a:custGeom>
          <a:ln w="3810">
            <a:solidFill>
              <a:srgbClr val="3C3C3C"/>
            </a:solidFill>
          </a:ln>
        </p:spPr>
        <p:txBody>
          <a:bodyPr wrap="square" lIns="0" tIns="0" rIns="0" bIns="0" rtlCol="0"/>
          <a:lstStyle/>
          <a:p/>
        </p:txBody>
      </p:sp>
      <p:sp>
        <p:nvSpPr>
          <p:cNvPr id="7" name="object 7"/>
          <p:cNvSpPr txBox="1"/>
          <p:nvPr/>
        </p:nvSpPr>
        <p:spPr>
          <a:xfrm>
            <a:off x="1138529" y="1229725"/>
            <a:ext cx="10214610" cy="4180204"/>
          </a:xfrm>
          <a:prstGeom prst="rect">
            <a:avLst/>
          </a:prstGeom>
        </p:spPr>
        <p:txBody>
          <a:bodyPr vert="horz" wrap="square" lIns="0" tIns="0" rIns="0" bIns="0" rtlCol="0">
            <a:spAutoFit/>
          </a:bodyPr>
          <a:lstStyle/>
          <a:p>
            <a:pPr marL="12700" marR="117475" indent="457200" algn="just">
              <a:lnSpc>
                <a:spcPct val="151000"/>
              </a:lnSpc>
            </a:pPr>
            <a:r>
              <a:rPr sz="2200" b="1" spc="-45" dirty="0">
                <a:latin typeface="Arial" panose="020B0604020202020204"/>
                <a:cs typeface="Arial" panose="020B0604020202020204"/>
              </a:rPr>
              <a:t>2</a:t>
            </a:r>
            <a:r>
              <a:rPr sz="2200" b="1" spc="50" dirty="0">
                <a:latin typeface="Microsoft JhengHei" panose="020B0604030504040204" charset="-120"/>
                <a:cs typeface="Microsoft JhengHei" panose="020B0604030504040204" charset="-120"/>
              </a:rPr>
              <a:t>、</a:t>
            </a:r>
            <a:r>
              <a:rPr sz="2200" b="1" spc="60" dirty="0">
                <a:latin typeface="Microsoft JhengHei" panose="020B0604030504040204" charset="-120"/>
                <a:cs typeface="Microsoft JhengHei" panose="020B0604030504040204" charset="-120"/>
              </a:rPr>
              <a:t>《通知</a:t>
            </a:r>
            <a:r>
              <a:rPr sz="2200" b="1" spc="50" dirty="0">
                <a:latin typeface="Microsoft JhengHei" panose="020B0604030504040204" charset="-120"/>
                <a:cs typeface="Microsoft JhengHei" panose="020B0604030504040204" charset="-120"/>
              </a:rPr>
              <a:t>》</a:t>
            </a:r>
            <a:r>
              <a:rPr sz="2200" b="1" spc="60" dirty="0">
                <a:latin typeface="Microsoft JhengHei" panose="020B0604030504040204" charset="-120"/>
                <a:cs typeface="Microsoft JhengHei" panose="020B0604030504040204" charset="-120"/>
              </a:rPr>
              <a:t>第一</a:t>
            </a:r>
            <a:r>
              <a:rPr sz="2200" b="1" spc="50" dirty="0">
                <a:latin typeface="Microsoft JhengHei" panose="020B0604030504040204" charset="-120"/>
                <a:cs typeface="Microsoft JhengHei" panose="020B0604030504040204" charset="-120"/>
              </a:rPr>
              <a:t>条</a:t>
            </a:r>
            <a:r>
              <a:rPr sz="2200" b="1" spc="60" dirty="0">
                <a:latin typeface="Microsoft JhengHei" panose="020B0604030504040204" charset="-120"/>
                <a:cs typeface="Microsoft JhengHei" panose="020B0604030504040204" charset="-120"/>
              </a:rPr>
              <a:t>所</a:t>
            </a:r>
            <a:r>
              <a:rPr sz="2200" b="1" spc="50" dirty="0">
                <a:latin typeface="Microsoft JhengHei" panose="020B0604030504040204" charset="-120"/>
                <a:cs typeface="Microsoft JhengHei" panose="020B0604030504040204" charset="-120"/>
              </a:rPr>
              <a:t>称</a:t>
            </a:r>
            <a:r>
              <a:rPr sz="2200" b="1" spc="60" dirty="0">
                <a:latin typeface="Microsoft JhengHei" panose="020B0604030504040204" charset="-120"/>
                <a:cs typeface="Microsoft JhengHei" panose="020B0604030504040204" charset="-120"/>
              </a:rPr>
              <a:t>当年</a:t>
            </a:r>
            <a:r>
              <a:rPr sz="2200" b="1" spc="50" dirty="0">
                <a:latin typeface="Microsoft JhengHei" panose="020B0604030504040204" charset="-120"/>
                <a:cs typeface="Microsoft JhengHei" panose="020B0604030504040204" charset="-120"/>
              </a:rPr>
              <a:t>具</a:t>
            </a:r>
            <a:r>
              <a:rPr sz="2200" b="1" spc="60" dirty="0">
                <a:latin typeface="Microsoft JhengHei" panose="020B0604030504040204" charset="-120"/>
                <a:cs typeface="Microsoft JhengHei" panose="020B0604030504040204" charset="-120"/>
              </a:rPr>
              <a:t>备</a:t>
            </a:r>
            <a:r>
              <a:rPr sz="2200" b="1" spc="50" dirty="0">
                <a:latin typeface="Microsoft JhengHei" panose="020B0604030504040204" charset="-120"/>
                <a:cs typeface="Microsoft JhengHei" panose="020B0604030504040204" charset="-120"/>
              </a:rPr>
              <a:t>高</a:t>
            </a:r>
            <a:r>
              <a:rPr sz="2200" b="1" spc="60" dirty="0">
                <a:latin typeface="Microsoft JhengHei" panose="020B0604030504040204" charset="-120"/>
                <a:cs typeface="Microsoft JhengHei" panose="020B0604030504040204" charset="-120"/>
              </a:rPr>
              <a:t>新技</a:t>
            </a:r>
            <a:r>
              <a:rPr sz="2200" b="1" spc="50" dirty="0">
                <a:latin typeface="Microsoft JhengHei" panose="020B0604030504040204" charset="-120"/>
                <a:cs typeface="Microsoft JhengHei" panose="020B0604030504040204" charset="-120"/>
              </a:rPr>
              <a:t>术</a:t>
            </a:r>
            <a:r>
              <a:rPr sz="2200" b="1" spc="60" dirty="0">
                <a:latin typeface="Microsoft JhengHei" panose="020B0604030504040204" charset="-120"/>
                <a:cs typeface="Microsoft JhengHei" panose="020B0604030504040204" charset="-120"/>
              </a:rPr>
              <a:t>企</a:t>
            </a:r>
            <a:r>
              <a:rPr sz="2200" b="1" spc="50" dirty="0">
                <a:latin typeface="Microsoft JhengHei" panose="020B0604030504040204" charset="-120"/>
                <a:cs typeface="Microsoft JhengHei" panose="020B0604030504040204" charset="-120"/>
              </a:rPr>
              <a:t>业</a:t>
            </a:r>
            <a:r>
              <a:rPr sz="2200" b="1" spc="60" dirty="0">
                <a:latin typeface="Microsoft JhengHei" panose="020B0604030504040204" charset="-120"/>
                <a:cs typeface="Microsoft JhengHei" panose="020B0604030504040204" charset="-120"/>
              </a:rPr>
              <a:t>或科</a:t>
            </a:r>
            <a:r>
              <a:rPr sz="2200" b="1" spc="50" dirty="0">
                <a:latin typeface="Microsoft JhengHei" panose="020B0604030504040204" charset="-120"/>
                <a:cs typeface="Microsoft JhengHei" panose="020B0604030504040204" charset="-120"/>
              </a:rPr>
              <a:t>技</a:t>
            </a:r>
            <a:r>
              <a:rPr sz="2200" b="1" spc="60" dirty="0">
                <a:latin typeface="Microsoft JhengHei" panose="020B0604030504040204" charset="-120"/>
                <a:cs typeface="Microsoft JhengHei" panose="020B0604030504040204" charset="-120"/>
              </a:rPr>
              <a:t>型</a:t>
            </a:r>
            <a:r>
              <a:rPr sz="2200" b="1" spc="50" dirty="0">
                <a:latin typeface="Microsoft JhengHei" panose="020B0604030504040204" charset="-120"/>
                <a:cs typeface="Microsoft JhengHei" panose="020B0604030504040204" charset="-120"/>
              </a:rPr>
              <a:t>中</a:t>
            </a:r>
            <a:r>
              <a:rPr sz="2200" b="1" spc="60" dirty="0">
                <a:latin typeface="Microsoft JhengHei" panose="020B0604030504040204" charset="-120"/>
                <a:cs typeface="Microsoft JhengHei" panose="020B0604030504040204" charset="-120"/>
              </a:rPr>
              <a:t>小企</a:t>
            </a:r>
            <a:r>
              <a:rPr sz="2200" b="1" spc="50" dirty="0">
                <a:latin typeface="Microsoft JhengHei" panose="020B0604030504040204" charset="-120"/>
                <a:cs typeface="Microsoft JhengHei" panose="020B0604030504040204" charset="-120"/>
              </a:rPr>
              <a:t>业</a:t>
            </a:r>
            <a:r>
              <a:rPr sz="2200" b="1" spc="60" dirty="0">
                <a:latin typeface="Microsoft JhengHei" panose="020B0604030504040204" charset="-120"/>
                <a:cs typeface="Microsoft JhengHei" panose="020B0604030504040204" charset="-120"/>
              </a:rPr>
              <a:t>资</a:t>
            </a:r>
            <a:r>
              <a:rPr sz="2200" b="1" spc="105" dirty="0">
                <a:latin typeface="Microsoft JhengHei" panose="020B0604030504040204" charset="-120"/>
                <a:cs typeface="Microsoft JhengHei" panose="020B0604030504040204" charset="-120"/>
              </a:rPr>
              <a:t>格</a:t>
            </a:r>
            <a:r>
              <a:rPr sz="2200" b="1" spc="60" dirty="0">
                <a:latin typeface="Microsoft JhengHei" panose="020B0604030504040204" charset="-120"/>
                <a:cs typeface="Microsoft JhengHei" panose="020B0604030504040204" charset="-120"/>
              </a:rPr>
              <a:t>（以</a:t>
            </a:r>
            <a:r>
              <a:rPr sz="2200" b="1" spc="-5" dirty="0">
                <a:latin typeface="Microsoft JhengHei" panose="020B0604030504040204" charset="-120"/>
                <a:cs typeface="Microsoft JhengHei" panose="020B0604030504040204" charset="-120"/>
              </a:rPr>
              <a:t>下 </a:t>
            </a:r>
            <a:r>
              <a:rPr sz="2200" b="1" spc="-5" dirty="0">
                <a:latin typeface="Microsoft JhengHei" panose="020B0604030504040204" charset="-120"/>
                <a:cs typeface="Microsoft JhengHei" panose="020B0604030504040204" charset="-120"/>
              </a:rPr>
              <a:t> </a:t>
            </a:r>
            <a:r>
              <a:rPr sz="2200" b="1" spc="85" dirty="0">
                <a:latin typeface="Microsoft JhengHei" panose="020B0604030504040204" charset="-120"/>
                <a:cs typeface="Microsoft JhengHei" panose="020B0604030504040204" charset="-120"/>
              </a:rPr>
              <a:t>统称</a:t>
            </a:r>
            <a:r>
              <a:rPr sz="2200" b="1" spc="85" dirty="0">
                <a:latin typeface="Arial" panose="020B0604020202020204"/>
                <a:cs typeface="Arial" panose="020B0604020202020204"/>
              </a:rPr>
              <a:t>“</a:t>
            </a:r>
            <a:r>
              <a:rPr sz="2200" b="1" spc="85" dirty="0">
                <a:latin typeface="Microsoft JhengHei" panose="020B0604030504040204" charset="-120"/>
                <a:cs typeface="Microsoft JhengHei" panose="020B0604030504040204" charset="-120"/>
              </a:rPr>
              <a:t>资格</a:t>
            </a:r>
            <a:r>
              <a:rPr sz="2200" b="1" spc="85" dirty="0">
                <a:latin typeface="Arial" panose="020B0604020202020204"/>
                <a:cs typeface="Arial" panose="020B0604020202020204"/>
              </a:rPr>
              <a:t>”</a:t>
            </a:r>
            <a:r>
              <a:rPr sz="2200" b="1" spc="85" dirty="0">
                <a:latin typeface="Microsoft JhengHei" panose="020B0604030504040204" charset="-120"/>
                <a:cs typeface="Microsoft JhengHei" panose="020B0604030504040204" charset="-120"/>
              </a:rPr>
              <a:t>）的企业，其具备资格年度之前</a:t>
            </a:r>
            <a:r>
              <a:rPr sz="2200" b="1" spc="85" dirty="0">
                <a:latin typeface="Arial" panose="020B0604020202020204"/>
                <a:cs typeface="Arial" panose="020B0604020202020204"/>
              </a:rPr>
              <a:t>5</a:t>
            </a:r>
            <a:r>
              <a:rPr sz="2200" b="1" spc="85" dirty="0">
                <a:latin typeface="Microsoft JhengHei" panose="020B0604030504040204" charset="-120"/>
                <a:cs typeface="Microsoft JhengHei" panose="020B0604030504040204" charset="-120"/>
              </a:rPr>
              <a:t>个年度发生的尚未弥补完的亏损， </a:t>
            </a:r>
            <a:r>
              <a:rPr sz="2200" b="1" spc="-405" dirty="0">
                <a:latin typeface="Microsoft JhengHei" panose="020B0604030504040204" charset="-120"/>
                <a:cs typeface="Microsoft JhengHei" panose="020B0604030504040204" charset="-120"/>
              </a:rPr>
              <a:t> </a:t>
            </a:r>
            <a:r>
              <a:rPr sz="2200" b="1" spc="25" dirty="0">
                <a:latin typeface="Microsoft JhengHei" panose="020B0604030504040204" charset="-120"/>
                <a:cs typeface="Microsoft JhengHei" panose="020B0604030504040204" charset="-120"/>
              </a:rPr>
              <a:t>是指</a:t>
            </a:r>
            <a:r>
              <a:rPr sz="2200" b="1" spc="35" dirty="0">
                <a:solidFill>
                  <a:srgbClr val="E11606"/>
                </a:solidFill>
                <a:latin typeface="Microsoft JhengHei" panose="020B0604030504040204" charset="-120"/>
                <a:cs typeface="Microsoft JhengHei" panose="020B0604030504040204" charset="-120"/>
              </a:rPr>
              <a:t>当</a:t>
            </a:r>
            <a:r>
              <a:rPr sz="2200" b="1" spc="25" dirty="0">
                <a:solidFill>
                  <a:srgbClr val="E11606"/>
                </a:solidFill>
                <a:latin typeface="Microsoft JhengHei" panose="020B0604030504040204" charset="-120"/>
                <a:cs typeface="Microsoft JhengHei" panose="020B0604030504040204" charset="-120"/>
              </a:rPr>
              <a:t>年</a:t>
            </a:r>
            <a:r>
              <a:rPr sz="2200" b="1" spc="35" dirty="0">
                <a:solidFill>
                  <a:srgbClr val="E11606"/>
                </a:solidFill>
                <a:latin typeface="Microsoft JhengHei" panose="020B0604030504040204" charset="-120"/>
                <a:cs typeface="Microsoft JhengHei" panose="020B0604030504040204" charset="-120"/>
              </a:rPr>
              <a:t>具</a:t>
            </a:r>
            <a:r>
              <a:rPr sz="2200" b="1" spc="25" dirty="0">
                <a:solidFill>
                  <a:srgbClr val="E11606"/>
                </a:solidFill>
                <a:latin typeface="Microsoft JhengHei" panose="020B0604030504040204" charset="-120"/>
                <a:cs typeface="Microsoft JhengHei" panose="020B0604030504040204" charset="-120"/>
              </a:rPr>
              <a:t>备资</a:t>
            </a:r>
            <a:r>
              <a:rPr sz="2200" b="1" spc="35" dirty="0">
                <a:solidFill>
                  <a:srgbClr val="E11606"/>
                </a:solidFill>
                <a:latin typeface="Microsoft JhengHei" panose="020B0604030504040204" charset="-120"/>
                <a:cs typeface="Microsoft JhengHei" panose="020B0604030504040204" charset="-120"/>
              </a:rPr>
              <a:t>格</a:t>
            </a:r>
            <a:r>
              <a:rPr sz="2200" b="1" spc="25" dirty="0">
                <a:solidFill>
                  <a:srgbClr val="E11606"/>
                </a:solidFill>
                <a:latin typeface="Microsoft JhengHei" panose="020B0604030504040204" charset="-120"/>
                <a:cs typeface="Microsoft JhengHei" panose="020B0604030504040204" charset="-120"/>
              </a:rPr>
              <a:t>的</a:t>
            </a:r>
            <a:r>
              <a:rPr sz="2200" b="1" spc="35" dirty="0">
                <a:solidFill>
                  <a:srgbClr val="E11606"/>
                </a:solidFill>
                <a:latin typeface="Microsoft JhengHei" panose="020B0604030504040204" charset="-120"/>
                <a:cs typeface="Microsoft JhengHei" panose="020B0604030504040204" charset="-120"/>
              </a:rPr>
              <a:t>企</a:t>
            </a:r>
            <a:r>
              <a:rPr sz="2200" b="1" spc="50" dirty="0">
                <a:solidFill>
                  <a:srgbClr val="E11606"/>
                </a:solidFill>
                <a:latin typeface="Microsoft JhengHei" panose="020B0604030504040204" charset="-120"/>
                <a:cs typeface="Microsoft JhengHei" panose="020B0604030504040204" charset="-120"/>
              </a:rPr>
              <a:t>业</a:t>
            </a:r>
            <a:r>
              <a:rPr sz="2200" b="1" spc="25" dirty="0">
                <a:solidFill>
                  <a:srgbClr val="E11606"/>
                </a:solidFill>
                <a:latin typeface="Microsoft JhengHei" panose="020B0604030504040204" charset="-120"/>
                <a:cs typeface="Microsoft JhengHei" panose="020B0604030504040204" charset="-120"/>
              </a:rPr>
              <a:t>，</a:t>
            </a:r>
            <a:r>
              <a:rPr sz="2200" b="1" spc="35" dirty="0">
                <a:solidFill>
                  <a:srgbClr val="E11606"/>
                </a:solidFill>
                <a:latin typeface="Microsoft JhengHei" panose="020B0604030504040204" charset="-120"/>
                <a:cs typeface="Microsoft JhengHei" panose="020B0604030504040204" charset="-120"/>
              </a:rPr>
              <a:t>其</a:t>
            </a:r>
            <a:r>
              <a:rPr sz="2200" b="1" spc="25" dirty="0">
                <a:solidFill>
                  <a:srgbClr val="E11606"/>
                </a:solidFill>
                <a:latin typeface="Microsoft JhengHei" panose="020B0604030504040204" charset="-120"/>
                <a:cs typeface="Microsoft JhengHei" panose="020B0604030504040204" charset="-120"/>
              </a:rPr>
              <a:t>前</a:t>
            </a:r>
            <a:r>
              <a:rPr sz="2200" b="1" spc="-65" dirty="0">
                <a:solidFill>
                  <a:srgbClr val="E11606"/>
                </a:solidFill>
                <a:latin typeface="Arial" panose="020B0604020202020204"/>
                <a:cs typeface="Arial" panose="020B0604020202020204"/>
              </a:rPr>
              <a:t>5</a:t>
            </a:r>
            <a:r>
              <a:rPr sz="2200" b="1" spc="25" dirty="0">
                <a:solidFill>
                  <a:srgbClr val="E11606"/>
                </a:solidFill>
                <a:latin typeface="Microsoft JhengHei" panose="020B0604030504040204" charset="-120"/>
                <a:cs typeface="Microsoft JhengHei" panose="020B0604030504040204" charset="-120"/>
              </a:rPr>
              <a:t>个年</a:t>
            </a:r>
            <a:r>
              <a:rPr sz="2200" b="1" spc="35" dirty="0">
                <a:solidFill>
                  <a:srgbClr val="E11606"/>
                </a:solidFill>
                <a:latin typeface="Microsoft JhengHei" panose="020B0604030504040204" charset="-120"/>
                <a:cs typeface="Microsoft JhengHei" panose="020B0604030504040204" charset="-120"/>
              </a:rPr>
              <a:t>度</a:t>
            </a:r>
            <a:r>
              <a:rPr sz="2200" b="1" spc="25" dirty="0">
                <a:solidFill>
                  <a:srgbClr val="E11606"/>
                </a:solidFill>
                <a:latin typeface="Microsoft JhengHei" panose="020B0604030504040204" charset="-120"/>
                <a:cs typeface="Microsoft JhengHei" panose="020B0604030504040204" charset="-120"/>
              </a:rPr>
              <a:t>无</a:t>
            </a:r>
            <a:r>
              <a:rPr sz="2200" b="1" spc="35" dirty="0">
                <a:solidFill>
                  <a:srgbClr val="E11606"/>
                </a:solidFill>
                <a:latin typeface="Microsoft JhengHei" panose="020B0604030504040204" charset="-120"/>
                <a:cs typeface="Microsoft JhengHei" panose="020B0604030504040204" charset="-120"/>
              </a:rPr>
              <a:t>论</a:t>
            </a:r>
            <a:r>
              <a:rPr sz="2200" b="1" spc="25" dirty="0">
                <a:solidFill>
                  <a:srgbClr val="E11606"/>
                </a:solidFill>
                <a:latin typeface="Microsoft JhengHei" panose="020B0604030504040204" charset="-120"/>
                <a:cs typeface="Microsoft JhengHei" panose="020B0604030504040204" charset="-120"/>
              </a:rPr>
              <a:t>是否</a:t>
            </a:r>
            <a:r>
              <a:rPr sz="2200" b="1" spc="35" dirty="0">
                <a:solidFill>
                  <a:srgbClr val="E11606"/>
                </a:solidFill>
                <a:latin typeface="Microsoft JhengHei" panose="020B0604030504040204" charset="-120"/>
                <a:cs typeface="Microsoft JhengHei" panose="020B0604030504040204" charset="-120"/>
              </a:rPr>
              <a:t>具</a:t>
            </a:r>
            <a:r>
              <a:rPr sz="2200" b="1" spc="25" dirty="0">
                <a:solidFill>
                  <a:srgbClr val="E11606"/>
                </a:solidFill>
                <a:latin typeface="Microsoft JhengHei" panose="020B0604030504040204" charset="-120"/>
                <a:cs typeface="Microsoft JhengHei" panose="020B0604030504040204" charset="-120"/>
              </a:rPr>
              <a:t>备</a:t>
            </a:r>
            <a:r>
              <a:rPr sz="2200" b="1" spc="35" dirty="0">
                <a:solidFill>
                  <a:srgbClr val="E11606"/>
                </a:solidFill>
                <a:latin typeface="Microsoft JhengHei" panose="020B0604030504040204" charset="-120"/>
                <a:cs typeface="Microsoft JhengHei" panose="020B0604030504040204" charset="-120"/>
              </a:rPr>
              <a:t>资</a:t>
            </a:r>
            <a:r>
              <a:rPr sz="2200" b="1" spc="55" dirty="0">
                <a:solidFill>
                  <a:srgbClr val="E11606"/>
                </a:solidFill>
                <a:latin typeface="Microsoft JhengHei" panose="020B0604030504040204" charset="-120"/>
                <a:cs typeface="Microsoft JhengHei" panose="020B0604030504040204" charset="-120"/>
              </a:rPr>
              <a:t>格</a:t>
            </a:r>
            <a:r>
              <a:rPr sz="2200" b="1" spc="25" dirty="0">
                <a:latin typeface="Microsoft JhengHei" panose="020B0604030504040204" charset="-120"/>
                <a:cs typeface="Microsoft JhengHei" panose="020B0604030504040204" charset="-120"/>
              </a:rPr>
              <a:t>，</a:t>
            </a:r>
            <a:r>
              <a:rPr sz="2200" b="1" spc="35" dirty="0">
                <a:latin typeface="Microsoft JhengHei" panose="020B0604030504040204" charset="-120"/>
                <a:cs typeface="Microsoft JhengHei" panose="020B0604030504040204" charset="-120"/>
              </a:rPr>
              <a:t>所</a:t>
            </a:r>
            <a:r>
              <a:rPr sz="2200" b="1" spc="25" dirty="0">
                <a:latin typeface="Microsoft JhengHei" panose="020B0604030504040204" charset="-120"/>
                <a:cs typeface="Microsoft JhengHei" panose="020B0604030504040204" charset="-120"/>
              </a:rPr>
              <a:t>发</a:t>
            </a:r>
            <a:r>
              <a:rPr sz="2200" b="1" spc="35" dirty="0">
                <a:latin typeface="Microsoft JhengHei" panose="020B0604030504040204" charset="-120"/>
                <a:cs typeface="Microsoft JhengHei" panose="020B0604030504040204" charset="-120"/>
              </a:rPr>
              <a:t>生</a:t>
            </a:r>
            <a:r>
              <a:rPr sz="2200" b="1" spc="25" dirty="0">
                <a:latin typeface="Microsoft JhengHei" panose="020B0604030504040204" charset="-120"/>
                <a:cs typeface="Microsoft JhengHei" panose="020B0604030504040204" charset="-120"/>
              </a:rPr>
              <a:t>的尚</a:t>
            </a:r>
            <a:r>
              <a:rPr sz="2200" b="1" spc="35" dirty="0">
                <a:latin typeface="Microsoft JhengHei" panose="020B0604030504040204" charset="-120"/>
                <a:cs typeface="Microsoft JhengHei" panose="020B0604030504040204" charset="-120"/>
              </a:rPr>
              <a:t>未</a:t>
            </a:r>
            <a:r>
              <a:rPr sz="2200" b="1" spc="25" dirty="0">
                <a:latin typeface="Microsoft JhengHei" panose="020B0604030504040204" charset="-120"/>
                <a:cs typeface="Microsoft JhengHei" panose="020B0604030504040204" charset="-120"/>
              </a:rPr>
              <a:t>弥</a:t>
            </a:r>
            <a:r>
              <a:rPr sz="2200" b="1" spc="50" dirty="0">
                <a:latin typeface="Microsoft JhengHei" panose="020B0604030504040204" charset="-120"/>
                <a:cs typeface="Microsoft JhengHei" panose="020B0604030504040204" charset="-120"/>
              </a:rPr>
              <a:t>补</a:t>
            </a:r>
            <a:r>
              <a:rPr sz="2200" b="1" spc="-5" dirty="0">
                <a:latin typeface="Microsoft JhengHei" panose="020B0604030504040204" charset="-120"/>
                <a:cs typeface="Microsoft JhengHei" panose="020B0604030504040204" charset="-120"/>
              </a:rPr>
              <a:t>完 </a:t>
            </a:r>
            <a:r>
              <a:rPr sz="2200" b="1" spc="-5" dirty="0">
                <a:latin typeface="Microsoft JhengHei" panose="020B0604030504040204" charset="-120"/>
                <a:cs typeface="Microsoft JhengHei" panose="020B0604030504040204" charset="-120"/>
              </a:rPr>
              <a:t> </a:t>
            </a:r>
            <a:r>
              <a:rPr sz="2200" b="1" dirty="0">
                <a:latin typeface="Microsoft JhengHei" panose="020B0604030504040204" charset="-120"/>
                <a:cs typeface="Microsoft JhengHei" panose="020B0604030504040204" charset="-120"/>
              </a:rPr>
              <a:t>的亏损。</a:t>
            </a:r>
            <a:endParaRPr sz="2200">
              <a:latin typeface="Microsoft JhengHei" panose="020B0604030504040204" charset="-120"/>
              <a:cs typeface="Microsoft JhengHei" panose="020B0604030504040204" charset="-120"/>
            </a:endParaRPr>
          </a:p>
          <a:p>
            <a:pPr>
              <a:lnSpc>
                <a:spcPct val="100000"/>
              </a:lnSpc>
              <a:spcBef>
                <a:spcPts val="25"/>
              </a:spcBef>
            </a:pPr>
            <a:endParaRPr sz="3200">
              <a:latin typeface="Times New Roman" panose="02020603050405020304"/>
              <a:cs typeface="Times New Roman" panose="02020603050405020304"/>
            </a:endParaRPr>
          </a:p>
          <a:p>
            <a:pPr marL="672465" marR="331470">
              <a:lnSpc>
                <a:spcPct val="102000"/>
              </a:lnSpc>
            </a:pPr>
            <a:r>
              <a:rPr sz="2200" b="1" spc="-5" dirty="0">
                <a:latin typeface="Arial" panose="020B0604020202020204"/>
                <a:cs typeface="Arial" panose="020B0604020202020204"/>
              </a:rPr>
              <a:t>2018</a:t>
            </a:r>
            <a:r>
              <a:rPr sz="2200" b="1" spc="100" dirty="0">
                <a:latin typeface="Microsoft JhengHei" panose="020B0604030504040204" charset="-120"/>
                <a:cs typeface="Microsoft JhengHei" panose="020B0604030504040204" charset="-120"/>
              </a:rPr>
              <a:t>年具备</a:t>
            </a:r>
            <a:r>
              <a:rPr sz="2200" b="1" spc="105" dirty="0">
                <a:latin typeface="Microsoft JhengHei" panose="020B0604030504040204" charset="-120"/>
                <a:cs typeface="Microsoft JhengHei" panose="020B0604030504040204" charset="-120"/>
              </a:rPr>
              <a:t>资</a:t>
            </a:r>
            <a:r>
              <a:rPr sz="2200" b="1" spc="100" dirty="0">
                <a:latin typeface="Microsoft JhengHei" panose="020B0604030504040204" charset="-120"/>
                <a:cs typeface="Microsoft JhengHei" panose="020B0604030504040204" charset="-120"/>
              </a:rPr>
              <a:t>格</a:t>
            </a:r>
            <a:r>
              <a:rPr sz="2200" b="1" spc="105" dirty="0">
                <a:latin typeface="Microsoft JhengHei" panose="020B0604030504040204" charset="-120"/>
                <a:cs typeface="Microsoft JhengHei" panose="020B0604030504040204" charset="-120"/>
              </a:rPr>
              <a:t>的企</a:t>
            </a:r>
            <a:r>
              <a:rPr sz="2200" b="1" spc="110" dirty="0">
                <a:latin typeface="Microsoft JhengHei" panose="020B0604030504040204" charset="-120"/>
                <a:cs typeface="Microsoft JhengHei" panose="020B0604030504040204" charset="-120"/>
              </a:rPr>
              <a:t>业，</a:t>
            </a:r>
            <a:r>
              <a:rPr sz="2200" b="1" spc="100" dirty="0">
                <a:latin typeface="Microsoft JhengHei" panose="020B0604030504040204" charset="-120"/>
                <a:cs typeface="Microsoft JhengHei" panose="020B0604030504040204" charset="-120"/>
              </a:rPr>
              <a:t>无论</a:t>
            </a:r>
            <a:r>
              <a:rPr sz="2200" b="1" dirty="0">
                <a:latin typeface="Arial" panose="020B0604020202020204"/>
                <a:cs typeface="Arial" panose="020B0604020202020204"/>
              </a:rPr>
              <a:t>2013</a:t>
            </a:r>
            <a:r>
              <a:rPr sz="2200" b="1" spc="100" dirty="0">
                <a:latin typeface="Microsoft JhengHei" panose="020B0604030504040204" charset="-120"/>
                <a:cs typeface="Microsoft JhengHei" panose="020B0604030504040204" charset="-120"/>
              </a:rPr>
              <a:t>年至</a:t>
            </a:r>
            <a:r>
              <a:rPr sz="2200" b="1" spc="-5" dirty="0">
                <a:latin typeface="Arial" panose="020B0604020202020204"/>
                <a:cs typeface="Arial" panose="020B0604020202020204"/>
              </a:rPr>
              <a:t>2017</a:t>
            </a:r>
            <a:r>
              <a:rPr sz="2200" b="1" spc="100" dirty="0">
                <a:latin typeface="Microsoft JhengHei" panose="020B0604030504040204" charset="-120"/>
                <a:cs typeface="Microsoft JhengHei" panose="020B0604030504040204" charset="-120"/>
              </a:rPr>
              <a:t>年是</a:t>
            </a:r>
            <a:r>
              <a:rPr sz="2200" b="1" spc="105" dirty="0">
                <a:latin typeface="Microsoft JhengHei" panose="020B0604030504040204" charset="-120"/>
                <a:cs typeface="Microsoft JhengHei" panose="020B0604030504040204" charset="-120"/>
              </a:rPr>
              <a:t>否</a:t>
            </a:r>
            <a:r>
              <a:rPr sz="2200" b="1" spc="100" dirty="0">
                <a:latin typeface="Microsoft JhengHei" panose="020B0604030504040204" charset="-120"/>
                <a:cs typeface="Microsoft JhengHei" panose="020B0604030504040204" charset="-120"/>
              </a:rPr>
              <a:t>具</a:t>
            </a:r>
            <a:r>
              <a:rPr sz="2200" b="1" spc="105" dirty="0">
                <a:latin typeface="Microsoft JhengHei" panose="020B0604030504040204" charset="-120"/>
                <a:cs typeface="Microsoft JhengHei" panose="020B0604030504040204" charset="-120"/>
              </a:rPr>
              <a:t>备</a:t>
            </a:r>
            <a:r>
              <a:rPr sz="2200" b="1" spc="100" dirty="0">
                <a:latin typeface="Microsoft JhengHei" panose="020B0604030504040204" charset="-120"/>
                <a:cs typeface="Microsoft JhengHei" panose="020B0604030504040204" charset="-120"/>
              </a:rPr>
              <a:t>资</a:t>
            </a:r>
            <a:r>
              <a:rPr sz="2200" b="1" spc="110" dirty="0">
                <a:latin typeface="Microsoft JhengHei" panose="020B0604030504040204" charset="-120"/>
                <a:cs typeface="Microsoft JhengHei" panose="020B0604030504040204" charset="-120"/>
              </a:rPr>
              <a:t>格，</a:t>
            </a:r>
            <a:r>
              <a:rPr sz="2200" b="1" spc="100" dirty="0">
                <a:latin typeface="Microsoft JhengHei" panose="020B0604030504040204" charset="-120"/>
                <a:cs typeface="Microsoft JhengHei" panose="020B0604030504040204" charset="-120"/>
              </a:rPr>
              <a:t>其</a:t>
            </a:r>
            <a:r>
              <a:rPr sz="2200" b="1" dirty="0">
                <a:latin typeface="Arial" panose="020B0604020202020204"/>
                <a:cs typeface="Arial" panose="020B0604020202020204"/>
              </a:rPr>
              <a:t>2013</a:t>
            </a:r>
            <a:r>
              <a:rPr sz="2200" b="1" spc="-5" dirty="0">
                <a:latin typeface="Microsoft JhengHei" panose="020B0604030504040204" charset="-120"/>
                <a:cs typeface="Microsoft JhengHei" panose="020B0604030504040204" charset="-120"/>
              </a:rPr>
              <a:t>年  </a:t>
            </a:r>
            <a:r>
              <a:rPr sz="2200" b="1" spc="-5" dirty="0">
                <a:latin typeface="Microsoft JhengHei" panose="020B0604030504040204" charset="-120"/>
                <a:cs typeface="Microsoft JhengHei" panose="020B0604030504040204" charset="-120"/>
              </a:rPr>
              <a:t>至</a:t>
            </a:r>
            <a:endParaRPr sz="2200">
              <a:latin typeface="Microsoft JhengHei" panose="020B0604030504040204" charset="-120"/>
              <a:cs typeface="Microsoft JhengHei" panose="020B0604030504040204" charset="-120"/>
            </a:endParaRPr>
          </a:p>
          <a:p>
            <a:pPr marL="82550">
              <a:lnSpc>
                <a:spcPct val="100000"/>
              </a:lnSpc>
              <a:spcBef>
                <a:spcPts val="1040"/>
              </a:spcBef>
            </a:pPr>
            <a:r>
              <a:rPr sz="2200" b="1" spc="45" dirty="0">
                <a:latin typeface="Arial" panose="020B0604020202020204"/>
                <a:cs typeface="Arial" panose="020B0604020202020204"/>
              </a:rPr>
              <a:t>2017</a:t>
            </a:r>
            <a:r>
              <a:rPr sz="2200" b="1" spc="45" dirty="0">
                <a:latin typeface="Microsoft JhengHei" panose="020B0604030504040204" charset="-120"/>
                <a:cs typeface="Microsoft JhengHei" panose="020B0604030504040204" charset="-120"/>
              </a:rPr>
              <a:t>年发生的尚未弥补完的亏损，均准予结转以后年度弥补，最长结转年限为</a:t>
            </a:r>
            <a:endParaRPr sz="2200">
              <a:latin typeface="Microsoft JhengHei" panose="020B0604030504040204" charset="-120"/>
              <a:cs typeface="Microsoft JhengHei" panose="020B0604030504040204" charset="-120"/>
            </a:endParaRPr>
          </a:p>
          <a:p>
            <a:pPr marL="12700">
              <a:lnSpc>
                <a:spcPct val="100000"/>
              </a:lnSpc>
              <a:spcBef>
                <a:spcPts val="1320"/>
              </a:spcBef>
            </a:pPr>
            <a:r>
              <a:rPr sz="2200" b="1" spc="60" dirty="0">
                <a:latin typeface="Arial" panose="020B0604020202020204"/>
                <a:cs typeface="Arial" panose="020B0604020202020204"/>
              </a:rPr>
              <a:t>10</a:t>
            </a:r>
            <a:r>
              <a:rPr sz="2200" b="1" spc="-365" dirty="0">
                <a:latin typeface="Arial" panose="020B0604020202020204"/>
                <a:cs typeface="Arial" panose="020B0604020202020204"/>
              </a:rPr>
              <a:t> </a:t>
            </a:r>
            <a:r>
              <a:rPr sz="2200" b="1" spc="-5" dirty="0">
                <a:latin typeface="Microsoft JhengHei" panose="020B0604030504040204" charset="-120"/>
                <a:cs typeface="Microsoft JhengHei" panose="020B0604030504040204" charset="-120"/>
              </a:rPr>
              <a:t>年。</a:t>
            </a:r>
            <a:r>
              <a:rPr sz="2200" b="1" spc="-5" dirty="0">
                <a:latin typeface="Arial" panose="020B0604020202020204"/>
                <a:cs typeface="Arial" panose="020B0604020202020204"/>
              </a:rPr>
              <a:t>2018</a:t>
            </a:r>
            <a:r>
              <a:rPr sz="2200" b="1" spc="-5" dirty="0">
                <a:latin typeface="Microsoft JhengHei" panose="020B0604030504040204" charset="-120"/>
                <a:cs typeface="Microsoft JhengHei" panose="020B0604030504040204" charset="-120"/>
              </a:rPr>
              <a:t>年以后年度具备资格的企业，依此类推，进行亏损结转弥补税务处理。</a:t>
            </a:r>
            <a:endParaRPr sz="2200">
              <a:latin typeface="Microsoft JhengHei" panose="020B0604030504040204" charset="-120"/>
              <a:cs typeface="Microsoft JhengHei" panose="020B0604030504040204" charset="-120"/>
            </a:endParaRPr>
          </a:p>
        </p:txBody>
      </p:sp>
      <p:sp>
        <p:nvSpPr>
          <p:cNvPr id="8" name="object 8"/>
          <p:cNvSpPr/>
          <p:nvPr/>
        </p:nvSpPr>
        <p:spPr>
          <a:xfrm>
            <a:off x="952500" y="1443989"/>
            <a:ext cx="110489" cy="275590"/>
          </a:xfrm>
          <a:custGeom>
            <a:avLst/>
            <a:gdLst/>
            <a:ahLst/>
            <a:cxnLst/>
            <a:rect l="l" t="t" r="r" b="b"/>
            <a:pathLst>
              <a:path w="110490" h="275589">
                <a:moveTo>
                  <a:pt x="0" y="0"/>
                </a:moveTo>
                <a:lnTo>
                  <a:pt x="110159" y="0"/>
                </a:lnTo>
                <a:lnTo>
                  <a:pt x="110159" y="275590"/>
                </a:lnTo>
                <a:lnTo>
                  <a:pt x="0" y="275590"/>
                </a:lnTo>
                <a:lnTo>
                  <a:pt x="0" y="0"/>
                </a:lnTo>
                <a:close/>
              </a:path>
            </a:pathLst>
          </a:custGeom>
          <a:solidFill>
            <a:srgbClr val="4276AA"/>
          </a:solidFill>
        </p:spPr>
        <p:txBody>
          <a:bodyPr wrap="square" lIns="0" tIns="0" rIns="0" bIns="0" rtlCol="0"/>
          <a:lstStyle/>
          <a:p/>
        </p:txBody>
      </p:sp>
      <p:sp>
        <p:nvSpPr>
          <p:cNvPr id="9" name="object 9"/>
          <p:cNvSpPr/>
          <p:nvPr/>
        </p:nvSpPr>
        <p:spPr>
          <a:xfrm>
            <a:off x="952500" y="1333500"/>
            <a:ext cx="386080" cy="110489"/>
          </a:xfrm>
          <a:custGeom>
            <a:avLst/>
            <a:gdLst/>
            <a:ahLst/>
            <a:cxnLst/>
            <a:rect l="l" t="t" r="r" b="b"/>
            <a:pathLst>
              <a:path w="386080"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0" name="object 10"/>
          <p:cNvSpPr/>
          <p:nvPr/>
        </p:nvSpPr>
        <p:spPr>
          <a:xfrm>
            <a:off x="11145011" y="608584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1" name="object 11"/>
          <p:cNvSpPr/>
          <p:nvPr/>
        </p:nvSpPr>
        <p:spPr>
          <a:xfrm>
            <a:off x="11420475" y="5811520"/>
            <a:ext cx="110489" cy="274320"/>
          </a:xfrm>
          <a:custGeom>
            <a:avLst/>
            <a:gdLst/>
            <a:ahLst/>
            <a:cxnLst/>
            <a:rect l="l" t="t" r="r" b="b"/>
            <a:pathLst>
              <a:path w="110490" h="274320">
                <a:moveTo>
                  <a:pt x="0" y="0"/>
                </a:moveTo>
                <a:lnTo>
                  <a:pt x="110108" y="0"/>
                </a:lnTo>
                <a:lnTo>
                  <a:pt x="110108" y="274320"/>
                </a:lnTo>
                <a:lnTo>
                  <a:pt x="0" y="274320"/>
                </a:lnTo>
                <a:lnTo>
                  <a:pt x="0" y="0"/>
                </a:lnTo>
                <a:close/>
              </a:path>
            </a:pathLst>
          </a:custGeom>
          <a:solidFill>
            <a:srgbClr val="4276AA"/>
          </a:solidFill>
        </p:spPr>
        <p:txBody>
          <a:bodyPr wrap="square" lIns="0" tIns="0" rIns="0" bIns="0" rtlCol="0"/>
          <a:lstStyle/>
          <a:p/>
        </p:txBody>
      </p:sp>
      <p:sp>
        <p:nvSpPr>
          <p:cNvPr id="12" name="object 12"/>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3" name="object 13"/>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3808" y="334264"/>
            <a:ext cx="10480040" cy="560705"/>
          </a:xfrm>
          <a:prstGeom prst="rect">
            <a:avLst/>
          </a:prstGeom>
        </p:spPr>
        <p:txBody>
          <a:bodyPr vert="horz" wrap="square" lIns="0" tIns="0" rIns="0" bIns="0" rtlCol="0">
            <a:spAutoFit/>
          </a:bodyPr>
          <a:lstStyle/>
          <a:p>
            <a:pPr marL="142240">
              <a:lnSpc>
                <a:spcPct val="100000"/>
              </a:lnSpc>
              <a:tabLst>
                <a:tab pos="1397635" algn="l"/>
              </a:tabLst>
            </a:pPr>
            <a:r>
              <a:rPr sz="1800" b="1" spc="5" dirty="0">
                <a:solidFill>
                  <a:srgbClr val="3C3C3C"/>
                </a:solidFill>
                <a:latin typeface="Microsoft JhengHei" panose="020B0604030504040204" charset="-120"/>
                <a:cs typeface="Microsoft JhengHei" panose="020B0604030504040204" charset="-120"/>
              </a:rPr>
              <a:t>弥补亏损	延长高新技术企业和科技型中小企业亏损结转年</a:t>
            </a:r>
            <a:endParaRPr sz="1800">
              <a:latin typeface="Microsoft JhengHei" panose="020B0604030504040204" charset="-120"/>
              <a:cs typeface="Microsoft JhengHei" panose="020B0604030504040204" charset="-120"/>
            </a:endParaRPr>
          </a:p>
          <a:p>
            <a:pPr marL="12700">
              <a:lnSpc>
                <a:spcPct val="100000"/>
              </a:lnSpc>
              <a:tabLst>
                <a:tab pos="1397635" algn="l"/>
                <a:tab pos="10466705" algn="l"/>
              </a:tabLst>
            </a:pPr>
            <a:r>
              <a:rPr sz="1800" b="1" u="sng" dirty="0">
                <a:solidFill>
                  <a:srgbClr val="3C3C3C"/>
                </a:solidFill>
                <a:latin typeface="Times New Roman" panose="02020603050405020304"/>
                <a:cs typeface="Times New Roman" panose="02020603050405020304"/>
              </a:rPr>
              <a:t> 	</a:t>
            </a:r>
            <a:r>
              <a:rPr sz="1800" b="1" u="sng" dirty="0">
                <a:solidFill>
                  <a:srgbClr val="3C3C3C"/>
                </a:solidFill>
                <a:latin typeface="Microsoft JhengHei" panose="020B0604030504040204" charset="-120"/>
                <a:cs typeface="Microsoft JhengHei" panose="020B0604030504040204" charset="-120"/>
              </a:rPr>
              <a:t>限	</a:t>
            </a:r>
            <a:endParaRPr sz="1800">
              <a:latin typeface="Microsoft JhengHei" panose="020B0604030504040204" charset="-120"/>
              <a:cs typeface="Microsoft JhengHei" panose="020B0604030504040204" charset="-120"/>
            </a:endParaRPr>
          </a:p>
        </p:txBody>
      </p:sp>
      <p:sp>
        <p:nvSpPr>
          <p:cNvPr id="3" name="object 3"/>
          <p:cNvSpPr/>
          <p:nvPr/>
        </p:nvSpPr>
        <p:spPr>
          <a:xfrm>
            <a:off x="1044702" y="1425702"/>
            <a:ext cx="10381615" cy="4674235"/>
          </a:xfrm>
          <a:custGeom>
            <a:avLst/>
            <a:gdLst/>
            <a:ahLst/>
            <a:cxnLst/>
            <a:rect l="l" t="t" r="r" b="b"/>
            <a:pathLst>
              <a:path w="10381615" h="4674235">
                <a:moveTo>
                  <a:pt x="10377678" y="4674108"/>
                </a:moveTo>
                <a:lnTo>
                  <a:pt x="3809" y="4674108"/>
                </a:lnTo>
                <a:lnTo>
                  <a:pt x="2349" y="4673815"/>
                </a:lnTo>
                <a:lnTo>
                  <a:pt x="1117" y="4672990"/>
                </a:lnTo>
                <a:lnTo>
                  <a:pt x="292" y="4671758"/>
                </a:lnTo>
                <a:lnTo>
                  <a:pt x="0" y="4670298"/>
                </a:lnTo>
                <a:lnTo>
                  <a:pt x="0" y="3810"/>
                </a:lnTo>
                <a:lnTo>
                  <a:pt x="292" y="2349"/>
                </a:lnTo>
                <a:lnTo>
                  <a:pt x="1117" y="1117"/>
                </a:lnTo>
                <a:lnTo>
                  <a:pt x="2349" y="292"/>
                </a:lnTo>
                <a:lnTo>
                  <a:pt x="3809" y="0"/>
                </a:lnTo>
                <a:lnTo>
                  <a:pt x="10377678" y="0"/>
                </a:lnTo>
                <a:lnTo>
                  <a:pt x="10379138" y="292"/>
                </a:lnTo>
                <a:lnTo>
                  <a:pt x="10380370" y="1117"/>
                </a:lnTo>
                <a:lnTo>
                  <a:pt x="10381195" y="2349"/>
                </a:lnTo>
                <a:lnTo>
                  <a:pt x="10381488" y="3810"/>
                </a:lnTo>
                <a:lnTo>
                  <a:pt x="7619" y="3810"/>
                </a:lnTo>
                <a:lnTo>
                  <a:pt x="3809" y="7620"/>
                </a:lnTo>
                <a:lnTo>
                  <a:pt x="7619" y="7620"/>
                </a:lnTo>
                <a:lnTo>
                  <a:pt x="7619" y="4666488"/>
                </a:lnTo>
                <a:lnTo>
                  <a:pt x="3809" y="4666488"/>
                </a:lnTo>
                <a:lnTo>
                  <a:pt x="7619" y="4670298"/>
                </a:lnTo>
                <a:lnTo>
                  <a:pt x="10381488" y="4670298"/>
                </a:lnTo>
                <a:lnTo>
                  <a:pt x="10381195" y="4671758"/>
                </a:lnTo>
                <a:lnTo>
                  <a:pt x="10380370" y="4672990"/>
                </a:lnTo>
                <a:lnTo>
                  <a:pt x="10379138" y="4673815"/>
                </a:lnTo>
                <a:lnTo>
                  <a:pt x="10377678" y="4674108"/>
                </a:lnTo>
                <a:close/>
              </a:path>
            </a:pathLst>
          </a:custGeom>
          <a:solidFill>
            <a:srgbClr val="3C3C3C"/>
          </a:solidFill>
        </p:spPr>
        <p:txBody>
          <a:bodyPr wrap="square" lIns="0" tIns="0" rIns="0" bIns="0" rtlCol="0"/>
          <a:lstStyle/>
          <a:p/>
        </p:txBody>
      </p:sp>
      <p:sp>
        <p:nvSpPr>
          <p:cNvPr id="4" name="object 4"/>
          <p:cNvSpPr/>
          <p:nvPr/>
        </p:nvSpPr>
        <p:spPr>
          <a:xfrm>
            <a:off x="1052322" y="1431416"/>
            <a:ext cx="10366375" cy="0"/>
          </a:xfrm>
          <a:custGeom>
            <a:avLst/>
            <a:gdLst/>
            <a:ahLst/>
            <a:cxnLst/>
            <a:rect l="l" t="t" r="r" b="b"/>
            <a:pathLst>
              <a:path w="10366375">
                <a:moveTo>
                  <a:pt x="0" y="0"/>
                </a:moveTo>
                <a:lnTo>
                  <a:pt x="10366248" y="0"/>
                </a:lnTo>
              </a:path>
            </a:pathLst>
          </a:custGeom>
          <a:ln w="3810">
            <a:solidFill>
              <a:srgbClr val="3C3C3C"/>
            </a:solidFill>
          </a:ln>
        </p:spPr>
        <p:txBody>
          <a:bodyPr wrap="square" lIns="0" tIns="0" rIns="0" bIns="0" rtlCol="0"/>
          <a:lstStyle/>
          <a:p/>
        </p:txBody>
      </p:sp>
      <p:sp>
        <p:nvSpPr>
          <p:cNvPr id="5" name="object 5"/>
          <p:cNvSpPr/>
          <p:nvPr/>
        </p:nvSpPr>
        <p:spPr>
          <a:xfrm>
            <a:off x="11422380" y="1429511"/>
            <a:ext cx="0" cy="4666615"/>
          </a:xfrm>
          <a:custGeom>
            <a:avLst/>
            <a:gdLst/>
            <a:ahLst/>
            <a:cxnLst/>
            <a:rect l="l" t="t" r="r" b="b"/>
            <a:pathLst>
              <a:path h="4666615">
                <a:moveTo>
                  <a:pt x="0" y="0"/>
                </a:moveTo>
                <a:lnTo>
                  <a:pt x="0" y="4666488"/>
                </a:lnTo>
              </a:path>
            </a:pathLst>
          </a:custGeom>
          <a:ln w="7620">
            <a:solidFill>
              <a:srgbClr val="3C3C3C"/>
            </a:solidFill>
          </a:ln>
        </p:spPr>
        <p:txBody>
          <a:bodyPr wrap="square" lIns="0" tIns="0" rIns="0" bIns="0" rtlCol="0"/>
          <a:lstStyle/>
          <a:p/>
        </p:txBody>
      </p:sp>
      <p:sp>
        <p:nvSpPr>
          <p:cNvPr id="6" name="object 6"/>
          <p:cNvSpPr/>
          <p:nvPr/>
        </p:nvSpPr>
        <p:spPr>
          <a:xfrm>
            <a:off x="1052322" y="6094095"/>
            <a:ext cx="10366375" cy="0"/>
          </a:xfrm>
          <a:custGeom>
            <a:avLst/>
            <a:gdLst/>
            <a:ahLst/>
            <a:cxnLst/>
            <a:rect l="l" t="t" r="r" b="b"/>
            <a:pathLst>
              <a:path w="10366375">
                <a:moveTo>
                  <a:pt x="0" y="0"/>
                </a:moveTo>
                <a:lnTo>
                  <a:pt x="10366248" y="0"/>
                </a:lnTo>
              </a:path>
            </a:pathLst>
          </a:custGeom>
          <a:ln w="3810">
            <a:solidFill>
              <a:srgbClr val="3C3C3C"/>
            </a:solidFill>
          </a:ln>
        </p:spPr>
        <p:txBody>
          <a:bodyPr wrap="square" lIns="0" tIns="0" rIns="0" bIns="0" rtlCol="0"/>
          <a:lstStyle/>
          <a:p/>
        </p:txBody>
      </p:sp>
      <p:sp>
        <p:nvSpPr>
          <p:cNvPr id="7" name="object 7"/>
          <p:cNvSpPr txBox="1"/>
          <p:nvPr/>
        </p:nvSpPr>
        <p:spPr>
          <a:xfrm>
            <a:off x="1321053" y="1325346"/>
            <a:ext cx="9424035" cy="1351280"/>
          </a:xfrm>
          <a:prstGeom prst="rect">
            <a:avLst/>
          </a:prstGeom>
        </p:spPr>
        <p:txBody>
          <a:bodyPr vert="horz" wrap="square" lIns="0" tIns="0" rIns="0" bIns="0" rtlCol="0">
            <a:spAutoFit/>
          </a:bodyPr>
          <a:lstStyle/>
          <a:p>
            <a:pPr marL="469900" marR="5080">
              <a:lnSpc>
                <a:spcPct val="142000"/>
              </a:lnSpc>
            </a:pPr>
            <a:r>
              <a:rPr sz="2000" b="1" spc="5" dirty="0">
                <a:latin typeface="Arial" panose="020B0604020202020204"/>
                <a:cs typeface="Arial" panose="020B0604020202020204"/>
              </a:rPr>
              <a:t>3</a:t>
            </a:r>
            <a:r>
              <a:rPr sz="2000" b="1" spc="5" dirty="0">
                <a:latin typeface="Microsoft JhengHei" panose="020B0604030504040204" charset="-120"/>
                <a:cs typeface="Microsoft JhengHei" panose="020B0604030504040204" charset="-120"/>
              </a:rPr>
              <a:t>、明确具备资格年度之前</a:t>
            </a:r>
            <a:r>
              <a:rPr sz="2000" b="1" spc="5" dirty="0">
                <a:latin typeface="Arial" panose="020B0604020202020204"/>
                <a:cs typeface="Arial" panose="020B0604020202020204"/>
              </a:rPr>
              <a:t>5</a:t>
            </a:r>
            <a:r>
              <a:rPr sz="2000" b="1" spc="5" dirty="0">
                <a:latin typeface="Microsoft JhengHei" panose="020B0604030504040204" charset="-120"/>
                <a:cs typeface="Microsoft JhengHei" panose="020B0604030504040204" charset="-120"/>
              </a:rPr>
              <a:t>年亏损结转弥补年限 </a:t>
            </a:r>
            <a:r>
              <a:rPr sz="2000" b="1" dirty="0">
                <a:latin typeface="Microsoft JhengHei" panose="020B0604030504040204" charset="-120"/>
                <a:cs typeface="Microsoft JhengHei" panose="020B0604030504040204" charset="-120"/>
              </a:rPr>
              <a:t> </a:t>
            </a:r>
            <a:r>
              <a:rPr sz="2000" b="1" spc="25" dirty="0">
                <a:latin typeface="Microsoft JhengHei" panose="020B0604030504040204" charset="-120"/>
                <a:cs typeface="Microsoft JhengHei" panose="020B0604030504040204" charset="-120"/>
              </a:rPr>
              <a:t>例</a:t>
            </a:r>
            <a:r>
              <a:rPr sz="2000" b="1" spc="35" dirty="0">
                <a:latin typeface="Arial" panose="020B0604020202020204"/>
                <a:cs typeface="Arial" panose="020B0604020202020204"/>
              </a:rPr>
              <a:t>1</a:t>
            </a:r>
            <a:r>
              <a:rPr sz="2000" b="1" spc="-95" dirty="0">
                <a:latin typeface="Microsoft JhengHei" panose="020B0604030504040204" charset="-120"/>
                <a:cs typeface="Microsoft JhengHei" panose="020B0604030504040204" charset="-120"/>
              </a:rPr>
              <a:t>：</a:t>
            </a:r>
            <a:r>
              <a:rPr sz="2000" b="1" spc="25" dirty="0">
                <a:latin typeface="Microsoft JhengHei" panose="020B0604030504040204" charset="-120"/>
                <a:cs typeface="Microsoft JhengHei" panose="020B0604030504040204" charset="-120"/>
              </a:rPr>
              <a:t>一家企业</a:t>
            </a:r>
            <a:r>
              <a:rPr sz="2000" b="1" spc="-160" dirty="0">
                <a:latin typeface="Microsoft JhengHei" panose="020B0604030504040204" charset="-120"/>
                <a:cs typeface="Microsoft JhengHei" panose="020B0604030504040204" charset="-120"/>
              </a:rPr>
              <a:t>，</a:t>
            </a:r>
            <a:r>
              <a:rPr sz="2000" b="1" spc="-30" dirty="0">
                <a:latin typeface="Arial" panose="020B0604020202020204"/>
                <a:cs typeface="Arial" panose="020B0604020202020204"/>
              </a:rPr>
              <a:t>2018</a:t>
            </a:r>
            <a:r>
              <a:rPr sz="2000" b="1" spc="25" dirty="0">
                <a:latin typeface="Microsoft JhengHei" panose="020B0604030504040204" charset="-120"/>
                <a:cs typeface="Microsoft JhengHei" panose="020B0604030504040204" charset="-120"/>
              </a:rPr>
              <a:t>年具备资格</a:t>
            </a:r>
            <a:r>
              <a:rPr sz="2000" b="1" spc="-160" dirty="0">
                <a:latin typeface="Microsoft JhengHei" panose="020B0604030504040204" charset="-120"/>
                <a:cs typeface="Microsoft JhengHei" panose="020B0604030504040204" charset="-120"/>
              </a:rPr>
              <a:t>，</a:t>
            </a:r>
            <a:r>
              <a:rPr sz="2000" b="1" spc="-30" dirty="0">
                <a:latin typeface="Arial" panose="020B0604020202020204"/>
                <a:cs typeface="Arial" panose="020B0604020202020204"/>
              </a:rPr>
              <a:t>2013</a:t>
            </a:r>
            <a:r>
              <a:rPr sz="2000" b="1" spc="25" dirty="0">
                <a:latin typeface="Microsoft JhengHei" panose="020B0604030504040204" charset="-120"/>
                <a:cs typeface="Microsoft JhengHei" panose="020B0604030504040204" charset="-120"/>
              </a:rPr>
              <a:t>年亏损</a:t>
            </a:r>
            <a:r>
              <a:rPr sz="2000" b="1" spc="-80" dirty="0">
                <a:latin typeface="Arial" panose="020B0604020202020204"/>
                <a:cs typeface="Arial" panose="020B0604020202020204"/>
              </a:rPr>
              <a:t>300</a:t>
            </a:r>
            <a:r>
              <a:rPr sz="2000" b="1" spc="25" dirty="0">
                <a:latin typeface="Microsoft JhengHei" panose="020B0604030504040204" charset="-120"/>
                <a:cs typeface="Microsoft JhengHei" panose="020B0604030504040204" charset="-120"/>
              </a:rPr>
              <a:t>万元</a:t>
            </a:r>
            <a:r>
              <a:rPr sz="2000" b="1" spc="-160" dirty="0">
                <a:latin typeface="Microsoft JhengHei" panose="020B0604030504040204" charset="-120"/>
                <a:cs typeface="Microsoft JhengHei" panose="020B0604030504040204" charset="-120"/>
              </a:rPr>
              <a:t>，</a:t>
            </a:r>
            <a:r>
              <a:rPr sz="2000" b="1" spc="-30" dirty="0">
                <a:latin typeface="Arial" panose="020B0604020202020204"/>
                <a:cs typeface="Arial" panose="020B0604020202020204"/>
              </a:rPr>
              <a:t>2014</a:t>
            </a:r>
            <a:r>
              <a:rPr sz="2000" b="1" spc="25" dirty="0">
                <a:latin typeface="Microsoft JhengHei" panose="020B0604030504040204" charset="-120"/>
                <a:cs typeface="Microsoft JhengHei" panose="020B0604030504040204" charset="-120"/>
              </a:rPr>
              <a:t>年亏损</a:t>
            </a:r>
            <a:r>
              <a:rPr sz="2000" b="1" spc="-80" dirty="0">
                <a:latin typeface="Arial" panose="020B0604020202020204"/>
                <a:cs typeface="Arial" panose="020B0604020202020204"/>
              </a:rPr>
              <a:t>200</a:t>
            </a:r>
            <a:r>
              <a:rPr sz="2000" b="1" spc="25" dirty="0">
                <a:latin typeface="Microsoft JhengHei" panose="020B0604030504040204" charset="-120"/>
                <a:cs typeface="Microsoft JhengHei" panose="020B0604030504040204" charset="-120"/>
              </a:rPr>
              <a:t>万元</a:t>
            </a:r>
            <a:r>
              <a:rPr sz="2000" b="1" spc="5"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a:p>
            <a:pPr marL="12700">
              <a:lnSpc>
                <a:spcPct val="100000"/>
              </a:lnSpc>
              <a:spcBef>
                <a:spcPts val="1200"/>
              </a:spcBef>
            </a:pPr>
            <a:r>
              <a:rPr sz="2000" b="1" spc="20" dirty="0">
                <a:latin typeface="Arial" panose="020B0604020202020204"/>
                <a:cs typeface="Arial" panose="020B0604020202020204"/>
              </a:rPr>
              <a:t>2015</a:t>
            </a:r>
            <a:r>
              <a:rPr sz="2000" b="1" spc="-235" dirty="0">
                <a:latin typeface="Arial" panose="020B0604020202020204"/>
                <a:cs typeface="Arial" panose="020B0604020202020204"/>
              </a:rPr>
              <a:t> </a:t>
            </a:r>
            <a:r>
              <a:rPr sz="2000" b="1" spc="-30" dirty="0">
                <a:latin typeface="Microsoft JhengHei" panose="020B0604030504040204" charset="-120"/>
                <a:cs typeface="Microsoft JhengHei" panose="020B0604030504040204" charset="-120"/>
              </a:rPr>
              <a:t>年亏损</a:t>
            </a:r>
            <a:r>
              <a:rPr sz="2000" b="1" spc="-30" dirty="0">
                <a:latin typeface="Arial" panose="020B0604020202020204"/>
                <a:cs typeface="Arial" panose="020B0604020202020204"/>
              </a:rPr>
              <a:t>100</a:t>
            </a:r>
            <a:r>
              <a:rPr sz="2000" b="1" spc="-30" dirty="0">
                <a:latin typeface="Microsoft JhengHei" panose="020B0604030504040204" charset="-120"/>
                <a:cs typeface="Microsoft JhengHei" panose="020B0604030504040204" charset="-120"/>
              </a:rPr>
              <a:t>万元，</a:t>
            </a:r>
            <a:r>
              <a:rPr sz="2000" b="1" spc="-30" dirty="0">
                <a:latin typeface="Arial" panose="020B0604020202020204"/>
                <a:cs typeface="Arial" panose="020B0604020202020204"/>
              </a:rPr>
              <a:t>2016</a:t>
            </a:r>
            <a:r>
              <a:rPr sz="2000" b="1" spc="-30" dirty="0">
                <a:latin typeface="Microsoft JhengHei" panose="020B0604030504040204" charset="-120"/>
                <a:cs typeface="Microsoft JhengHei" panose="020B0604030504040204" charset="-120"/>
              </a:rPr>
              <a:t>年所得为</a:t>
            </a:r>
            <a:r>
              <a:rPr sz="2000" b="1" spc="-30" dirty="0">
                <a:latin typeface="Arial" panose="020B0604020202020204"/>
                <a:cs typeface="Arial" panose="020B0604020202020204"/>
              </a:rPr>
              <a:t>0</a:t>
            </a:r>
            <a:r>
              <a:rPr sz="2000" b="1" spc="-30" dirty="0">
                <a:latin typeface="Microsoft JhengHei" panose="020B0604030504040204" charset="-120"/>
                <a:cs typeface="Microsoft JhengHei" panose="020B0604030504040204" charset="-120"/>
              </a:rPr>
              <a:t>，</a:t>
            </a:r>
            <a:r>
              <a:rPr sz="2000" b="1" spc="-30" dirty="0">
                <a:latin typeface="Arial" panose="020B0604020202020204"/>
                <a:cs typeface="Arial" panose="020B0604020202020204"/>
              </a:rPr>
              <a:t>2017</a:t>
            </a:r>
            <a:r>
              <a:rPr sz="2000" b="1" spc="-30" dirty="0">
                <a:latin typeface="Microsoft JhengHei" panose="020B0604030504040204" charset="-120"/>
                <a:cs typeface="Microsoft JhengHei" panose="020B0604030504040204" charset="-120"/>
              </a:rPr>
              <a:t>年所得</a:t>
            </a:r>
            <a:r>
              <a:rPr sz="2000" b="1" spc="-30" dirty="0">
                <a:latin typeface="Arial" panose="020B0604020202020204"/>
                <a:cs typeface="Arial" panose="020B0604020202020204"/>
              </a:rPr>
              <a:t>200</a:t>
            </a:r>
            <a:r>
              <a:rPr sz="2000" b="1" spc="-30" dirty="0">
                <a:latin typeface="Microsoft JhengHei" panose="020B0604030504040204" charset="-120"/>
                <a:cs typeface="Microsoft JhengHei" panose="020B0604030504040204" charset="-120"/>
              </a:rPr>
              <a:t>万元，</a:t>
            </a:r>
            <a:r>
              <a:rPr sz="2000" b="1" spc="-30" dirty="0">
                <a:latin typeface="Arial" panose="020B0604020202020204"/>
                <a:cs typeface="Arial" panose="020B0604020202020204"/>
              </a:rPr>
              <a:t>2018</a:t>
            </a:r>
            <a:r>
              <a:rPr sz="2000" b="1" spc="-30" dirty="0">
                <a:latin typeface="Microsoft JhengHei" panose="020B0604030504040204" charset="-120"/>
                <a:cs typeface="Microsoft JhengHei" panose="020B0604030504040204" charset="-120"/>
              </a:rPr>
              <a:t>年所得</a:t>
            </a:r>
            <a:r>
              <a:rPr sz="2000" b="1" spc="-30" dirty="0">
                <a:latin typeface="Arial" panose="020B0604020202020204"/>
                <a:cs typeface="Arial" panose="020B0604020202020204"/>
              </a:rPr>
              <a:t>50</a:t>
            </a:r>
            <a:r>
              <a:rPr sz="2000" b="1" spc="-30" dirty="0">
                <a:latin typeface="Microsoft JhengHei" panose="020B0604030504040204" charset="-120"/>
                <a:cs typeface="Microsoft JhengHei" panose="020B0604030504040204" charset="-120"/>
              </a:rPr>
              <a:t>万元。</a:t>
            </a:r>
            <a:endParaRPr sz="2000">
              <a:latin typeface="Microsoft JhengHei" panose="020B0604030504040204" charset="-120"/>
              <a:cs typeface="Microsoft JhengHei" panose="020B0604030504040204" charset="-120"/>
            </a:endParaRPr>
          </a:p>
        </p:txBody>
      </p:sp>
      <p:sp>
        <p:nvSpPr>
          <p:cNvPr id="8" name="object 8"/>
          <p:cNvSpPr/>
          <p:nvPr/>
        </p:nvSpPr>
        <p:spPr>
          <a:xfrm>
            <a:off x="952500" y="1443989"/>
            <a:ext cx="110489" cy="275590"/>
          </a:xfrm>
          <a:custGeom>
            <a:avLst/>
            <a:gdLst/>
            <a:ahLst/>
            <a:cxnLst/>
            <a:rect l="l" t="t" r="r" b="b"/>
            <a:pathLst>
              <a:path w="110490" h="275589">
                <a:moveTo>
                  <a:pt x="0" y="0"/>
                </a:moveTo>
                <a:lnTo>
                  <a:pt x="110159" y="0"/>
                </a:lnTo>
                <a:lnTo>
                  <a:pt x="110159" y="275590"/>
                </a:lnTo>
                <a:lnTo>
                  <a:pt x="0" y="275590"/>
                </a:lnTo>
                <a:lnTo>
                  <a:pt x="0" y="0"/>
                </a:lnTo>
                <a:close/>
              </a:path>
            </a:pathLst>
          </a:custGeom>
          <a:solidFill>
            <a:srgbClr val="4276AA"/>
          </a:solidFill>
        </p:spPr>
        <p:txBody>
          <a:bodyPr wrap="square" lIns="0" tIns="0" rIns="0" bIns="0" rtlCol="0"/>
          <a:lstStyle/>
          <a:p/>
        </p:txBody>
      </p:sp>
      <p:sp>
        <p:nvSpPr>
          <p:cNvPr id="9" name="object 9"/>
          <p:cNvSpPr/>
          <p:nvPr/>
        </p:nvSpPr>
        <p:spPr>
          <a:xfrm>
            <a:off x="952500" y="1333500"/>
            <a:ext cx="386080" cy="110489"/>
          </a:xfrm>
          <a:custGeom>
            <a:avLst/>
            <a:gdLst/>
            <a:ahLst/>
            <a:cxnLst/>
            <a:rect l="l" t="t" r="r" b="b"/>
            <a:pathLst>
              <a:path w="386080"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0" name="object 10"/>
          <p:cNvSpPr/>
          <p:nvPr/>
        </p:nvSpPr>
        <p:spPr>
          <a:xfrm>
            <a:off x="11145011" y="608584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1" name="object 11"/>
          <p:cNvSpPr/>
          <p:nvPr/>
        </p:nvSpPr>
        <p:spPr>
          <a:xfrm>
            <a:off x="11420475" y="5811520"/>
            <a:ext cx="110489" cy="274320"/>
          </a:xfrm>
          <a:custGeom>
            <a:avLst/>
            <a:gdLst/>
            <a:ahLst/>
            <a:cxnLst/>
            <a:rect l="l" t="t" r="r" b="b"/>
            <a:pathLst>
              <a:path w="110490" h="274320">
                <a:moveTo>
                  <a:pt x="0" y="0"/>
                </a:moveTo>
                <a:lnTo>
                  <a:pt x="110108" y="0"/>
                </a:lnTo>
                <a:lnTo>
                  <a:pt x="110108" y="274320"/>
                </a:lnTo>
                <a:lnTo>
                  <a:pt x="0" y="274320"/>
                </a:lnTo>
                <a:lnTo>
                  <a:pt x="0" y="0"/>
                </a:lnTo>
                <a:close/>
              </a:path>
            </a:pathLst>
          </a:custGeom>
          <a:solidFill>
            <a:srgbClr val="4276AA"/>
          </a:solidFill>
        </p:spPr>
        <p:txBody>
          <a:bodyPr wrap="square" lIns="0" tIns="0" rIns="0" bIns="0" rtlCol="0"/>
          <a:lstStyle/>
          <a:p/>
        </p:txBody>
      </p:sp>
      <p:sp>
        <p:nvSpPr>
          <p:cNvPr id="13" name="object 13"/>
          <p:cNvSpPr/>
          <p:nvPr/>
        </p:nvSpPr>
        <p:spPr>
          <a:xfrm>
            <a:off x="761390" y="6400520"/>
            <a:ext cx="735965" cy="0"/>
          </a:xfrm>
          <a:custGeom>
            <a:avLst/>
            <a:gdLst/>
            <a:ahLst/>
            <a:cxnLst/>
            <a:rect l="l" t="t" r="r" b="b"/>
            <a:pathLst>
              <a:path w="735965">
                <a:moveTo>
                  <a:pt x="0" y="0"/>
                </a:moveTo>
                <a:lnTo>
                  <a:pt x="735965" y="0"/>
                </a:lnTo>
              </a:path>
            </a:pathLst>
          </a:custGeom>
          <a:ln w="6096">
            <a:solidFill>
              <a:srgbClr val="0000FF"/>
            </a:solidFill>
          </a:ln>
        </p:spPr>
        <p:txBody>
          <a:bodyPr wrap="square" lIns="0" tIns="0" rIns="0" bIns="0" rtlCol="0"/>
          <a:lstStyle/>
          <a:p/>
        </p:txBody>
      </p:sp>
      <p:sp>
        <p:nvSpPr>
          <p:cNvPr id="14" name="object 14"/>
          <p:cNvSpPr txBox="1"/>
          <p:nvPr/>
        </p:nvSpPr>
        <p:spPr>
          <a:xfrm>
            <a:off x="748690" y="4328261"/>
            <a:ext cx="10801985" cy="2188845"/>
          </a:xfrm>
          <a:prstGeom prst="rect">
            <a:avLst/>
          </a:prstGeom>
        </p:spPr>
        <p:txBody>
          <a:bodyPr vert="horz" wrap="square" lIns="0" tIns="0" rIns="0" bIns="0" rtlCol="0">
            <a:spAutoFit/>
          </a:bodyPr>
          <a:lstStyle/>
          <a:p>
            <a:pPr marR="5080" algn="r">
              <a:lnSpc>
                <a:spcPct val="100000"/>
              </a:lnSpc>
            </a:pPr>
            <a:r>
              <a:rPr sz="2000" b="1" spc="65" dirty="0">
                <a:latin typeface="Microsoft JhengHei" panose="020B0604030504040204" charset="-120"/>
                <a:cs typeface="Microsoft JhengHei" panose="020B0604030504040204" charset="-120"/>
              </a:rPr>
              <a:t>按照《通</a:t>
            </a:r>
            <a:r>
              <a:rPr sz="2000" b="1" spc="50" dirty="0">
                <a:latin typeface="Microsoft JhengHei" panose="020B0604030504040204" charset="-120"/>
                <a:cs typeface="Microsoft JhengHei" panose="020B0604030504040204" charset="-120"/>
              </a:rPr>
              <a:t>知</a:t>
            </a:r>
            <a:r>
              <a:rPr sz="2000" b="1" spc="65" dirty="0">
                <a:latin typeface="Microsoft JhengHei" panose="020B0604030504040204" charset="-120"/>
                <a:cs typeface="Microsoft JhengHei" panose="020B0604030504040204" charset="-120"/>
              </a:rPr>
              <a:t>》和《公</a:t>
            </a:r>
            <a:r>
              <a:rPr sz="2000" b="1" spc="50" dirty="0">
                <a:latin typeface="Microsoft JhengHei" panose="020B0604030504040204" charset="-120"/>
                <a:cs typeface="Microsoft JhengHei" panose="020B0604030504040204" charset="-120"/>
              </a:rPr>
              <a:t>告</a:t>
            </a:r>
            <a:r>
              <a:rPr sz="2000" b="1" spc="65" dirty="0">
                <a:latin typeface="Microsoft JhengHei" panose="020B0604030504040204" charset="-120"/>
                <a:cs typeface="Microsoft JhengHei" panose="020B0604030504040204" charset="-120"/>
              </a:rPr>
              <a:t>》规定，</a:t>
            </a:r>
            <a:r>
              <a:rPr sz="2000" b="1" spc="50" dirty="0">
                <a:latin typeface="Microsoft JhengHei" panose="020B0604030504040204" charset="-120"/>
                <a:cs typeface="Microsoft JhengHei" panose="020B0604030504040204" charset="-120"/>
              </a:rPr>
              <a:t>无</a:t>
            </a:r>
            <a:r>
              <a:rPr sz="2000" b="1" spc="60" dirty="0">
                <a:latin typeface="Microsoft JhengHei" panose="020B0604030504040204" charset="-120"/>
                <a:cs typeface="Microsoft JhengHei" panose="020B0604030504040204" charset="-120"/>
              </a:rPr>
              <a:t>论该企业在</a:t>
            </a:r>
            <a:r>
              <a:rPr sz="2000" b="1" spc="-60" dirty="0">
                <a:latin typeface="Arial" panose="020B0604020202020204"/>
                <a:cs typeface="Arial" panose="020B0604020202020204"/>
              </a:rPr>
              <a:t>2</a:t>
            </a:r>
            <a:r>
              <a:rPr sz="2000" b="1" spc="-50" dirty="0">
                <a:latin typeface="Arial" panose="020B0604020202020204"/>
                <a:cs typeface="Arial" panose="020B0604020202020204"/>
              </a:rPr>
              <a:t>0</a:t>
            </a:r>
            <a:r>
              <a:rPr sz="2000" b="1" spc="-60" dirty="0">
                <a:latin typeface="Arial" panose="020B0604020202020204"/>
                <a:cs typeface="Arial" panose="020B0604020202020204"/>
              </a:rPr>
              <a:t>1</a:t>
            </a:r>
            <a:r>
              <a:rPr sz="2000" b="1" spc="-40" dirty="0">
                <a:latin typeface="Arial" panose="020B0604020202020204"/>
                <a:cs typeface="Arial" panose="020B0604020202020204"/>
              </a:rPr>
              <a:t>3</a:t>
            </a:r>
            <a:r>
              <a:rPr sz="2000" b="1" spc="65" dirty="0">
                <a:latin typeface="Microsoft JhengHei" panose="020B0604030504040204" charset="-120"/>
                <a:cs typeface="Microsoft JhengHei" panose="020B0604030504040204" charset="-120"/>
              </a:rPr>
              <a:t>年</a:t>
            </a:r>
            <a:r>
              <a:rPr sz="2000" b="1" spc="50" dirty="0">
                <a:latin typeface="Microsoft JhengHei" panose="020B0604030504040204" charset="-120"/>
                <a:cs typeface="Microsoft JhengHei" panose="020B0604030504040204" charset="-120"/>
              </a:rPr>
              <a:t>至</a:t>
            </a:r>
            <a:r>
              <a:rPr sz="2000" b="1" spc="-50" dirty="0">
                <a:latin typeface="Arial" panose="020B0604020202020204"/>
                <a:cs typeface="Arial" panose="020B0604020202020204"/>
              </a:rPr>
              <a:t>2</a:t>
            </a:r>
            <a:r>
              <a:rPr sz="2000" b="1" spc="-60" dirty="0">
                <a:latin typeface="Arial" panose="020B0604020202020204"/>
                <a:cs typeface="Arial" panose="020B0604020202020204"/>
              </a:rPr>
              <a:t>01</a:t>
            </a:r>
            <a:r>
              <a:rPr sz="2000" b="1" spc="-50" dirty="0">
                <a:latin typeface="Arial" panose="020B0604020202020204"/>
                <a:cs typeface="Arial" panose="020B0604020202020204"/>
              </a:rPr>
              <a:t>7</a:t>
            </a:r>
            <a:r>
              <a:rPr sz="2000" b="1" spc="60" dirty="0">
                <a:latin typeface="Microsoft JhengHei" panose="020B0604030504040204" charset="-120"/>
                <a:cs typeface="Microsoft JhengHei" panose="020B0604030504040204" charset="-120"/>
              </a:rPr>
              <a:t>年期间是</a:t>
            </a:r>
            <a:r>
              <a:rPr sz="2000" b="1" spc="50" dirty="0">
                <a:latin typeface="Microsoft JhengHei" panose="020B0604030504040204" charset="-120"/>
                <a:cs typeface="Microsoft JhengHei" panose="020B0604030504040204" charset="-120"/>
              </a:rPr>
              <a:t>否</a:t>
            </a:r>
            <a:r>
              <a:rPr sz="2000" b="1" spc="60" dirty="0">
                <a:latin typeface="Microsoft JhengHei" panose="020B0604030504040204" charset="-120"/>
                <a:cs typeface="Microsoft JhengHei" panose="020B0604030504040204" charset="-120"/>
              </a:rPr>
              <a:t>具备资</a:t>
            </a:r>
            <a:r>
              <a:rPr sz="2000" b="1" spc="80" dirty="0">
                <a:latin typeface="Microsoft JhengHei" panose="020B0604030504040204" charset="-120"/>
                <a:cs typeface="Microsoft JhengHei" panose="020B0604030504040204" charset="-120"/>
              </a:rPr>
              <a:t>格</a:t>
            </a:r>
            <a:r>
              <a:rPr sz="2000" b="1" spc="5"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a:p>
            <a:pPr marR="10160" algn="r">
              <a:lnSpc>
                <a:spcPct val="100000"/>
              </a:lnSpc>
              <a:spcBef>
                <a:spcPts val="1200"/>
              </a:spcBef>
            </a:pPr>
            <a:r>
              <a:rPr sz="2000" b="1" spc="-65" dirty="0">
                <a:latin typeface="Arial" panose="020B0604020202020204"/>
                <a:cs typeface="Arial" panose="020B0604020202020204"/>
              </a:rPr>
              <a:t>2013</a:t>
            </a:r>
            <a:r>
              <a:rPr sz="2000" b="1" spc="40" dirty="0">
                <a:latin typeface="Microsoft JhengHei" panose="020B0604030504040204" charset="-120"/>
                <a:cs typeface="Microsoft JhengHei" panose="020B0604030504040204" charset="-120"/>
              </a:rPr>
              <a:t>年亏损</a:t>
            </a:r>
            <a:r>
              <a:rPr sz="2000" b="1" spc="-85" dirty="0">
                <a:latin typeface="Arial" panose="020B0604020202020204"/>
                <a:cs typeface="Arial" panose="020B0604020202020204"/>
              </a:rPr>
              <a:t>3</a:t>
            </a:r>
            <a:r>
              <a:rPr sz="2000" b="1" spc="-65" dirty="0">
                <a:latin typeface="Arial" panose="020B0604020202020204"/>
                <a:cs typeface="Arial" panose="020B0604020202020204"/>
              </a:rPr>
              <a:t>00</a:t>
            </a:r>
            <a:r>
              <a:rPr sz="2000" b="1" spc="40" dirty="0">
                <a:latin typeface="Microsoft JhengHei" panose="020B0604030504040204" charset="-120"/>
                <a:cs typeface="Microsoft JhengHei" panose="020B0604030504040204" charset="-120"/>
              </a:rPr>
              <a:t>万元，用</a:t>
            </a:r>
            <a:r>
              <a:rPr sz="2000" b="1" spc="-85" dirty="0">
                <a:latin typeface="Arial" panose="020B0604020202020204"/>
                <a:cs typeface="Arial" panose="020B0604020202020204"/>
              </a:rPr>
              <a:t>2</a:t>
            </a:r>
            <a:r>
              <a:rPr sz="2000" b="1" spc="-65" dirty="0">
                <a:latin typeface="Arial" panose="020B0604020202020204"/>
                <a:cs typeface="Arial" panose="020B0604020202020204"/>
              </a:rPr>
              <a:t>017</a:t>
            </a:r>
            <a:r>
              <a:rPr sz="2000" b="1" spc="40" dirty="0">
                <a:latin typeface="Microsoft JhengHei" panose="020B0604030504040204" charset="-120"/>
                <a:cs typeface="Microsoft JhengHei" panose="020B0604030504040204" charset="-120"/>
              </a:rPr>
              <a:t>年所得</a:t>
            </a:r>
            <a:r>
              <a:rPr sz="2000" b="1" spc="-65" dirty="0">
                <a:latin typeface="Arial" panose="020B0604020202020204"/>
                <a:cs typeface="Arial" panose="020B0604020202020204"/>
              </a:rPr>
              <a:t>2</a:t>
            </a:r>
            <a:r>
              <a:rPr sz="2000" b="1" spc="-85" dirty="0">
                <a:latin typeface="Arial" panose="020B0604020202020204"/>
                <a:cs typeface="Arial" panose="020B0604020202020204"/>
              </a:rPr>
              <a:t>0</a:t>
            </a:r>
            <a:r>
              <a:rPr sz="2000" b="1" spc="-65" dirty="0">
                <a:latin typeface="Arial" panose="020B0604020202020204"/>
                <a:cs typeface="Arial" panose="020B0604020202020204"/>
              </a:rPr>
              <a:t>0</a:t>
            </a:r>
            <a:r>
              <a:rPr sz="2000" b="1" spc="40" dirty="0">
                <a:latin typeface="Microsoft JhengHei" panose="020B0604030504040204" charset="-120"/>
                <a:cs typeface="Microsoft JhengHei" panose="020B0604030504040204" charset="-120"/>
              </a:rPr>
              <a:t>万元、</a:t>
            </a:r>
            <a:r>
              <a:rPr sz="2000" b="1" spc="-65" dirty="0">
                <a:latin typeface="Arial" panose="020B0604020202020204"/>
                <a:cs typeface="Arial" panose="020B0604020202020204"/>
              </a:rPr>
              <a:t>201</a:t>
            </a:r>
            <a:r>
              <a:rPr sz="2000" b="1" spc="-80" dirty="0">
                <a:latin typeface="Arial" panose="020B0604020202020204"/>
                <a:cs typeface="Arial" panose="020B0604020202020204"/>
              </a:rPr>
              <a:t>8</a:t>
            </a:r>
            <a:r>
              <a:rPr sz="2000" b="1" spc="40" dirty="0">
                <a:latin typeface="Microsoft JhengHei" panose="020B0604030504040204" charset="-120"/>
                <a:cs typeface="Microsoft JhengHei" panose="020B0604030504040204" charset="-120"/>
              </a:rPr>
              <a:t>年所得</a:t>
            </a:r>
            <a:r>
              <a:rPr sz="2000" b="1" spc="-65" dirty="0">
                <a:latin typeface="Arial" panose="020B0604020202020204"/>
                <a:cs typeface="Arial" panose="020B0604020202020204"/>
              </a:rPr>
              <a:t>50</a:t>
            </a:r>
            <a:r>
              <a:rPr sz="2000" b="1" spc="40" dirty="0">
                <a:latin typeface="Microsoft JhengHei" panose="020B0604030504040204" charset="-120"/>
                <a:cs typeface="Microsoft JhengHei" panose="020B0604030504040204" charset="-120"/>
              </a:rPr>
              <a:t>万元弥补后，</a:t>
            </a:r>
            <a:r>
              <a:rPr sz="2000" b="1" spc="40" dirty="0">
                <a:solidFill>
                  <a:srgbClr val="E11606"/>
                </a:solidFill>
                <a:latin typeface="Microsoft JhengHei" panose="020B0604030504040204" charset="-120"/>
                <a:cs typeface="Microsoft JhengHei" panose="020B0604030504040204" charset="-120"/>
              </a:rPr>
              <a:t>如果</a:t>
            </a:r>
            <a:r>
              <a:rPr sz="2000" b="1" spc="-65" dirty="0">
                <a:solidFill>
                  <a:srgbClr val="E11606"/>
                </a:solidFill>
                <a:latin typeface="Arial" panose="020B0604020202020204"/>
                <a:cs typeface="Arial" panose="020B0604020202020204"/>
              </a:rPr>
              <a:t>2019</a:t>
            </a:r>
            <a:r>
              <a:rPr sz="2000" b="1" spc="5" dirty="0">
                <a:solidFill>
                  <a:srgbClr val="E11606"/>
                </a:solidFill>
                <a:latin typeface="Microsoft JhengHei" panose="020B0604030504040204" charset="-120"/>
                <a:cs typeface="Microsoft JhengHei" panose="020B0604030504040204" charset="-120"/>
              </a:rPr>
              <a:t>年</a:t>
            </a:r>
            <a:endParaRPr sz="2000">
              <a:latin typeface="Microsoft JhengHei" panose="020B0604030504040204" charset="-120"/>
              <a:cs typeface="Microsoft JhengHei" panose="020B0604030504040204" charset="-120"/>
            </a:endParaRPr>
          </a:p>
          <a:p>
            <a:pPr marR="6350" algn="r">
              <a:lnSpc>
                <a:spcPct val="100000"/>
              </a:lnSpc>
              <a:spcBef>
                <a:spcPts val="1255"/>
              </a:spcBef>
            </a:pPr>
            <a:r>
              <a:rPr sz="2000" b="1" spc="5" dirty="0">
                <a:solidFill>
                  <a:srgbClr val="E11606"/>
                </a:solidFill>
                <a:latin typeface="Microsoft JhengHei" panose="020B0604030504040204" charset="-120"/>
                <a:cs typeface="Microsoft JhengHei" panose="020B0604030504040204" charset="-120"/>
              </a:rPr>
              <a:t>至</a:t>
            </a:r>
            <a:endParaRPr sz="2000">
              <a:latin typeface="Microsoft JhengHei" panose="020B0604030504040204" charset="-120"/>
              <a:cs typeface="Microsoft JhengHei" panose="020B0604030504040204" charset="-120"/>
            </a:endParaRPr>
          </a:p>
          <a:p>
            <a:pPr marR="6350" algn="r">
              <a:lnSpc>
                <a:spcPct val="100000"/>
              </a:lnSpc>
              <a:spcBef>
                <a:spcPts val="1340"/>
              </a:spcBef>
            </a:pPr>
            <a:r>
              <a:rPr sz="2000" b="1" spc="-90" dirty="0">
                <a:solidFill>
                  <a:srgbClr val="E11606"/>
                </a:solidFill>
                <a:latin typeface="Arial" panose="020B0604020202020204"/>
                <a:cs typeface="Arial" panose="020B0604020202020204"/>
              </a:rPr>
              <a:t>2023</a:t>
            </a:r>
            <a:r>
              <a:rPr sz="2000" b="1" spc="15" dirty="0">
                <a:solidFill>
                  <a:srgbClr val="E11606"/>
                </a:solidFill>
                <a:latin typeface="Microsoft JhengHei" panose="020B0604030504040204" charset="-120"/>
                <a:cs typeface="Microsoft JhengHei" panose="020B0604030504040204" charset="-120"/>
              </a:rPr>
              <a:t>年</a:t>
            </a:r>
            <a:r>
              <a:rPr sz="2000" b="1" spc="25" dirty="0">
                <a:solidFill>
                  <a:srgbClr val="E11606"/>
                </a:solidFill>
                <a:latin typeface="Microsoft JhengHei" panose="020B0604030504040204" charset="-120"/>
                <a:cs typeface="Microsoft JhengHei" panose="020B0604030504040204" charset="-120"/>
              </a:rPr>
              <a:t>有</a:t>
            </a:r>
            <a:r>
              <a:rPr sz="2000" b="1" spc="15" dirty="0">
                <a:solidFill>
                  <a:srgbClr val="E11606"/>
                </a:solidFill>
                <a:latin typeface="Microsoft JhengHei" panose="020B0604030504040204" charset="-120"/>
                <a:cs typeface="Microsoft JhengHei" panose="020B0604030504040204" charset="-120"/>
              </a:rPr>
              <a:t>所</a:t>
            </a:r>
            <a:r>
              <a:rPr sz="2000" b="1" spc="20" dirty="0">
                <a:solidFill>
                  <a:srgbClr val="E11606"/>
                </a:solidFill>
                <a:latin typeface="Microsoft JhengHei" panose="020B0604030504040204" charset="-120"/>
                <a:cs typeface="Microsoft JhengHei" panose="020B0604030504040204" charset="-120"/>
              </a:rPr>
              <a:t>得</a:t>
            </a:r>
            <a:r>
              <a:rPr sz="2000" b="1" spc="25" dirty="0">
                <a:latin typeface="Microsoft JhengHei" panose="020B0604030504040204" charset="-120"/>
                <a:cs typeface="Microsoft JhengHei" panose="020B0604030504040204" charset="-120"/>
              </a:rPr>
              <a:t>仍</a:t>
            </a:r>
            <a:r>
              <a:rPr sz="2000" b="1" spc="15" dirty="0">
                <a:latin typeface="Microsoft JhengHei" panose="020B0604030504040204" charset="-120"/>
                <a:cs typeface="Microsoft JhengHei" panose="020B0604030504040204" charset="-120"/>
              </a:rPr>
              <a:t>可</a:t>
            </a:r>
            <a:r>
              <a:rPr sz="2000" b="1" spc="25" dirty="0">
                <a:latin typeface="Microsoft JhengHei" panose="020B0604030504040204" charset="-120"/>
                <a:cs typeface="Microsoft JhengHei" panose="020B0604030504040204" charset="-120"/>
              </a:rPr>
              <a:t>继</a:t>
            </a:r>
            <a:r>
              <a:rPr sz="2000" b="1" spc="15" dirty="0">
                <a:latin typeface="Microsoft JhengHei" panose="020B0604030504040204" charset="-120"/>
                <a:cs typeface="Microsoft JhengHei" panose="020B0604030504040204" charset="-120"/>
              </a:rPr>
              <a:t>续弥补</a:t>
            </a:r>
            <a:r>
              <a:rPr sz="2000" b="1" spc="20" dirty="0">
                <a:latin typeface="Microsoft JhengHei" panose="020B0604030504040204" charset="-120"/>
                <a:cs typeface="Microsoft JhengHei" panose="020B0604030504040204" charset="-120"/>
              </a:rPr>
              <a:t>；</a:t>
            </a:r>
            <a:r>
              <a:rPr sz="2000" b="1" spc="-90" dirty="0">
                <a:latin typeface="Arial" panose="020B0604020202020204"/>
                <a:cs typeface="Arial" panose="020B0604020202020204"/>
              </a:rPr>
              <a:t>2014</a:t>
            </a:r>
            <a:r>
              <a:rPr sz="2000" b="1" spc="25" dirty="0">
                <a:latin typeface="Microsoft JhengHei" panose="020B0604030504040204" charset="-120"/>
                <a:cs typeface="Microsoft JhengHei" panose="020B0604030504040204" charset="-120"/>
              </a:rPr>
              <a:t>年</a:t>
            </a:r>
            <a:r>
              <a:rPr sz="2000" b="1" spc="15" dirty="0">
                <a:latin typeface="Microsoft JhengHei" panose="020B0604030504040204" charset="-120"/>
                <a:cs typeface="Microsoft JhengHei" panose="020B0604030504040204" charset="-120"/>
              </a:rPr>
              <a:t>企业</a:t>
            </a:r>
            <a:r>
              <a:rPr sz="2000" b="1" spc="25" dirty="0">
                <a:latin typeface="Microsoft JhengHei" panose="020B0604030504040204" charset="-120"/>
                <a:cs typeface="Microsoft JhengHei" panose="020B0604030504040204" charset="-120"/>
              </a:rPr>
              <a:t>亏损</a:t>
            </a:r>
            <a:r>
              <a:rPr sz="2000" b="1" spc="-90" dirty="0">
                <a:latin typeface="Arial" panose="020B0604020202020204"/>
                <a:cs typeface="Arial" panose="020B0604020202020204"/>
              </a:rPr>
              <a:t>200</a:t>
            </a:r>
            <a:r>
              <a:rPr sz="2000" b="1" spc="25" dirty="0">
                <a:latin typeface="Microsoft JhengHei" panose="020B0604030504040204" charset="-120"/>
                <a:cs typeface="Microsoft JhengHei" panose="020B0604030504040204" charset="-120"/>
              </a:rPr>
              <a:t>万</a:t>
            </a:r>
            <a:r>
              <a:rPr sz="2000" b="1" spc="15" dirty="0">
                <a:latin typeface="Microsoft JhengHei" panose="020B0604030504040204" charset="-120"/>
                <a:cs typeface="Microsoft JhengHei" panose="020B0604030504040204" charset="-120"/>
              </a:rPr>
              <a:t>元</a:t>
            </a:r>
            <a:r>
              <a:rPr sz="2000" b="1" spc="25" dirty="0">
                <a:latin typeface="Microsoft JhengHei" panose="020B0604030504040204" charset="-120"/>
                <a:cs typeface="Microsoft JhengHei" panose="020B0604030504040204" charset="-120"/>
              </a:rPr>
              <a:t>，</a:t>
            </a:r>
            <a:r>
              <a:rPr sz="2000" b="1" spc="15" dirty="0">
                <a:latin typeface="Microsoft JhengHei" panose="020B0604030504040204" charset="-120"/>
                <a:cs typeface="Microsoft JhengHei" panose="020B0604030504040204" charset="-120"/>
              </a:rPr>
              <a:t>依</a:t>
            </a:r>
            <a:r>
              <a:rPr sz="2000" b="1" spc="25" dirty="0">
                <a:latin typeface="Microsoft JhengHei" panose="020B0604030504040204" charset="-120"/>
                <a:cs typeface="Microsoft JhengHei" panose="020B0604030504040204" charset="-120"/>
              </a:rPr>
              <a:t>次</a:t>
            </a:r>
            <a:r>
              <a:rPr sz="2000" b="1" spc="20" dirty="0">
                <a:latin typeface="Microsoft JhengHei" panose="020B0604030504040204" charset="-120"/>
                <a:cs typeface="Microsoft JhengHei" panose="020B0604030504040204" charset="-120"/>
              </a:rPr>
              <a:t>用</a:t>
            </a:r>
            <a:r>
              <a:rPr sz="2000" b="1" spc="-90" dirty="0">
                <a:latin typeface="Arial" panose="020B0604020202020204"/>
                <a:cs typeface="Arial" panose="020B0604020202020204"/>
              </a:rPr>
              <a:t>2019</a:t>
            </a:r>
            <a:r>
              <a:rPr sz="2000" b="1" spc="25" dirty="0">
                <a:latin typeface="Microsoft JhengHei" panose="020B0604030504040204" charset="-120"/>
                <a:cs typeface="Microsoft JhengHei" panose="020B0604030504040204" charset="-120"/>
              </a:rPr>
              <a:t>年</a:t>
            </a:r>
            <a:r>
              <a:rPr sz="2000" b="1" spc="15" dirty="0">
                <a:latin typeface="Microsoft JhengHei" panose="020B0604030504040204" charset="-120"/>
                <a:cs typeface="Microsoft JhengHei" panose="020B0604030504040204" charset="-120"/>
              </a:rPr>
              <a:t>至</a:t>
            </a:r>
            <a:r>
              <a:rPr sz="2000" b="1" spc="-90" dirty="0">
                <a:latin typeface="Arial" panose="020B0604020202020204"/>
                <a:cs typeface="Arial" panose="020B0604020202020204"/>
              </a:rPr>
              <a:t>2024</a:t>
            </a:r>
            <a:r>
              <a:rPr sz="2000" b="1" spc="25" dirty="0">
                <a:latin typeface="Microsoft JhengHei" panose="020B0604030504040204" charset="-120"/>
                <a:cs typeface="Microsoft JhengHei" panose="020B0604030504040204" charset="-120"/>
              </a:rPr>
              <a:t>年</a:t>
            </a:r>
            <a:r>
              <a:rPr sz="2000" b="1" spc="15" dirty="0">
                <a:latin typeface="Microsoft JhengHei" panose="020B0604030504040204" charset="-120"/>
                <a:cs typeface="Microsoft JhengHei" panose="020B0604030504040204" charset="-120"/>
              </a:rPr>
              <a:t>所</a:t>
            </a:r>
            <a:r>
              <a:rPr sz="2000" b="1" spc="25" dirty="0">
                <a:latin typeface="Microsoft JhengHei" panose="020B0604030504040204" charset="-120"/>
                <a:cs typeface="Microsoft JhengHei" panose="020B0604030504040204" charset="-120"/>
              </a:rPr>
              <a:t>得</a:t>
            </a:r>
            <a:r>
              <a:rPr sz="2000" b="1" spc="15" dirty="0">
                <a:latin typeface="Microsoft JhengHei" panose="020B0604030504040204" charset="-120"/>
                <a:cs typeface="Microsoft JhengHei" panose="020B0604030504040204" charset="-120"/>
              </a:rPr>
              <a:t>弥</a:t>
            </a:r>
            <a:r>
              <a:rPr sz="2000" b="1" spc="25" dirty="0">
                <a:latin typeface="Microsoft JhengHei" panose="020B0604030504040204" charset="-120"/>
                <a:cs typeface="Microsoft JhengHei" panose="020B0604030504040204" charset="-120"/>
              </a:rPr>
              <a:t>补</a:t>
            </a:r>
            <a:r>
              <a:rPr sz="2000" b="1" spc="5"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a:p>
            <a:pPr marL="12700">
              <a:lnSpc>
                <a:spcPct val="100000"/>
              </a:lnSpc>
              <a:spcBef>
                <a:spcPts val="1200"/>
              </a:spcBef>
            </a:pPr>
            <a:r>
              <a:rPr sz="1500" spc="-172" baseline="25000" dirty="0">
                <a:solidFill>
                  <a:srgbClr val="0000FF"/>
                </a:solidFill>
                <a:latin typeface="Arial" panose="020B0604020202020204"/>
                <a:cs typeface="Arial" panose="020B0604020202020204"/>
                <a:hlinkClick r:id="rId1"/>
              </a:rPr>
              <a:t>www.islide.</a:t>
            </a:r>
            <a:r>
              <a:rPr sz="2000" b="1" spc="-114" dirty="0">
                <a:latin typeface="Arial" panose="020B0604020202020204"/>
                <a:cs typeface="Arial" panose="020B0604020202020204"/>
                <a:hlinkClick r:id="rId1"/>
              </a:rPr>
              <a:t>2</a:t>
            </a:r>
            <a:r>
              <a:rPr sz="1500" spc="-172" baseline="25000" dirty="0">
                <a:solidFill>
                  <a:srgbClr val="0000FF"/>
                </a:solidFill>
                <a:latin typeface="Arial" panose="020B0604020202020204"/>
                <a:cs typeface="Arial" panose="020B0604020202020204"/>
                <a:hlinkClick r:id="rId1"/>
              </a:rPr>
              <a:t>cc</a:t>
            </a:r>
            <a:r>
              <a:rPr sz="2000" b="1" spc="-114" dirty="0">
                <a:latin typeface="Arial" panose="020B0604020202020204"/>
                <a:cs typeface="Arial" panose="020B0604020202020204"/>
                <a:hlinkClick r:id="rId1"/>
              </a:rPr>
              <a:t>015</a:t>
            </a:r>
            <a:r>
              <a:rPr sz="2000" b="1" spc="-114" dirty="0">
                <a:latin typeface="Microsoft JhengHei" panose="020B0604030504040204" charset="-120"/>
                <a:cs typeface="Microsoft JhengHei" panose="020B0604030504040204" charset="-120"/>
                <a:hlinkClick r:id="rId1"/>
              </a:rPr>
              <a:t>年企业亏损</a:t>
            </a:r>
            <a:r>
              <a:rPr sz="2000" b="1" spc="-114" dirty="0">
                <a:latin typeface="Arial" panose="020B0604020202020204"/>
                <a:cs typeface="Arial" panose="020B0604020202020204"/>
                <a:hlinkClick r:id="rId1"/>
              </a:rPr>
              <a:t>100</a:t>
            </a:r>
            <a:r>
              <a:rPr sz="2000" b="1" spc="-114" dirty="0">
                <a:latin typeface="Microsoft JhengHei" panose="020B0604030504040204" charset="-120"/>
                <a:cs typeface="Microsoft JhengHei" panose="020B0604030504040204" charset="-120"/>
                <a:hlinkClick r:id="rId1"/>
              </a:rPr>
              <a:t>万元</a:t>
            </a:r>
            <a:r>
              <a:rPr sz="2000" b="1" spc="-114" dirty="0">
                <a:latin typeface="Microsoft JhengHei" panose="020B0604030504040204" charset="-120"/>
                <a:cs typeface="Microsoft JhengHei" panose="020B0604030504040204" charset="-120"/>
              </a:rPr>
              <a:t>，依次用</a:t>
            </a:r>
            <a:r>
              <a:rPr sz="2000" b="1" spc="-114" dirty="0">
                <a:latin typeface="Arial" panose="020B0604020202020204"/>
                <a:cs typeface="Arial" panose="020B0604020202020204"/>
              </a:rPr>
              <a:t>2019</a:t>
            </a:r>
            <a:r>
              <a:rPr sz="2000" b="1" spc="-114" dirty="0">
                <a:latin typeface="Microsoft JhengHei" panose="020B0604030504040204" charset="-120"/>
                <a:cs typeface="Microsoft JhengHei" panose="020B0604030504040204" charset="-120"/>
              </a:rPr>
              <a:t>年</a:t>
            </a:r>
            <a:r>
              <a:rPr sz="1500" spc="-172" baseline="25000" dirty="0">
                <a:solidFill>
                  <a:srgbClr val="7C7C7C"/>
                </a:solidFill>
                <a:latin typeface="Arial" panose="020B0604020202020204"/>
                <a:cs typeface="Arial" panose="020B0604020202020204"/>
              </a:rPr>
              <a:t>2</a:t>
            </a:r>
            <a:r>
              <a:rPr sz="2000" b="1" spc="-114" dirty="0">
                <a:latin typeface="Microsoft JhengHei" panose="020B0604030504040204" charset="-120"/>
                <a:cs typeface="Microsoft JhengHei" panose="020B0604030504040204" charset="-120"/>
              </a:rPr>
              <a:t>至</a:t>
            </a:r>
            <a:r>
              <a:rPr sz="1500" spc="-172" baseline="25000" dirty="0">
                <a:solidFill>
                  <a:srgbClr val="7C7C7C"/>
                </a:solidFill>
                <a:latin typeface="Arial" panose="020B0604020202020204"/>
                <a:cs typeface="Arial" panose="020B0604020202020204"/>
              </a:rPr>
              <a:t>020/</a:t>
            </a:r>
            <a:r>
              <a:rPr sz="2000" b="1" spc="-114" dirty="0">
                <a:latin typeface="Arial" panose="020B0604020202020204"/>
                <a:cs typeface="Arial" panose="020B0604020202020204"/>
              </a:rPr>
              <a:t>2</a:t>
            </a:r>
            <a:r>
              <a:rPr sz="1500" spc="-172" baseline="25000" dirty="0">
                <a:solidFill>
                  <a:srgbClr val="7C7C7C"/>
                </a:solidFill>
                <a:latin typeface="Arial" panose="020B0604020202020204"/>
                <a:cs typeface="Arial" panose="020B0604020202020204"/>
              </a:rPr>
              <a:t>4/1</a:t>
            </a:r>
            <a:r>
              <a:rPr sz="2000" b="1" spc="-114" dirty="0">
                <a:latin typeface="Arial" panose="020B0604020202020204"/>
                <a:cs typeface="Arial" panose="020B0604020202020204"/>
              </a:rPr>
              <a:t>0</a:t>
            </a:r>
            <a:r>
              <a:rPr sz="1500" spc="-172" baseline="25000" dirty="0">
                <a:solidFill>
                  <a:srgbClr val="7C7C7C"/>
                </a:solidFill>
                <a:latin typeface="Arial" panose="020B0604020202020204"/>
                <a:cs typeface="Arial" panose="020B0604020202020204"/>
              </a:rPr>
              <a:t>7</a:t>
            </a:r>
            <a:r>
              <a:rPr sz="2000" b="1" spc="-114" dirty="0">
                <a:latin typeface="Arial" panose="020B0604020202020204"/>
                <a:cs typeface="Arial" panose="020B0604020202020204"/>
              </a:rPr>
              <a:t>25</a:t>
            </a:r>
            <a:r>
              <a:rPr sz="2000" b="1" spc="-114" dirty="0">
                <a:latin typeface="Microsoft JhengHei" panose="020B0604030504040204" charset="-120"/>
                <a:cs typeface="Microsoft JhengHei" panose="020B0604030504040204" charset="-120"/>
              </a:rPr>
              <a:t>年所得弥补。</a:t>
            </a:r>
            <a:endParaRPr sz="2000">
              <a:latin typeface="Microsoft JhengHei" panose="020B0604030504040204" charset="-120"/>
              <a:cs typeface="Microsoft JhengHei" panose="020B0604030504040204" charset="-120"/>
            </a:endParaRPr>
          </a:p>
        </p:txBody>
      </p:sp>
      <p:graphicFrame>
        <p:nvGraphicFramePr>
          <p:cNvPr id="12" name="object 12"/>
          <p:cNvGraphicFramePr>
            <a:graphicFrameLocks noGrp="1"/>
          </p:cNvGraphicFramePr>
          <p:nvPr/>
        </p:nvGraphicFramePr>
        <p:xfrm>
          <a:off x="1274825" y="3070225"/>
          <a:ext cx="10095865" cy="1094105"/>
        </p:xfrm>
        <a:graphic>
          <a:graphicData uri="http://schemas.openxmlformats.org/drawingml/2006/table">
            <a:tbl>
              <a:tblPr firstRow="1" bandRow="1">
                <a:tableStyleId>{2D5ABB26-0587-4C30-8999-92F81FD0307C}</a:tableStyleId>
              </a:tblPr>
              <a:tblGrid>
                <a:gridCol w="1677670"/>
                <a:gridCol w="1680845"/>
                <a:gridCol w="1678939"/>
                <a:gridCol w="1677035"/>
                <a:gridCol w="1678939"/>
                <a:gridCol w="1683385"/>
              </a:tblGrid>
              <a:tr h="528954">
                <a:tc>
                  <a:txBody>
                    <a:bodyPr/>
                    <a:lstStyle/>
                    <a:p>
                      <a:pPr marL="635" algn="ctr">
                        <a:lnSpc>
                          <a:spcPct val="100000"/>
                        </a:lnSpc>
                        <a:spcBef>
                          <a:spcPts val="455"/>
                        </a:spcBef>
                      </a:pPr>
                      <a:r>
                        <a:rPr sz="2000" b="1" spc="-5" dirty="0">
                          <a:solidFill>
                            <a:srgbClr val="FFFFFF"/>
                          </a:solidFill>
                          <a:latin typeface="Arial" panose="020B0604020202020204"/>
                          <a:cs typeface="Arial" panose="020B0604020202020204"/>
                        </a:rPr>
                        <a:t>2013</a:t>
                      </a:r>
                      <a:endParaRPr sz="2000">
                        <a:latin typeface="Arial" panose="020B0604020202020204"/>
                        <a:cs typeface="Arial" panose="020B060402020202020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A"/>
                    </a:solidFill>
                  </a:tcPr>
                </a:tc>
                <a:tc>
                  <a:txBody>
                    <a:bodyPr/>
                    <a:lstStyle/>
                    <a:p>
                      <a:pPr algn="r">
                        <a:lnSpc>
                          <a:spcPct val="100000"/>
                        </a:lnSpc>
                        <a:spcBef>
                          <a:spcPts val="455"/>
                        </a:spcBef>
                      </a:pPr>
                      <a:r>
                        <a:rPr sz="2000" b="1" spc="-10" dirty="0">
                          <a:solidFill>
                            <a:srgbClr val="FFFFFF"/>
                          </a:solidFill>
                          <a:latin typeface="Arial" panose="020B0604020202020204"/>
                          <a:cs typeface="Arial" panose="020B0604020202020204"/>
                        </a:rPr>
                        <a:t>201</a:t>
                      </a:r>
                      <a:r>
                        <a:rPr sz="2000" b="1" dirty="0">
                          <a:solidFill>
                            <a:srgbClr val="FFFFFF"/>
                          </a:solidFill>
                          <a:latin typeface="Arial" panose="020B0604020202020204"/>
                          <a:cs typeface="Arial" panose="020B0604020202020204"/>
                        </a:rPr>
                        <a:t>4</a:t>
                      </a:r>
                      <a:endParaRPr sz="2000">
                        <a:latin typeface="Arial" panose="020B0604020202020204"/>
                        <a:cs typeface="Arial" panose="020B060402020202020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A"/>
                    </a:solidFill>
                  </a:tcPr>
                </a:tc>
                <a:tc>
                  <a:txBody>
                    <a:bodyPr/>
                    <a:lstStyle/>
                    <a:p>
                      <a:pPr algn="ctr">
                        <a:lnSpc>
                          <a:spcPct val="100000"/>
                        </a:lnSpc>
                        <a:spcBef>
                          <a:spcPts val="455"/>
                        </a:spcBef>
                      </a:pPr>
                      <a:r>
                        <a:rPr sz="2000" b="1" spc="-5" dirty="0">
                          <a:solidFill>
                            <a:srgbClr val="FFFFFF"/>
                          </a:solidFill>
                          <a:latin typeface="Arial" panose="020B0604020202020204"/>
                          <a:cs typeface="Arial" panose="020B0604020202020204"/>
                        </a:rPr>
                        <a:t>2015</a:t>
                      </a:r>
                      <a:endParaRPr sz="2000">
                        <a:latin typeface="Arial" panose="020B0604020202020204"/>
                        <a:cs typeface="Arial" panose="020B060402020202020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A"/>
                    </a:solidFill>
                  </a:tcPr>
                </a:tc>
                <a:tc>
                  <a:txBody>
                    <a:bodyPr/>
                    <a:lstStyle/>
                    <a:p>
                      <a:pPr algn="ctr">
                        <a:lnSpc>
                          <a:spcPct val="100000"/>
                        </a:lnSpc>
                        <a:spcBef>
                          <a:spcPts val="455"/>
                        </a:spcBef>
                      </a:pPr>
                      <a:r>
                        <a:rPr sz="2000" b="1" spc="-5" dirty="0">
                          <a:solidFill>
                            <a:srgbClr val="FFFFFF"/>
                          </a:solidFill>
                          <a:latin typeface="Arial" panose="020B0604020202020204"/>
                          <a:cs typeface="Arial" panose="020B0604020202020204"/>
                        </a:rPr>
                        <a:t>2016</a:t>
                      </a:r>
                      <a:endParaRPr sz="2000">
                        <a:latin typeface="Arial" panose="020B0604020202020204"/>
                        <a:cs typeface="Arial" panose="020B060402020202020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A"/>
                    </a:solidFill>
                  </a:tcPr>
                </a:tc>
                <a:tc>
                  <a:txBody>
                    <a:bodyPr/>
                    <a:lstStyle/>
                    <a:p>
                      <a:pPr marL="635" algn="ctr">
                        <a:lnSpc>
                          <a:spcPct val="100000"/>
                        </a:lnSpc>
                        <a:spcBef>
                          <a:spcPts val="455"/>
                        </a:spcBef>
                      </a:pPr>
                      <a:r>
                        <a:rPr sz="2000" b="1" spc="-5" dirty="0">
                          <a:solidFill>
                            <a:srgbClr val="FFFFFF"/>
                          </a:solidFill>
                          <a:latin typeface="Arial" panose="020B0604020202020204"/>
                          <a:cs typeface="Arial" panose="020B0604020202020204"/>
                        </a:rPr>
                        <a:t>2017</a:t>
                      </a:r>
                      <a:endParaRPr sz="2000">
                        <a:latin typeface="Arial" panose="020B0604020202020204"/>
                        <a:cs typeface="Arial" panose="020B060402020202020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A"/>
                    </a:solidFill>
                  </a:tcPr>
                </a:tc>
                <a:tc>
                  <a:txBody>
                    <a:bodyPr/>
                    <a:lstStyle/>
                    <a:p>
                      <a:pPr algn="ctr">
                        <a:lnSpc>
                          <a:spcPct val="100000"/>
                        </a:lnSpc>
                        <a:spcBef>
                          <a:spcPts val="455"/>
                        </a:spcBef>
                      </a:pPr>
                      <a:r>
                        <a:rPr sz="2000" b="1" spc="-5" dirty="0">
                          <a:solidFill>
                            <a:srgbClr val="FFFFFF"/>
                          </a:solidFill>
                          <a:latin typeface="Arial" panose="020B0604020202020204"/>
                          <a:cs typeface="Arial" panose="020B0604020202020204"/>
                        </a:rPr>
                        <a:t>2018</a:t>
                      </a:r>
                      <a:endParaRPr sz="2000">
                        <a:latin typeface="Arial" panose="020B0604020202020204"/>
                        <a:cs typeface="Arial" panose="020B060402020202020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A"/>
                    </a:solidFill>
                  </a:tcPr>
                </a:tc>
              </a:tr>
              <a:tr h="552450">
                <a:tc>
                  <a:txBody>
                    <a:bodyPr/>
                    <a:lstStyle/>
                    <a:p>
                      <a:pPr algn="ctr">
                        <a:lnSpc>
                          <a:spcPct val="100000"/>
                        </a:lnSpc>
                        <a:spcBef>
                          <a:spcPts val="425"/>
                        </a:spcBef>
                      </a:pPr>
                      <a:r>
                        <a:rPr sz="2000" spc="10" dirty="0">
                          <a:latin typeface="Arial" panose="020B0604020202020204"/>
                          <a:cs typeface="Arial" panose="020B0604020202020204"/>
                        </a:rPr>
                        <a:t>-300</a:t>
                      </a:r>
                      <a:endParaRPr sz="2000">
                        <a:latin typeface="Arial" panose="020B0604020202020204"/>
                        <a:cs typeface="Arial" panose="020B0604020202020204"/>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5E8"/>
                    </a:solidFill>
                  </a:tcPr>
                </a:tc>
                <a:tc>
                  <a:txBody>
                    <a:bodyPr/>
                    <a:lstStyle/>
                    <a:p>
                      <a:pPr algn="r">
                        <a:lnSpc>
                          <a:spcPct val="100000"/>
                        </a:lnSpc>
                        <a:spcBef>
                          <a:spcPts val="425"/>
                        </a:spcBef>
                      </a:pPr>
                      <a:r>
                        <a:rPr sz="2000" spc="-10" dirty="0">
                          <a:latin typeface="Arial" panose="020B0604020202020204"/>
                          <a:cs typeface="Arial" panose="020B0604020202020204"/>
                        </a:rPr>
                        <a:t>-</a:t>
                      </a:r>
                      <a:r>
                        <a:rPr sz="2000" spc="-10" dirty="0">
                          <a:latin typeface="Arial" panose="020B0604020202020204"/>
                          <a:cs typeface="Arial" panose="020B0604020202020204"/>
                        </a:rPr>
                        <a:t>20</a:t>
                      </a:r>
                      <a:r>
                        <a:rPr sz="2000" dirty="0">
                          <a:latin typeface="Arial" panose="020B0604020202020204"/>
                          <a:cs typeface="Arial" panose="020B0604020202020204"/>
                        </a:rPr>
                        <a:t>0</a:t>
                      </a:r>
                      <a:endParaRPr sz="2000">
                        <a:latin typeface="Arial" panose="020B0604020202020204"/>
                        <a:cs typeface="Arial" panose="020B0604020202020204"/>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5E8"/>
                    </a:solidFill>
                  </a:tcPr>
                </a:tc>
                <a:tc>
                  <a:txBody>
                    <a:bodyPr/>
                    <a:lstStyle/>
                    <a:p>
                      <a:pPr algn="ctr">
                        <a:lnSpc>
                          <a:spcPct val="100000"/>
                        </a:lnSpc>
                        <a:spcBef>
                          <a:spcPts val="425"/>
                        </a:spcBef>
                      </a:pPr>
                      <a:r>
                        <a:rPr sz="2000" spc="10" dirty="0">
                          <a:latin typeface="Arial" panose="020B0604020202020204"/>
                          <a:cs typeface="Arial" panose="020B0604020202020204"/>
                        </a:rPr>
                        <a:t>-100</a:t>
                      </a:r>
                      <a:endParaRPr sz="2000">
                        <a:latin typeface="Arial" panose="020B0604020202020204"/>
                        <a:cs typeface="Arial" panose="020B0604020202020204"/>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5E8"/>
                    </a:solidFill>
                  </a:tcPr>
                </a:tc>
                <a:tc>
                  <a:txBody>
                    <a:bodyPr/>
                    <a:lstStyle/>
                    <a:p>
                      <a:pPr algn="ctr">
                        <a:lnSpc>
                          <a:spcPct val="100000"/>
                        </a:lnSpc>
                        <a:spcBef>
                          <a:spcPts val="425"/>
                        </a:spcBef>
                      </a:pPr>
                      <a:r>
                        <a:rPr sz="2000" dirty="0">
                          <a:latin typeface="Arial" panose="020B0604020202020204"/>
                          <a:cs typeface="Arial" panose="020B0604020202020204"/>
                        </a:rPr>
                        <a:t>0</a:t>
                      </a:r>
                      <a:endParaRPr sz="2000">
                        <a:latin typeface="Arial" panose="020B0604020202020204"/>
                        <a:cs typeface="Arial" panose="020B0604020202020204"/>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5E8"/>
                    </a:solidFill>
                  </a:tcPr>
                </a:tc>
                <a:tc>
                  <a:txBody>
                    <a:bodyPr/>
                    <a:lstStyle/>
                    <a:p>
                      <a:pPr algn="ctr">
                        <a:lnSpc>
                          <a:spcPct val="100000"/>
                        </a:lnSpc>
                        <a:spcBef>
                          <a:spcPts val="425"/>
                        </a:spcBef>
                      </a:pPr>
                      <a:r>
                        <a:rPr sz="2000" spc="-5" dirty="0">
                          <a:latin typeface="Arial" panose="020B0604020202020204"/>
                          <a:cs typeface="Arial" panose="020B0604020202020204"/>
                        </a:rPr>
                        <a:t>200</a:t>
                      </a:r>
                      <a:endParaRPr sz="2000">
                        <a:latin typeface="Arial" panose="020B0604020202020204"/>
                        <a:cs typeface="Arial" panose="020B0604020202020204"/>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5E8"/>
                    </a:solidFill>
                  </a:tcPr>
                </a:tc>
                <a:tc>
                  <a:txBody>
                    <a:bodyPr/>
                    <a:lstStyle/>
                    <a:p>
                      <a:pPr algn="ctr">
                        <a:lnSpc>
                          <a:spcPct val="100000"/>
                        </a:lnSpc>
                        <a:spcBef>
                          <a:spcPts val="425"/>
                        </a:spcBef>
                      </a:pPr>
                      <a:r>
                        <a:rPr sz="2000" dirty="0">
                          <a:latin typeface="Arial" panose="020B0604020202020204"/>
                          <a:cs typeface="Arial" panose="020B0604020202020204"/>
                        </a:rPr>
                        <a:t>50</a:t>
                      </a:r>
                      <a:endParaRPr sz="2000">
                        <a:latin typeface="Arial" panose="020B0604020202020204"/>
                        <a:cs typeface="Arial" panose="020B0604020202020204"/>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5E8"/>
                    </a:solid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3808" y="334264"/>
            <a:ext cx="10480040" cy="560705"/>
          </a:xfrm>
          <a:prstGeom prst="rect">
            <a:avLst/>
          </a:prstGeom>
        </p:spPr>
        <p:txBody>
          <a:bodyPr vert="horz" wrap="square" lIns="0" tIns="0" rIns="0" bIns="0" rtlCol="0">
            <a:spAutoFit/>
          </a:bodyPr>
          <a:lstStyle/>
          <a:p>
            <a:pPr marL="142240">
              <a:lnSpc>
                <a:spcPct val="100000"/>
              </a:lnSpc>
              <a:tabLst>
                <a:tab pos="1397635" algn="l"/>
              </a:tabLst>
            </a:pPr>
            <a:r>
              <a:rPr sz="1800" b="1" spc="5" dirty="0">
                <a:solidFill>
                  <a:srgbClr val="3C3C3C"/>
                </a:solidFill>
                <a:latin typeface="Microsoft JhengHei" panose="020B0604030504040204" charset="-120"/>
                <a:cs typeface="Microsoft JhengHei" panose="020B0604030504040204" charset="-120"/>
              </a:rPr>
              <a:t>弥补亏损	延长高新技术企业和科技型中小企业亏损结转年</a:t>
            </a:r>
            <a:endParaRPr sz="1800">
              <a:latin typeface="Microsoft JhengHei" panose="020B0604030504040204" charset="-120"/>
              <a:cs typeface="Microsoft JhengHei" panose="020B0604030504040204" charset="-120"/>
            </a:endParaRPr>
          </a:p>
          <a:p>
            <a:pPr marL="12700">
              <a:lnSpc>
                <a:spcPct val="100000"/>
              </a:lnSpc>
              <a:tabLst>
                <a:tab pos="1397635" algn="l"/>
                <a:tab pos="10466705" algn="l"/>
              </a:tabLst>
            </a:pPr>
            <a:r>
              <a:rPr sz="1800" b="1" u="sng" dirty="0">
                <a:solidFill>
                  <a:srgbClr val="3C3C3C"/>
                </a:solidFill>
                <a:latin typeface="Times New Roman" panose="02020603050405020304"/>
                <a:cs typeface="Times New Roman" panose="02020603050405020304"/>
              </a:rPr>
              <a:t> 	</a:t>
            </a:r>
            <a:r>
              <a:rPr sz="1800" b="1" u="sng" dirty="0">
                <a:solidFill>
                  <a:srgbClr val="3C3C3C"/>
                </a:solidFill>
                <a:latin typeface="Microsoft JhengHei" panose="020B0604030504040204" charset="-120"/>
                <a:cs typeface="Microsoft JhengHei" panose="020B0604030504040204" charset="-120"/>
              </a:rPr>
              <a:t>限	</a:t>
            </a:r>
            <a:endParaRPr sz="1800">
              <a:latin typeface="Microsoft JhengHei" panose="020B0604030504040204" charset="-120"/>
              <a:cs typeface="Microsoft JhengHei" panose="020B0604030504040204" charset="-120"/>
            </a:endParaRPr>
          </a:p>
        </p:txBody>
      </p:sp>
      <p:sp>
        <p:nvSpPr>
          <p:cNvPr id="3" name="object 3"/>
          <p:cNvSpPr/>
          <p:nvPr/>
        </p:nvSpPr>
        <p:spPr>
          <a:xfrm>
            <a:off x="1044702" y="1425702"/>
            <a:ext cx="10381615" cy="4674235"/>
          </a:xfrm>
          <a:custGeom>
            <a:avLst/>
            <a:gdLst/>
            <a:ahLst/>
            <a:cxnLst/>
            <a:rect l="l" t="t" r="r" b="b"/>
            <a:pathLst>
              <a:path w="10381615" h="4674235">
                <a:moveTo>
                  <a:pt x="10377678" y="4674108"/>
                </a:moveTo>
                <a:lnTo>
                  <a:pt x="3809" y="4674108"/>
                </a:lnTo>
                <a:lnTo>
                  <a:pt x="2349" y="4673815"/>
                </a:lnTo>
                <a:lnTo>
                  <a:pt x="1117" y="4672990"/>
                </a:lnTo>
                <a:lnTo>
                  <a:pt x="292" y="4671758"/>
                </a:lnTo>
                <a:lnTo>
                  <a:pt x="0" y="4670298"/>
                </a:lnTo>
                <a:lnTo>
                  <a:pt x="0" y="3810"/>
                </a:lnTo>
                <a:lnTo>
                  <a:pt x="292" y="2349"/>
                </a:lnTo>
                <a:lnTo>
                  <a:pt x="1117" y="1117"/>
                </a:lnTo>
                <a:lnTo>
                  <a:pt x="2349" y="292"/>
                </a:lnTo>
                <a:lnTo>
                  <a:pt x="3809" y="0"/>
                </a:lnTo>
                <a:lnTo>
                  <a:pt x="10377678" y="0"/>
                </a:lnTo>
                <a:lnTo>
                  <a:pt x="10379138" y="292"/>
                </a:lnTo>
                <a:lnTo>
                  <a:pt x="10380370" y="1117"/>
                </a:lnTo>
                <a:lnTo>
                  <a:pt x="10381195" y="2349"/>
                </a:lnTo>
                <a:lnTo>
                  <a:pt x="10381488" y="3810"/>
                </a:lnTo>
                <a:lnTo>
                  <a:pt x="7619" y="3810"/>
                </a:lnTo>
                <a:lnTo>
                  <a:pt x="3809" y="7620"/>
                </a:lnTo>
                <a:lnTo>
                  <a:pt x="7619" y="7620"/>
                </a:lnTo>
                <a:lnTo>
                  <a:pt x="7619" y="4666488"/>
                </a:lnTo>
                <a:lnTo>
                  <a:pt x="3809" y="4666488"/>
                </a:lnTo>
                <a:lnTo>
                  <a:pt x="7619" y="4670298"/>
                </a:lnTo>
                <a:lnTo>
                  <a:pt x="10381488" y="4670298"/>
                </a:lnTo>
                <a:lnTo>
                  <a:pt x="10381195" y="4671758"/>
                </a:lnTo>
                <a:lnTo>
                  <a:pt x="10380370" y="4672990"/>
                </a:lnTo>
                <a:lnTo>
                  <a:pt x="10379138" y="4673815"/>
                </a:lnTo>
                <a:lnTo>
                  <a:pt x="10377678" y="4674108"/>
                </a:lnTo>
                <a:close/>
              </a:path>
            </a:pathLst>
          </a:custGeom>
          <a:solidFill>
            <a:srgbClr val="3C3C3C"/>
          </a:solidFill>
        </p:spPr>
        <p:txBody>
          <a:bodyPr wrap="square" lIns="0" tIns="0" rIns="0" bIns="0" rtlCol="0"/>
          <a:lstStyle/>
          <a:p/>
        </p:txBody>
      </p:sp>
      <p:sp>
        <p:nvSpPr>
          <p:cNvPr id="4" name="object 4"/>
          <p:cNvSpPr/>
          <p:nvPr/>
        </p:nvSpPr>
        <p:spPr>
          <a:xfrm>
            <a:off x="1052322" y="1431416"/>
            <a:ext cx="10366375" cy="0"/>
          </a:xfrm>
          <a:custGeom>
            <a:avLst/>
            <a:gdLst/>
            <a:ahLst/>
            <a:cxnLst/>
            <a:rect l="l" t="t" r="r" b="b"/>
            <a:pathLst>
              <a:path w="10366375">
                <a:moveTo>
                  <a:pt x="0" y="0"/>
                </a:moveTo>
                <a:lnTo>
                  <a:pt x="10366248" y="0"/>
                </a:lnTo>
              </a:path>
            </a:pathLst>
          </a:custGeom>
          <a:ln w="3810">
            <a:solidFill>
              <a:srgbClr val="3C3C3C"/>
            </a:solidFill>
          </a:ln>
        </p:spPr>
        <p:txBody>
          <a:bodyPr wrap="square" lIns="0" tIns="0" rIns="0" bIns="0" rtlCol="0"/>
          <a:lstStyle/>
          <a:p/>
        </p:txBody>
      </p:sp>
      <p:sp>
        <p:nvSpPr>
          <p:cNvPr id="5" name="object 5"/>
          <p:cNvSpPr/>
          <p:nvPr/>
        </p:nvSpPr>
        <p:spPr>
          <a:xfrm>
            <a:off x="11422380" y="1429511"/>
            <a:ext cx="0" cy="4666615"/>
          </a:xfrm>
          <a:custGeom>
            <a:avLst/>
            <a:gdLst/>
            <a:ahLst/>
            <a:cxnLst/>
            <a:rect l="l" t="t" r="r" b="b"/>
            <a:pathLst>
              <a:path h="4666615">
                <a:moveTo>
                  <a:pt x="0" y="0"/>
                </a:moveTo>
                <a:lnTo>
                  <a:pt x="0" y="4666488"/>
                </a:lnTo>
              </a:path>
            </a:pathLst>
          </a:custGeom>
          <a:ln w="7620">
            <a:solidFill>
              <a:srgbClr val="3C3C3C"/>
            </a:solidFill>
          </a:ln>
        </p:spPr>
        <p:txBody>
          <a:bodyPr wrap="square" lIns="0" tIns="0" rIns="0" bIns="0" rtlCol="0"/>
          <a:lstStyle/>
          <a:p/>
        </p:txBody>
      </p:sp>
      <p:sp>
        <p:nvSpPr>
          <p:cNvPr id="6" name="object 6"/>
          <p:cNvSpPr/>
          <p:nvPr/>
        </p:nvSpPr>
        <p:spPr>
          <a:xfrm>
            <a:off x="1052322" y="6094095"/>
            <a:ext cx="10366375" cy="0"/>
          </a:xfrm>
          <a:custGeom>
            <a:avLst/>
            <a:gdLst/>
            <a:ahLst/>
            <a:cxnLst/>
            <a:rect l="l" t="t" r="r" b="b"/>
            <a:pathLst>
              <a:path w="10366375">
                <a:moveTo>
                  <a:pt x="0" y="0"/>
                </a:moveTo>
                <a:lnTo>
                  <a:pt x="10366248" y="0"/>
                </a:lnTo>
              </a:path>
            </a:pathLst>
          </a:custGeom>
          <a:ln w="3810">
            <a:solidFill>
              <a:srgbClr val="3C3C3C"/>
            </a:solidFill>
          </a:ln>
        </p:spPr>
        <p:txBody>
          <a:bodyPr wrap="square" lIns="0" tIns="0" rIns="0" bIns="0" rtlCol="0"/>
          <a:lstStyle/>
          <a:p/>
        </p:txBody>
      </p:sp>
      <p:sp>
        <p:nvSpPr>
          <p:cNvPr id="7" name="object 7"/>
          <p:cNvSpPr txBox="1"/>
          <p:nvPr/>
        </p:nvSpPr>
        <p:spPr>
          <a:xfrm>
            <a:off x="1321053" y="1305839"/>
            <a:ext cx="9959975" cy="3654425"/>
          </a:xfrm>
          <a:prstGeom prst="rect">
            <a:avLst/>
          </a:prstGeom>
        </p:spPr>
        <p:txBody>
          <a:bodyPr vert="horz" wrap="square" lIns="0" tIns="0" rIns="0" bIns="0" rtlCol="0">
            <a:spAutoFit/>
          </a:bodyPr>
          <a:lstStyle/>
          <a:p>
            <a:pPr marL="469900" marR="5080">
              <a:lnSpc>
                <a:spcPct val="148000"/>
              </a:lnSpc>
            </a:pPr>
            <a:r>
              <a:rPr sz="2000" b="1" spc="-20" dirty="0">
                <a:latin typeface="Microsoft JhengHei" panose="020B0604030504040204" charset="-120"/>
                <a:cs typeface="Microsoft JhengHei" panose="020B0604030504040204" charset="-120"/>
              </a:rPr>
              <a:t>例</a:t>
            </a:r>
            <a:r>
              <a:rPr sz="2000" b="1" spc="-20" dirty="0">
                <a:latin typeface="Arial" panose="020B0604020202020204"/>
                <a:cs typeface="Arial" panose="020B0604020202020204"/>
              </a:rPr>
              <a:t>2</a:t>
            </a:r>
            <a:r>
              <a:rPr sz="2000" b="1" spc="-20" dirty="0">
                <a:latin typeface="Microsoft JhengHei" panose="020B0604030504040204" charset="-120"/>
                <a:cs typeface="Microsoft JhengHei" panose="020B0604030504040204" charset="-120"/>
              </a:rPr>
              <a:t>：接上例，该企业</a:t>
            </a:r>
            <a:r>
              <a:rPr sz="2000" b="1" spc="-20" dirty="0">
                <a:solidFill>
                  <a:srgbClr val="E11606"/>
                </a:solidFill>
                <a:latin typeface="Arial" panose="020B0604020202020204"/>
                <a:cs typeface="Arial" panose="020B0604020202020204"/>
              </a:rPr>
              <a:t>2019</a:t>
            </a:r>
            <a:r>
              <a:rPr sz="2000" b="1" spc="-20" dirty="0">
                <a:solidFill>
                  <a:srgbClr val="E11606"/>
                </a:solidFill>
                <a:latin typeface="Microsoft JhengHei" panose="020B0604030504040204" charset="-120"/>
                <a:cs typeface="Microsoft JhengHei" panose="020B0604030504040204" charset="-120"/>
              </a:rPr>
              <a:t>年起不具备资格</a:t>
            </a:r>
            <a:r>
              <a:rPr sz="2000" b="1" spc="-20" dirty="0">
                <a:latin typeface="Microsoft JhengHei" panose="020B0604030504040204" charset="-120"/>
                <a:cs typeface="Microsoft JhengHei" panose="020B0604030504040204" charset="-120"/>
              </a:rPr>
              <a:t>，</a:t>
            </a:r>
            <a:r>
              <a:rPr sz="2000" b="1" spc="-20" dirty="0">
                <a:latin typeface="Arial" panose="020B0604020202020204"/>
                <a:cs typeface="Arial" panose="020B0604020202020204"/>
              </a:rPr>
              <a:t>2019</a:t>
            </a:r>
            <a:r>
              <a:rPr sz="2000" b="1" spc="-20" dirty="0">
                <a:latin typeface="Microsoft JhengHei" panose="020B0604030504040204" charset="-120"/>
                <a:cs typeface="Microsoft JhengHei" panose="020B0604030504040204" charset="-120"/>
              </a:rPr>
              <a:t>年亏损</a:t>
            </a:r>
            <a:r>
              <a:rPr sz="2000" b="1" spc="-20" dirty="0">
                <a:latin typeface="Arial" panose="020B0604020202020204"/>
                <a:cs typeface="Arial" panose="020B0604020202020204"/>
              </a:rPr>
              <a:t>100</a:t>
            </a:r>
            <a:r>
              <a:rPr sz="2000" b="1" spc="-20" dirty="0">
                <a:latin typeface="Microsoft JhengHei" panose="020B0604030504040204" charset="-120"/>
                <a:cs typeface="Microsoft JhengHei" panose="020B0604030504040204" charset="-120"/>
              </a:rPr>
              <a:t>万元。 </a:t>
            </a:r>
            <a:r>
              <a:rPr sz="2000" b="1"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其之前</a:t>
            </a:r>
            <a:r>
              <a:rPr sz="2000" b="1" spc="-10" dirty="0">
                <a:latin typeface="Arial" panose="020B0604020202020204"/>
                <a:cs typeface="Arial" panose="020B0604020202020204"/>
              </a:rPr>
              <a:t>2013</a:t>
            </a:r>
            <a:r>
              <a:rPr sz="2000" b="1" spc="-10" dirty="0">
                <a:latin typeface="Microsoft JhengHei" panose="020B0604030504040204" charset="-120"/>
                <a:cs typeface="Microsoft JhengHei" panose="020B0604030504040204" charset="-120"/>
              </a:rPr>
              <a:t>年至</a:t>
            </a:r>
            <a:r>
              <a:rPr sz="2000" b="1" spc="-10" dirty="0">
                <a:latin typeface="Arial" panose="020B0604020202020204"/>
                <a:cs typeface="Arial" panose="020B0604020202020204"/>
              </a:rPr>
              <a:t>2015</a:t>
            </a:r>
            <a:r>
              <a:rPr sz="2000" b="1" spc="-10" dirty="0">
                <a:latin typeface="Microsoft JhengHei" panose="020B0604030504040204" charset="-120"/>
                <a:cs typeface="Microsoft JhengHei" panose="020B0604030504040204" charset="-120"/>
              </a:rPr>
              <a:t>年尚未弥补完的亏损的</a:t>
            </a:r>
            <a:r>
              <a:rPr sz="2000" b="1" spc="-10" dirty="0">
                <a:solidFill>
                  <a:srgbClr val="E11606"/>
                </a:solidFill>
                <a:latin typeface="Microsoft JhengHei" panose="020B0604030504040204" charset="-120"/>
                <a:cs typeface="Microsoft JhengHei" panose="020B0604030504040204" charset="-120"/>
              </a:rPr>
              <a:t>最长结转年限为</a:t>
            </a:r>
            <a:r>
              <a:rPr sz="2000" b="1" spc="-10" dirty="0">
                <a:solidFill>
                  <a:srgbClr val="E11606"/>
                </a:solidFill>
                <a:latin typeface="Arial" panose="020B0604020202020204"/>
                <a:cs typeface="Arial" panose="020B0604020202020204"/>
              </a:rPr>
              <a:t>10</a:t>
            </a:r>
            <a:r>
              <a:rPr sz="2000" b="1" spc="-10" dirty="0">
                <a:solidFill>
                  <a:srgbClr val="E11606"/>
                </a:solidFill>
                <a:latin typeface="Microsoft JhengHei" panose="020B0604030504040204" charset="-120"/>
                <a:cs typeface="Microsoft JhengHei" panose="020B0604030504040204" charset="-120"/>
              </a:rPr>
              <a:t>年并不受影响</a:t>
            </a:r>
            <a:r>
              <a:rPr sz="2000" b="1" spc="-10" dirty="0">
                <a:latin typeface="Microsoft JhengHei" panose="020B0604030504040204" charset="-120"/>
                <a:cs typeface="Microsoft JhengHei" panose="020B0604030504040204" charset="-120"/>
              </a:rPr>
              <a:t>。 </a:t>
            </a:r>
            <a:r>
              <a:rPr sz="2000" b="1" dirty="0">
                <a:latin typeface="Microsoft JhengHei" panose="020B0604030504040204" charset="-120"/>
                <a:cs typeface="Microsoft JhengHei" panose="020B0604030504040204" charset="-120"/>
              </a:rPr>
              <a:t> </a:t>
            </a:r>
            <a:r>
              <a:rPr sz="2000" b="1" spc="45" dirty="0">
                <a:latin typeface="Microsoft JhengHei" panose="020B0604030504040204" charset="-120"/>
                <a:cs typeface="Microsoft JhengHei" panose="020B0604030504040204" charset="-120"/>
              </a:rPr>
              <a:t>如果该企业在</a:t>
            </a:r>
            <a:r>
              <a:rPr sz="2000" b="1" spc="45" dirty="0">
                <a:solidFill>
                  <a:srgbClr val="E11606"/>
                </a:solidFill>
                <a:latin typeface="Arial" panose="020B0604020202020204"/>
                <a:cs typeface="Arial" panose="020B0604020202020204"/>
              </a:rPr>
              <a:t>2024</a:t>
            </a:r>
            <a:r>
              <a:rPr sz="2000" b="1" spc="45" dirty="0">
                <a:solidFill>
                  <a:srgbClr val="E11606"/>
                </a:solidFill>
                <a:latin typeface="Microsoft JhengHei" panose="020B0604030504040204" charset="-120"/>
                <a:cs typeface="Microsoft JhengHei" panose="020B0604030504040204" charset="-120"/>
              </a:rPr>
              <a:t>年之前任一年度重新具备</a:t>
            </a:r>
            <a:r>
              <a:rPr sz="2000" b="1" spc="45" dirty="0">
                <a:latin typeface="Microsoft JhengHei" panose="020B0604030504040204" charset="-120"/>
                <a:cs typeface="Microsoft JhengHei" panose="020B0604030504040204" charset="-120"/>
              </a:rPr>
              <a:t>资格，按照《通知》和《公告》规定，</a:t>
            </a:r>
            <a:endParaRPr sz="2000">
              <a:latin typeface="Microsoft JhengHei" panose="020B0604030504040204" charset="-120"/>
              <a:cs typeface="Microsoft JhengHei" panose="020B0604030504040204" charset="-120"/>
            </a:endParaRPr>
          </a:p>
          <a:p>
            <a:pPr marL="502920" marR="5080" indent="-431800">
              <a:lnSpc>
                <a:spcPct val="150000"/>
              </a:lnSpc>
            </a:pPr>
            <a:r>
              <a:rPr sz="2000" b="1" spc="-90" dirty="0">
                <a:latin typeface="Arial" panose="020B0604020202020204"/>
                <a:cs typeface="Arial" panose="020B0604020202020204"/>
              </a:rPr>
              <a:t>2019</a:t>
            </a:r>
            <a:r>
              <a:rPr sz="2000" b="1" spc="15" dirty="0">
                <a:latin typeface="Microsoft JhengHei" panose="020B0604030504040204" charset="-120"/>
                <a:cs typeface="Microsoft JhengHei" panose="020B0604030504040204" charset="-120"/>
              </a:rPr>
              <a:t>年亏损</a:t>
            </a:r>
            <a:r>
              <a:rPr sz="2000" b="1" spc="-105" dirty="0">
                <a:latin typeface="Arial" panose="020B0604020202020204"/>
                <a:cs typeface="Arial" panose="020B0604020202020204"/>
              </a:rPr>
              <a:t>10</a:t>
            </a:r>
            <a:r>
              <a:rPr sz="2000" b="1" spc="-90" dirty="0">
                <a:latin typeface="Arial" panose="020B0604020202020204"/>
                <a:cs typeface="Arial" panose="020B0604020202020204"/>
              </a:rPr>
              <a:t>0</a:t>
            </a:r>
            <a:r>
              <a:rPr sz="2000" b="1" spc="5" dirty="0">
                <a:latin typeface="Microsoft JhengHei" panose="020B0604030504040204" charset="-120"/>
                <a:cs typeface="Microsoft JhengHei" panose="020B0604030504040204" charset="-120"/>
              </a:rPr>
              <a:t>万</a:t>
            </a:r>
            <a:r>
              <a:rPr sz="2000" b="1" spc="15" dirty="0">
                <a:latin typeface="Microsoft JhengHei" panose="020B0604030504040204" charset="-120"/>
                <a:cs typeface="Microsoft JhengHei" panose="020B0604030504040204" charset="-120"/>
              </a:rPr>
              <a:t>元准予</a:t>
            </a:r>
            <a:r>
              <a:rPr sz="2000" b="1" spc="5" dirty="0">
                <a:latin typeface="Microsoft JhengHei" panose="020B0604030504040204" charset="-120"/>
                <a:cs typeface="Microsoft JhengHei" panose="020B0604030504040204" charset="-120"/>
              </a:rPr>
              <a:t>向</a:t>
            </a:r>
            <a:r>
              <a:rPr sz="2000" b="1" spc="15" dirty="0">
                <a:latin typeface="Microsoft JhengHei" panose="020B0604030504040204" charset="-120"/>
                <a:cs typeface="Microsoft JhengHei" panose="020B0604030504040204" charset="-120"/>
              </a:rPr>
              <a:t>以</a:t>
            </a:r>
            <a:r>
              <a:rPr sz="2000" b="1" spc="25" dirty="0">
                <a:latin typeface="Microsoft JhengHei" panose="020B0604030504040204" charset="-120"/>
                <a:cs typeface="Microsoft JhengHei" panose="020B0604030504040204" charset="-120"/>
              </a:rPr>
              <a:t>后</a:t>
            </a:r>
            <a:r>
              <a:rPr sz="2000" b="1" spc="-105" dirty="0">
                <a:latin typeface="Arial" panose="020B0604020202020204"/>
                <a:cs typeface="Arial" panose="020B0604020202020204"/>
              </a:rPr>
              <a:t>10</a:t>
            </a:r>
            <a:r>
              <a:rPr sz="2000" b="1" spc="15" dirty="0">
                <a:latin typeface="Microsoft JhengHei" panose="020B0604030504040204" charset="-120"/>
                <a:cs typeface="Microsoft JhengHei" panose="020B0604030504040204" charset="-120"/>
              </a:rPr>
              <a:t>年结转</a:t>
            </a:r>
            <a:r>
              <a:rPr sz="2000" b="1" spc="5" dirty="0">
                <a:latin typeface="Microsoft JhengHei" panose="020B0604030504040204" charset="-120"/>
                <a:cs typeface="Microsoft JhengHei" panose="020B0604030504040204" charset="-120"/>
              </a:rPr>
              <a:t>弥</a:t>
            </a:r>
            <a:r>
              <a:rPr sz="2000" b="1" spc="20" dirty="0">
                <a:latin typeface="Microsoft JhengHei" panose="020B0604030504040204" charset="-120"/>
                <a:cs typeface="Microsoft JhengHei" panose="020B0604030504040204" charset="-120"/>
              </a:rPr>
              <a:t>补</a:t>
            </a:r>
            <a:r>
              <a:rPr sz="2000" b="1" spc="15" dirty="0">
                <a:latin typeface="Microsoft JhengHei" panose="020B0604030504040204" charset="-120"/>
                <a:cs typeface="Microsoft JhengHei" panose="020B0604030504040204" charset="-120"/>
              </a:rPr>
              <a:t>，</a:t>
            </a:r>
            <a:r>
              <a:rPr sz="2000" b="1" spc="5" dirty="0">
                <a:latin typeface="Microsoft JhengHei" panose="020B0604030504040204" charset="-120"/>
                <a:cs typeface="Microsoft JhengHei" panose="020B0604030504040204" charset="-120"/>
              </a:rPr>
              <a:t>即</a:t>
            </a:r>
            <a:r>
              <a:rPr sz="2000" b="1" spc="15" dirty="0">
                <a:latin typeface="Microsoft JhengHei" panose="020B0604030504040204" charset="-120"/>
                <a:cs typeface="Microsoft JhengHei" panose="020B0604030504040204" charset="-120"/>
              </a:rPr>
              <a:t>准予依</a:t>
            </a:r>
            <a:r>
              <a:rPr sz="2000" b="1" spc="5" dirty="0">
                <a:latin typeface="Microsoft JhengHei" panose="020B0604030504040204" charset="-120"/>
                <a:cs typeface="Microsoft JhengHei" panose="020B0604030504040204" charset="-120"/>
              </a:rPr>
              <a:t>次</a:t>
            </a:r>
            <a:r>
              <a:rPr sz="2000" b="1" spc="20" dirty="0">
                <a:latin typeface="Microsoft JhengHei" panose="020B0604030504040204" charset="-120"/>
                <a:cs typeface="Microsoft JhengHei" panose="020B0604030504040204" charset="-120"/>
              </a:rPr>
              <a:t>用</a:t>
            </a:r>
            <a:r>
              <a:rPr sz="2000" b="1" spc="-110" dirty="0">
                <a:solidFill>
                  <a:srgbClr val="E11606"/>
                </a:solidFill>
                <a:latin typeface="Arial" panose="020B0604020202020204"/>
                <a:cs typeface="Arial" panose="020B0604020202020204"/>
              </a:rPr>
              <a:t>2</a:t>
            </a:r>
            <a:r>
              <a:rPr sz="2000" b="1" spc="-90" dirty="0">
                <a:solidFill>
                  <a:srgbClr val="E11606"/>
                </a:solidFill>
                <a:latin typeface="Arial" panose="020B0604020202020204"/>
                <a:cs typeface="Arial" panose="020B0604020202020204"/>
              </a:rPr>
              <a:t>0</a:t>
            </a:r>
            <a:r>
              <a:rPr sz="2000" b="1" spc="-110" dirty="0">
                <a:solidFill>
                  <a:srgbClr val="E11606"/>
                </a:solidFill>
                <a:latin typeface="Arial" panose="020B0604020202020204"/>
                <a:cs typeface="Arial" panose="020B0604020202020204"/>
              </a:rPr>
              <a:t>2</a:t>
            </a:r>
            <a:r>
              <a:rPr sz="2000" b="1" spc="-90" dirty="0">
                <a:solidFill>
                  <a:srgbClr val="E11606"/>
                </a:solidFill>
                <a:latin typeface="Arial" panose="020B0604020202020204"/>
                <a:cs typeface="Arial" panose="020B0604020202020204"/>
              </a:rPr>
              <a:t>0</a:t>
            </a:r>
            <a:r>
              <a:rPr sz="2000" b="1" spc="15" dirty="0">
                <a:solidFill>
                  <a:srgbClr val="E11606"/>
                </a:solidFill>
                <a:latin typeface="Microsoft JhengHei" panose="020B0604030504040204" charset="-120"/>
                <a:cs typeface="Microsoft JhengHei" panose="020B0604030504040204" charset="-120"/>
              </a:rPr>
              <a:t>年至</a:t>
            </a:r>
            <a:r>
              <a:rPr sz="2000" b="1" spc="-110" dirty="0">
                <a:solidFill>
                  <a:srgbClr val="E11606"/>
                </a:solidFill>
                <a:latin typeface="Arial" panose="020B0604020202020204"/>
                <a:cs typeface="Arial" panose="020B0604020202020204"/>
              </a:rPr>
              <a:t>2</a:t>
            </a:r>
            <a:r>
              <a:rPr sz="2000" b="1" spc="-90" dirty="0">
                <a:solidFill>
                  <a:srgbClr val="E11606"/>
                </a:solidFill>
                <a:latin typeface="Arial" panose="020B0604020202020204"/>
                <a:cs typeface="Arial" panose="020B0604020202020204"/>
              </a:rPr>
              <a:t>0</a:t>
            </a:r>
            <a:r>
              <a:rPr sz="2000" b="1" spc="-110" dirty="0">
                <a:solidFill>
                  <a:srgbClr val="E11606"/>
                </a:solidFill>
                <a:latin typeface="Arial" panose="020B0604020202020204"/>
                <a:cs typeface="Arial" panose="020B0604020202020204"/>
              </a:rPr>
              <a:t>2</a:t>
            </a:r>
            <a:r>
              <a:rPr sz="2000" b="1" spc="-100" dirty="0">
                <a:solidFill>
                  <a:srgbClr val="E11606"/>
                </a:solidFill>
                <a:latin typeface="Arial" panose="020B0604020202020204"/>
                <a:cs typeface="Arial" panose="020B0604020202020204"/>
              </a:rPr>
              <a:t>9</a:t>
            </a:r>
            <a:r>
              <a:rPr sz="2000" b="1" spc="15" dirty="0">
                <a:solidFill>
                  <a:srgbClr val="E11606"/>
                </a:solidFill>
                <a:latin typeface="Microsoft JhengHei" panose="020B0604030504040204" charset="-120"/>
                <a:cs typeface="Microsoft JhengHei" panose="020B0604030504040204" charset="-120"/>
              </a:rPr>
              <a:t>年</a:t>
            </a:r>
            <a:r>
              <a:rPr sz="2000" b="1" spc="15" dirty="0">
                <a:latin typeface="Microsoft JhengHei" panose="020B0604030504040204" charset="-120"/>
                <a:cs typeface="Microsoft JhengHei" panose="020B0604030504040204" charset="-120"/>
              </a:rPr>
              <a:t>所得</a:t>
            </a:r>
            <a:r>
              <a:rPr sz="2000" b="1" spc="5" dirty="0">
                <a:latin typeface="Microsoft JhengHei" panose="020B0604030504040204" charset="-120"/>
                <a:cs typeface="Microsoft JhengHei" panose="020B0604030504040204" charset="-120"/>
              </a:rPr>
              <a:t>弥</a:t>
            </a:r>
            <a:r>
              <a:rPr sz="2000" b="1" spc="20" dirty="0">
                <a:latin typeface="Microsoft JhengHei" panose="020B0604030504040204" charset="-120"/>
                <a:cs typeface="Microsoft JhengHei" panose="020B0604030504040204" charset="-120"/>
              </a:rPr>
              <a:t>补</a:t>
            </a:r>
            <a:r>
              <a:rPr sz="2000" b="1" dirty="0">
                <a:latin typeface="Microsoft JhengHei" panose="020B0604030504040204" charset="-120"/>
                <a:cs typeface="Microsoft JhengHei" panose="020B0604030504040204" charset="-120"/>
              </a:rPr>
              <a:t>。 </a:t>
            </a:r>
            <a:r>
              <a:rPr sz="2000" b="1" dirty="0">
                <a:latin typeface="Microsoft JhengHei" panose="020B0604030504040204" charset="-120"/>
                <a:cs typeface="Microsoft JhengHei" panose="020B0604030504040204" charset="-120"/>
              </a:rPr>
              <a:t> </a:t>
            </a:r>
            <a:r>
              <a:rPr sz="2000" b="1" spc="35" dirty="0">
                <a:latin typeface="Microsoft JhengHei" panose="020B0604030504040204" charset="-120"/>
                <a:cs typeface="Microsoft JhengHei" panose="020B0604030504040204" charset="-120"/>
              </a:rPr>
              <a:t>如</a:t>
            </a:r>
            <a:r>
              <a:rPr sz="2000" b="1" spc="25" dirty="0">
                <a:latin typeface="Microsoft JhengHei" panose="020B0604030504040204" charset="-120"/>
                <a:cs typeface="Microsoft JhengHei" panose="020B0604030504040204" charset="-120"/>
              </a:rPr>
              <a:t>果</a:t>
            </a:r>
            <a:r>
              <a:rPr sz="2000" b="1" spc="40" dirty="0">
                <a:latin typeface="Microsoft JhengHei" panose="020B0604030504040204" charset="-120"/>
                <a:cs typeface="Microsoft JhengHei" panose="020B0604030504040204" charset="-120"/>
              </a:rPr>
              <a:t>到</a:t>
            </a:r>
            <a:r>
              <a:rPr sz="2000" b="1" spc="-80" dirty="0">
                <a:solidFill>
                  <a:srgbClr val="E11606"/>
                </a:solidFill>
                <a:latin typeface="Arial" panose="020B0604020202020204"/>
                <a:cs typeface="Arial" panose="020B0604020202020204"/>
              </a:rPr>
              <a:t>2024</a:t>
            </a:r>
            <a:r>
              <a:rPr sz="2000" b="1" spc="25" dirty="0">
                <a:solidFill>
                  <a:srgbClr val="E11606"/>
                </a:solidFill>
                <a:latin typeface="Microsoft JhengHei" panose="020B0604030504040204" charset="-120"/>
                <a:cs typeface="Microsoft JhengHei" panose="020B0604030504040204" charset="-120"/>
              </a:rPr>
              <a:t>年</a:t>
            </a:r>
            <a:r>
              <a:rPr sz="2000" b="1" spc="35" dirty="0">
                <a:solidFill>
                  <a:srgbClr val="E11606"/>
                </a:solidFill>
                <a:latin typeface="Microsoft JhengHei" panose="020B0604030504040204" charset="-120"/>
                <a:cs typeface="Microsoft JhengHei" panose="020B0604030504040204" charset="-120"/>
              </a:rPr>
              <a:t>还</a:t>
            </a:r>
            <a:r>
              <a:rPr sz="2000" b="1" spc="25" dirty="0">
                <a:solidFill>
                  <a:srgbClr val="E11606"/>
                </a:solidFill>
                <a:latin typeface="Microsoft JhengHei" panose="020B0604030504040204" charset="-120"/>
                <a:cs typeface="Microsoft JhengHei" panose="020B0604030504040204" charset="-120"/>
              </a:rPr>
              <a:t>不</a:t>
            </a:r>
            <a:r>
              <a:rPr sz="2000" b="1" spc="35" dirty="0">
                <a:solidFill>
                  <a:srgbClr val="E11606"/>
                </a:solidFill>
                <a:latin typeface="Microsoft JhengHei" panose="020B0604030504040204" charset="-120"/>
                <a:cs typeface="Microsoft JhengHei" panose="020B0604030504040204" charset="-120"/>
              </a:rPr>
              <a:t>具备</a:t>
            </a:r>
            <a:r>
              <a:rPr sz="2000" b="1" spc="35" dirty="0">
                <a:latin typeface="Microsoft JhengHei" panose="020B0604030504040204" charset="-120"/>
                <a:cs typeface="Microsoft JhengHei" panose="020B0604030504040204" charset="-120"/>
              </a:rPr>
              <a:t>资</a:t>
            </a:r>
            <a:r>
              <a:rPr sz="2000" b="1" spc="25" dirty="0">
                <a:latin typeface="Microsoft JhengHei" panose="020B0604030504040204" charset="-120"/>
                <a:cs typeface="Microsoft JhengHei" panose="020B0604030504040204" charset="-120"/>
              </a:rPr>
              <a:t>格</a:t>
            </a:r>
            <a:r>
              <a:rPr sz="2000" b="1" spc="35" dirty="0">
                <a:latin typeface="Microsoft JhengHei" panose="020B0604030504040204" charset="-120"/>
                <a:cs typeface="Microsoft JhengHei" panose="020B0604030504040204" charset="-120"/>
              </a:rPr>
              <a:t>，</a:t>
            </a:r>
            <a:r>
              <a:rPr sz="2000" b="1" spc="25" dirty="0">
                <a:latin typeface="Microsoft JhengHei" panose="020B0604030504040204" charset="-120"/>
                <a:cs typeface="Microsoft JhengHei" panose="020B0604030504040204" charset="-120"/>
              </a:rPr>
              <a:t>按</a:t>
            </a:r>
            <a:r>
              <a:rPr sz="2000" b="1" spc="35" dirty="0">
                <a:latin typeface="Microsoft JhengHei" panose="020B0604030504040204" charset="-120"/>
                <a:cs typeface="Microsoft JhengHei" panose="020B0604030504040204" charset="-120"/>
              </a:rPr>
              <a:t>照</a:t>
            </a:r>
            <a:r>
              <a:rPr sz="2000" b="1" spc="25" dirty="0">
                <a:latin typeface="Microsoft JhengHei" panose="020B0604030504040204" charset="-120"/>
                <a:cs typeface="Microsoft JhengHei" panose="020B0604030504040204" charset="-120"/>
              </a:rPr>
              <a:t>《</a:t>
            </a:r>
            <a:r>
              <a:rPr sz="2000" b="1" spc="35" dirty="0">
                <a:latin typeface="Microsoft JhengHei" panose="020B0604030504040204" charset="-120"/>
                <a:cs typeface="Microsoft JhengHei" panose="020B0604030504040204" charset="-120"/>
              </a:rPr>
              <a:t>通</a:t>
            </a:r>
            <a:r>
              <a:rPr sz="2000" b="1" spc="25" dirty="0">
                <a:latin typeface="Microsoft JhengHei" panose="020B0604030504040204" charset="-120"/>
                <a:cs typeface="Microsoft JhengHei" panose="020B0604030504040204" charset="-120"/>
              </a:rPr>
              <a:t>知</a:t>
            </a:r>
            <a:r>
              <a:rPr sz="2000" b="1" spc="35" dirty="0">
                <a:latin typeface="Microsoft JhengHei" panose="020B0604030504040204" charset="-120"/>
                <a:cs typeface="Microsoft JhengHei" panose="020B0604030504040204" charset="-120"/>
              </a:rPr>
              <a:t>》</a:t>
            </a:r>
            <a:r>
              <a:rPr sz="2000" b="1" spc="25" dirty="0">
                <a:latin typeface="Microsoft JhengHei" panose="020B0604030504040204" charset="-120"/>
                <a:cs typeface="Microsoft JhengHei" panose="020B0604030504040204" charset="-120"/>
              </a:rPr>
              <a:t>和</a:t>
            </a:r>
            <a:r>
              <a:rPr sz="2000" b="1" spc="35" dirty="0">
                <a:latin typeface="Microsoft JhengHei" panose="020B0604030504040204" charset="-120"/>
                <a:cs typeface="Microsoft JhengHei" panose="020B0604030504040204" charset="-120"/>
              </a:rPr>
              <a:t>《</a:t>
            </a:r>
            <a:r>
              <a:rPr sz="2000" b="1" spc="25" dirty="0">
                <a:latin typeface="Microsoft JhengHei" panose="020B0604030504040204" charset="-120"/>
                <a:cs typeface="Microsoft JhengHei" panose="020B0604030504040204" charset="-120"/>
              </a:rPr>
              <a:t>公</a:t>
            </a:r>
            <a:r>
              <a:rPr sz="2000" b="1" spc="35" dirty="0">
                <a:latin typeface="Microsoft JhengHei" panose="020B0604030504040204" charset="-120"/>
                <a:cs typeface="Microsoft JhengHei" panose="020B0604030504040204" charset="-120"/>
              </a:rPr>
              <a:t>告</a:t>
            </a:r>
            <a:r>
              <a:rPr sz="2000" b="1" spc="25" dirty="0">
                <a:latin typeface="Microsoft JhengHei" panose="020B0604030504040204" charset="-120"/>
                <a:cs typeface="Microsoft JhengHei" panose="020B0604030504040204" charset="-120"/>
              </a:rPr>
              <a:t>》</a:t>
            </a:r>
            <a:r>
              <a:rPr sz="2000" b="1" spc="35" dirty="0">
                <a:latin typeface="Microsoft JhengHei" panose="020B0604030504040204" charset="-120"/>
                <a:cs typeface="Microsoft JhengHei" panose="020B0604030504040204" charset="-120"/>
              </a:rPr>
              <a:t>规</a:t>
            </a:r>
            <a:r>
              <a:rPr sz="2000" b="1" spc="25" dirty="0">
                <a:latin typeface="Microsoft JhengHei" panose="020B0604030504040204" charset="-120"/>
                <a:cs typeface="Microsoft JhengHei" panose="020B0604030504040204" charset="-120"/>
              </a:rPr>
              <a:t>定</a:t>
            </a:r>
            <a:r>
              <a:rPr sz="2000" b="1" spc="30" dirty="0">
                <a:latin typeface="Microsoft JhengHei" panose="020B0604030504040204" charset="-120"/>
                <a:cs typeface="Microsoft JhengHei" panose="020B0604030504040204" charset="-120"/>
              </a:rPr>
              <a:t>，</a:t>
            </a:r>
            <a:r>
              <a:rPr sz="2000" b="1" spc="-80" dirty="0">
                <a:latin typeface="Arial" panose="020B0604020202020204"/>
                <a:cs typeface="Arial" panose="020B0604020202020204"/>
              </a:rPr>
              <a:t>2019</a:t>
            </a:r>
            <a:r>
              <a:rPr sz="2000" b="1" spc="25" dirty="0">
                <a:latin typeface="Microsoft JhengHei" panose="020B0604030504040204" charset="-120"/>
                <a:cs typeface="Microsoft JhengHei" panose="020B0604030504040204" charset="-120"/>
              </a:rPr>
              <a:t>年</a:t>
            </a:r>
            <a:r>
              <a:rPr sz="2000" b="1" spc="35" dirty="0">
                <a:latin typeface="Microsoft JhengHei" panose="020B0604030504040204" charset="-120"/>
                <a:cs typeface="Microsoft JhengHei" panose="020B0604030504040204" charset="-120"/>
              </a:rPr>
              <a:t>亏</a:t>
            </a:r>
            <a:r>
              <a:rPr sz="2000" b="1" spc="25" dirty="0">
                <a:latin typeface="Microsoft JhengHei" panose="020B0604030504040204" charset="-120"/>
                <a:cs typeface="Microsoft JhengHei" panose="020B0604030504040204" charset="-120"/>
              </a:rPr>
              <a:t>损</a:t>
            </a:r>
            <a:r>
              <a:rPr sz="2000" b="1" spc="-75" dirty="0">
                <a:latin typeface="Arial" panose="020B0604020202020204"/>
                <a:cs typeface="Arial" panose="020B0604020202020204"/>
              </a:rPr>
              <a:t>100</a:t>
            </a:r>
            <a:r>
              <a:rPr sz="2000" b="1" spc="25" dirty="0">
                <a:latin typeface="Microsoft JhengHei" panose="020B0604030504040204" charset="-120"/>
                <a:cs typeface="Microsoft JhengHei" panose="020B0604030504040204" charset="-120"/>
              </a:rPr>
              <a:t>万元</a:t>
            </a:r>
            <a:r>
              <a:rPr sz="2000" b="1" spc="5" dirty="0">
                <a:latin typeface="Microsoft JhengHei" panose="020B0604030504040204" charset="-120"/>
                <a:cs typeface="Microsoft JhengHei" panose="020B0604030504040204" charset="-120"/>
              </a:rPr>
              <a:t>只</a:t>
            </a:r>
            <a:endParaRPr sz="2000">
              <a:latin typeface="Microsoft JhengHei" panose="020B0604030504040204" charset="-120"/>
              <a:cs typeface="Microsoft JhengHei" panose="020B0604030504040204" charset="-120"/>
            </a:endParaRPr>
          </a:p>
          <a:p>
            <a:pPr marL="469900" marR="26670" indent="-457200">
              <a:lnSpc>
                <a:spcPct val="147000"/>
              </a:lnSpc>
              <a:spcBef>
                <a:spcPts val="170"/>
              </a:spcBef>
            </a:pPr>
            <a:r>
              <a:rPr sz="2000" b="1" spc="5" dirty="0">
                <a:latin typeface="Microsoft JhengHei" panose="020B0604030504040204" charset="-120"/>
                <a:cs typeface="Microsoft JhengHei" panose="020B0604030504040204" charset="-120"/>
              </a:rPr>
              <a:t>准予向以后</a:t>
            </a:r>
            <a:r>
              <a:rPr sz="2000" b="1" spc="5" dirty="0">
                <a:latin typeface="Arial" panose="020B0604020202020204"/>
                <a:cs typeface="Arial" panose="020B0604020202020204"/>
              </a:rPr>
              <a:t>5</a:t>
            </a:r>
            <a:r>
              <a:rPr sz="2000" b="1" spc="5" dirty="0">
                <a:latin typeface="Microsoft JhengHei" panose="020B0604030504040204" charset="-120"/>
                <a:cs typeface="Microsoft JhengHei" panose="020B0604030504040204" charset="-120"/>
              </a:rPr>
              <a:t>年结转弥补。 </a:t>
            </a:r>
            <a:r>
              <a:rPr sz="2000" b="1" dirty="0">
                <a:latin typeface="Microsoft JhengHei" panose="020B0604030504040204" charset="-120"/>
                <a:cs typeface="Microsoft JhengHei" panose="020B0604030504040204" charset="-120"/>
              </a:rPr>
              <a:t> </a:t>
            </a:r>
            <a:r>
              <a:rPr sz="2000" b="1" spc="60" dirty="0">
                <a:latin typeface="Microsoft JhengHei" panose="020B0604030504040204" charset="-120"/>
                <a:cs typeface="Microsoft JhengHei" panose="020B0604030504040204" charset="-120"/>
              </a:rPr>
              <a:t>即</a:t>
            </a:r>
            <a:r>
              <a:rPr sz="2000" b="1" spc="50" dirty="0">
                <a:latin typeface="Microsoft JhengHei" panose="020B0604030504040204" charset="-120"/>
                <a:cs typeface="Microsoft JhengHei" panose="020B0604030504040204" charset="-120"/>
              </a:rPr>
              <a:t>依次</a:t>
            </a:r>
            <a:r>
              <a:rPr sz="2000" b="1" spc="55" dirty="0">
                <a:latin typeface="Microsoft JhengHei" panose="020B0604030504040204" charset="-120"/>
                <a:cs typeface="Microsoft JhengHei" panose="020B0604030504040204" charset="-120"/>
              </a:rPr>
              <a:t>用</a:t>
            </a:r>
            <a:r>
              <a:rPr sz="2000" b="1" spc="-60" dirty="0">
                <a:solidFill>
                  <a:srgbClr val="E11606"/>
                </a:solidFill>
                <a:latin typeface="Arial" panose="020B0604020202020204"/>
                <a:cs typeface="Arial" panose="020B0604020202020204"/>
              </a:rPr>
              <a:t>2020</a:t>
            </a:r>
            <a:r>
              <a:rPr sz="2000" b="1" spc="65" dirty="0">
                <a:solidFill>
                  <a:srgbClr val="E11606"/>
                </a:solidFill>
                <a:latin typeface="Microsoft JhengHei" panose="020B0604030504040204" charset="-120"/>
                <a:cs typeface="Microsoft JhengHei" panose="020B0604030504040204" charset="-120"/>
              </a:rPr>
              <a:t>年</a:t>
            </a:r>
            <a:r>
              <a:rPr sz="2000" b="1" spc="55" dirty="0">
                <a:solidFill>
                  <a:srgbClr val="E11606"/>
                </a:solidFill>
                <a:latin typeface="Microsoft JhengHei" panose="020B0604030504040204" charset="-120"/>
                <a:cs typeface="Microsoft JhengHei" panose="020B0604030504040204" charset="-120"/>
              </a:rPr>
              <a:t>至</a:t>
            </a:r>
            <a:r>
              <a:rPr sz="2000" b="1" spc="-60" dirty="0">
                <a:solidFill>
                  <a:srgbClr val="E11606"/>
                </a:solidFill>
                <a:latin typeface="Arial" panose="020B0604020202020204"/>
                <a:cs typeface="Arial" panose="020B0604020202020204"/>
              </a:rPr>
              <a:t>2024</a:t>
            </a:r>
            <a:r>
              <a:rPr sz="2000" b="1" spc="50" dirty="0">
                <a:solidFill>
                  <a:srgbClr val="E11606"/>
                </a:solidFill>
                <a:latin typeface="Microsoft JhengHei" panose="020B0604030504040204" charset="-120"/>
                <a:cs typeface="Microsoft JhengHei" panose="020B0604030504040204" charset="-120"/>
              </a:rPr>
              <a:t>年</a:t>
            </a:r>
            <a:r>
              <a:rPr sz="2000" b="1" spc="60" dirty="0">
                <a:latin typeface="Microsoft JhengHei" panose="020B0604030504040204" charset="-120"/>
                <a:cs typeface="Microsoft JhengHei" panose="020B0604030504040204" charset="-120"/>
              </a:rPr>
              <a:t>所</a:t>
            </a:r>
            <a:r>
              <a:rPr sz="2000" b="1" spc="50" dirty="0">
                <a:latin typeface="Microsoft JhengHei" panose="020B0604030504040204" charset="-120"/>
                <a:cs typeface="Microsoft JhengHei" panose="020B0604030504040204" charset="-120"/>
              </a:rPr>
              <a:t>得弥</a:t>
            </a:r>
            <a:r>
              <a:rPr sz="2000" b="1" spc="55" dirty="0">
                <a:latin typeface="Microsoft JhengHei" panose="020B0604030504040204" charset="-120"/>
                <a:cs typeface="Microsoft JhengHei" panose="020B0604030504040204" charset="-120"/>
              </a:rPr>
              <a:t>补，</a:t>
            </a:r>
            <a:r>
              <a:rPr sz="2000" b="1" spc="60" dirty="0">
                <a:latin typeface="Microsoft JhengHei" panose="020B0604030504040204" charset="-120"/>
                <a:cs typeface="Microsoft JhengHei" panose="020B0604030504040204" charset="-120"/>
              </a:rPr>
              <a:t>尚</a:t>
            </a:r>
            <a:r>
              <a:rPr sz="2000" b="1" spc="50" dirty="0">
                <a:latin typeface="Microsoft JhengHei" panose="020B0604030504040204" charset="-120"/>
                <a:cs typeface="Microsoft JhengHei" panose="020B0604030504040204" charset="-120"/>
              </a:rPr>
              <a:t>未弥补完</a:t>
            </a:r>
            <a:r>
              <a:rPr sz="2000" b="1" spc="60" dirty="0">
                <a:latin typeface="Microsoft JhengHei" panose="020B0604030504040204" charset="-120"/>
                <a:cs typeface="Microsoft JhengHei" panose="020B0604030504040204" charset="-120"/>
              </a:rPr>
              <a:t>的</a:t>
            </a:r>
            <a:r>
              <a:rPr sz="2000" b="1" spc="50" dirty="0">
                <a:latin typeface="Microsoft JhengHei" panose="020B0604030504040204" charset="-120"/>
                <a:cs typeface="Microsoft JhengHei" panose="020B0604030504040204" charset="-120"/>
              </a:rPr>
              <a:t>亏</a:t>
            </a:r>
            <a:r>
              <a:rPr sz="2000" b="1" spc="65" dirty="0">
                <a:latin typeface="Microsoft JhengHei" panose="020B0604030504040204" charset="-120"/>
                <a:cs typeface="Microsoft JhengHei" panose="020B0604030504040204" charset="-120"/>
              </a:rPr>
              <a:t>损</a:t>
            </a:r>
            <a:r>
              <a:rPr sz="2000" b="1" spc="55" dirty="0">
                <a:latin typeface="Microsoft JhengHei" panose="020B0604030504040204" charset="-120"/>
                <a:cs typeface="Microsoft JhengHei" panose="020B0604030504040204" charset="-120"/>
              </a:rPr>
              <a:t>，</a:t>
            </a:r>
            <a:r>
              <a:rPr sz="2000" b="1" spc="50" dirty="0">
                <a:latin typeface="Microsoft JhengHei" panose="020B0604030504040204" charset="-120"/>
                <a:cs typeface="Microsoft JhengHei" panose="020B0604030504040204" charset="-120"/>
              </a:rPr>
              <a:t>不</a:t>
            </a:r>
            <a:r>
              <a:rPr sz="2000" b="1" spc="60" dirty="0">
                <a:latin typeface="Microsoft JhengHei" panose="020B0604030504040204" charset="-120"/>
                <a:cs typeface="Microsoft JhengHei" panose="020B0604030504040204" charset="-120"/>
              </a:rPr>
              <a:t>允</a:t>
            </a:r>
            <a:r>
              <a:rPr sz="2000" b="1" spc="50" dirty="0">
                <a:latin typeface="Microsoft JhengHei" panose="020B0604030504040204" charset="-120"/>
                <a:cs typeface="Microsoft JhengHei" panose="020B0604030504040204" charset="-120"/>
              </a:rPr>
              <a:t>许</a:t>
            </a:r>
            <a:r>
              <a:rPr sz="2000" b="1" spc="55" dirty="0">
                <a:latin typeface="Microsoft JhengHei" panose="020B0604030504040204" charset="-120"/>
                <a:cs typeface="Microsoft JhengHei" panose="020B0604030504040204" charset="-120"/>
              </a:rPr>
              <a:t>用</a:t>
            </a:r>
            <a:r>
              <a:rPr sz="2000" b="1" spc="-60" dirty="0">
                <a:latin typeface="Arial" panose="020B0604020202020204"/>
                <a:cs typeface="Arial" panose="020B0604020202020204"/>
              </a:rPr>
              <a:t>2025</a:t>
            </a:r>
            <a:r>
              <a:rPr sz="2000" b="1" spc="65" dirty="0">
                <a:latin typeface="Microsoft JhengHei" panose="020B0604030504040204" charset="-120"/>
                <a:cs typeface="Microsoft JhengHei" panose="020B0604030504040204" charset="-120"/>
              </a:rPr>
              <a:t>年</a:t>
            </a:r>
            <a:r>
              <a:rPr sz="2000" b="1" spc="50" dirty="0">
                <a:latin typeface="Microsoft JhengHei" panose="020B0604030504040204" charset="-120"/>
                <a:cs typeface="Microsoft JhengHei" panose="020B0604030504040204" charset="-120"/>
              </a:rPr>
              <a:t>至</a:t>
            </a:r>
            <a:r>
              <a:rPr sz="2000" b="1" spc="-55" dirty="0">
                <a:latin typeface="Arial" panose="020B0604020202020204"/>
                <a:cs typeface="Arial" panose="020B0604020202020204"/>
              </a:rPr>
              <a:t>2029</a:t>
            </a:r>
            <a:r>
              <a:rPr sz="2000" b="1" spc="5" dirty="0">
                <a:latin typeface="Microsoft JhengHei" panose="020B0604030504040204" charset="-120"/>
                <a:cs typeface="Microsoft JhengHei" panose="020B0604030504040204" charset="-120"/>
              </a:rPr>
              <a:t>年</a:t>
            </a:r>
            <a:endParaRPr sz="2000">
              <a:latin typeface="Microsoft JhengHei" panose="020B0604030504040204" charset="-120"/>
              <a:cs typeface="Microsoft JhengHei" panose="020B0604030504040204" charset="-120"/>
            </a:endParaRPr>
          </a:p>
          <a:p>
            <a:pPr marL="12700">
              <a:lnSpc>
                <a:spcPct val="100000"/>
              </a:lnSpc>
              <a:spcBef>
                <a:spcPts val="1255"/>
              </a:spcBef>
            </a:pPr>
            <a:r>
              <a:rPr sz="2000" b="1" spc="10" dirty="0">
                <a:latin typeface="Microsoft JhengHei" panose="020B0604030504040204" charset="-120"/>
                <a:cs typeface="Microsoft JhengHei" panose="020B0604030504040204" charset="-120"/>
              </a:rPr>
              <a:t>所得弥补。</a:t>
            </a:r>
            <a:endParaRPr sz="2000">
              <a:latin typeface="Microsoft JhengHei" panose="020B0604030504040204" charset="-120"/>
              <a:cs typeface="Microsoft JhengHei" panose="020B0604030504040204" charset="-120"/>
            </a:endParaRPr>
          </a:p>
        </p:txBody>
      </p:sp>
      <p:sp>
        <p:nvSpPr>
          <p:cNvPr id="8" name="object 8"/>
          <p:cNvSpPr/>
          <p:nvPr/>
        </p:nvSpPr>
        <p:spPr>
          <a:xfrm>
            <a:off x="952500" y="1443989"/>
            <a:ext cx="110489" cy="275590"/>
          </a:xfrm>
          <a:custGeom>
            <a:avLst/>
            <a:gdLst/>
            <a:ahLst/>
            <a:cxnLst/>
            <a:rect l="l" t="t" r="r" b="b"/>
            <a:pathLst>
              <a:path w="110490" h="275589">
                <a:moveTo>
                  <a:pt x="0" y="0"/>
                </a:moveTo>
                <a:lnTo>
                  <a:pt x="110159" y="0"/>
                </a:lnTo>
                <a:lnTo>
                  <a:pt x="110159" y="275590"/>
                </a:lnTo>
                <a:lnTo>
                  <a:pt x="0" y="275590"/>
                </a:lnTo>
                <a:lnTo>
                  <a:pt x="0" y="0"/>
                </a:lnTo>
                <a:close/>
              </a:path>
            </a:pathLst>
          </a:custGeom>
          <a:solidFill>
            <a:srgbClr val="4276AA"/>
          </a:solidFill>
        </p:spPr>
        <p:txBody>
          <a:bodyPr wrap="square" lIns="0" tIns="0" rIns="0" bIns="0" rtlCol="0"/>
          <a:lstStyle/>
          <a:p/>
        </p:txBody>
      </p:sp>
      <p:sp>
        <p:nvSpPr>
          <p:cNvPr id="9" name="object 9"/>
          <p:cNvSpPr/>
          <p:nvPr/>
        </p:nvSpPr>
        <p:spPr>
          <a:xfrm>
            <a:off x="952500" y="1333500"/>
            <a:ext cx="386080" cy="110489"/>
          </a:xfrm>
          <a:custGeom>
            <a:avLst/>
            <a:gdLst/>
            <a:ahLst/>
            <a:cxnLst/>
            <a:rect l="l" t="t" r="r" b="b"/>
            <a:pathLst>
              <a:path w="386080"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0" name="object 10"/>
          <p:cNvSpPr/>
          <p:nvPr/>
        </p:nvSpPr>
        <p:spPr>
          <a:xfrm>
            <a:off x="11145011" y="608584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1" name="object 11"/>
          <p:cNvSpPr/>
          <p:nvPr/>
        </p:nvSpPr>
        <p:spPr>
          <a:xfrm>
            <a:off x="11420475" y="5811520"/>
            <a:ext cx="110489" cy="274320"/>
          </a:xfrm>
          <a:custGeom>
            <a:avLst/>
            <a:gdLst/>
            <a:ahLst/>
            <a:cxnLst/>
            <a:rect l="l" t="t" r="r" b="b"/>
            <a:pathLst>
              <a:path w="110490" h="274320">
                <a:moveTo>
                  <a:pt x="0" y="0"/>
                </a:moveTo>
                <a:lnTo>
                  <a:pt x="110108" y="0"/>
                </a:lnTo>
                <a:lnTo>
                  <a:pt x="110108" y="274320"/>
                </a:lnTo>
                <a:lnTo>
                  <a:pt x="0" y="274320"/>
                </a:lnTo>
                <a:lnTo>
                  <a:pt x="0" y="0"/>
                </a:lnTo>
                <a:close/>
              </a:path>
            </a:pathLst>
          </a:custGeom>
          <a:solidFill>
            <a:srgbClr val="4276AA"/>
          </a:solidFill>
        </p:spPr>
        <p:txBody>
          <a:bodyPr wrap="square" lIns="0" tIns="0" rIns="0" bIns="0" rtlCol="0"/>
          <a:lstStyle/>
          <a:p/>
        </p:txBody>
      </p:sp>
      <p:sp>
        <p:nvSpPr>
          <p:cNvPr id="12" name="object 12"/>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3" name="object 13"/>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3808" y="334264"/>
            <a:ext cx="10480040" cy="560705"/>
          </a:xfrm>
          <a:prstGeom prst="rect">
            <a:avLst/>
          </a:prstGeom>
        </p:spPr>
        <p:txBody>
          <a:bodyPr vert="horz" wrap="square" lIns="0" tIns="0" rIns="0" bIns="0" rtlCol="0">
            <a:spAutoFit/>
          </a:bodyPr>
          <a:lstStyle/>
          <a:p>
            <a:pPr marL="142240">
              <a:lnSpc>
                <a:spcPct val="100000"/>
              </a:lnSpc>
              <a:tabLst>
                <a:tab pos="1397635" algn="l"/>
              </a:tabLst>
            </a:pPr>
            <a:r>
              <a:rPr sz="1800" b="1" spc="5" dirty="0">
                <a:solidFill>
                  <a:srgbClr val="3C3C3C"/>
                </a:solidFill>
                <a:latin typeface="Microsoft JhengHei" panose="020B0604030504040204" charset="-120"/>
                <a:cs typeface="Microsoft JhengHei" panose="020B0604030504040204" charset="-120"/>
              </a:rPr>
              <a:t>弥补亏损	延长高新技术企业和科技型中小企业亏损结转年</a:t>
            </a:r>
            <a:endParaRPr sz="1800">
              <a:latin typeface="Microsoft JhengHei" panose="020B0604030504040204" charset="-120"/>
              <a:cs typeface="Microsoft JhengHei" panose="020B0604030504040204" charset="-120"/>
            </a:endParaRPr>
          </a:p>
          <a:p>
            <a:pPr marL="12700">
              <a:lnSpc>
                <a:spcPct val="100000"/>
              </a:lnSpc>
              <a:tabLst>
                <a:tab pos="1397635" algn="l"/>
                <a:tab pos="10466705" algn="l"/>
              </a:tabLst>
            </a:pPr>
            <a:r>
              <a:rPr sz="1800" b="1" u="sng" dirty="0">
                <a:solidFill>
                  <a:srgbClr val="3C3C3C"/>
                </a:solidFill>
                <a:latin typeface="Times New Roman" panose="02020603050405020304"/>
                <a:cs typeface="Times New Roman" panose="02020603050405020304"/>
              </a:rPr>
              <a:t> 	</a:t>
            </a:r>
            <a:r>
              <a:rPr sz="1800" b="1" u="sng" dirty="0">
                <a:solidFill>
                  <a:srgbClr val="3C3C3C"/>
                </a:solidFill>
                <a:latin typeface="Microsoft JhengHei" panose="020B0604030504040204" charset="-120"/>
                <a:cs typeface="Microsoft JhengHei" panose="020B0604030504040204" charset="-120"/>
              </a:rPr>
              <a:t>限	</a:t>
            </a:r>
            <a:endParaRPr sz="1800">
              <a:latin typeface="Microsoft JhengHei" panose="020B0604030504040204" charset="-120"/>
              <a:cs typeface="Microsoft JhengHei" panose="020B0604030504040204" charset="-120"/>
            </a:endParaRPr>
          </a:p>
        </p:txBody>
      </p:sp>
      <p:sp>
        <p:nvSpPr>
          <p:cNvPr id="3" name="object 3"/>
          <p:cNvSpPr/>
          <p:nvPr/>
        </p:nvSpPr>
        <p:spPr>
          <a:xfrm>
            <a:off x="1044702" y="1425702"/>
            <a:ext cx="10381615" cy="4674235"/>
          </a:xfrm>
          <a:custGeom>
            <a:avLst/>
            <a:gdLst/>
            <a:ahLst/>
            <a:cxnLst/>
            <a:rect l="l" t="t" r="r" b="b"/>
            <a:pathLst>
              <a:path w="10381615" h="4674235">
                <a:moveTo>
                  <a:pt x="10377678" y="4674108"/>
                </a:moveTo>
                <a:lnTo>
                  <a:pt x="3809" y="4674108"/>
                </a:lnTo>
                <a:lnTo>
                  <a:pt x="2349" y="4673815"/>
                </a:lnTo>
                <a:lnTo>
                  <a:pt x="1117" y="4672990"/>
                </a:lnTo>
                <a:lnTo>
                  <a:pt x="292" y="4671758"/>
                </a:lnTo>
                <a:lnTo>
                  <a:pt x="0" y="4670298"/>
                </a:lnTo>
                <a:lnTo>
                  <a:pt x="0" y="3810"/>
                </a:lnTo>
                <a:lnTo>
                  <a:pt x="292" y="2349"/>
                </a:lnTo>
                <a:lnTo>
                  <a:pt x="1117" y="1117"/>
                </a:lnTo>
                <a:lnTo>
                  <a:pt x="2349" y="292"/>
                </a:lnTo>
                <a:lnTo>
                  <a:pt x="3809" y="0"/>
                </a:lnTo>
                <a:lnTo>
                  <a:pt x="10377678" y="0"/>
                </a:lnTo>
                <a:lnTo>
                  <a:pt x="10379138" y="292"/>
                </a:lnTo>
                <a:lnTo>
                  <a:pt x="10380370" y="1117"/>
                </a:lnTo>
                <a:lnTo>
                  <a:pt x="10381195" y="2349"/>
                </a:lnTo>
                <a:lnTo>
                  <a:pt x="10381488" y="3810"/>
                </a:lnTo>
                <a:lnTo>
                  <a:pt x="7619" y="3810"/>
                </a:lnTo>
                <a:lnTo>
                  <a:pt x="3809" y="7620"/>
                </a:lnTo>
                <a:lnTo>
                  <a:pt x="7619" y="7620"/>
                </a:lnTo>
                <a:lnTo>
                  <a:pt x="7619" y="4666488"/>
                </a:lnTo>
                <a:lnTo>
                  <a:pt x="3809" y="4666488"/>
                </a:lnTo>
                <a:lnTo>
                  <a:pt x="7619" y="4670298"/>
                </a:lnTo>
                <a:lnTo>
                  <a:pt x="10381488" y="4670298"/>
                </a:lnTo>
                <a:lnTo>
                  <a:pt x="10381195" y="4671758"/>
                </a:lnTo>
                <a:lnTo>
                  <a:pt x="10380370" y="4672990"/>
                </a:lnTo>
                <a:lnTo>
                  <a:pt x="10379138" y="4673815"/>
                </a:lnTo>
                <a:lnTo>
                  <a:pt x="10377678" y="4674108"/>
                </a:lnTo>
                <a:close/>
              </a:path>
            </a:pathLst>
          </a:custGeom>
          <a:solidFill>
            <a:srgbClr val="3C3C3C"/>
          </a:solidFill>
        </p:spPr>
        <p:txBody>
          <a:bodyPr wrap="square" lIns="0" tIns="0" rIns="0" bIns="0" rtlCol="0"/>
          <a:lstStyle/>
          <a:p/>
        </p:txBody>
      </p:sp>
      <p:sp>
        <p:nvSpPr>
          <p:cNvPr id="4" name="object 4"/>
          <p:cNvSpPr/>
          <p:nvPr/>
        </p:nvSpPr>
        <p:spPr>
          <a:xfrm>
            <a:off x="1052322" y="1431416"/>
            <a:ext cx="10366375" cy="0"/>
          </a:xfrm>
          <a:custGeom>
            <a:avLst/>
            <a:gdLst/>
            <a:ahLst/>
            <a:cxnLst/>
            <a:rect l="l" t="t" r="r" b="b"/>
            <a:pathLst>
              <a:path w="10366375">
                <a:moveTo>
                  <a:pt x="0" y="0"/>
                </a:moveTo>
                <a:lnTo>
                  <a:pt x="10366248" y="0"/>
                </a:lnTo>
              </a:path>
            </a:pathLst>
          </a:custGeom>
          <a:ln w="3810">
            <a:solidFill>
              <a:srgbClr val="3C3C3C"/>
            </a:solidFill>
          </a:ln>
        </p:spPr>
        <p:txBody>
          <a:bodyPr wrap="square" lIns="0" tIns="0" rIns="0" bIns="0" rtlCol="0"/>
          <a:lstStyle/>
          <a:p/>
        </p:txBody>
      </p:sp>
      <p:sp>
        <p:nvSpPr>
          <p:cNvPr id="5" name="object 5"/>
          <p:cNvSpPr/>
          <p:nvPr/>
        </p:nvSpPr>
        <p:spPr>
          <a:xfrm>
            <a:off x="11422380" y="1429511"/>
            <a:ext cx="0" cy="4666615"/>
          </a:xfrm>
          <a:custGeom>
            <a:avLst/>
            <a:gdLst/>
            <a:ahLst/>
            <a:cxnLst/>
            <a:rect l="l" t="t" r="r" b="b"/>
            <a:pathLst>
              <a:path h="4666615">
                <a:moveTo>
                  <a:pt x="0" y="0"/>
                </a:moveTo>
                <a:lnTo>
                  <a:pt x="0" y="4666488"/>
                </a:lnTo>
              </a:path>
            </a:pathLst>
          </a:custGeom>
          <a:ln w="7620">
            <a:solidFill>
              <a:srgbClr val="3C3C3C"/>
            </a:solidFill>
          </a:ln>
        </p:spPr>
        <p:txBody>
          <a:bodyPr wrap="square" lIns="0" tIns="0" rIns="0" bIns="0" rtlCol="0"/>
          <a:lstStyle/>
          <a:p/>
        </p:txBody>
      </p:sp>
      <p:sp>
        <p:nvSpPr>
          <p:cNvPr id="6" name="object 6"/>
          <p:cNvSpPr/>
          <p:nvPr/>
        </p:nvSpPr>
        <p:spPr>
          <a:xfrm>
            <a:off x="1052322" y="6094095"/>
            <a:ext cx="10366375" cy="0"/>
          </a:xfrm>
          <a:custGeom>
            <a:avLst/>
            <a:gdLst/>
            <a:ahLst/>
            <a:cxnLst/>
            <a:rect l="l" t="t" r="r" b="b"/>
            <a:pathLst>
              <a:path w="10366375">
                <a:moveTo>
                  <a:pt x="0" y="0"/>
                </a:moveTo>
                <a:lnTo>
                  <a:pt x="10366248" y="0"/>
                </a:lnTo>
              </a:path>
            </a:pathLst>
          </a:custGeom>
          <a:ln w="3810">
            <a:solidFill>
              <a:srgbClr val="3C3C3C"/>
            </a:solidFill>
          </a:ln>
        </p:spPr>
        <p:txBody>
          <a:bodyPr wrap="square" lIns="0" tIns="0" rIns="0" bIns="0" rtlCol="0"/>
          <a:lstStyle/>
          <a:p/>
        </p:txBody>
      </p:sp>
      <p:sp>
        <p:nvSpPr>
          <p:cNvPr id="7" name="object 7"/>
          <p:cNvSpPr txBox="1"/>
          <p:nvPr/>
        </p:nvSpPr>
        <p:spPr>
          <a:xfrm>
            <a:off x="1321053" y="1620951"/>
            <a:ext cx="10190480" cy="2417445"/>
          </a:xfrm>
          <a:prstGeom prst="rect">
            <a:avLst/>
          </a:prstGeom>
        </p:spPr>
        <p:txBody>
          <a:bodyPr vert="horz" wrap="square" lIns="0" tIns="0" rIns="0" bIns="0" rtlCol="0">
            <a:spAutoFit/>
          </a:bodyPr>
          <a:lstStyle/>
          <a:p>
            <a:pPr marL="469900">
              <a:lnSpc>
                <a:spcPct val="100000"/>
              </a:lnSpc>
            </a:pPr>
            <a:r>
              <a:rPr sz="2000" b="1" spc="55" dirty="0">
                <a:latin typeface="Microsoft JhengHei" panose="020B0604030504040204" charset="-120"/>
                <a:cs typeface="Microsoft JhengHei" panose="020B0604030504040204" charset="-120"/>
              </a:rPr>
              <a:t>科技型中小企业资格年度确定方法。科技型中小企业仅有入库登记编号注明的年度，</a:t>
            </a:r>
            <a:endParaRPr sz="2000">
              <a:latin typeface="Microsoft JhengHei" panose="020B0604030504040204" charset="-120"/>
              <a:cs typeface="Microsoft JhengHei" panose="020B0604030504040204" charset="-120"/>
            </a:endParaRPr>
          </a:p>
          <a:p>
            <a:pPr marL="12700" marR="273050">
              <a:lnSpc>
                <a:spcPts val="3550"/>
              </a:lnSpc>
              <a:spcBef>
                <a:spcPts val="260"/>
              </a:spcBef>
            </a:pPr>
            <a:r>
              <a:rPr sz="2000" b="1" spc="15" dirty="0">
                <a:latin typeface="Microsoft JhengHei" panose="020B0604030504040204" charset="-120"/>
                <a:cs typeface="Microsoft JhengHei" panose="020B0604030504040204" charset="-120"/>
              </a:rPr>
              <a:t>且需在每年</a:t>
            </a:r>
            <a:r>
              <a:rPr sz="2000" b="1" spc="15" dirty="0">
                <a:latin typeface="Arial" panose="020B0604020202020204"/>
                <a:cs typeface="Arial" panose="020B0604020202020204"/>
              </a:rPr>
              <a:t>3</a:t>
            </a:r>
            <a:r>
              <a:rPr sz="2000" b="1" spc="15" dirty="0">
                <a:latin typeface="Microsoft JhengHei" panose="020B0604030504040204" charset="-120"/>
                <a:cs typeface="Microsoft JhengHei" panose="020B0604030504040204" charset="-120"/>
              </a:rPr>
              <a:t>月底前进行评价。为此，《公告》明确，</a:t>
            </a:r>
            <a:r>
              <a:rPr sz="2000" b="1" spc="15" dirty="0">
                <a:solidFill>
                  <a:srgbClr val="E11606"/>
                </a:solidFill>
                <a:latin typeface="Microsoft JhengHei" panose="020B0604030504040204" charset="-120"/>
                <a:cs typeface="Microsoft JhengHei" panose="020B0604030504040204" charset="-120"/>
              </a:rPr>
              <a:t>科技型中小企业按照其取得的科技 </a:t>
            </a:r>
            <a:r>
              <a:rPr sz="2000" b="1" spc="-275" dirty="0">
                <a:solidFill>
                  <a:srgbClr val="E11606"/>
                </a:solidFill>
                <a:latin typeface="Microsoft JhengHei" panose="020B0604030504040204" charset="-120"/>
                <a:cs typeface="Microsoft JhengHei" panose="020B0604030504040204" charset="-120"/>
              </a:rPr>
              <a:t> </a:t>
            </a:r>
            <a:r>
              <a:rPr sz="2000" b="1" spc="10" dirty="0">
                <a:solidFill>
                  <a:srgbClr val="E11606"/>
                </a:solidFill>
                <a:latin typeface="Microsoft JhengHei" panose="020B0604030504040204" charset="-120"/>
                <a:cs typeface="Microsoft JhengHei" panose="020B0604030504040204" charset="-120"/>
              </a:rPr>
              <a:t>型中小企业入库登记编号注明的年度，确定其具备资格年度</a:t>
            </a:r>
            <a:r>
              <a:rPr sz="2000" b="1" spc="10"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a:p>
            <a:pPr>
              <a:lnSpc>
                <a:spcPct val="100000"/>
              </a:lnSpc>
              <a:spcBef>
                <a:spcPts val="45"/>
              </a:spcBef>
            </a:pPr>
            <a:endParaRPr sz="1550">
              <a:latin typeface="Times New Roman" panose="02020603050405020304"/>
              <a:cs typeface="Times New Roman" panose="02020603050405020304"/>
            </a:endParaRPr>
          </a:p>
          <a:p>
            <a:pPr marL="12700" marR="5080" indent="457200">
              <a:lnSpc>
                <a:spcPct val="150000"/>
              </a:lnSpc>
            </a:pPr>
            <a:r>
              <a:rPr sz="2000" b="1" spc="65" dirty="0">
                <a:latin typeface="Microsoft JhengHei" panose="020B0604030504040204" charset="-120"/>
                <a:cs typeface="Microsoft JhengHei" panose="020B0604030504040204" charset="-120"/>
              </a:rPr>
              <a:t>例</a:t>
            </a:r>
            <a:r>
              <a:rPr sz="2000" b="1" spc="-55" dirty="0">
                <a:latin typeface="Arial" panose="020B0604020202020204"/>
                <a:cs typeface="Arial" panose="020B0604020202020204"/>
              </a:rPr>
              <a:t>4</a:t>
            </a:r>
            <a:r>
              <a:rPr sz="2000" b="1" spc="55" dirty="0">
                <a:latin typeface="Microsoft JhengHei" panose="020B0604030504040204" charset="-120"/>
                <a:cs typeface="Microsoft JhengHei" panose="020B0604030504040204" charset="-120"/>
              </a:rPr>
              <a:t>：</a:t>
            </a:r>
            <a:r>
              <a:rPr sz="2000" b="1" spc="50" dirty="0">
                <a:latin typeface="Microsoft JhengHei" panose="020B0604030504040204" charset="-120"/>
                <a:cs typeface="Microsoft JhengHei" panose="020B0604030504040204" charset="-120"/>
              </a:rPr>
              <a:t>某</a:t>
            </a:r>
            <a:r>
              <a:rPr sz="2000" b="1" spc="60" dirty="0">
                <a:latin typeface="Microsoft JhengHei" panose="020B0604030504040204" charset="-120"/>
                <a:cs typeface="Microsoft JhengHei" panose="020B0604030504040204" charset="-120"/>
              </a:rPr>
              <a:t>科</a:t>
            </a:r>
            <a:r>
              <a:rPr sz="2000" b="1" spc="50" dirty="0">
                <a:latin typeface="Microsoft JhengHei" panose="020B0604030504040204" charset="-120"/>
                <a:cs typeface="Microsoft JhengHei" panose="020B0604030504040204" charset="-120"/>
              </a:rPr>
              <a:t>技</a:t>
            </a:r>
            <a:r>
              <a:rPr sz="2000" b="1" spc="60" dirty="0">
                <a:latin typeface="Microsoft JhengHei" panose="020B0604030504040204" charset="-120"/>
                <a:cs typeface="Microsoft JhengHei" panose="020B0604030504040204" charset="-120"/>
              </a:rPr>
              <a:t>型中</a:t>
            </a:r>
            <a:r>
              <a:rPr sz="2000" b="1" spc="50" dirty="0">
                <a:latin typeface="Microsoft JhengHei" panose="020B0604030504040204" charset="-120"/>
                <a:cs typeface="Microsoft JhengHei" panose="020B0604030504040204" charset="-120"/>
              </a:rPr>
              <a:t>小</a:t>
            </a:r>
            <a:r>
              <a:rPr sz="2000" b="1" spc="60" dirty="0">
                <a:latin typeface="Microsoft JhengHei" panose="020B0604030504040204" charset="-120"/>
                <a:cs typeface="Microsoft JhengHei" panose="020B0604030504040204" charset="-120"/>
              </a:rPr>
              <a:t>企</a:t>
            </a:r>
            <a:r>
              <a:rPr sz="2000" b="1" spc="70" dirty="0">
                <a:latin typeface="Microsoft JhengHei" panose="020B0604030504040204" charset="-120"/>
                <a:cs typeface="Microsoft JhengHei" panose="020B0604030504040204" charset="-120"/>
              </a:rPr>
              <a:t>业</a:t>
            </a:r>
            <a:r>
              <a:rPr sz="2000" b="1" spc="55" dirty="0">
                <a:latin typeface="Microsoft JhengHei" panose="020B0604030504040204" charset="-120"/>
                <a:cs typeface="Microsoft JhengHei" panose="020B0604030504040204" charset="-120"/>
              </a:rPr>
              <a:t>，</a:t>
            </a:r>
            <a:r>
              <a:rPr sz="2000" b="1" spc="-55" dirty="0">
                <a:latin typeface="Arial" panose="020B0604020202020204"/>
                <a:cs typeface="Arial" panose="020B0604020202020204"/>
              </a:rPr>
              <a:t>2018</a:t>
            </a:r>
            <a:r>
              <a:rPr sz="2000" b="1" spc="50" dirty="0">
                <a:latin typeface="Microsoft JhengHei" panose="020B0604030504040204" charset="-120"/>
                <a:cs typeface="Microsoft JhengHei" panose="020B0604030504040204" charset="-120"/>
              </a:rPr>
              <a:t>年</a:t>
            </a:r>
            <a:r>
              <a:rPr sz="2000" b="1" spc="-45" dirty="0">
                <a:latin typeface="Arial" panose="020B0604020202020204"/>
                <a:cs typeface="Arial" panose="020B0604020202020204"/>
              </a:rPr>
              <a:t>5</a:t>
            </a:r>
            <a:r>
              <a:rPr sz="2000" b="1" spc="50" dirty="0">
                <a:latin typeface="Microsoft JhengHei" panose="020B0604030504040204" charset="-120"/>
                <a:cs typeface="Microsoft JhengHei" panose="020B0604030504040204" charset="-120"/>
              </a:rPr>
              <a:t>月</a:t>
            </a:r>
            <a:r>
              <a:rPr sz="2000" b="1" spc="60" dirty="0">
                <a:latin typeface="Microsoft JhengHei" panose="020B0604030504040204" charset="-120"/>
                <a:cs typeface="Microsoft JhengHei" panose="020B0604030504040204" charset="-120"/>
              </a:rPr>
              <a:t>取得</a:t>
            </a:r>
            <a:r>
              <a:rPr sz="2000" b="1" spc="50" dirty="0">
                <a:latin typeface="Microsoft JhengHei" panose="020B0604030504040204" charset="-120"/>
                <a:cs typeface="Microsoft JhengHei" panose="020B0604030504040204" charset="-120"/>
              </a:rPr>
              <a:t>入</a:t>
            </a:r>
            <a:r>
              <a:rPr sz="2000" b="1" spc="60" dirty="0">
                <a:latin typeface="Microsoft JhengHei" panose="020B0604030504040204" charset="-120"/>
                <a:cs typeface="Microsoft JhengHei" panose="020B0604030504040204" charset="-120"/>
              </a:rPr>
              <a:t>库</a:t>
            </a:r>
            <a:r>
              <a:rPr sz="2000" b="1" spc="50" dirty="0">
                <a:latin typeface="Microsoft JhengHei" panose="020B0604030504040204" charset="-120"/>
                <a:cs typeface="Microsoft JhengHei" panose="020B0604030504040204" charset="-120"/>
              </a:rPr>
              <a:t>登</a:t>
            </a:r>
            <a:r>
              <a:rPr sz="2000" b="1" spc="60" dirty="0">
                <a:latin typeface="Microsoft JhengHei" panose="020B0604030504040204" charset="-120"/>
                <a:cs typeface="Microsoft JhengHei" panose="020B0604030504040204" charset="-120"/>
              </a:rPr>
              <a:t>记编</a:t>
            </a:r>
            <a:r>
              <a:rPr sz="2000" b="1" spc="70" dirty="0">
                <a:latin typeface="Microsoft JhengHei" panose="020B0604030504040204" charset="-120"/>
                <a:cs typeface="Microsoft JhengHei" panose="020B0604030504040204" charset="-120"/>
              </a:rPr>
              <a:t>号</a:t>
            </a:r>
            <a:r>
              <a:rPr sz="2000" b="1" spc="65" dirty="0">
                <a:latin typeface="Microsoft JhengHei" panose="020B0604030504040204" charset="-120"/>
                <a:cs typeface="Microsoft JhengHei" panose="020B0604030504040204" charset="-120"/>
              </a:rPr>
              <a:t>，</a:t>
            </a:r>
            <a:r>
              <a:rPr sz="2000" b="1" spc="50" dirty="0">
                <a:latin typeface="Microsoft JhengHei" panose="020B0604030504040204" charset="-120"/>
                <a:cs typeface="Microsoft JhengHei" panose="020B0604030504040204" charset="-120"/>
              </a:rPr>
              <a:t>编</a:t>
            </a:r>
            <a:r>
              <a:rPr sz="2000" b="1" spc="60" dirty="0">
                <a:latin typeface="Microsoft JhengHei" panose="020B0604030504040204" charset="-120"/>
                <a:cs typeface="Microsoft JhengHei" panose="020B0604030504040204" charset="-120"/>
              </a:rPr>
              <a:t>号注</a:t>
            </a:r>
            <a:r>
              <a:rPr sz="2000" b="1" spc="50" dirty="0">
                <a:latin typeface="Microsoft JhengHei" panose="020B0604030504040204" charset="-120"/>
                <a:cs typeface="Microsoft JhengHei" panose="020B0604030504040204" charset="-120"/>
              </a:rPr>
              <a:t>明</a:t>
            </a:r>
            <a:r>
              <a:rPr sz="2000" b="1" spc="60" dirty="0">
                <a:latin typeface="Microsoft JhengHei" panose="020B0604030504040204" charset="-120"/>
                <a:cs typeface="Microsoft JhengHei" panose="020B0604030504040204" charset="-120"/>
              </a:rPr>
              <a:t>的</a:t>
            </a:r>
            <a:r>
              <a:rPr sz="2000" b="1" spc="50" dirty="0">
                <a:latin typeface="Microsoft JhengHei" panose="020B0604030504040204" charset="-120"/>
                <a:cs typeface="Microsoft JhengHei" panose="020B0604030504040204" charset="-120"/>
              </a:rPr>
              <a:t>年</a:t>
            </a:r>
            <a:r>
              <a:rPr sz="2000" b="1" spc="60" dirty="0">
                <a:latin typeface="Microsoft JhengHei" panose="020B0604030504040204" charset="-120"/>
                <a:cs typeface="Microsoft JhengHei" panose="020B0604030504040204" charset="-120"/>
              </a:rPr>
              <a:t>度</a:t>
            </a:r>
            <a:r>
              <a:rPr sz="2000" b="1" spc="65" dirty="0">
                <a:latin typeface="Microsoft JhengHei" panose="020B0604030504040204" charset="-120"/>
                <a:cs typeface="Microsoft JhengHei" panose="020B0604030504040204" charset="-120"/>
              </a:rPr>
              <a:t>为</a:t>
            </a:r>
            <a:r>
              <a:rPr sz="2000" b="1" spc="-55" dirty="0">
                <a:latin typeface="Arial" panose="020B0604020202020204"/>
                <a:cs typeface="Arial" panose="020B0604020202020204"/>
              </a:rPr>
              <a:t>2018</a:t>
            </a:r>
            <a:r>
              <a:rPr sz="2000" b="1" spc="50" dirty="0">
                <a:latin typeface="Microsoft JhengHei" panose="020B0604030504040204" charset="-120"/>
                <a:cs typeface="Microsoft JhengHei" panose="020B0604030504040204" charset="-120"/>
              </a:rPr>
              <a:t>年</a:t>
            </a:r>
            <a:r>
              <a:rPr sz="2000" b="1" dirty="0">
                <a:latin typeface="Microsoft JhengHei" panose="020B0604030504040204" charset="-120"/>
                <a:cs typeface="Microsoft JhengHei" panose="020B0604030504040204" charset="-120"/>
              </a:rPr>
              <a:t>。 </a:t>
            </a:r>
            <a:r>
              <a:rPr sz="2000" b="1"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根据《公告》规定，</a:t>
            </a:r>
            <a:r>
              <a:rPr sz="2000" b="1" spc="-5" dirty="0">
                <a:latin typeface="Arial" panose="020B0604020202020204"/>
                <a:cs typeface="Arial" panose="020B0604020202020204"/>
              </a:rPr>
              <a:t>2018</a:t>
            </a:r>
            <a:r>
              <a:rPr sz="2000" b="1" spc="-5" dirty="0">
                <a:latin typeface="Microsoft JhengHei" panose="020B0604030504040204" charset="-120"/>
                <a:cs typeface="Microsoft JhengHei" panose="020B0604030504040204" charset="-120"/>
              </a:rPr>
              <a:t>年为具备资格年度。</a:t>
            </a:r>
            <a:endParaRPr sz="2000">
              <a:latin typeface="Microsoft JhengHei" panose="020B0604030504040204" charset="-120"/>
              <a:cs typeface="Microsoft JhengHei" panose="020B0604030504040204" charset="-120"/>
            </a:endParaRPr>
          </a:p>
        </p:txBody>
      </p:sp>
      <p:sp>
        <p:nvSpPr>
          <p:cNvPr id="8" name="object 8"/>
          <p:cNvSpPr/>
          <p:nvPr/>
        </p:nvSpPr>
        <p:spPr>
          <a:xfrm>
            <a:off x="952500" y="1443989"/>
            <a:ext cx="110489" cy="275590"/>
          </a:xfrm>
          <a:custGeom>
            <a:avLst/>
            <a:gdLst/>
            <a:ahLst/>
            <a:cxnLst/>
            <a:rect l="l" t="t" r="r" b="b"/>
            <a:pathLst>
              <a:path w="110490" h="275589">
                <a:moveTo>
                  <a:pt x="0" y="0"/>
                </a:moveTo>
                <a:lnTo>
                  <a:pt x="110159" y="0"/>
                </a:lnTo>
                <a:lnTo>
                  <a:pt x="110159" y="275590"/>
                </a:lnTo>
                <a:lnTo>
                  <a:pt x="0" y="275590"/>
                </a:lnTo>
                <a:lnTo>
                  <a:pt x="0" y="0"/>
                </a:lnTo>
                <a:close/>
              </a:path>
            </a:pathLst>
          </a:custGeom>
          <a:solidFill>
            <a:srgbClr val="4276AA"/>
          </a:solidFill>
        </p:spPr>
        <p:txBody>
          <a:bodyPr wrap="square" lIns="0" tIns="0" rIns="0" bIns="0" rtlCol="0"/>
          <a:lstStyle/>
          <a:p/>
        </p:txBody>
      </p:sp>
      <p:sp>
        <p:nvSpPr>
          <p:cNvPr id="9" name="object 9"/>
          <p:cNvSpPr/>
          <p:nvPr/>
        </p:nvSpPr>
        <p:spPr>
          <a:xfrm>
            <a:off x="952500" y="1333500"/>
            <a:ext cx="386080" cy="110489"/>
          </a:xfrm>
          <a:custGeom>
            <a:avLst/>
            <a:gdLst/>
            <a:ahLst/>
            <a:cxnLst/>
            <a:rect l="l" t="t" r="r" b="b"/>
            <a:pathLst>
              <a:path w="386080"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0" name="object 10"/>
          <p:cNvSpPr/>
          <p:nvPr/>
        </p:nvSpPr>
        <p:spPr>
          <a:xfrm>
            <a:off x="11145011" y="608584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1" name="object 11"/>
          <p:cNvSpPr/>
          <p:nvPr/>
        </p:nvSpPr>
        <p:spPr>
          <a:xfrm>
            <a:off x="11420475" y="5811520"/>
            <a:ext cx="110489" cy="274320"/>
          </a:xfrm>
          <a:custGeom>
            <a:avLst/>
            <a:gdLst/>
            <a:ahLst/>
            <a:cxnLst/>
            <a:rect l="l" t="t" r="r" b="b"/>
            <a:pathLst>
              <a:path w="110490" h="274320">
                <a:moveTo>
                  <a:pt x="0" y="0"/>
                </a:moveTo>
                <a:lnTo>
                  <a:pt x="110108" y="0"/>
                </a:lnTo>
                <a:lnTo>
                  <a:pt x="110108" y="274320"/>
                </a:lnTo>
                <a:lnTo>
                  <a:pt x="0" y="274320"/>
                </a:lnTo>
                <a:lnTo>
                  <a:pt x="0" y="0"/>
                </a:lnTo>
                <a:close/>
              </a:path>
            </a:pathLst>
          </a:custGeom>
          <a:solidFill>
            <a:srgbClr val="4276AA"/>
          </a:solidFill>
        </p:spPr>
        <p:txBody>
          <a:bodyPr wrap="square" lIns="0" tIns="0" rIns="0" bIns="0" rtlCol="0"/>
          <a:lstStyle/>
          <a:p/>
        </p:txBody>
      </p:sp>
      <p:sp>
        <p:nvSpPr>
          <p:cNvPr id="12" name="object 12"/>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3" name="object 13"/>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4177"/>
            <a:ext cx="12192000" cy="590395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70559" y="1028700"/>
            <a:ext cx="10849610" cy="0"/>
          </a:xfrm>
          <a:custGeom>
            <a:avLst/>
            <a:gdLst/>
            <a:ahLst/>
            <a:cxnLst/>
            <a:rect l="l" t="t" r="r" b="b"/>
            <a:pathLst>
              <a:path w="10849610">
                <a:moveTo>
                  <a:pt x="0" y="0"/>
                </a:moveTo>
                <a:lnTo>
                  <a:pt x="10849356" y="0"/>
                </a:lnTo>
              </a:path>
            </a:pathLst>
          </a:custGeom>
          <a:ln w="7620">
            <a:solidFill>
              <a:srgbClr val="7C7C7C"/>
            </a:solidFill>
          </a:ln>
        </p:spPr>
        <p:txBody>
          <a:bodyPr wrap="square" lIns="0" tIns="0" rIns="0" bIns="0" rtlCol="0"/>
          <a:lstStyle/>
          <a:p/>
        </p:txBody>
      </p:sp>
      <p:sp>
        <p:nvSpPr>
          <p:cNvPr id="4" name="object 4"/>
          <p:cNvSpPr txBox="1"/>
          <p:nvPr/>
        </p:nvSpPr>
        <p:spPr>
          <a:xfrm>
            <a:off x="2855722" y="3775709"/>
            <a:ext cx="6793230" cy="429895"/>
          </a:xfrm>
          <a:prstGeom prst="rect">
            <a:avLst/>
          </a:prstGeom>
        </p:spPr>
        <p:txBody>
          <a:bodyPr vert="horz" wrap="square" lIns="0" tIns="0" rIns="0" bIns="0" rtlCol="0">
            <a:spAutoFit/>
          </a:bodyPr>
          <a:lstStyle/>
          <a:p>
            <a:pPr marL="12700">
              <a:lnSpc>
                <a:spcPct val="100000"/>
              </a:lnSpc>
            </a:pPr>
            <a:r>
              <a:rPr sz="2800" b="1" dirty="0">
                <a:latin typeface="Microsoft JhengHei" panose="020B0604030504040204" charset="-120"/>
                <a:cs typeface="Microsoft JhengHei" panose="020B0604030504040204" charset="-120"/>
              </a:rPr>
              <a:t>研发费加计扣除所得税优惠政策及报表填写</a:t>
            </a:r>
            <a:endParaRPr sz="2800">
              <a:latin typeface="Microsoft JhengHei" panose="020B0604030504040204" charset="-120"/>
              <a:cs typeface="Microsoft JhengHei" panose="020B0604030504040204" charset="-120"/>
            </a:endParaRPr>
          </a:p>
        </p:txBody>
      </p:sp>
      <p:sp>
        <p:nvSpPr>
          <p:cNvPr id="5" name="object 5"/>
          <p:cNvSpPr txBox="1"/>
          <p:nvPr/>
        </p:nvSpPr>
        <p:spPr>
          <a:xfrm>
            <a:off x="11277092" y="6253822"/>
            <a:ext cx="16446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5</a:t>
            </a:r>
            <a:r>
              <a:rPr sz="1000" spc="-5" dirty="0">
                <a:solidFill>
                  <a:srgbClr val="7C7C7C"/>
                </a:solidFill>
                <a:latin typeface="Arial" panose="020B0604020202020204"/>
                <a:cs typeface="Arial" panose="020B0604020202020204"/>
              </a:rPr>
              <a:t>9</a:t>
            </a:r>
            <a:endParaRPr sz="1000">
              <a:latin typeface="Arial" panose="020B0604020202020204"/>
              <a:cs typeface="Arial" panose="020B0604020202020204"/>
            </a:endParaRPr>
          </a:p>
        </p:txBody>
      </p:sp>
      <p:sp>
        <p:nvSpPr>
          <p:cNvPr id="6" name="object 6"/>
          <p:cNvSpPr txBox="1"/>
          <p:nvPr/>
        </p:nvSpPr>
        <p:spPr>
          <a:xfrm>
            <a:off x="5205984" y="1604772"/>
            <a:ext cx="1788160" cy="1788160"/>
          </a:xfrm>
          <a:prstGeom prst="rect">
            <a:avLst/>
          </a:prstGeom>
          <a:solidFill>
            <a:srgbClr val="C00000"/>
          </a:solidFill>
        </p:spPr>
        <p:txBody>
          <a:bodyPr vert="horz" wrap="square" lIns="0" tIns="0" rIns="0" bIns="0" rtlCol="0">
            <a:spAutoFit/>
          </a:bodyPr>
          <a:lstStyle/>
          <a:p>
            <a:pPr marL="283210">
              <a:lnSpc>
                <a:spcPts val="10715"/>
              </a:lnSpc>
            </a:pPr>
            <a:r>
              <a:rPr sz="9600" dirty="0">
                <a:solidFill>
                  <a:srgbClr val="FFFFFF"/>
                </a:solidFill>
                <a:latin typeface="Arial Unicode MS" panose="020B0604020202020204" charset="-122"/>
                <a:cs typeface="Arial Unicode MS" panose="020B0604020202020204" charset="-122"/>
              </a:rPr>
              <a:t>肆</a:t>
            </a:r>
            <a:endParaRPr sz="9600">
              <a:latin typeface="Arial Unicode MS" panose="020B0604020202020204" charset="-122"/>
              <a:cs typeface="Arial Unicode MS" panose="020B0604020202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355" y="139141"/>
            <a:ext cx="3681095" cy="315595"/>
          </a:xfrm>
          <a:prstGeom prst="rect">
            <a:avLst/>
          </a:prstGeom>
        </p:spPr>
        <p:txBody>
          <a:bodyPr vert="horz" wrap="square" lIns="0" tIns="0" rIns="0" bIns="0" rtlCol="0">
            <a:spAutoFit/>
          </a:bodyPr>
          <a:lstStyle/>
          <a:p>
            <a:pPr marL="12700">
              <a:lnSpc>
                <a:spcPct val="100000"/>
              </a:lnSpc>
              <a:tabLst>
                <a:tab pos="777240" algn="l"/>
              </a:tabLst>
            </a:pPr>
            <a:r>
              <a:rPr sz="2000" b="1" spc="-105" dirty="0">
                <a:latin typeface="Microsoft JhengHei" panose="020B0604030504040204" charset="-120"/>
                <a:cs typeface="Microsoft JhengHei" panose="020B0604030504040204" charset="-120"/>
              </a:rPr>
              <a:t>点击</a:t>
            </a:r>
            <a:r>
              <a:rPr sz="2000" b="1" spc="-105" dirty="0">
                <a:latin typeface="Arial" panose="020B0604020202020204"/>
                <a:cs typeface="Arial" panose="020B0604020202020204"/>
              </a:rPr>
              <a:t>“	</a:t>
            </a:r>
            <a:r>
              <a:rPr sz="2000" b="1" spc="-25" dirty="0">
                <a:latin typeface="Microsoft JhengHei" panose="020B0604030504040204" charset="-120"/>
                <a:cs typeface="Microsoft JhengHei" panose="020B0604030504040204" charset="-120"/>
              </a:rPr>
              <a:t>居民企业所得税年度申报</a:t>
            </a:r>
            <a:r>
              <a:rPr sz="2000" b="1" spc="-25" dirty="0">
                <a:latin typeface="Arial" panose="020B0604020202020204"/>
                <a:cs typeface="Arial" panose="020B0604020202020204"/>
              </a:rPr>
              <a:t>”</a:t>
            </a:r>
            <a:endParaRPr sz="2000">
              <a:latin typeface="Arial" panose="020B0604020202020204"/>
              <a:cs typeface="Arial" panose="020B0604020202020204"/>
            </a:endParaRPr>
          </a:p>
        </p:txBody>
      </p:sp>
      <p:sp>
        <p:nvSpPr>
          <p:cNvPr id="3" name="object 3"/>
          <p:cNvSpPr txBox="1"/>
          <p:nvPr/>
        </p:nvSpPr>
        <p:spPr>
          <a:xfrm>
            <a:off x="4633595" y="139141"/>
            <a:ext cx="6651625" cy="311150"/>
          </a:xfrm>
          <a:prstGeom prst="rect">
            <a:avLst/>
          </a:prstGeom>
        </p:spPr>
        <p:txBody>
          <a:bodyPr vert="horz" wrap="square" lIns="0" tIns="0" rIns="0" bIns="0" rtlCol="0">
            <a:spAutoFit/>
          </a:bodyPr>
          <a:lstStyle/>
          <a:p>
            <a:pPr marL="12700">
              <a:lnSpc>
                <a:spcPct val="100000"/>
              </a:lnSpc>
            </a:pPr>
            <a:r>
              <a:rPr sz="2000" b="1" spc="5" dirty="0">
                <a:latin typeface="Microsoft JhengHei" panose="020B0604030504040204" charset="-120"/>
                <a:cs typeface="Microsoft JhengHei" panose="020B0604030504040204" charset="-120"/>
              </a:rPr>
              <a:t>模块。进入申报模块，系统显示申报税款所属期、申报状态</a:t>
            </a:r>
            <a:endParaRPr sz="2000">
              <a:latin typeface="Microsoft JhengHei" panose="020B0604030504040204" charset="-120"/>
              <a:cs typeface="Microsoft JhengHei" panose="020B0604030504040204" charset="-120"/>
            </a:endParaRPr>
          </a:p>
        </p:txBody>
      </p:sp>
      <p:sp>
        <p:nvSpPr>
          <p:cNvPr id="4" name="object 4"/>
          <p:cNvSpPr txBox="1"/>
          <p:nvPr/>
        </p:nvSpPr>
        <p:spPr>
          <a:xfrm>
            <a:off x="8801734" y="437591"/>
            <a:ext cx="2318385" cy="315595"/>
          </a:xfrm>
          <a:prstGeom prst="rect">
            <a:avLst/>
          </a:prstGeom>
        </p:spPr>
        <p:txBody>
          <a:bodyPr vert="horz" wrap="square" lIns="0" tIns="0" rIns="0" bIns="0" rtlCol="0">
            <a:spAutoFit/>
          </a:bodyPr>
          <a:lstStyle/>
          <a:p>
            <a:pPr marL="12700">
              <a:lnSpc>
                <a:spcPct val="100000"/>
              </a:lnSpc>
              <a:tabLst>
                <a:tab pos="1285240" algn="l"/>
              </a:tabLst>
            </a:pPr>
            <a:r>
              <a:rPr sz="2000" b="1" spc="10" dirty="0">
                <a:latin typeface="Microsoft JhengHei" panose="020B0604030504040204" charset="-120"/>
                <a:cs typeface="Microsoft JhengHei" panose="020B0604030504040204" charset="-120"/>
              </a:rPr>
              <a:t>进入</a:t>
            </a:r>
            <a:r>
              <a:rPr sz="2000" b="1" spc="-5" dirty="0">
                <a:latin typeface="Microsoft JhengHei" panose="020B0604030504040204" charset="-120"/>
                <a:cs typeface="Microsoft JhengHei" panose="020B0604030504040204" charset="-120"/>
              </a:rPr>
              <a:t>申</a:t>
            </a:r>
            <a:r>
              <a:rPr sz="2000" b="1" spc="10" dirty="0">
                <a:latin typeface="Microsoft JhengHei" panose="020B0604030504040204" charset="-120"/>
                <a:cs typeface="Microsoft JhengHei" panose="020B0604030504040204" charset="-120"/>
              </a:rPr>
              <a:t>报</a:t>
            </a:r>
            <a:r>
              <a:rPr sz="2000" b="1" spc="-335" dirty="0">
                <a:latin typeface="Arial" panose="020B0604020202020204"/>
                <a:cs typeface="Arial" panose="020B0604020202020204"/>
              </a:rPr>
              <a:t>”</a:t>
            </a:r>
            <a:r>
              <a:rPr sz="2000" b="1" dirty="0">
                <a:latin typeface="Arial" panose="020B0604020202020204"/>
                <a:cs typeface="Arial" panose="020B0604020202020204"/>
              </a:rPr>
              <a:t>	</a:t>
            </a:r>
            <a:r>
              <a:rPr sz="2000" b="1" spc="5" dirty="0">
                <a:latin typeface="Microsoft JhengHei" panose="020B0604030504040204" charset="-120"/>
                <a:cs typeface="Microsoft JhengHei" panose="020B0604030504040204" charset="-120"/>
              </a:rPr>
              <a:t>（</a:t>
            </a:r>
            <a:r>
              <a:rPr sz="2000" b="1" spc="10" dirty="0">
                <a:latin typeface="Microsoft JhengHei" panose="020B0604030504040204" charset="-120"/>
                <a:cs typeface="Microsoft JhengHei" panose="020B0604030504040204" charset="-120"/>
              </a:rPr>
              <a:t>核定</a:t>
            </a:r>
            <a:r>
              <a:rPr sz="2000" b="1" spc="5" dirty="0">
                <a:latin typeface="Microsoft JhengHei" panose="020B0604030504040204" charset="-120"/>
                <a:cs typeface="Microsoft JhengHei" panose="020B0604030504040204" charset="-120"/>
              </a:rPr>
              <a:t>征</a:t>
            </a:r>
            <a:endParaRPr sz="2000">
              <a:latin typeface="Microsoft JhengHei" panose="020B0604030504040204" charset="-120"/>
              <a:cs typeface="Microsoft JhengHei" panose="020B0604030504040204" charset="-120"/>
            </a:endParaRPr>
          </a:p>
        </p:txBody>
      </p:sp>
      <p:sp>
        <p:nvSpPr>
          <p:cNvPr id="5" name="object 5"/>
          <p:cNvSpPr txBox="1"/>
          <p:nvPr/>
        </p:nvSpPr>
        <p:spPr>
          <a:xfrm>
            <a:off x="808355" y="437591"/>
            <a:ext cx="7851140" cy="581660"/>
          </a:xfrm>
          <a:prstGeom prst="rect">
            <a:avLst/>
          </a:prstGeom>
        </p:spPr>
        <p:txBody>
          <a:bodyPr vert="horz" wrap="square" lIns="0" tIns="0" rIns="0" bIns="0" rtlCol="0">
            <a:spAutoFit/>
          </a:bodyPr>
          <a:lstStyle/>
          <a:p>
            <a:pPr marL="12700">
              <a:lnSpc>
                <a:spcPts val="2265"/>
              </a:lnSpc>
              <a:tabLst>
                <a:tab pos="3073400" algn="l"/>
                <a:tab pos="5293360" algn="l"/>
              </a:tabLst>
            </a:pPr>
            <a:r>
              <a:rPr sz="2000" b="1" spc="-20" dirty="0">
                <a:latin typeface="Microsoft JhengHei" panose="020B0604030504040204" charset="-120"/>
                <a:cs typeface="Microsoft JhengHei" panose="020B0604030504040204" charset="-120"/>
              </a:rPr>
              <a:t>、申报期限等信息。点击</a:t>
            </a:r>
            <a:r>
              <a:rPr sz="2000" b="1" spc="-20" dirty="0">
                <a:latin typeface="Arial" panose="020B0604020202020204"/>
                <a:cs typeface="Arial" panose="020B0604020202020204"/>
              </a:rPr>
              <a:t>“	</a:t>
            </a:r>
            <a:r>
              <a:rPr sz="2000" b="1" spc="-35" dirty="0">
                <a:latin typeface="Microsoft JhengHei" panose="020B0604030504040204" charset="-120"/>
                <a:cs typeface="Microsoft JhengHei" panose="020B0604030504040204" charset="-120"/>
              </a:rPr>
              <a:t>所得税年度</a:t>
            </a:r>
            <a:r>
              <a:rPr sz="2000" b="1" spc="-35" dirty="0">
                <a:latin typeface="Arial" panose="020B0604020202020204"/>
                <a:cs typeface="Arial" panose="020B0604020202020204"/>
              </a:rPr>
              <a:t>A</a:t>
            </a:r>
            <a:r>
              <a:rPr sz="2000" b="1" spc="-35" dirty="0">
                <a:latin typeface="Microsoft JhengHei" panose="020B0604030504040204" charset="-120"/>
                <a:cs typeface="Microsoft JhengHei" panose="020B0604030504040204" charset="-120"/>
              </a:rPr>
              <a:t>申报</a:t>
            </a:r>
            <a:r>
              <a:rPr sz="2000" b="1" spc="-35" dirty="0">
                <a:latin typeface="Arial" panose="020B0604020202020204"/>
                <a:cs typeface="Arial" panose="020B0604020202020204"/>
              </a:rPr>
              <a:t>”	</a:t>
            </a:r>
            <a:r>
              <a:rPr sz="2000" b="1" spc="-30" dirty="0">
                <a:latin typeface="Arial" panose="020B0604020202020204"/>
                <a:cs typeface="Arial" panose="020B0604020202020204"/>
              </a:rPr>
              <a:t>(</a:t>
            </a:r>
            <a:r>
              <a:rPr sz="2000" b="1" spc="-30" dirty="0">
                <a:latin typeface="Microsoft JhengHei" panose="020B0604030504040204" charset="-120"/>
                <a:cs typeface="Microsoft JhengHei" panose="020B0604030504040204" charset="-120"/>
              </a:rPr>
              <a:t>查账征收企业适用</a:t>
            </a:r>
            <a:r>
              <a:rPr sz="2000" b="1" spc="-30" dirty="0">
                <a:latin typeface="Arial" panose="020B0604020202020204"/>
                <a:cs typeface="Arial" panose="020B0604020202020204"/>
              </a:rPr>
              <a:t>)</a:t>
            </a:r>
            <a:r>
              <a:rPr sz="2000" b="1" spc="-30" dirty="0">
                <a:latin typeface="Microsoft JhengHei" panose="020B0604030504040204" charset="-120"/>
                <a:cs typeface="Microsoft JhengHei" panose="020B0604030504040204" charset="-120"/>
              </a:rPr>
              <a:t>或</a:t>
            </a:r>
            <a:r>
              <a:rPr sz="2000" b="1" spc="-30" dirty="0">
                <a:latin typeface="Arial" panose="020B0604020202020204"/>
                <a:cs typeface="Arial" panose="020B0604020202020204"/>
              </a:rPr>
              <a:t>“</a:t>
            </a:r>
            <a:endParaRPr sz="2000">
              <a:latin typeface="Arial" panose="020B0604020202020204"/>
              <a:cs typeface="Arial" panose="020B0604020202020204"/>
            </a:endParaRPr>
          </a:p>
          <a:p>
            <a:pPr marL="12700">
              <a:lnSpc>
                <a:spcPts val="2265"/>
              </a:lnSpc>
            </a:pPr>
            <a:r>
              <a:rPr sz="2000" b="1" spc="5" dirty="0">
                <a:latin typeface="Microsoft JhengHei" panose="020B0604030504040204" charset="-120"/>
                <a:cs typeface="Microsoft JhengHei" panose="020B0604030504040204" charset="-120"/>
              </a:rPr>
              <a:t>收</a:t>
            </a:r>
            <a:r>
              <a:rPr sz="2000" b="1" spc="90"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企业适用），系统显示企业所得税年度申报表。</a:t>
            </a:r>
            <a:endParaRPr sz="2000">
              <a:latin typeface="Microsoft JhengHei" panose="020B0604030504040204" charset="-120"/>
              <a:cs typeface="Microsoft JhengHei" panose="020B0604030504040204" charset="-120"/>
            </a:endParaRPr>
          </a:p>
        </p:txBody>
      </p:sp>
      <p:sp>
        <p:nvSpPr>
          <p:cNvPr id="6" name="object 6"/>
          <p:cNvSpPr/>
          <p:nvPr/>
        </p:nvSpPr>
        <p:spPr>
          <a:xfrm>
            <a:off x="670559" y="1046556"/>
            <a:ext cx="10848975" cy="0"/>
          </a:xfrm>
          <a:custGeom>
            <a:avLst/>
            <a:gdLst/>
            <a:ahLst/>
            <a:cxnLst/>
            <a:rect l="l" t="t" r="r" b="b"/>
            <a:pathLst>
              <a:path w="10848975">
                <a:moveTo>
                  <a:pt x="0" y="0"/>
                </a:moveTo>
                <a:lnTo>
                  <a:pt x="10848975" y="0"/>
                </a:lnTo>
              </a:path>
            </a:pathLst>
          </a:custGeom>
          <a:ln w="12191">
            <a:solidFill>
              <a:srgbClr val="7C7C7C"/>
            </a:solidFill>
          </a:ln>
        </p:spPr>
        <p:txBody>
          <a:bodyPr wrap="square" lIns="0" tIns="0" rIns="0" bIns="0" rtlCol="0"/>
          <a:lstStyle/>
          <a:p/>
        </p:txBody>
      </p:sp>
      <p:sp>
        <p:nvSpPr>
          <p:cNvPr id="7" name="object 7"/>
          <p:cNvSpPr/>
          <p:nvPr/>
        </p:nvSpPr>
        <p:spPr>
          <a:xfrm>
            <a:off x="781812" y="1234439"/>
            <a:ext cx="10690860" cy="520446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3808" y="327914"/>
            <a:ext cx="10479405" cy="560705"/>
          </a:xfrm>
          <a:prstGeom prst="rect">
            <a:avLst/>
          </a:prstGeom>
        </p:spPr>
        <p:txBody>
          <a:bodyPr vert="horz" wrap="square" lIns="0" tIns="0" rIns="0" bIns="0" rtlCol="0">
            <a:spAutoFit/>
          </a:bodyPr>
          <a:lstStyle/>
          <a:p>
            <a:pPr marL="138430">
              <a:lnSpc>
                <a:spcPct val="100000"/>
              </a:lnSpc>
              <a:tabLst>
                <a:tab pos="2055495" algn="l"/>
              </a:tabLst>
            </a:pPr>
            <a:r>
              <a:rPr sz="1800" b="1" spc="5" dirty="0">
                <a:solidFill>
                  <a:srgbClr val="3C3C3C"/>
                </a:solidFill>
                <a:latin typeface="Microsoft JhengHei" panose="020B0604030504040204" charset="-120"/>
                <a:cs typeface="Microsoft JhengHei" panose="020B0604030504040204" charset="-120"/>
              </a:rPr>
              <a:t>重点优惠之二	研发费加计扣除企业所得税优惠政策及报表填</a:t>
            </a:r>
            <a:endParaRPr sz="1800">
              <a:latin typeface="Microsoft JhengHei" panose="020B0604030504040204" charset="-120"/>
              <a:cs typeface="Microsoft JhengHei" panose="020B0604030504040204" charset="-120"/>
            </a:endParaRPr>
          </a:p>
          <a:p>
            <a:pPr marL="12700">
              <a:lnSpc>
                <a:spcPct val="100000"/>
              </a:lnSpc>
              <a:tabLst>
                <a:tab pos="2055495" algn="l"/>
                <a:tab pos="10466070" algn="l"/>
              </a:tabLst>
            </a:pPr>
            <a:r>
              <a:rPr sz="1800" b="1" u="sng" dirty="0">
                <a:solidFill>
                  <a:srgbClr val="3C3C3C"/>
                </a:solidFill>
                <a:latin typeface="Times New Roman" panose="02020603050405020304"/>
                <a:cs typeface="Times New Roman" panose="02020603050405020304"/>
              </a:rPr>
              <a:t> 	</a:t>
            </a:r>
            <a:r>
              <a:rPr sz="1800" b="1" u="sng" dirty="0">
                <a:solidFill>
                  <a:srgbClr val="3C3C3C"/>
                </a:solidFill>
                <a:latin typeface="Microsoft JhengHei" panose="020B0604030504040204" charset="-120"/>
                <a:cs typeface="Microsoft JhengHei" panose="020B0604030504040204" charset="-120"/>
              </a:rPr>
              <a:t>写	</a:t>
            </a:r>
            <a:endParaRPr sz="1800">
              <a:latin typeface="Microsoft JhengHei" panose="020B0604030504040204" charset="-120"/>
              <a:cs typeface="Microsoft JhengHei" panose="020B0604030504040204" charset="-120"/>
            </a:endParaRPr>
          </a:p>
        </p:txBody>
      </p:sp>
      <p:sp>
        <p:nvSpPr>
          <p:cNvPr id="3" name="object 3"/>
          <p:cNvSpPr/>
          <p:nvPr/>
        </p:nvSpPr>
        <p:spPr>
          <a:xfrm>
            <a:off x="1044702" y="1425702"/>
            <a:ext cx="10485120" cy="4960620"/>
          </a:xfrm>
          <a:custGeom>
            <a:avLst/>
            <a:gdLst/>
            <a:ahLst/>
            <a:cxnLst/>
            <a:rect l="l" t="t" r="r" b="b"/>
            <a:pathLst>
              <a:path w="10485120" h="4960620">
                <a:moveTo>
                  <a:pt x="10481310" y="4960620"/>
                </a:moveTo>
                <a:lnTo>
                  <a:pt x="3809" y="4960620"/>
                </a:lnTo>
                <a:lnTo>
                  <a:pt x="2349" y="4960327"/>
                </a:lnTo>
                <a:lnTo>
                  <a:pt x="1117" y="4959502"/>
                </a:lnTo>
                <a:lnTo>
                  <a:pt x="292" y="4958270"/>
                </a:lnTo>
                <a:lnTo>
                  <a:pt x="0" y="4956810"/>
                </a:lnTo>
                <a:lnTo>
                  <a:pt x="0" y="3810"/>
                </a:lnTo>
                <a:lnTo>
                  <a:pt x="292" y="2349"/>
                </a:lnTo>
                <a:lnTo>
                  <a:pt x="1117" y="1117"/>
                </a:lnTo>
                <a:lnTo>
                  <a:pt x="2349" y="292"/>
                </a:lnTo>
                <a:lnTo>
                  <a:pt x="3809" y="0"/>
                </a:lnTo>
                <a:lnTo>
                  <a:pt x="10481310" y="0"/>
                </a:lnTo>
                <a:lnTo>
                  <a:pt x="10482770" y="292"/>
                </a:lnTo>
                <a:lnTo>
                  <a:pt x="10484002" y="1117"/>
                </a:lnTo>
                <a:lnTo>
                  <a:pt x="10484827" y="2349"/>
                </a:lnTo>
                <a:lnTo>
                  <a:pt x="10485120" y="3810"/>
                </a:lnTo>
                <a:lnTo>
                  <a:pt x="7619" y="3810"/>
                </a:lnTo>
                <a:lnTo>
                  <a:pt x="3809" y="7620"/>
                </a:lnTo>
                <a:lnTo>
                  <a:pt x="7619" y="7620"/>
                </a:lnTo>
                <a:lnTo>
                  <a:pt x="7619" y="4953000"/>
                </a:lnTo>
                <a:lnTo>
                  <a:pt x="3809" y="4953000"/>
                </a:lnTo>
                <a:lnTo>
                  <a:pt x="7619" y="4956810"/>
                </a:lnTo>
                <a:lnTo>
                  <a:pt x="10485120" y="4956810"/>
                </a:lnTo>
                <a:lnTo>
                  <a:pt x="10484827" y="4958270"/>
                </a:lnTo>
                <a:lnTo>
                  <a:pt x="10484002" y="4959502"/>
                </a:lnTo>
                <a:lnTo>
                  <a:pt x="10482770" y="4960327"/>
                </a:lnTo>
                <a:lnTo>
                  <a:pt x="10481310" y="4960620"/>
                </a:lnTo>
                <a:close/>
              </a:path>
            </a:pathLst>
          </a:custGeom>
          <a:solidFill>
            <a:srgbClr val="3C3C3C"/>
          </a:solidFill>
        </p:spPr>
        <p:txBody>
          <a:bodyPr wrap="square" lIns="0" tIns="0" rIns="0" bIns="0" rtlCol="0"/>
          <a:lstStyle/>
          <a:p/>
        </p:txBody>
      </p:sp>
      <p:sp>
        <p:nvSpPr>
          <p:cNvPr id="4" name="object 4"/>
          <p:cNvSpPr/>
          <p:nvPr/>
        </p:nvSpPr>
        <p:spPr>
          <a:xfrm>
            <a:off x="1052322" y="1431416"/>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5" name="object 5"/>
          <p:cNvSpPr/>
          <p:nvPr/>
        </p:nvSpPr>
        <p:spPr>
          <a:xfrm>
            <a:off x="11526011" y="1429511"/>
            <a:ext cx="0" cy="4953000"/>
          </a:xfrm>
          <a:custGeom>
            <a:avLst/>
            <a:gdLst/>
            <a:ahLst/>
            <a:cxnLst/>
            <a:rect l="l" t="t" r="r" b="b"/>
            <a:pathLst>
              <a:path h="4953000">
                <a:moveTo>
                  <a:pt x="0" y="0"/>
                </a:moveTo>
                <a:lnTo>
                  <a:pt x="0" y="4953000"/>
                </a:lnTo>
              </a:path>
            </a:pathLst>
          </a:custGeom>
          <a:ln w="7620">
            <a:solidFill>
              <a:srgbClr val="3C3C3C"/>
            </a:solidFill>
          </a:ln>
        </p:spPr>
        <p:txBody>
          <a:bodyPr wrap="square" lIns="0" tIns="0" rIns="0" bIns="0" rtlCol="0"/>
          <a:lstStyle/>
          <a:p/>
        </p:txBody>
      </p:sp>
      <p:sp>
        <p:nvSpPr>
          <p:cNvPr id="6" name="object 6"/>
          <p:cNvSpPr/>
          <p:nvPr/>
        </p:nvSpPr>
        <p:spPr>
          <a:xfrm>
            <a:off x="1052322" y="6380607"/>
            <a:ext cx="10469880" cy="0"/>
          </a:xfrm>
          <a:custGeom>
            <a:avLst/>
            <a:gdLst/>
            <a:ahLst/>
            <a:cxnLst/>
            <a:rect l="l" t="t" r="r" b="b"/>
            <a:pathLst>
              <a:path w="10469880">
                <a:moveTo>
                  <a:pt x="0" y="0"/>
                </a:moveTo>
                <a:lnTo>
                  <a:pt x="10469880" y="0"/>
                </a:lnTo>
              </a:path>
            </a:pathLst>
          </a:custGeom>
          <a:ln w="3810">
            <a:solidFill>
              <a:srgbClr val="3C3C3C"/>
            </a:solidFill>
          </a:ln>
        </p:spPr>
        <p:txBody>
          <a:bodyPr wrap="square" lIns="0" tIns="0" rIns="0" bIns="0" rtlCol="0"/>
          <a:lstStyle/>
          <a:p/>
        </p:txBody>
      </p:sp>
      <p:sp>
        <p:nvSpPr>
          <p:cNvPr id="7" name="object 7"/>
          <p:cNvSpPr txBox="1"/>
          <p:nvPr/>
        </p:nvSpPr>
        <p:spPr>
          <a:xfrm>
            <a:off x="1130604" y="1369567"/>
            <a:ext cx="9958705" cy="4618990"/>
          </a:xfrm>
          <a:prstGeom prst="rect">
            <a:avLst/>
          </a:prstGeom>
        </p:spPr>
        <p:txBody>
          <a:bodyPr vert="horz" wrap="square" lIns="0" tIns="0" rIns="0" bIns="0" rtlCol="0">
            <a:spAutoFit/>
          </a:bodyPr>
          <a:lstStyle/>
          <a:p>
            <a:pPr marL="12700" marR="5080" indent="456565" algn="just">
              <a:lnSpc>
                <a:spcPct val="149000"/>
              </a:lnSpc>
            </a:pPr>
            <a:r>
              <a:rPr sz="2000" b="1" spc="5" dirty="0">
                <a:solidFill>
                  <a:srgbClr val="FF0000"/>
                </a:solidFill>
                <a:latin typeface="Microsoft JhengHei" panose="020B0604030504040204" charset="-120"/>
                <a:cs typeface="Microsoft JhengHei" panose="020B0604030504040204" charset="-120"/>
              </a:rPr>
              <a:t>财税〔</a:t>
            </a:r>
            <a:r>
              <a:rPr sz="2000" b="1" spc="5" dirty="0">
                <a:solidFill>
                  <a:srgbClr val="FF0000"/>
                </a:solidFill>
                <a:latin typeface="Arial" panose="020B0604020202020204"/>
                <a:cs typeface="Arial" panose="020B0604020202020204"/>
              </a:rPr>
              <a:t>2015</a:t>
            </a:r>
            <a:r>
              <a:rPr sz="2000" b="1" spc="5" dirty="0">
                <a:solidFill>
                  <a:srgbClr val="FF0000"/>
                </a:solidFill>
                <a:latin typeface="Microsoft JhengHei" panose="020B0604030504040204" charset="-120"/>
                <a:cs typeface="Microsoft JhengHei" panose="020B0604030504040204" charset="-120"/>
              </a:rPr>
              <a:t>〕</a:t>
            </a:r>
            <a:r>
              <a:rPr sz="2000" b="1" spc="5" dirty="0">
                <a:solidFill>
                  <a:srgbClr val="FF0000"/>
                </a:solidFill>
                <a:latin typeface="Arial" panose="020B0604020202020204"/>
                <a:cs typeface="Arial" panose="020B0604020202020204"/>
              </a:rPr>
              <a:t>119</a:t>
            </a:r>
            <a:r>
              <a:rPr sz="2000" b="1" spc="5" dirty="0">
                <a:solidFill>
                  <a:srgbClr val="FF0000"/>
                </a:solidFill>
                <a:latin typeface="Microsoft JhengHei" panose="020B0604030504040204" charset="-120"/>
                <a:cs typeface="Microsoft JhengHei" panose="020B0604030504040204" charset="-120"/>
              </a:rPr>
              <a:t>号</a:t>
            </a:r>
            <a:r>
              <a:rPr sz="2000" b="1" spc="5" dirty="0">
                <a:latin typeface="Arial" panose="020B0604020202020204"/>
                <a:cs typeface="Arial" panose="020B0604020202020204"/>
              </a:rPr>
              <a:t>——</a:t>
            </a:r>
            <a:r>
              <a:rPr sz="2000" b="1" spc="5" dirty="0">
                <a:latin typeface="Microsoft JhengHei" panose="020B0604030504040204" charset="-120"/>
                <a:cs typeface="Microsoft JhengHei" panose="020B0604030504040204" charset="-120"/>
              </a:rPr>
              <a:t>财政部、国家税务总局、科学技术部关于完善研究开发费用 </a:t>
            </a:r>
            <a:r>
              <a:rPr sz="2000" b="1" dirty="0">
                <a:latin typeface="Microsoft JhengHei" panose="020B0604030504040204" charset="-120"/>
                <a:cs typeface="Microsoft JhengHei" panose="020B0604030504040204" charset="-120"/>
              </a:rPr>
              <a:t> </a:t>
            </a:r>
            <a:r>
              <a:rPr sz="2000" b="1" spc="25" dirty="0">
                <a:latin typeface="Microsoft JhengHei" panose="020B0604030504040204" charset="-120"/>
                <a:cs typeface="Microsoft JhengHei" panose="020B0604030504040204" charset="-120"/>
              </a:rPr>
              <a:t>税前加计扣除政策的通知（</a:t>
            </a:r>
            <a:r>
              <a:rPr sz="2000" b="1" spc="25" dirty="0">
                <a:latin typeface="Arial" panose="020B0604020202020204"/>
                <a:cs typeface="Arial" panose="020B0604020202020204"/>
              </a:rPr>
              <a:t>2016</a:t>
            </a:r>
            <a:r>
              <a:rPr sz="2000" b="1" spc="25" dirty="0">
                <a:latin typeface="Microsoft JhengHei" panose="020B0604030504040204" charset="-120"/>
                <a:cs typeface="Microsoft JhengHei" panose="020B0604030504040204" charset="-120"/>
              </a:rPr>
              <a:t>年及以后年度）（ </a:t>
            </a:r>
            <a:r>
              <a:rPr sz="2000" b="1" spc="30" dirty="0">
                <a:solidFill>
                  <a:srgbClr val="E11606"/>
                </a:solidFill>
                <a:latin typeface="Microsoft JhengHei" panose="020B0604030504040204" charset="-120"/>
                <a:cs typeface="Microsoft JhengHei" panose="020B0604030504040204" charset="-120"/>
              </a:rPr>
              <a:t>允许加计扣除的研发费用部分条款、 </a:t>
            </a:r>
            <a:r>
              <a:rPr sz="2000" b="1" spc="-345" dirty="0">
                <a:solidFill>
                  <a:srgbClr val="E11606"/>
                </a:solidFill>
                <a:latin typeface="Microsoft JhengHei" panose="020B0604030504040204" charset="-120"/>
                <a:cs typeface="Microsoft JhengHei" panose="020B0604030504040204" charset="-120"/>
              </a:rPr>
              <a:t> </a:t>
            </a:r>
            <a:r>
              <a:rPr sz="2000" b="1" spc="10" dirty="0">
                <a:solidFill>
                  <a:srgbClr val="E11606"/>
                </a:solidFill>
                <a:latin typeface="Microsoft JhengHei" panose="020B0604030504040204" charset="-120"/>
                <a:cs typeface="Microsoft JhengHei" panose="020B0604030504040204" charset="-120"/>
              </a:rPr>
              <a:t>委托境外研发条款废止</a:t>
            </a:r>
            <a:r>
              <a:rPr sz="2000" b="1" spc="10"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a:p>
            <a:pPr marL="12700" marR="10795" indent="456565" algn="just">
              <a:lnSpc>
                <a:spcPts val="3730"/>
              </a:lnSpc>
              <a:spcBef>
                <a:spcPts val="230"/>
              </a:spcBef>
            </a:pPr>
            <a:r>
              <a:rPr sz="2000" b="1" spc="20" dirty="0">
                <a:solidFill>
                  <a:srgbClr val="FF0000"/>
                </a:solidFill>
                <a:latin typeface="Microsoft JhengHei" panose="020B0604030504040204" charset="-120"/>
                <a:cs typeface="Microsoft JhengHei" panose="020B0604030504040204" charset="-120"/>
              </a:rPr>
              <a:t>总局公告</a:t>
            </a:r>
            <a:r>
              <a:rPr sz="2000" b="1" spc="20" dirty="0">
                <a:solidFill>
                  <a:srgbClr val="FF0000"/>
                </a:solidFill>
                <a:latin typeface="Arial" panose="020B0604020202020204"/>
                <a:cs typeface="Arial" panose="020B0604020202020204"/>
              </a:rPr>
              <a:t>2015</a:t>
            </a:r>
            <a:r>
              <a:rPr sz="2000" b="1" spc="20" dirty="0">
                <a:solidFill>
                  <a:srgbClr val="FF0000"/>
                </a:solidFill>
                <a:latin typeface="Microsoft JhengHei" panose="020B0604030504040204" charset="-120"/>
                <a:cs typeface="Microsoft JhengHei" panose="020B0604030504040204" charset="-120"/>
              </a:rPr>
              <a:t>年第</a:t>
            </a:r>
            <a:r>
              <a:rPr sz="2000" b="1" spc="20" dirty="0">
                <a:solidFill>
                  <a:srgbClr val="FF0000"/>
                </a:solidFill>
                <a:latin typeface="Arial" panose="020B0604020202020204"/>
                <a:cs typeface="Arial" panose="020B0604020202020204"/>
              </a:rPr>
              <a:t>97</a:t>
            </a:r>
            <a:r>
              <a:rPr sz="2000" b="1" spc="20" dirty="0">
                <a:solidFill>
                  <a:srgbClr val="FF0000"/>
                </a:solidFill>
                <a:latin typeface="Microsoft JhengHei" panose="020B0604030504040204" charset="-120"/>
                <a:cs typeface="Microsoft JhengHei" panose="020B0604030504040204" charset="-120"/>
              </a:rPr>
              <a:t>号</a:t>
            </a:r>
            <a:r>
              <a:rPr sz="2000" b="1" spc="125" dirty="0">
                <a:solidFill>
                  <a:srgbClr val="FF0000"/>
                </a:solidFill>
                <a:latin typeface="Microsoft JhengHei" panose="020B0604030504040204" charset="-120"/>
                <a:cs typeface="Microsoft JhengHei" panose="020B0604030504040204" charset="-120"/>
              </a:rPr>
              <a:t> </a:t>
            </a:r>
            <a:r>
              <a:rPr sz="2000" b="1" spc="35" dirty="0">
                <a:latin typeface="Arial" panose="020B0604020202020204"/>
                <a:cs typeface="Arial" panose="020B0604020202020204"/>
              </a:rPr>
              <a:t>——</a:t>
            </a:r>
            <a:r>
              <a:rPr sz="2000" b="1" spc="35" dirty="0">
                <a:latin typeface="Microsoft JhengHei" panose="020B0604030504040204" charset="-120"/>
                <a:cs typeface="Microsoft JhengHei" panose="020B0604030504040204" charset="-120"/>
              </a:rPr>
              <a:t>关于企业研究开发费用税前加计扣除政策有关问题的公 </a:t>
            </a:r>
            <a:r>
              <a:rPr sz="2000" b="1" dirty="0">
                <a:latin typeface="Microsoft JhengHei" panose="020B0604030504040204" charset="-120"/>
                <a:cs typeface="Microsoft JhengHei" panose="020B0604030504040204" charset="-120"/>
              </a:rPr>
              <a:t> </a:t>
            </a:r>
            <a:r>
              <a:rPr sz="2000" b="1" spc="30" dirty="0">
                <a:latin typeface="Microsoft JhengHei" panose="020B0604030504040204" charset="-120"/>
                <a:cs typeface="Microsoft JhengHei" panose="020B0604030504040204" charset="-120"/>
              </a:rPr>
              <a:t>告（</a:t>
            </a:r>
            <a:r>
              <a:rPr sz="2000" b="1" spc="30" dirty="0">
                <a:latin typeface="Arial" panose="020B0604020202020204"/>
                <a:cs typeface="Arial" panose="020B0604020202020204"/>
              </a:rPr>
              <a:t>2016</a:t>
            </a:r>
            <a:r>
              <a:rPr sz="2000" b="1" spc="30" dirty="0">
                <a:latin typeface="Microsoft JhengHei" panose="020B0604030504040204" charset="-120"/>
                <a:cs typeface="Microsoft JhengHei" panose="020B0604030504040204" charset="-120"/>
              </a:rPr>
              <a:t>年及以后年度）（</a:t>
            </a:r>
            <a:r>
              <a:rPr sz="2000" b="1" spc="30" dirty="0">
                <a:solidFill>
                  <a:srgbClr val="E11606"/>
                </a:solidFill>
                <a:latin typeface="Microsoft JhengHei" panose="020B0604030504040204" charset="-120"/>
                <a:cs typeface="Microsoft JhengHei" panose="020B0604030504040204" charset="-120"/>
              </a:rPr>
              <a:t>第一条、第二条第（一）项、第二条第（二）项、第二条第</a:t>
            </a:r>
            <a:endParaRPr sz="2000">
              <a:latin typeface="Microsoft JhengHei" panose="020B0604030504040204" charset="-120"/>
              <a:cs typeface="Microsoft JhengHei" panose="020B0604030504040204" charset="-120"/>
            </a:endParaRPr>
          </a:p>
          <a:p>
            <a:pPr marL="469265" marR="66040" indent="-456565">
              <a:lnSpc>
                <a:spcPts val="3760"/>
              </a:lnSpc>
              <a:spcBef>
                <a:spcPts val="100"/>
              </a:spcBef>
            </a:pPr>
            <a:r>
              <a:rPr sz="2000" b="1" spc="10" dirty="0">
                <a:solidFill>
                  <a:srgbClr val="E11606"/>
                </a:solidFill>
                <a:latin typeface="Microsoft JhengHei" panose="020B0604030504040204" charset="-120"/>
                <a:cs typeface="Microsoft JhengHei" panose="020B0604030504040204" charset="-120"/>
              </a:rPr>
              <a:t>（四）项废止。</a:t>
            </a:r>
            <a:r>
              <a:rPr sz="2000" b="1" spc="10" dirty="0">
                <a:latin typeface="Microsoft JhengHei" panose="020B0604030504040204" charset="-120"/>
                <a:cs typeface="Microsoft JhengHei" panose="020B0604030504040204" charset="-120"/>
              </a:rPr>
              <a:t>） </a:t>
            </a:r>
            <a:r>
              <a:rPr sz="2000" b="1" spc="-475" dirty="0">
                <a:latin typeface="Microsoft JhengHei" panose="020B0604030504040204" charset="-120"/>
                <a:cs typeface="Microsoft JhengHei" panose="020B0604030504040204" charset="-120"/>
              </a:rPr>
              <a:t> </a:t>
            </a:r>
            <a:r>
              <a:rPr sz="2000" b="1" spc="85" dirty="0">
                <a:solidFill>
                  <a:srgbClr val="FF0000"/>
                </a:solidFill>
                <a:latin typeface="Microsoft JhengHei" panose="020B0604030504040204" charset="-120"/>
                <a:cs typeface="Microsoft JhengHei" panose="020B0604030504040204" charset="-120"/>
              </a:rPr>
              <a:t>总局公告</a:t>
            </a:r>
            <a:r>
              <a:rPr sz="2000" b="1" spc="85" dirty="0">
                <a:solidFill>
                  <a:srgbClr val="FF0000"/>
                </a:solidFill>
                <a:latin typeface="Arial" panose="020B0604020202020204"/>
                <a:cs typeface="Arial" panose="020B0604020202020204"/>
              </a:rPr>
              <a:t>2017</a:t>
            </a:r>
            <a:r>
              <a:rPr sz="2000" b="1" spc="85" dirty="0">
                <a:solidFill>
                  <a:srgbClr val="FF0000"/>
                </a:solidFill>
                <a:latin typeface="Microsoft JhengHei" panose="020B0604030504040204" charset="-120"/>
                <a:cs typeface="Microsoft JhengHei" panose="020B0604030504040204" charset="-120"/>
              </a:rPr>
              <a:t>年第</a:t>
            </a:r>
            <a:r>
              <a:rPr sz="2000" b="1" spc="85" dirty="0">
                <a:solidFill>
                  <a:srgbClr val="FF0000"/>
                </a:solidFill>
                <a:latin typeface="Arial" panose="020B0604020202020204"/>
                <a:cs typeface="Arial" panose="020B0604020202020204"/>
              </a:rPr>
              <a:t>40</a:t>
            </a:r>
            <a:r>
              <a:rPr sz="2000" b="1" spc="85" dirty="0">
                <a:solidFill>
                  <a:srgbClr val="FF0000"/>
                </a:solidFill>
                <a:latin typeface="Microsoft JhengHei" panose="020B0604030504040204" charset="-120"/>
                <a:cs typeface="Microsoft JhengHei" panose="020B0604030504040204" charset="-120"/>
              </a:rPr>
              <a:t>号</a:t>
            </a:r>
            <a:r>
              <a:rPr sz="2000" b="1" spc="85" dirty="0">
                <a:latin typeface="Arial" panose="020B0604020202020204"/>
                <a:cs typeface="Arial" panose="020B0604020202020204"/>
              </a:rPr>
              <a:t>——</a:t>
            </a:r>
            <a:r>
              <a:rPr sz="2000" b="1" spc="85" dirty="0">
                <a:latin typeface="Microsoft JhengHei" panose="020B0604030504040204" charset="-120"/>
                <a:cs typeface="Microsoft JhengHei" panose="020B0604030504040204" charset="-120"/>
              </a:rPr>
              <a:t>关于研发费用税前加计扣除归集范围有关问题的公告</a:t>
            </a:r>
            <a:endParaRPr sz="2000">
              <a:latin typeface="Microsoft JhengHei" panose="020B0604030504040204" charset="-120"/>
              <a:cs typeface="Microsoft JhengHei" panose="020B0604030504040204" charset="-120"/>
            </a:endParaRPr>
          </a:p>
          <a:p>
            <a:pPr marL="469265" marR="69215" indent="-456565">
              <a:lnSpc>
                <a:spcPts val="3270"/>
              </a:lnSpc>
              <a:spcBef>
                <a:spcPts val="230"/>
              </a:spcBef>
            </a:pPr>
            <a:r>
              <a:rPr sz="2000" b="1" spc="5" dirty="0">
                <a:latin typeface="Microsoft JhengHei" panose="020B0604030504040204" charset="-120"/>
                <a:cs typeface="Microsoft JhengHei" panose="020B0604030504040204" charset="-120"/>
              </a:rPr>
              <a:t>（</a:t>
            </a:r>
            <a:r>
              <a:rPr sz="2000" b="1" spc="5" dirty="0">
                <a:latin typeface="Arial" panose="020B0604020202020204"/>
                <a:cs typeface="Arial" panose="020B0604020202020204"/>
              </a:rPr>
              <a:t>2017</a:t>
            </a:r>
            <a:r>
              <a:rPr sz="2000" b="1" spc="5" dirty="0">
                <a:latin typeface="Microsoft JhengHei" panose="020B0604030504040204" charset="-120"/>
                <a:cs typeface="Microsoft JhengHei" panose="020B0604030504040204" charset="-120"/>
              </a:rPr>
              <a:t>年及以后年度） </a:t>
            </a:r>
            <a:r>
              <a:rPr sz="2000" b="1" dirty="0">
                <a:latin typeface="Microsoft JhengHei" panose="020B0604030504040204" charset="-120"/>
                <a:cs typeface="Microsoft JhengHei" panose="020B0604030504040204" charset="-120"/>
              </a:rPr>
              <a:t> </a:t>
            </a:r>
            <a:r>
              <a:rPr sz="2000" b="1" spc="30" dirty="0">
                <a:solidFill>
                  <a:srgbClr val="FF0000"/>
                </a:solidFill>
                <a:latin typeface="Microsoft JhengHei" panose="020B0604030504040204" charset="-120"/>
                <a:cs typeface="Microsoft JhengHei" panose="020B0604030504040204" charset="-120"/>
              </a:rPr>
              <a:t>财税〔</a:t>
            </a:r>
            <a:r>
              <a:rPr sz="2000" b="1" spc="30" dirty="0">
                <a:solidFill>
                  <a:srgbClr val="FF0000"/>
                </a:solidFill>
                <a:latin typeface="Arial" panose="020B0604020202020204"/>
                <a:cs typeface="Arial" panose="020B0604020202020204"/>
              </a:rPr>
              <a:t>2017</a:t>
            </a:r>
            <a:r>
              <a:rPr sz="2000" b="1" spc="30" dirty="0">
                <a:solidFill>
                  <a:srgbClr val="FF0000"/>
                </a:solidFill>
                <a:latin typeface="Microsoft JhengHei" panose="020B0604030504040204" charset="-120"/>
                <a:cs typeface="Microsoft JhengHei" panose="020B0604030504040204" charset="-120"/>
              </a:rPr>
              <a:t>〕</a:t>
            </a:r>
            <a:r>
              <a:rPr sz="2000" b="1" spc="30" dirty="0">
                <a:solidFill>
                  <a:srgbClr val="FF0000"/>
                </a:solidFill>
                <a:latin typeface="Arial" panose="020B0604020202020204"/>
                <a:cs typeface="Arial" panose="020B0604020202020204"/>
              </a:rPr>
              <a:t>34</a:t>
            </a:r>
            <a:r>
              <a:rPr sz="2000" b="1" spc="30" dirty="0">
                <a:solidFill>
                  <a:srgbClr val="FF0000"/>
                </a:solidFill>
                <a:latin typeface="Microsoft JhengHei" panose="020B0604030504040204" charset="-120"/>
                <a:cs typeface="Microsoft JhengHei" panose="020B0604030504040204" charset="-120"/>
              </a:rPr>
              <a:t>号</a:t>
            </a:r>
            <a:r>
              <a:rPr sz="2000" b="1" spc="30" dirty="0">
                <a:latin typeface="Arial" panose="020B0604020202020204"/>
                <a:cs typeface="Arial" panose="020B0604020202020204"/>
              </a:rPr>
              <a:t>——</a:t>
            </a:r>
            <a:r>
              <a:rPr sz="2000" b="1" spc="30" dirty="0">
                <a:latin typeface="Microsoft JhengHei" panose="020B0604030504040204" charset="-120"/>
                <a:cs typeface="Microsoft JhengHei" panose="020B0604030504040204" charset="-120"/>
              </a:rPr>
              <a:t>关于提高科技型中小企业研究开发费用税前加计扣除比例的</a:t>
            </a:r>
            <a:endParaRPr sz="2000">
              <a:latin typeface="Microsoft JhengHei" panose="020B0604030504040204" charset="-120"/>
              <a:cs typeface="Microsoft JhengHei" panose="020B0604030504040204" charset="-120"/>
            </a:endParaRPr>
          </a:p>
          <a:p>
            <a:pPr marL="12700">
              <a:lnSpc>
                <a:spcPct val="100000"/>
              </a:lnSpc>
              <a:spcBef>
                <a:spcPts val="1075"/>
              </a:spcBef>
            </a:pPr>
            <a:r>
              <a:rPr sz="2000" b="1" spc="-5" dirty="0">
                <a:latin typeface="Microsoft JhengHei" panose="020B0604030504040204" charset="-120"/>
                <a:cs typeface="Microsoft JhengHei" panose="020B0604030504040204" charset="-120"/>
              </a:rPr>
              <a:t>通知（</a:t>
            </a:r>
            <a:r>
              <a:rPr sz="2000" b="1" spc="-5" dirty="0">
                <a:latin typeface="Arial" panose="020B0604020202020204"/>
                <a:cs typeface="Arial" panose="020B0604020202020204"/>
              </a:rPr>
              <a:t>2017-2019</a:t>
            </a:r>
            <a:r>
              <a:rPr sz="2000" b="1" spc="-5" dirty="0">
                <a:latin typeface="Microsoft JhengHei" panose="020B0604030504040204" charset="-120"/>
                <a:cs typeface="Microsoft JhengHei" panose="020B0604030504040204" charset="-120"/>
              </a:rPr>
              <a:t>年）</a:t>
            </a:r>
            <a:endParaRPr sz="2000">
              <a:latin typeface="Microsoft JhengHei" panose="020B0604030504040204" charset="-120"/>
              <a:cs typeface="Microsoft JhengHei" panose="020B0604030504040204" charset="-120"/>
            </a:endParaRPr>
          </a:p>
        </p:txBody>
      </p:sp>
      <p:sp>
        <p:nvSpPr>
          <p:cNvPr id="8" name="object 8"/>
          <p:cNvSpPr/>
          <p:nvPr/>
        </p:nvSpPr>
        <p:spPr>
          <a:xfrm>
            <a:off x="952500" y="1443989"/>
            <a:ext cx="110489" cy="275590"/>
          </a:xfrm>
          <a:custGeom>
            <a:avLst/>
            <a:gdLst/>
            <a:ahLst/>
            <a:cxnLst/>
            <a:rect l="l" t="t" r="r" b="b"/>
            <a:pathLst>
              <a:path w="110490" h="275589">
                <a:moveTo>
                  <a:pt x="0" y="0"/>
                </a:moveTo>
                <a:lnTo>
                  <a:pt x="110159" y="0"/>
                </a:lnTo>
                <a:lnTo>
                  <a:pt x="110159" y="275590"/>
                </a:lnTo>
                <a:lnTo>
                  <a:pt x="0" y="275590"/>
                </a:lnTo>
                <a:lnTo>
                  <a:pt x="0" y="0"/>
                </a:lnTo>
                <a:close/>
              </a:path>
            </a:pathLst>
          </a:custGeom>
          <a:solidFill>
            <a:srgbClr val="4276AA"/>
          </a:solidFill>
        </p:spPr>
        <p:txBody>
          <a:bodyPr wrap="square" lIns="0" tIns="0" rIns="0" bIns="0" rtlCol="0"/>
          <a:lstStyle/>
          <a:p/>
        </p:txBody>
      </p:sp>
      <p:sp>
        <p:nvSpPr>
          <p:cNvPr id="9" name="object 9"/>
          <p:cNvSpPr/>
          <p:nvPr/>
        </p:nvSpPr>
        <p:spPr>
          <a:xfrm>
            <a:off x="952500" y="1333500"/>
            <a:ext cx="386080" cy="110489"/>
          </a:xfrm>
          <a:custGeom>
            <a:avLst/>
            <a:gdLst/>
            <a:ahLst/>
            <a:cxnLst/>
            <a:rect l="l" t="t" r="r" b="b"/>
            <a:pathLst>
              <a:path w="386080"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0" name="object 10"/>
          <p:cNvSpPr/>
          <p:nvPr/>
        </p:nvSpPr>
        <p:spPr>
          <a:xfrm>
            <a:off x="11239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1" name="object 11"/>
          <p:cNvSpPr/>
          <p:nvPr/>
        </p:nvSpPr>
        <p:spPr>
          <a:xfrm>
            <a:off x="11514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2" name="object 12"/>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3" name="object 13"/>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597" rIns="0" bIns="0" rtlCol="0">
            <a:spAutoFit/>
          </a:bodyPr>
          <a:lstStyle/>
          <a:p>
            <a:pPr marL="565785">
              <a:lnSpc>
                <a:spcPct val="100000"/>
              </a:lnSpc>
            </a:pPr>
            <a:r>
              <a:rPr sz="1800" b="1" spc="10" dirty="0">
                <a:solidFill>
                  <a:srgbClr val="3C3C3C"/>
                </a:solidFill>
                <a:latin typeface="Microsoft JhengHei" panose="020B0604030504040204" charset="-120"/>
                <a:cs typeface="Microsoft JhengHei" panose="020B0604030504040204" charset="-120"/>
              </a:rPr>
              <a:t>重点优惠之</a:t>
            </a:r>
            <a:r>
              <a:rPr sz="1800" b="1" dirty="0">
                <a:solidFill>
                  <a:srgbClr val="3C3C3C"/>
                </a:solidFill>
                <a:latin typeface="Microsoft JhengHei" panose="020B0604030504040204" charset="-120"/>
                <a:cs typeface="Microsoft JhengHei" panose="020B0604030504040204" charset="-120"/>
              </a:rPr>
              <a:t>二</a:t>
            </a:r>
            <a:endParaRPr sz="1800">
              <a:latin typeface="Microsoft JhengHei" panose="020B0604030504040204" charset="-120"/>
              <a:cs typeface="Microsoft JhengHei" panose="020B0604030504040204" charset="-120"/>
            </a:endParaRPr>
          </a:p>
        </p:txBody>
      </p:sp>
      <p:sp>
        <p:nvSpPr>
          <p:cNvPr id="3" name="object 3"/>
          <p:cNvSpPr txBox="1"/>
          <p:nvPr/>
        </p:nvSpPr>
        <p:spPr>
          <a:xfrm>
            <a:off x="3047745" y="334264"/>
            <a:ext cx="3702050" cy="281305"/>
          </a:xfrm>
          <a:prstGeom prst="rect">
            <a:avLst/>
          </a:prstGeom>
        </p:spPr>
        <p:txBody>
          <a:bodyPr vert="horz" wrap="square" lIns="0" tIns="0" rIns="0" bIns="0" rtlCol="0">
            <a:spAutoFit/>
          </a:bodyPr>
          <a:lstStyle/>
          <a:p>
            <a:pPr marL="12700">
              <a:lnSpc>
                <a:spcPct val="100000"/>
              </a:lnSpc>
            </a:pPr>
            <a:r>
              <a:rPr sz="1800" b="1" spc="5" dirty="0">
                <a:solidFill>
                  <a:srgbClr val="3C3C3C"/>
                </a:solidFill>
                <a:latin typeface="Microsoft JhengHei" panose="020B0604030504040204" charset="-120"/>
                <a:cs typeface="Microsoft JhengHei" panose="020B0604030504040204" charset="-120"/>
              </a:rPr>
              <a:t>研发费加计扣除企业所得税优惠政策</a:t>
            </a:r>
            <a:endParaRPr sz="1800">
              <a:latin typeface="Microsoft JhengHei" panose="020B0604030504040204" charset="-120"/>
              <a:cs typeface="Microsoft JhengHei" panose="020B0604030504040204" charset="-120"/>
            </a:endParaRPr>
          </a:p>
        </p:txBody>
      </p:sp>
      <p:sp>
        <p:nvSpPr>
          <p:cNvPr id="4" name="object 4"/>
          <p:cNvSpPr/>
          <p:nvPr/>
        </p:nvSpPr>
        <p:spPr>
          <a:xfrm>
            <a:off x="1044702" y="1425702"/>
            <a:ext cx="10381615" cy="4674235"/>
          </a:xfrm>
          <a:custGeom>
            <a:avLst/>
            <a:gdLst/>
            <a:ahLst/>
            <a:cxnLst/>
            <a:rect l="l" t="t" r="r" b="b"/>
            <a:pathLst>
              <a:path w="10381615" h="4674235">
                <a:moveTo>
                  <a:pt x="10377678" y="4674108"/>
                </a:moveTo>
                <a:lnTo>
                  <a:pt x="3809" y="4674108"/>
                </a:lnTo>
                <a:lnTo>
                  <a:pt x="2349" y="4673815"/>
                </a:lnTo>
                <a:lnTo>
                  <a:pt x="1117" y="4672990"/>
                </a:lnTo>
                <a:lnTo>
                  <a:pt x="292" y="4671758"/>
                </a:lnTo>
                <a:lnTo>
                  <a:pt x="0" y="4670298"/>
                </a:lnTo>
                <a:lnTo>
                  <a:pt x="0" y="3810"/>
                </a:lnTo>
                <a:lnTo>
                  <a:pt x="292" y="2349"/>
                </a:lnTo>
                <a:lnTo>
                  <a:pt x="1117" y="1117"/>
                </a:lnTo>
                <a:lnTo>
                  <a:pt x="2349" y="292"/>
                </a:lnTo>
                <a:lnTo>
                  <a:pt x="3809" y="0"/>
                </a:lnTo>
                <a:lnTo>
                  <a:pt x="10377678" y="0"/>
                </a:lnTo>
                <a:lnTo>
                  <a:pt x="10379138" y="292"/>
                </a:lnTo>
                <a:lnTo>
                  <a:pt x="10380370" y="1117"/>
                </a:lnTo>
                <a:lnTo>
                  <a:pt x="10381195" y="2349"/>
                </a:lnTo>
                <a:lnTo>
                  <a:pt x="10381488" y="3810"/>
                </a:lnTo>
                <a:lnTo>
                  <a:pt x="7619" y="3810"/>
                </a:lnTo>
                <a:lnTo>
                  <a:pt x="3809" y="7620"/>
                </a:lnTo>
                <a:lnTo>
                  <a:pt x="7619" y="7620"/>
                </a:lnTo>
                <a:lnTo>
                  <a:pt x="7619" y="4666488"/>
                </a:lnTo>
                <a:lnTo>
                  <a:pt x="3809" y="4666488"/>
                </a:lnTo>
                <a:lnTo>
                  <a:pt x="7619" y="4670298"/>
                </a:lnTo>
                <a:lnTo>
                  <a:pt x="10381488" y="4670298"/>
                </a:lnTo>
                <a:lnTo>
                  <a:pt x="10381195" y="4671758"/>
                </a:lnTo>
                <a:lnTo>
                  <a:pt x="10380370" y="4672990"/>
                </a:lnTo>
                <a:lnTo>
                  <a:pt x="10379138" y="4673815"/>
                </a:lnTo>
                <a:lnTo>
                  <a:pt x="10377678" y="4674108"/>
                </a:lnTo>
                <a:close/>
              </a:path>
            </a:pathLst>
          </a:custGeom>
          <a:solidFill>
            <a:srgbClr val="3C3C3C"/>
          </a:solidFill>
        </p:spPr>
        <p:txBody>
          <a:bodyPr wrap="square" lIns="0" tIns="0" rIns="0" bIns="0" rtlCol="0"/>
          <a:lstStyle/>
          <a:p/>
        </p:txBody>
      </p:sp>
      <p:sp>
        <p:nvSpPr>
          <p:cNvPr id="5" name="object 5"/>
          <p:cNvSpPr/>
          <p:nvPr/>
        </p:nvSpPr>
        <p:spPr>
          <a:xfrm>
            <a:off x="1052322" y="1431416"/>
            <a:ext cx="10366375" cy="0"/>
          </a:xfrm>
          <a:custGeom>
            <a:avLst/>
            <a:gdLst/>
            <a:ahLst/>
            <a:cxnLst/>
            <a:rect l="l" t="t" r="r" b="b"/>
            <a:pathLst>
              <a:path w="10366375">
                <a:moveTo>
                  <a:pt x="0" y="0"/>
                </a:moveTo>
                <a:lnTo>
                  <a:pt x="10366248" y="0"/>
                </a:lnTo>
              </a:path>
            </a:pathLst>
          </a:custGeom>
          <a:ln w="3810">
            <a:solidFill>
              <a:srgbClr val="3C3C3C"/>
            </a:solidFill>
          </a:ln>
        </p:spPr>
        <p:txBody>
          <a:bodyPr wrap="square" lIns="0" tIns="0" rIns="0" bIns="0" rtlCol="0"/>
          <a:lstStyle/>
          <a:p/>
        </p:txBody>
      </p:sp>
      <p:sp>
        <p:nvSpPr>
          <p:cNvPr id="6" name="object 6"/>
          <p:cNvSpPr/>
          <p:nvPr/>
        </p:nvSpPr>
        <p:spPr>
          <a:xfrm>
            <a:off x="11422380" y="1429511"/>
            <a:ext cx="0" cy="4666615"/>
          </a:xfrm>
          <a:custGeom>
            <a:avLst/>
            <a:gdLst/>
            <a:ahLst/>
            <a:cxnLst/>
            <a:rect l="l" t="t" r="r" b="b"/>
            <a:pathLst>
              <a:path h="4666615">
                <a:moveTo>
                  <a:pt x="0" y="0"/>
                </a:moveTo>
                <a:lnTo>
                  <a:pt x="0" y="4666488"/>
                </a:lnTo>
              </a:path>
            </a:pathLst>
          </a:custGeom>
          <a:ln w="7620">
            <a:solidFill>
              <a:srgbClr val="3C3C3C"/>
            </a:solidFill>
          </a:ln>
        </p:spPr>
        <p:txBody>
          <a:bodyPr wrap="square" lIns="0" tIns="0" rIns="0" bIns="0" rtlCol="0"/>
          <a:lstStyle/>
          <a:p/>
        </p:txBody>
      </p:sp>
      <p:sp>
        <p:nvSpPr>
          <p:cNvPr id="7" name="object 7"/>
          <p:cNvSpPr/>
          <p:nvPr/>
        </p:nvSpPr>
        <p:spPr>
          <a:xfrm>
            <a:off x="1052322" y="6094095"/>
            <a:ext cx="10366375" cy="0"/>
          </a:xfrm>
          <a:custGeom>
            <a:avLst/>
            <a:gdLst/>
            <a:ahLst/>
            <a:cxnLst/>
            <a:rect l="l" t="t" r="r" b="b"/>
            <a:pathLst>
              <a:path w="10366375">
                <a:moveTo>
                  <a:pt x="0" y="0"/>
                </a:moveTo>
                <a:lnTo>
                  <a:pt x="10366248" y="0"/>
                </a:lnTo>
              </a:path>
            </a:pathLst>
          </a:custGeom>
          <a:ln w="3810">
            <a:solidFill>
              <a:srgbClr val="3C3C3C"/>
            </a:solidFill>
          </a:ln>
        </p:spPr>
        <p:txBody>
          <a:bodyPr wrap="square" lIns="0" tIns="0" rIns="0" bIns="0" rtlCol="0"/>
          <a:lstStyle/>
          <a:p/>
        </p:txBody>
      </p:sp>
      <p:sp>
        <p:nvSpPr>
          <p:cNvPr id="8" name="object 8"/>
          <p:cNvSpPr txBox="1"/>
          <p:nvPr/>
        </p:nvSpPr>
        <p:spPr>
          <a:xfrm>
            <a:off x="1225702" y="1376273"/>
            <a:ext cx="9916795" cy="4137025"/>
          </a:xfrm>
          <a:prstGeom prst="rect">
            <a:avLst/>
          </a:prstGeom>
        </p:spPr>
        <p:txBody>
          <a:bodyPr vert="horz" wrap="square" lIns="0" tIns="0" rIns="0" bIns="0" rtlCol="0">
            <a:spAutoFit/>
          </a:bodyPr>
          <a:lstStyle/>
          <a:p>
            <a:pPr marL="12700" marR="15875" indent="456565">
              <a:lnSpc>
                <a:spcPct val="155000"/>
              </a:lnSpc>
            </a:pPr>
            <a:r>
              <a:rPr sz="2000" b="1" spc="35" dirty="0">
                <a:solidFill>
                  <a:srgbClr val="FF0000"/>
                </a:solidFill>
                <a:latin typeface="Microsoft JhengHei" panose="020B0604030504040204" charset="-120"/>
                <a:cs typeface="Microsoft JhengHei" panose="020B0604030504040204" charset="-120"/>
              </a:rPr>
              <a:t>国家税务总局公告</a:t>
            </a:r>
            <a:r>
              <a:rPr sz="2000" b="1" spc="35" dirty="0">
                <a:solidFill>
                  <a:srgbClr val="FF0000"/>
                </a:solidFill>
                <a:latin typeface="Arial" panose="020B0604020202020204"/>
                <a:cs typeface="Arial" panose="020B0604020202020204"/>
              </a:rPr>
              <a:t>2017</a:t>
            </a:r>
            <a:r>
              <a:rPr sz="2000" b="1" spc="35" dirty="0">
                <a:solidFill>
                  <a:srgbClr val="FF0000"/>
                </a:solidFill>
                <a:latin typeface="Microsoft JhengHei" panose="020B0604030504040204" charset="-120"/>
                <a:cs typeface="Microsoft JhengHei" panose="020B0604030504040204" charset="-120"/>
              </a:rPr>
              <a:t>年第</a:t>
            </a:r>
            <a:r>
              <a:rPr sz="2000" b="1" spc="35" dirty="0">
                <a:solidFill>
                  <a:srgbClr val="FF0000"/>
                </a:solidFill>
                <a:latin typeface="Arial" panose="020B0604020202020204"/>
                <a:cs typeface="Arial" panose="020B0604020202020204"/>
              </a:rPr>
              <a:t>18</a:t>
            </a:r>
            <a:r>
              <a:rPr sz="2000" b="1" spc="35" dirty="0">
                <a:solidFill>
                  <a:srgbClr val="FF0000"/>
                </a:solidFill>
                <a:latin typeface="Microsoft JhengHei" panose="020B0604030504040204" charset="-120"/>
                <a:cs typeface="Microsoft JhengHei" panose="020B0604030504040204" charset="-120"/>
              </a:rPr>
              <a:t>号</a:t>
            </a:r>
            <a:r>
              <a:rPr sz="2000" b="1" spc="35" dirty="0">
                <a:latin typeface="Arial" panose="020B0604020202020204"/>
                <a:cs typeface="Arial" panose="020B0604020202020204"/>
              </a:rPr>
              <a:t>——</a:t>
            </a:r>
            <a:r>
              <a:rPr sz="2000" b="1" spc="35" dirty="0">
                <a:latin typeface="Microsoft JhengHei" panose="020B0604030504040204" charset="-120"/>
                <a:cs typeface="Microsoft JhengHei" panose="020B0604030504040204" charset="-120"/>
              </a:rPr>
              <a:t>关于提高科技型中小企业研究开发费用税前加 </a:t>
            </a:r>
            <a:r>
              <a:rPr sz="2000" b="1" dirty="0">
                <a:latin typeface="Microsoft JhengHei" panose="020B0604030504040204" charset="-120"/>
                <a:cs typeface="Microsoft JhengHei" panose="020B0604030504040204" charset="-120"/>
              </a:rPr>
              <a:t> </a:t>
            </a:r>
            <a:r>
              <a:rPr sz="2000" b="1" dirty="0">
                <a:latin typeface="Microsoft JhengHei" panose="020B0604030504040204" charset="-120"/>
                <a:cs typeface="Microsoft JhengHei" panose="020B0604030504040204" charset="-120"/>
              </a:rPr>
              <a:t>计扣除比例有关问题的公告（</a:t>
            </a:r>
            <a:r>
              <a:rPr sz="2000" b="1" dirty="0">
                <a:latin typeface="Arial" panose="020B0604020202020204"/>
                <a:cs typeface="Arial" panose="020B0604020202020204"/>
              </a:rPr>
              <a:t>2017-2019</a:t>
            </a:r>
            <a:r>
              <a:rPr sz="2000" b="1" dirty="0">
                <a:latin typeface="Microsoft JhengHei" panose="020B0604030504040204" charset="-120"/>
                <a:cs typeface="Microsoft JhengHei" panose="020B0604030504040204" charset="-120"/>
              </a:rPr>
              <a:t>年）</a:t>
            </a:r>
            <a:endParaRPr sz="2000">
              <a:latin typeface="Microsoft JhengHei" panose="020B0604030504040204" charset="-120"/>
              <a:cs typeface="Microsoft JhengHei" panose="020B0604030504040204" charset="-120"/>
            </a:endParaRPr>
          </a:p>
          <a:p>
            <a:pPr marL="468630" marR="5080" indent="-635">
              <a:lnSpc>
                <a:spcPct val="141000"/>
              </a:lnSpc>
              <a:spcBef>
                <a:spcPts val="420"/>
              </a:spcBef>
            </a:pPr>
            <a:r>
              <a:rPr sz="2000" b="1" dirty="0">
                <a:solidFill>
                  <a:srgbClr val="D5070E"/>
                </a:solidFill>
                <a:latin typeface="Microsoft JhengHei" panose="020B0604030504040204" charset="-120"/>
                <a:cs typeface="Microsoft JhengHei" panose="020B0604030504040204" charset="-120"/>
              </a:rPr>
              <a:t>国科发政〔</a:t>
            </a:r>
            <a:r>
              <a:rPr sz="2000" b="1" dirty="0">
                <a:solidFill>
                  <a:srgbClr val="D5070E"/>
                </a:solidFill>
                <a:latin typeface="Arial" panose="020B0604020202020204"/>
                <a:cs typeface="Arial" panose="020B0604020202020204"/>
              </a:rPr>
              <a:t>2017</a:t>
            </a:r>
            <a:r>
              <a:rPr sz="2000" b="1" dirty="0">
                <a:solidFill>
                  <a:srgbClr val="D5070E"/>
                </a:solidFill>
                <a:latin typeface="Microsoft JhengHei" panose="020B0604030504040204" charset="-120"/>
                <a:cs typeface="Microsoft JhengHei" panose="020B0604030504040204" charset="-120"/>
              </a:rPr>
              <a:t>〕</a:t>
            </a:r>
            <a:r>
              <a:rPr sz="2000" b="1" dirty="0">
                <a:solidFill>
                  <a:srgbClr val="D5070E"/>
                </a:solidFill>
                <a:latin typeface="Arial" panose="020B0604020202020204"/>
                <a:cs typeface="Arial" panose="020B0604020202020204"/>
              </a:rPr>
              <a:t>115</a:t>
            </a:r>
            <a:r>
              <a:rPr sz="2000" b="1" dirty="0">
                <a:solidFill>
                  <a:srgbClr val="D5070E"/>
                </a:solidFill>
                <a:latin typeface="Microsoft JhengHei" panose="020B0604030504040204" charset="-120"/>
                <a:cs typeface="Microsoft JhengHei" panose="020B0604030504040204" charset="-120"/>
              </a:rPr>
              <a:t>号</a:t>
            </a:r>
            <a:r>
              <a:rPr sz="2000" b="1" dirty="0">
                <a:latin typeface="Arial" panose="020B0604020202020204"/>
                <a:cs typeface="Arial" panose="020B0604020202020204"/>
              </a:rPr>
              <a:t>——</a:t>
            </a:r>
            <a:r>
              <a:rPr sz="2000" b="1" dirty="0">
                <a:latin typeface="Microsoft JhengHei" panose="020B0604030504040204" charset="-120"/>
                <a:cs typeface="Microsoft JhengHei" panose="020B0604030504040204" charset="-120"/>
              </a:rPr>
              <a:t>关于印发《科技型中小企业评价办法》的通知 </a:t>
            </a:r>
            <a:r>
              <a:rPr sz="2000" b="1" spc="-350" dirty="0">
                <a:latin typeface="Microsoft JhengHei" panose="020B0604030504040204" charset="-120"/>
                <a:cs typeface="Microsoft JhengHei" panose="020B0604030504040204" charset="-120"/>
              </a:rPr>
              <a:t> </a:t>
            </a:r>
            <a:r>
              <a:rPr sz="2000" b="1" spc="25" dirty="0">
                <a:solidFill>
                  <a:srgbClr val="D5070E"/>
                </a:solidFill>
                <a:latin typeface="Microsoft JhengHei" panose="020B0604030504040204" charset="-120"/>
                <a:cs typeface="Microsoft JhengHei" panose="020B0604030504040204" charset="-120"/>
              </a:rPr>
              <a:t>国</a:t>
            </a:r>
            <a:r>
              <a:rPr sz="2000" b="1" spc="15" dirty="0">
                <a:solidFill>
                  <a:srgbClr val="D5070E"/>
                </a:solidFill>
                <a:latin typeface="Microsoft JhengHei" panose="020B0604030504040204" charset="-120"/>
                <a:cs typeface="Microsoft JhengHei" panose="020B0604030504040204" charset="-120"/>
              </a:rPr>
              <a:t>科火</a:t>
            </a:r>
            <a:r>
              <a:rPr sz="2000" b="1" spc="35" dirty="0">
                <a:solidFill>
                  <a:srgbClr val="D5070E"/>
                </a:solidFill>
                <a:latin typeface="Microsoft JhengHei" panose="020B0604030504040204" charset="-120"/>
                <a:cs typeface="Microsoft JhengHei" panose="020B0604030504040204" charset="-120"/>
              </a:rPr>
              <a:t>字</a:t>
            </a:r>
            <a:r>
              <a:rPr sz="2000" b="1" spc="15" dirty="0">
                <a:solidFill>
                  <a:srgbClr val="D5070E"/>
                </a:solidFill>
                <a:latin typeface="Microsoft JhengHei" panose="020B0604030504040204" charset="-120"/>
                <a:cs typeface="Microsoft JhengHei" panose="020B0604030504040204" charset="-120"/>
              </a:rPr>
              <a:t>〔</a:t>
            </a:r>
            <a:r>
              <a:rPr sz="2000" b="1" spc="-20" dirty="0">
                <a:solidFill>
                  <a:srgbClr val="D5070E"/>
                </a:solidFill>
                <a:latin typeface="Arial" panose="020B0604020202020204"/>
                <a:cs typeface="Arial" panose="020B0604020202020204"/>
              </a:rPr>
              <a:t>2017</a:t>
            </a:r>
            <a:r>
              <a:rPr sz="2000" b="1" spc="25" dirty="0">
                <a:solidFill>
                  <a:srgbClr val="D5070E"/>
                </a:solidFill>
                <a:latin typeface="Microsoft JhengHei" panose="020B0604030504040204" charset="-120"/>
                <a:cs typeface="Microsoft JhengHei" panose="020B0604030504040204" charset="-120"/>
              </a:rPr>
              <a:t>〕</a:t>
            </a:r>
            <a:r>
              <a:rPr sz="2000" b="1" spc="-15" dirty="0">
                <a:solidFill>
                  <a:srgbClr val="D5070E"/>
                </a:solidFill>
                <a:latin typeface="Arial" panose="020B0604020202020204"/>
                <a:cs typeface="Arial" panose="020B0604020202020204"/>
              </a:rPr>
              <a:t>144</a:t>
            </a:r>
            <a:r>
              <a:rPr sz="2000" b="1" spc="15" dirty="0">
                <a:solidFill>
                  <a:srgbClr val="D5070E"/>
                </a:solidFill>
                <a:latin typeface="Microsoft JhengHei" panose="020B0604030504040204" charset="-120"/>
                <a:cs typeface="Microsoft JhengHei" panose="020B0604030504040204" charset="-120"/>
              </a:rPr>
              <a:t>号</a:t>
            </a:r>
            <a:r>
              <a:rPr sz="2000" b="1" dirty="0">
                <a:latin typeface="Arial" panose="020B0604020202020204"/>
                <a:cs typeface="Arial" panose="020B0604020202020204"/>
              </a:rPr>
              <a:t>——</a:t>
            </a:r>
            <a:r>
              <a:rPr sz="2000" b="1" spc="15" dirty="0">
                <a:latin typeface="Microsoft JhengHei" panose="020B0604030504040204" charset="-120"/>
                <a:cs typeface="Microsoft JhengHei" panose="020B0604030504040204" charset="-120"/>
              </a:rPr>
              <a:t>关</a:t>
            </a:r>
            <a:r>
              <a:rPr sz="2000" b="1" spc="25" dirty="0">
                <a:latin typeface="Microsoft JhengHei" panose="020B0604030504040204" charset="-120"/>
                <a:cs typeface="Microsoft JhengHei" panose="020B0604030504040204" charset="-120"/>
              </a:rPr>
              <a:t>于</a:t>
            </a:r>
            <a:r>
              <a:rPr sz="2000" b="1" spc="15" dirty="0">
                <a:latin typeface="Microsoft JhengHei" panose="020B0604030504040204" charset="-120"/>
                <a:cs typeface="Microsoft JhengHei" panose="020B0604030504040204" charset="-120"/>
              </a:rPr>
              <a:t>印</a:t>
            </a:r>
            <a:r>
              <a:rPr sz="2000" b="1" spc="20" dirty="0">
                <a:latin typeface="Microsoft JhengHei" panose="020B0604030504040204" charset="-120"/>
                <a:cs typeface="Microsoft JhengHei" panose="020B0604030504040204" charset="-120"/>
              </a:rPr>
              <a:t>发</a:t>
            </a:r>
            <a:r>
              <a:rPr sz="2000" b="1" spc="25" dirty="0">
                <a:latin typeface="Microsoft JhengHei" panose="020B0604030504040204" charset="-120"/>
                <a:cs typeface="Microsoft JhengHei" panose="020B0604030504040204" charset="-120"/>
              </a:rPr>
              <a:t>《</a:t>
            </a:r>
            <a:r>
              <a:rPr sz="2000" b="1" spc="15" dirty="0">
                <a:latin typeface="Microsoft JhengHei" panose="020B0604030504040204" charset="-120"/>
                <a:cs typeface="Microsoft JhengHei" panose="020B0604030504040204" charset="-120"/>
              </a:rPr>
              <a:t>科技型</a:t>
            </a:r>
            <a:r>
              <a:rPr sz="2000" b="1" spc="25" dirty="0">
                <a:latin typeface="Microsoft JhengHei" panose="020B0604030504040204" charset="-120"/>
                <a:cs typeface="Microsoft JhengHei" panose="020B0604030504040204" charset="-120"/>
              </a:rPr>
              <a:t>中</a:t>
            </a:r>
            <a:r>
              <a:rPr sz="2000" b="1" spc="15" dirty="0">
                <a:latin typeface="Microsoft JhengHei" panose="020B0604030504040204" charset="-120"/>
                <a:cs typeface="Microsoft JhengHei" panose="020B0604030504040204" charset="-120"/>
              </a:rPr>
              <a:t>小</a:t>
            </a:r>
            <a:r>
              <a:rPr sz="2000" b="1" spc="25" dirty="0">
                <a:latin typeface="Microsoft JhengHei" panose="020B0604030504040204" charset="-120"/>
                <a:cs typeface="Microsoft JhengHei" panose="020B0604030504040204" charset="-120"/>
              </a:rPr>
              <a:t>企</a:t>
            </a:r>
            <a:r>
              <a:rPr sz="2000" b="1" spc="15" dirty="0">
                <a:latin typeface="Microsoft JhengHei" panose="020B0604030504040204" charset="-120"/>
                <a:cs typeface="Microsoft JhengHei" panose="020B0604030504040204" charset="-120"/>
              </a:rPr>
              <a:t>业评价</a:t>
            </a:r>
            <a:r>
              <a:rPr sz="2000" b="1" spc="25" dirty="0">
                <a:latin typeface="Microsoft JhengHei" panose="020B0604030504040204" charset="-120"/>
                <a:cs typeface="Microsoft JhengHei" panose="020B0604030504040204" charset="-120"/>
              </a:rPr>
              <a:t>工</a:t>
            </a:r>
            <a:r>
              <a:rPr sz="2000" b="1" spc="15" dirty="0">
                <a:latin typeface="Microsoft JhengHei" panose="020B0604030504040204" charset="-120"/>
                <a:cs typeface="Microsoft JhengHei" panose="020B0604030504040204" charset="-120"/>
              </a:rPr>
              <a:t>作</a:t>
            </a:r>
            <a:r>
              <a:rPr sz="2000" b="1" spc="25" dirty="0">
                <a:latin typeface="Microsoft JhengHei" panose="020B0604030504040204" charset="-120"/>
                <a:cs typeface="Microsoft JhengHei" panose="020B0604030504040204" charset="-120"/>
              </a:rPr>
              <a:t>指</a:t>
            </a:r>
            <a:r>
              <a:rPr sz="2000" b="1" spc="45" dirty="0">
                <a:latin typeface="Microsoft JhengHei" panose="020B0604030504040204" charset="-120"/>
                <a:cs typeface="Microsoft JhengHei" panose="020B0604030504040204" charset="-120"/>
              </a:rPr>
              <a:t>引</a:t>
            </a:r>
            <a:r>
              <a:rPr sz="2000" b="1" spc="15" dirty="0">
                <a:latin typeface="Microsoft JhengHei" panose="020B0604030504040204" charset="-120"/>
                <a:cs typeface="Microsoft JhengHei" panose="020B0604030504040204" charset="-120"/>
              </a:rPr>
              <a:t>（试</a:t>
            </a:r>
            <a:r>
              <a:rPr sz="2000" b="1" spc="25" dirty="0">
                <a:latin typeface="Microsoft JhengHei" panose="020B0604030504040204" charset="-120"/>
                <a:cs typeface="Microsoft JhengHei" panose="020B0604030504040204" charset="-120"/>
              </a:rPr>
              <a:t>行</a:t>
            </a:r>
            <a:r>
              <a:rPr sz="2000" b="1" spc="15" dirty="0">
                <a:latin typeface="Microsoft JhengHei" panose="020B0604030504040204" charset="-120"/>
                <a:cs typeface="Microsoft JhengHei" panose="020B0604030504040204" charset="-120"/>
              </a:rPr>
              <a:t>）</a:t>
            </a:r>
            <a:r>
              <a:rPr sz="2000" b="1" spc="25" dirty="0">
                <a:latin typeface="Microsoft JhengHei" panose="020B0604030504040204" charset="-120"/>
                <a:cs typeface="Microsoft JhengHei" panose="020B0604030504040204" charset="-120"/>
              </a:rPr>
              <a:t>》</a:t>
            </a:r>
            <a:r>
              <a:rPr sz="2000" b="1" spc="5" dirty="0">
                <a:latin typeface="Microsoft JhengHei" panose="020B0604030504040204" charset="-120"/>
                <a:cs typeface="Microsoft JhengHei" panose="020B0604030504040204" charset="-120"/>
              </a:rPr>
              <a:t>的</a:t>
            </a:r>
            <a:endParaRPr sz="2000">
              <a:latin typeface="Microsoft JhengHei" panose="020B0604030504040204" charset="-120"/>
              <a:cs typeface="Microsoft JhengHei" panose="020B0604030504040204" charset="-120"/>
            </a:endParaRPr>
          </a:p>
          <a:p>
            <a:pPr marL="12700">
              <a:lnSpc>
                <a:spcPct val="100000"/>
              </a:lnSpc>
              <a:spcBef>
                <a:spcPts val="1175"/>
              </a:spcBef>
            </a:pPr>
            <a:r>
              <a:rPr sz="2000" b="1" spc="10" dirty="0">
                <a:latin typeface="Microsoft JhengHei" panose="020B0604030504040204" charset="-120"/>
                <a:cs typeface="Microsoft JhengHei" panose="020B0604030504040204" charset="-120"/>
              </a:rPr>
              <a:t>通知</a:t>
            </a:r>
            <a:endParaRPr sz="2000">
              <a:latin typeface="Microsoft JhengHei" panose="020B0604030504040204" charset="-120"/>
              <a:cs typeface="Microsoft JhengHei" panose="020B0604030504040204" charset="-120"/>
            </a:endParaRPr>
          </a:p>
          <a:p>
            <a:pPr marL="12700" marR="140970" indent="456565">
              <a:lnSpc>
                <a:spcPct val="149000"/>
              </a:lnSpc>
              <a:spcBef>
                <a:spcPts val="60"/>
              </a:spcBef>
            </a:pPr>
            <a:r>
              <a:rPr sz="2000" b="1" spc="10" dirty="0">
                <a:solidFill>
                  <a:srgbClr val="D5070E"/>
                </a:solidFill>
                <a:latin typeface="Microsoft JhengHei" panose="020B0604030504040204" charset="-120"/>
                <a:cs typeface="Microsoft JhengHei" panose="020B0604030504040204" charset="-120"/>
              </a:rPr>
              <a:t>财税〔</a:t>
            </a:r>
            <a:r>
              <a:rPr sz="2000" b="1" spc="10" dirty="0">
                <a:solidFill>
                  <a:srgbClr val="D5070E"/>
                </a:solidFill>
                <a:latin typeface="Arial" panose="020B0604020202020204"/>
                <a:cs typeface="Arial" panose="020B0604020202020204"/>
              </a:rPr>
              <a:t>2018</a:t>
            </a:r>
            <a:r>
              <a:rPr sz="2000" b="1" spc="10" dirty="0">
                <a:solidFill>
                  <a:srgbClr val="D5070E"/>
                </a:solidFill>
                <a:latin typeface="Microsoft JhengHei" panose="020B0604030504040204" charset="-120"/>
                <a:cs typeface="Microsoft JhengHei" panose="020B0604030504040204" charset="-120"/>
              </a:rPr>
              <a:t>〕</a:t>
            </a:r>
            <a:r>
              <a:rPr sz="2000" b="1" spc="10" dirty="0">
                <a:solidFill>
                  <a:srgbClr val="D5070E"/>
                </a:solidFill>
                <a:latin typeface="Arial" panose="020B0604020202020204"/>
                <a:cs typeface="Arial" panose="020B0604020202020204"/>
              </a:rPr>
              <a:t>64</a:t>
            </a:r>
            <a:r>
              <a:rPr sz="2000" b="1" spc="10" dirty="0">
                <a:solidFill>
                  <a:srgbClr val="D5070E"/>
                </a:solidFill>
                <a:latin typeface="Microsoft JhengHei" panose="020B0604030504040204" charset="-120"/>
                <a:cs typeface="Microsoft JhengHei" panose="020B0604030504040204" charset="-120"/>
              </a:rPr>
              <a:t>号</a:t>
            </a:r>
            <a:r>
              <a:rPr sz="2000" b="1" spc="10" dirty="0">
                <a:latin typeface="Arial" panose="020B0604020202020204"/>
                <a:cs typeface="Arial" panose="020B0604020202020204"/>
              </a:rPr>
              <a:t>——</a:t>
            </a:r>
            <a:r>
              <a:rPr sz="2000" b="1" spc="10" dirty="0">
                <a:latin typeface="Microsoft JhengHei" panose="020B0604030504040204" charset="-120"/>
                <a:cs typeface="Microsoft JhengHei" panose="020B0604030504040204" charset="-120"/>
              </a:rPr>
              <a:t>财政部税务总局科技部关于企业委托境外研究开发费用税前 </a:t>
            </a:r>
            <a:r>
              <a:rPr sz="2000" b="1"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加计扣除有关政策问题的通知</a:t>
            </a:r>
            <a:endParaRPr sz="2000">
              <a:latin typeface="Microsoft JhengHei" panose="020B0604030504040204" charset="-120"/>
              <a:cs typeface="Microsoft JhengHei" panose="020B0604030504040204" charset="-120"/>
            </a:endParaRPr>
          </a:p>
          <a:p>
            <a:pPr marL="12700" marR="199390" indent="456565">
              <a:lnSpc>
                <a:spcPts val="3580"/>
              </a:lnSpc>
              <a:spcBef>
                <a:spcPts val="245"/>
              </a:spcBef>
            </a:pPr>
            <a:r>
              <a:rPr sz="2000" b="1" spc="5" dirty="0">
                <a:solidFill>
                  <a:srgbClr val="D5070E"/>
                </a:solidFill>
                <a:latin typeface="Microsoft JhengHei" panose="020B0604030504040204" charset="-120"/>
                <a:cs typeface="Microsoft JhengHei" panose="020B0604030504040204" charset="-120"/>
              </a:rPr>
              <a:t>财税〔</a:t>
            </a:r>
            <a:r>
              <a:rPr sz="2000" b="1" spc="5" dirty="0">
                <a:solidFill>
                  <a:srgbClr val="D5070E"/>
                </a:solidFill>
                <a:latin typeface="Arial" panose="020B0604020202020204"/>
                <a:cs typeface="Arial" panose="020B0604020202020204"/>
              </a:rPr>
              <a:t>2018</a:t>
            </a:r>
            <a:r>
              <a:rPr sz="2000" b="1" spc="5" dirty="0">
                <a:solidFill>
                  <a:srgbClr val="D5070E"/>
                </a:solidFill>
                <a:latin typeface="Microsoft JhengHei" panose="020B0604030504040204" charset="-120"/>
                <a:cs typeface="Microsoft JhengHei" panose="020B0604030504040204" charset="-120"/>
              </a:rPr>
              <a:t>〕</a:t>
            </a:r>
            <a:r>
              <a:rPr sz="2000" b="1" spc="5" dirty="0">
                <a:solidFill>
                  <a:srgbClr val="D5070E"/>
                </a:solidFill>
                <a:latin typeface="Arial" panose="020B0604020202020204"/>
                <a:cs typeface="Arial" panose="020B0604020202020204"/>
              </a:rPr>
              <a:t>99</a:t>
            </a:r>
            <a:r>
              <a:rPr sz="2000" b="1" spc="5" dirty="0">
                <a:solidFill>
                  <a:srgbClr val="D5070E"/>
                </a:solidFill>
                <a:latin typeface="Microsoft JhengHei" panose="020B0604030504040204" charset="-120"/>
                <a:cs typeface="Microsoft JhengHei" panose="020B0604030504040204" charset="-120"/>
              </a:rPr>
              <a:t>号</a:t>
            </a:r>
            <a:r>
              <a:rPr sz="2000" b="1" spc="5" dirty="0">
                <a:latin typeface="Arial" panose="020B0604020202020204"/>
                <a:cs typeface="Arial" panose="020B0604020202020204"/>
              </a:rPr>
              <a:t>——</a:t>
            </a:r>
            <a:r>
              <a:rPr sz="2000" b="1" spc="5" dirty="0">
                <a:latin typeface="Microsoft JhengHei" panose="020B0604030504040204" charset="-120"/>
                <a:cs typeface="Microsoft JhengHei" panose="020B0604030504040204" charset="-120"/>
              </a:rPr>
              <a:t>财政部 </a:t>
            </a:r>
            <a:r>
              <a:rPr sz="2000" b="1" spc="10" dirty="0">
                <a:latin typeface="Microsoft JhengHei" panose="020B0604030504040204" charset="-120"/>
                <a:cs typeface="Microsoft JhengHei" panose="020B0604030504040204" charset="-120"/>
              </a:rPr>
              <a:t>税务总局 科技部</a:t>
            </a:r>
            <a:r>
              <a:rPr sz="2000" b="1" spc="90" dirty="0">
                <a:latin typeface="Microsoft JhengHei" panose="020B0604030504040204" charset="-120"/>
                <a:cs typeface="Microsoft JhengHei" panose="020B0604030504040204" charset="-120"/>
              </a:rPr>
              <a:t> </a:t>
            </a:r>
            <a:r>
              <a:rPr sz="2000" b="1" spc="15" dirty="0">
                <a:latin typeface="Microsoft JhengHei" panose="020B0604030504040204" charset="-120"/>
                <a:cs typeface="Microsoft JhengHei" panose="020B0604030504040204" charset="-120"/>
              </a:rPr>
              <a:t>关于提高研究开发费用税前加计扣 </a:t>
            </a:r>
            <a:r>
              <a:rPr sz="2000" b="1"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除比例的通知</a:t>
            </a:r>
            <a:endParaRPr sz="2000">
              <a:latin typeface="Microsoft JhengHei" panose="020B0604030504040204" charset="-120"/>
              <a:cs typeface="Microsoft JhengHei" panose="020B0604030504040204" charset="-120"/>
            </a:endParaRPr>
          </a:p>
        </p:txBody>
      </p:sp>
      <p:sp>
        <p:nvSpPr>
          <p:cNvPr id="9" name="object 9"/>
          <p:cNvSpPr/>
          <p:nvPr/>
        </p:nvSpPr>
        <p:spPr>
          <a:xfrm>
            <a:off x="952500" y="1443989"/>
            <a:ext cx="110489" cy="275590"/>
          </a:xfrm>
          <a:custGeom>
            <a:avLst/>
            <a:gdLst/>
            <a:ahLst/>
            <a:cxnLst/>
            <a:rect l="l" t="t" r="r" b="b"/>
            <a:pathLst>
              <a:path w="110490" h="275589">
                <a:moveTo>
                  <a:pt x="0" y="0"/>
                </a:moveTo>
                <a:lnTo>
                  <a:pt x="110159" y="0"/>
                </a:lnTo>
                <a:lnTo>
                  <a:pt x="110159" y="275590"/>
                </a:lnTo>
                <a:lnTo>
                  <a:pt x="0" y="275590"/>
                </a:lnTo>
                <a:lnTo>
                  <a:pt x="0" y="0"/>
                </a:lnTo>
                <a:close/>
              </a:path>
            </a:pathLst>
          </a:custGeom>
          <a:solidFill>
            <a:srgbClr val="4276AA"/>
          </a:solidFill>
        </p:spPr>
        <p:txBody>
          <a:bodyPr wrap="square" lIns="0" tIns="0" rIns="0" bIns="0" rtlCol="0"/>
          <a:lstStyle/>
          <a:p/>
        </p:txBody>
      </p:sp>
      <p:sp>
        <p:nvSpPr>
          <p:cNvPr id="10" name="object 10"/>
          <p:cNvSpPr/>
          <p:nvPr/>
        </p:nvSpPr>
        <p:spPr>
          <a:xfrm>
            <a:off x="952500" y="1333500"/>
            <a:ext cx="386080" cy="110489"/>
          </a:xfrm>
          <a:custGeom>
            <a:avLst/>
            <a:gdLst/>
            <a:ahLst/>
            <a:cxnLst/>
            <a:rect l="l" t="t" r="r" b="b"/>
            <a:pathLst>
              <a:path w="386080"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1" name="object 11"/>
          <p:cNvSpPr/>
          <p:nvPr/>
        </p:nvSpPr>
        <p:spPr>
          <a:xfrm>
            <a:off x="11145011" y="608584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2" name="object 12"/>
          <p:cNvSpPr/>
          <p:nvPr/>
        </p:nvSpPr>
        <p:spPr>
          <a:xfrm>
            <a:off x="11420475" y="5811520"/>
            <a:ext cx="110489" cy="274320"/>
          </a:xfrm>
          <a:custGeom>
            <a:avLst/>
            <a:gdLst/>
            <a:ahLst/>
            <a:cxnLst/>
            <a:rect l="l" t="t" r="r" b="b"/>
            <a:pathLst>
              <a:path w="110490" h="274320">
                <a:moveTo>
                  <a:pt x="0" y="0"/>
                </a:moveTo>
                <a:lnTo>
                  <a:pt x="110108" y="0"/>
                </a:lnTo>
                <a:lnTo>
                  <a:pt x="110108" y="274320"/>
                </a:lnTo>
                <a:lnTo>
                  <a:pt x="0" y="274320"/>
                </a:lnTo>
                <a:lnTo>
                  <a:pt x="0" y="0"/>
                </a:lnTo>
                <a:close/>
              </a:path>
            </a:pathLst>
          </a:custGeom>
          <a:solidFill>
            <a:srgbClr val="4276AA"/>
          </a:solidFill>
        </p:spPr>
        <p:txBody>
          <a:bodyPr wrap="square" lIns="0" tIns="0" rIns="0" bIns="0" rtlCol="0"/>
          <a:lstStyle/>
          <a:p/>
        </p:txBody>
      </p:sp>
      <p:sp>
        <p:nvSpPr>
          <p:cNvPr id="13" name="object 13"/>
          <p:cNvSpPr/>
          <p:nvPr/>
        </p:nvSpPr>
        <p:spPr>
          <a:xfrm>
            <a:off x="1016508" y="842010"/>
            <a:ext cx="10454640" cy="0"/>
          </a:xfrm>
          <a:custGeom>
            <a:avLst/>
            <a:gdLst/>
            <a:ahLst/>
            <a:cxnLst/>
            <a:rect l="l" t="t" r="r" b="b"/>
            <a:pathLst>
              <a:path w="10454640">
                <a:moveTo>
                  <a:pt x="0" y="0"/>
                </a:moveTo>
                <a:lnTo>
                  <a:pt x="10454640" y="0"/>
                </a:lnTo>
              </a:path>
            </a:pathLst>
          </a:custGeom>
          <a:ln w="11049">
            <a:solidFill>
              <a:srgbClr val="000000"/>
            </a:solidFill>
          </a:ln>
        </p:spPr>
        <p:txBody>
          <a:bodyPr wrap="square" lIns="0" tIns="0" rIns="0" bIns="0" rtlCol="0"/>
          <a:lstStyle/>
          <a:p/>
        </p:txBody>
      </p:sp>
      <p:sp>
        <p:nvSpPr>
          <p:cNvPr id="14" name="object 14"/>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5" name="object 15"/>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5202" y="533476"/>
            <a:ext cx="4106545" cy="311150"/>
          </a:xfrm>
          <a:prstGeom prst="rect">
            <a:avLst/>
          </a:prstGeom>
        </p:spPr>
        <p:txBody>
          <a:bodyPr vert="horz" wrap="square" lIns="0" tIns="0" rIns="0" bIns="0" rtlCol="0">
            <a:spAutoFit/>
          </a:bodyPr>
          <a:lstStyle/>
          <a:p>
            <a:pPr marL="12700">
              <a:lnSpc>
                <a:spcPct val="100000"/>
              </a:lnSpc>
            </a:pPr>
            <a:r>
              <a:rPr sz="2000" b="1" spc="5" dirty="0">
                <a:solidFill>
                  <a:srgbClr val="3C3C3C"/>
                </a:solidFill>
                <a:latin typeface="Microsoft JhengHei" panose="020B0604030504040204" charset="-120"/>
                <a:cs typeface="Microsoft JhengHei" panose="020B0604030504040204" charset="-120"/>
              </a:rPr>
              <a:t>研发费加计扣除企业所得税优惠政策</a:t>
            </a:r>
            <a:endParaRPr sz="2000">
              <a:latin typeface="Microsoft JhengHei" panose="020B0604030504040204" charset="-120"/>
              <a:cs typeface="Microsoft JhengHei" panose="020B0604030504040204" charset="-120"/>
            </a:endParaRPr>
          </a:p>
        </p:txBody>
      </p:sp>
      <p:sp>
        <p:nvSpPr>
          <p:cNvPr id="3" name="object 3"/>
          <p:cNvSpPr/>
          <p:nvPr/>
        </p:nvSpPr>
        <p:spPr>
          <a:xfrm>
            <a:off x="837438" y="1210817"/>
            <a:ext cx="10294620" cy="4906010"/>
          </a:xfrm>
          <a:custGeom>
            <a:avLst/>
            <a:gdLst/>
            <a:ahLst/>
            <a:cxnLst/>
            <a:rect l="l" t="t" r="r" b="b"/>
            <a:pathLst>
              <a:path w="10294620" h="4906010">
                <a:moveTo>
                  <a:pt x="10290810" y="4905756"/>
                </a:moveTo>
                <a:lnTo>
                  <a:pt x="3809" y="4905756"/>
                </a:lnTo>
                <a:lnTo>
                  <a:pt x="2349" y="4905463"/>
                </a:lnTo>
                <a:lnTo>
                  <a:pt x="1117" y="4904638"/>
                </a:lnTo>
                <a:lnTo>
                  <a:pt x="292" y="4903406"/>
                </a:lnTo>
                <a:lnTo>
                  <a:pt x="0" y="4901945"/>
                </a:lnTo>
                <a:lnTo>
                  <a:pt x="0" y="3809"/>
                </a:lnTo>
                <a:lnTo>
                  <a:pt x="292" y="2349"/>
                </a:lnTo>
                <a:lnTo>
                  <a:pt x="1117" y="1117"/>
                </a:lnTo>
                <a:lnTo>
                  <a:pt x="2349" y="292"/>
                </a:lnTo>
                <a:lnTo>
                  <a:pt x="3809" y="0"/>
                </a:lnTo>
                <a:lnTo>
                  <a:pt x="10290810" y="0"/>
                </a:lnTo>
                <a:lnTo>
                  <a:pt x="10292270" y="292"/>
                </a:lnTo>
                <a:lnTo>
                  <a:pt x="10293502" y="1117"/>
                </a:lnTo>
                <a:lnTo>
                  <a:pt x="10294327" y="2349"/>
                </a:lnTo>
                <a:lnTo>
                  <a:pt x="10294619" y="3809"/>
                </a:lnTo>
                <a:lnTo>
                  <a:pt x="7620" y="3809"/>
                </a:lnTo>
                <a:lnTo>
                  <a:pt x="3809" y="7619"/>
                </a:lnTo>
                <a:lnTo>
                  <a:pt x="7620" y="7619"/>
                </a:lnTo>
                <a:lnTo>
                  <a:pt x="7620" y="4898135"/>
                </a:lnTo>
                <a:lnTo>
                  <a:pt x="3809" y="4898135"/>
                </a:lnTo>
                <a:lnTo>
                  <a:pt x="7620" y="4901945"/>
                </a:lnTo>
                <a:lnTo>
                  <a:pt x="10294619" y="4901945"/>
                </a:lnTo>
                <a:lnTo>
                  <a:pt x="10294327" y="4903406"/>
                </a:lnTo>
                <a:lnTo>
                  <a:pt x="10293502" y="4904638"/>
                </a:lnTo>
                <a:lnTo>
                  <a:pt x="10292270" y="4905463"/>
                </a:lnTo>
                <a:lnTo>
                  <a:pt x="10290810" y="4905756"/>
                </a:lnTo>
                <a:close/>
              </a:path>
            </a:pathLst>
          </a:custGeom>
          <a:solidFill>
            <a:srgbClr val="3C3C3C"/>
          </a:solidFill>
        </p:spPr>
        <p:txBody>
          <a:bodyPr wrap="square" lIns="0" tIns="0" rIns="0" bIns="0" rtlCol="0"/>
          <a:lstStyle/>
          <a:p/>
        </p:txBody>
      </p:sp>
      <p:sp>
        <p:nvSpPr>
          <p:cNvPr id="4" name="object 4"/>
          <p:cNvSpPr/>
          <p:nvPr/>
        </p:nvSpPr>
        <p:spPr>
          <a:xfrm>
            <a:off x="845058" y="1216533"/>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5" name="object 5"/>
          <p:cNvSpPr/>
          <p:nvPr/>
        </p:nvSpPr>
        <p:spPr>
          <a:xfrm>
            <a:off x="11128247" y="1214627"/>
            <a:ext cx="0" cy="4898390"/>
          </a:xfrm>
          <a:custGeom>
            <a:avLst/>
            <a:gdLst/>
            <a:ahLst/>
            <a:cxnLst/>
            <a:rect l="l" t="t" r="r" b="b"/>
            <a:pathLst>
              <a:path h="4898390">
                <a:moveTo>
                  <a:pt x="0" y="0"/>
                </a:moveTo>
                <a:lnTo>
                  <a:pt x="0" y="4898136"/>
                </a:lnTo>
              </a:path>
            </a:pathLst>
          </a:custGeom>
          <a:ln w="7619">
            <a:solidFill>
              <a:srgbClr val="3C3C3C"/>
            </a:solidFill>
          </a:ln>
        </p:spPr>
        <p:txBody>
          <a:bodyPr wrap="square" lIns="0" tIns="0" rIns="0" bIns="0" rtlCol="0"/>
          <a:lstStyle/>
          <a:p/>
        </p:txBody>
      </p:sp>
      <p:sp>
        <p:nvSpPr>
          <p:cNvPr id="6" name="object 6"/>
          <p:cNvSpPr/>
          <p:nvPr/>
        </p:nvSpPr>
        <p:spPr>
          <a:xfrm>
            <a:off x="845058" y="6110859"/>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7" name="object 7"/>
          <p:cNvSpPr txBox="1"/>
          <p:nvPr/>
        </p:nvSpPr>
        <p:spPr>
          <a:xfrm>
            <a:off x="943152" y="1112545"/>
            <a:ext cx="10464800" cy="4892040"/>
          </a:xfrm>
          <a:prstGeom prst="rect">
            <a:avLst/>
          </a:prstGeom>
        </p:spPr>
        <p:txBody>
          <a:bodyPr vert="horz" wrap="square" lIns="0" tIns="0" rIns="0" bIns="0" rtlCol="0">
            <a:spAutoFit/>
          </a:bodyPr>
          <a:lstStyle/>
          <a:p>
            <a:pPr marL="436245">
              <a:lnSpc>
                <a:spcPct val="100000"/>
              </a:lnSpc>
            </a:pPr>
            <a:r>
              <a:rPr sz="2200" b="1" dirty="0">
                <a:latin typeface="Arial" panose="020B0604020202020204"/>
                <a:cs typeface="Arial" panose="020B0604020202020204"/>
              </a:rPr>
              <a:t>1</a:t>
            </a:r>
            <a:r>
              <a:rPr sz="2200" b="1" dirty="0">
                <a:latin typeface="Microsoft JhengHei" panose="020B0604030504040204" charset="-120"/>
                <a:cs typeface="Microsoft JhengHei" panose="020B0604030504040204" charset="-120"/>
              </a:rPr>
              <a:t>、企业开展研发活动中实际发生的研发费用，未形成无形资产计入当期损益</a:t>
            </a:r>
            <a:r>
              <a:rPr sz="2200" b="1" spc="-15" dirty="0">
                <a:latin typeface="Microsoft JhengHei" panose="020B0604030504040204" charset="-120"/>
                <a:cs typeface="Microsoft JhengHei" panose="020B0604030504040204" charset="-120"/>
              </a:rPr>
              <a:t> </a:t>
            </a:r>
            <a:r>
              <a:rPr sz="2200" b="1" dirty="0">
                <a:latin typeface="Microsoft JhengHei" panose="020B0604030504040204" charset="-120"/>
                <a:cs typeface="Microsoft JhengHei" panose="020B0604030504040204" charset="-120"/>
              </a:rPr>
              <a:t>的，</a:t>
            </a:r>
            <a:endParaRPr sz="2200">
              <a:latin typeface="Microsoft JhengHei" panose="020B0604030504040204" charset="-120"/>
              <a:cs typeface="Microsoft JhengHei" panose="020B0604030504040204" charset="-120"/>
            </a:endParaRPr>
          </a:p>
          <a:p>
            <a:pPr marL="12700" marR="240030">
              <a:lnSpc>
                <a:spcPct val="150000"/>
              </a:lnSpc>
            </a:pPr>
            <a:r>
              <a:rPr sz="2200" b="1" spc="-25" dirty="0">
                <a:latin typeface="Microsoft JhengHei" panose="020B0604030504040204" charset="-120"/>
                <a:cs typeface="Microsoft JhengHei" panose="020B0604030504040204" charset="-120"/>
              </a:rPr>
              <a:t>在按规定据实扣除的基础上，在</a:t>
            </a:r>
            <a:r>
              <a:rPr sz="2200" b="1" spc="-25" dirty="0">
                <a:solidFill>
                  <a:srgbClr val="1352D1"/>
                </a:solidFill>
                <a:latin typeface="Arial" panose="020B0604020202020204"/>
                <a:cs typeface="Arial" panose="020B0604020202020204"/>
              </a:rPr>
              <a:t>2018</a:t>
            </a:r>
            <a:r>
              <a:rPr sz="2200" b="1" spc="-25" dirty="0">
                <a:solidFill>
                  <a:srgbClr val="1352D1"/>
                </a:solidFill>
                <a:latin typeface="Microsoft JhengHei" panose="020B0604030504040204" charset="-120"/>
                <a:cs typeface="Microsoft JhengHei" panose="020B0604030504040204" charset="-120"/>
              </a:rPr>
              <a:t>年</a:t>
            </a:r>
            <a:r>
              <a:rPr sz="2200" b="1" spc="-25" dirty="0">
                <a:solidFill>
                  <a:srgbClr val="1352D1"/>
                </a:solidFill>
                <a:latin typeface="Arial" panose="020B0604020202020204"/>
                <a:cs typeface="Arial" panose="020B0604020202020204"/>
              </a:rPr>
              <a:t>1</a:t>
            </a:r>
            <a:r>
              <a:rPr sz="2200" b="1" spc="-25" dirty="0">
                <a:solidFill>
                  <a:srgbClr val="1352D1"/>
                </a:solidFill>
                <a:latin typeface="Microsoft JhengHei" panose="020B0604030504040204" charset="-120"/>
                <a:cs typeface="Microsoft JhengHei" panose="020B0604030504040204" charset="-120"/>
              </a:rPr>
              <a:t>月</a:t>
            </a:r>
            <a:r>
              <a:rPr sz="2200" b="1" spc="-25" dirty="0">
                <a:solidFill>
                  <a:srgbClr val="1352D1"/>
                </a:solidFill>
                <a:latin typeface="Arial" panose="020B0604020202020204"/>
                <a:cs typeface="Arial" panose="020B0604020202020204"/>
              </a:rPr>
              <a:t>1</a:t>
            </a:r>
            <a:r>
              <a:rPr sz="2200" b="1" spc="-25" dirty="0">
                <a:solidFill>
                  <a:srgbClr val="1352D1"/>
                </a:solidFill>
                <a:latin typeface="Microsoft JhengHei" panose="020B0604030504040204" charset="-120"/>
                <a:cs typeface="Microsoft JhengHei" panose="020B0604030504040204" charset="-120"/>
              </a:rPr>
              <a:t>日至</a:t>
            </a:r>
            <a:r>
              <a:rPr sz="2200" b="1" spc="-25" dirty="0">
                <a:solidFill>
                  <a:srgbClr val="1352D1"/>
                </a:solidFill>
                <a:latin typeface="Arial" panose="020B0604020202020204"/>
                <a:cs typeface="Arial" panose="020B0604020202020204"/>
              </a:rPr>
              <a:t>2020</a:t>
            </a:r>
            <a:r>
              <a:rPr sz="2200" b="1" spc="-25" dirty="0">
                <a:solidFill>
                  <a:srgbClr val="1352D1"/>
                </a:solidFill>
                <a:latin typeface="Microsoft JhengHei" panose="020B0604030504040204" charset="-120"/>
                <a:cs typeface="Microsoft JhengHei" panose="020B0604030504040204" charset="-120"/>
              </a:rPr>
              <a:t>年</a:t>
            </a:r>
            <a:r>
              <a:rPr sz="2200" b="1" spc="-25" dirty="0">
                <a:solidFill>
                  <a:srgbClr val="1352D1"/>
                </a:solidFill>
                <a:latin typeface="Arial" panose="020B0604020202020204"/>
                <a:cs typeface="Arial" panose="020B0604020202020204"/>
              </a:rPr>
              <a:t>12</a:t>
            </a:r>
            <a:r>
              <a:rPr sz="2200" b="1" spc="-25" dirty="0">
                <a:solidFill>
                  <a:srgbClr val="1352D1"/>
                </a:solidFill>
                <a:latin typeface="Microsoft JhengHei" panose="020B0604030504040204" charset="-120"/>
                <a:cs typeface="Microsoft JhengHei" panose="020B0604030504040204" charset="-120"/>
              </a:rPr>
              <a:t>月</a:t>
            </a:r>
            <a:r>
              <a:rPr sz="2200" b="1" spc="-25" dirty="0">
                <a:solidFill>
                  <a:srgbClr val="1352D1"/>
                </a:solidFill>
                <a:latin typeface="Arial" panose="020B0604020202020204"/>
                <a:cs typeface="Arial" panose="020B0604020202020204"/>
              </a:rPr>
              <a:t>31</a:t>
            </a:r>
            <a:r>
              <a:rPr sz="2200" b="1" spc="-25" dirty="0">
                <a:solidFill>
                  <a:srgbClr val="1352D1"/>
                </a:solidFill>
                <a:latin typeface="Microsoft JhengHei" panose="020B0604030504040204" charset="-120"/>
                <a:cs typeface="Microsoft JhengHei" panose="020B0604030504040204" charset="-120"/>
              </a:rPr>
              <a:t>日</a:t>
            </a:r>
            <a:r>
              <a:rPr sz="2200" b="1" spc="-25" dirty="0">
                <a:latin typeface="Microsoft JhengHei" panose="020B0604030504040204" charset="-120"/>
                <a:cs typeface="Microsoft JhengHei" panose="020B0604030504040204" charset="-120"/>
              </a:rPr>
              <a:t>期间，再按</a:t>
            </a:r>
            <a:r>
              <a:rPr sz="2200" b="1" spc="-225" dirty="0">
                <a:latin typeface="Microsoft JhengHei" panose="020B0604030504040204" charset="-120"/>
                <a:cs typeface="Microsoft JhengHei" panose="020B0604030504040204" charset="-120"/>
              </a:rPr>
              <a:t> </a:t>
            </a:r>
            <a:r>
              <a:rPr sz="2200" b="1" dirty="0">
                <a:latin typeface="Microsoft JhengHei" panose="020B0604030504040204" charset="-120"/>
                <a:cs typeface="Microsoft JhengHei" panose="020B0604030504040204" charset="-120"/>
              </a:rPr>
              <a:t>照</a:t>
            </a:r>
            <a:r>
              <a:rPr sz="2200" b="1" dirty="0">
                <a:solidFill>
                  <a:srgbClr val="E11606"/>
                </a:solidFill>
                <a:latin typeface="Microsoft JhengHei" panose="020B0604030504040204" charset="-120"/>
                <a:cs typeface="Microsoft JhengHei" panose="020B0604030504040204" charset="-120"/>
              </a:rPr>
              <a:t>实际 </a:t>
            </a:r>
            <a:r>
              <a:rPr sz="2200" b="1" spc="-455" dirty="0">
                <a:solidFill>
                  <a:srgbClr val="E11606"/>
                </a:solidFill>
                <a:latin typeface="Microsoft JhengHei" panose="020B0604030504040204" charset="-120"/>
                <a:cs typeface="Microsoft JhengHei" panose="020B0604030504040204" charset="-120"/>
              </a:rPr>
              <a:t> </a:t>
            </a:r>
            <a:r>
              <a:rPr sz="2200" b="1" spc="-10" dirty="0">
                <a:solidFill>
                  <a:srgbClr val="E11606"/>
                </a:solidFill>
                <a:latin typeface="Microsoft JhengHei" panose="020B0604030504040204" charset="-120"/>
                <a:cs typeface="Microsoft JhengHei" panose="020B0604030504040204" charset="-120"/>
              </a:rPr>
              <a:t>发生额的</a:t>
            </a:r>
            <a:r>
              <a:rPr sz="2200" b="1" spc="-10" dirty="0">
                <a:solidFill>
                  <a:srgbClr val="E11606"/>
                </a:solidFill>
                <a:latin typeface="Arial" panose="020B0604020202020204"/>
                <a:cs typeface="Arial" panose="020B0604020202020204"/>
              </a:rPr>
              <a:t>75%</a:t>
            </a:r>
            <a:r>
              <a:rPr sz="2200" b="1" spc="-10" dirty="0">
                <a:latin typeface="Microsoft JhengHei" panose="020B0604030504040204" charset="-120"/>
                <a:cs typeface="Microsoft JhengHei" panose="020B0604030504040204" charset="-120"/>
              </a:rPr>
              <a:t>在税前加计扣除；形成无形资产的，在上述期间按照</a:t>
            </a:r>
            <a:r>
              <a:rPr sz="2200" b="1" spc="-10" dirty="0">
                <a:solidFill>
                  <a:srgbClr val="E11606"/>
                </a:solidFill>
                <a:latin typeface="Microsoft JhengHei" panose="020B0604030504040204" charset="-120"/>
                <a:cs typeface="Microsoft JhengHei" panose="020B0604030504040204" charset="-120"/>
              </a:rPr>
              <a:t>无形资产 </a:t>
            </a:r>
            <a:r>
              <a:rPr sz="2200" b="1" dirty="0">
                <a:solidFill>
                  <a:srgbClr val="E11606"/>
                </a:solidFill>
                <a:latin typeface="Microsoft JhengHei" panose="020B0604030504040204" charset="-120"/>
                <a:cs typeface="Microsoft JhengHei" panose="020B0604030504040204" charset="-120"/>
              </a:rPr>
              <a:t>成本的 </a:t>
            </a:r>
            <a:r>
              <a:rPr sz="2200" b="1" spc="-475" dirty="0">
                <a:solidFill>
                  <a:srgbClr val="E11606"/>
                </a:solidFill>
                <a:latin typeface="Microsoft JhengHei" panose="020B0604030504040204" charset="-120"/>
                <a:cs typeface="Microsoft JhengHei" panose="020B0604030504040204" charset="-120"/>
              </a:rPr>
              <a:t> </a:t>
            </a:r>
            <a:r>
              <a:rPr sz="2200" b="1" spc="-55" dirty="0">
                <a:solidFill>
                  <a:srgbClr val="E11606"/>
                </a:solidFill>
                <a:latin typeface="Arial" panose="020B0604020202020204"/>
                <a:cs typeface="Arial" panose="020B0604020202020204"/>
              </a:rPr>
              <a:t>175%</a:t>
            </a:r>
            <a:r>
              <a:rPr sz="2200" b="1" spc="-55" dirty="0">
                <a:latin typeface="Microsoft JhengHei" panose="020B0604030504040204" charset="-120"/>
                <a:cs typeface="Microsoft JhengHei" panose="020B0604030504040204" charset="-120"/>
              </a:rPr>
              <a:t>在税前摊销。</a:t>
            </a:r>
            <a:endParaRPr sz="2200">
              <a:latin typeface="Microsoft JhengHei" panose="020B0604030504040204" charset="-120"/>
              <a:cs typeface="Microsoft JhengHei" panose="020B0604030504040204" charset="-120"/>
            </a:endParaRPr>
          </a:p>
          <a:p>
            <a:pPr marL="12700" marR="356235" indent="7322185">
              <a:lnSpc>
                <a:spcPts val="4020"/>
              </a:lnSpc>
              <a:spcBef>
                <a:spcPts val="305"/>
              </a:spcBef>
            </a:pPr>
            <a:r>
              <a:rPr sz="2200" b="1" spc="455" dirty="0">
                <a:latin typeface="Arial" panose="020B0604020202020204"/>
                <a:cs typeface="Arial" panose="020B0604020202020204"/>
              </a:rPr>
              <a:t>---</a:t>
            </a:r>
            <a:r>
              <a:rPr sz="2200" b="1" spc="-405" dirty="0">
                <a:latin typeface="Arial" panose="020B0604020202020204"/>
                <a:cs typeface="Arial" panose="020B0604020202020204"/>
              </a:rPr>
              <a:t> </a:t>
            </a:r>
            <a:r>
              <a:rPr sz="2200" b="1" spc="-40" dirty="0">
                <a:solidFill>
                  <a:srgbClr val="FF0000"/>
                </a:solidFill>
                <a:latin typeface="Microsoft JhengHei" panose="020B0604030504040204" charset="-120"/>
                <a:cs typeface="Microsoft JhengHei" panose="020B0604030504040204" charset="-120"/>
              </a:rPr>
              <a:t>财税〔</a:t>
            </a:r>
            <a:r>
              <a:rPr sz="2200" b="1" spc="-40" dirty="0">
                <a:solidFill>
                  <a:srgbClr val="FF0000"/>
                </a:solidFill>
                <a:latin typeface="Arial" panose="020B0604020202020204"/>
                <a:cs typeface="Arial" panose="020B0604020202020204"/>
              </a:rPr>
              <a:t>2018</a:t>
            </a:r>
            <a:r>
              <a:rPr sz="2200" b="1" spc="-40" dirty="0">
                <a:solidFill>
                  <a:srgbClr val="FF0000"/>
                </a:solidFill>
                <a:latin typeface="Microsoft JhengHei" panose="020B0604030504040204" charset="-120"/>
                <a:cs typeface="Microsoft JhengHei" panose="020B0604030504040204" charset="-120"/>
              </a:rPr>
              <a:t>〕</a:t>
            </a:r>
            <a:r>
              <a:rPr sz="2200" b="1" spc="-40" dirty="0">
                <a:solidFill>
                  <a:srgbClr val="FF0000"/>
                </a:solidFill>
                <a:latin typeface="Arial" panose="020B0604020202020204"/>
                <a:cs typeface="Arial" panose="020B0604020202020204"/>
              </a:rPr>
              <a:t>99</a:t>
            </a:r>
            <a:r>
              <a:rPr sz="2200" b="1" spc="-40" dirty="0">
                <a:solidFill>
                  <a:srgbClr val="FF0000"/>
                </a:solidFill>
                <a:latin typeface="Microsoft JhengHei" panose="020B0604030504040204" charset="-120"/>
                <a:cs typeface="Microsoft JhengHei" panose="020B0604030504040204" charset="-120"/>
              </a:rPr>
              <a:t>号 </a:t>
            </a:r>
            <a:r>
              <a:rPr sz="2200" b="1" spc="-5" dirty="0">
                <a:solidFill>
                  <a:srgbClr val="FF0000"/>
                </a:solidFill>
                <a:latin typeface="Microsoft JhengHei" panose="020B0604030504040204" charset="-120"/>
                <a:cs typeface="Microsoft JhengHei" panose="020B0604030504040204" charset="-120"/>
              </a:rPr>
              <a:t> </a:t>
            </a:r>
            <a:r>
              <a:rPr sz="2200" b="1" spc="5" dirty="0">
                <a:solidFill>
                  <a:srgbClr val="1352D1"/>
                </a:solidFill>
                <a:latin typeface="Microsoft JhengHei" panose="020B0604030504040204" charset="-120"/>
                <a:cs typeface="Microsoft JhengHei" panose="020B0604030504040204" charset="-120"/>
              </a:rPr>
              <a:t>注意：该政策出台后，普通企业与科技型中小企业研发费加计扣除比例无差别。</a:t>
            </a:r>
            <a:endParaRPr sz="2200">
              <a:latin typeface="Microsoft JhengHei" panose="020B0604030504040204" charset="-120"/>
              <a:cs typeface="Microsoft JhengHei" panose="020B0604030504040204" charset="-120"/>
            </a:endParaRPr>
          </a:p>
          <a:p>
            <a:pPr marL="12700" marR="64770">
              <a:lnSpc>
                <a:spcPts val="3880"/>
              </a:lnSpc>
              <a:spcBef>
                <a:spcPts val="215"/>
              </a:spcBef>
            </a:pPr>
            <a:r>
              <a:rPr sz="2200" b="1" spc="-5" dirty="0">
                <a:solidFill>
                  <a:srgbClr val="1352D1"/>
                </a:solidFill>
                <a:latin typeface="Microsoft JhengHei" panose="020B0604030504040204" charset="-120"/>
                <a:cs typeface="Microsoft JhengHei" panose="020B0604030504040204" charset="-120"/>
              </a:rPr>
              <a:t>（</a:t>
            </a:r>
            <a:r>
              <a:rPr sz="2200" b="1" spc="60" dirty="0">
                <a:solidFill>
                  <a:srgbClr val="1352D1"/>
                </a:solidFill>
                <a:latin typeface="Microsoft JhengHei" panose="020B0604030504040204" charset="-120"/>
                <a:cs typeface="Microsoft JhengHei" panose="020B0604030504040204" charset="-120"/>
              </a:rPr>
              <a:t> </a:t>
            </a:r>
            <a:r>
              <a:rPr sz="2200" b="1" dirty="0">
                <a:solidFill>
                  <a:srgbClr val="FF0000"/>
                </a:solidFill>
                <a:latin typeface="Microsoft JhengHei" panose="020B0604030504040204" charset="-120"/>
                <a:cs typeface="Microsoft JhengHei" panose="020B0604030504040204" charset="-120"/>
              </a:rPr>
              <a:t>科技型中小企业</a:t>
            </a:r>
            <a:r>
              <a:rPr sz="2200" b="1" dirty="0">
                <a:latin typeface="Microsoft JhengHei" panose="020B0604030504040204" charset="-120"/>
                <a:cs typeface="Microsoft JhengHei" panose="020B0604030504040204" charset="-120"/>
              </a:rPr>
              <a:t>开展研发活动中实际发生的研发费用，未形成无形资产计入当</a:t>
            </a:r>
            <a:r>
              <a:rPr sz="2200" b="1" spc="160" dirty="0">
                <a:latin typeface="Microsoft JhengHei" panose="020B0604030504040204" charset="-120"/>
                <a:cs typeface="Microsoft JhengHei" panose="020B0604030504040204" charset="-120"/>
              </a:rPr>
              <a:t> </a:t>
            </a:r>
            <a:r>
              <a:rPr sz="2200" b="1" spc="-5" dirty="0">
                <a:latin typeface="Microsoft JhengHei" panose="020B0604030504040204" charset="-120"/>
                <a:cs typeface="Microsoft JhengHei" panose="020B0604030504040204" charset="-120"/>
              </a:rPr>
              <a:t>期 </a:t>
            </a:r>
            <a:r>
              <a:rPr sz="2200" b="1" spc="-459" dirty="0">
                <a:latin typeface="Microsoft JhengHei" panose="020B0604030504040204" charset="-120"/>
                <a:cs typeface="Microsoft JhengHei" panose="020B0604030504040204" charset="-120"/>
              </a:rPr>
              <a:t> </a:t>
            </a:r>
            <a:r>
              <a:rPr sz="2200" b="1" spc="-20" dirty="0">
                <a:latin typeface="Microsoft JhengHei" panose="020B0604030504040204" charset="-120"/>
                <a:cs typeface="Microsoft JhengHei" panose="020B0604030504040204" charset="-120"/>
              </a:rPr>
              <a:t>损益的，在按规定据实扣除的基础上，在</a:t>
            </a:r>
            <a:r>
              <a:rPr sz="2200" b="1" spc="-20" dirty="0">
                <a:solidFill>
                  <a:srgbClr val="FF0000"/>
                </a:solidFill>
                <a:latin typeface="Arial" panose="020B0604020202020204"/>
                <a:cs typeface="Arial" panose="020B0604020202020204"/>
              </a:rPr>
              <a:t>2017</a:t>
            </a:r>
            <a:r>
              <a:rPr sz="2200" b="1" spc="-20" dirty="0">
                <a:solidFill>
                  <a:srgbClr val="FF0000"/>
                </a:solidFill>
                <a:latin typeface="Microsoft JhengHei" panose="020B0604030504040204" charset="-120"/>
                <a:cs typeface="Microsoft JhengHei" panose="020B0604030504040204" charset="-120"/>
              </a:rPr>
              <a:t>年</a:t>
            </a:r>
            <a:r>
              <a:rPr sz="2200" b="1" spc="-20" dirty="0">
                <a:solidFill>
                  <a:srgbClr val="FF0000"/>
                </a:solidFill>
                <a:latin typeface="Arial" panose="020B0604020202020204"/>
                <a:cs typeface="Arial" panose="020B0604020202020204"/>
              </a:rPr>
              <a:t>1</a:t>
            </a:r>
            <a:r>
              <a:rPr sz="2200" b="1" spc="-20" dirty="0">
                <a:solidFill>
                  <a:srgbClr val="FF0000"/>
                </a:solidFill>
                <a:latin typeface="Microsoft JhengHei" panose="020B0604030504040204" charset="-120"/>
                <a:cs typeface="Microsoft JhengHei" panose="020B0604030504040204" charset="-120"/>
              </a:rPr>
              <a:t>月</a:t>
            </a:r>
            <a:r>
              <a:rPr sz="2200" b="1" spc="-20" dirty="0">
                <a:solidFill>
                  <a:srgbClr val="FF0000"/>
                </a:solidFill>
                <a:latin typeface="Arial" panose="020B0604020202020204"/>
                <a:cs typeface="Arial" panose="020B0604020202020204"/>
              </a:rPr>
              <a:t>1</a:t>
            </a:r>
            <a:r>
              <a:rPr sz="2200" b="1" spc="-20" dirty="0">
                <a:solidFill>
                  <a:srgbClr val="FF0000"/>
                </a:solidFill>
                <a:latin typeface="Microsoft JhengHei" panose="020B0604030504040204" charset="-120"/>
                <a:cs typeface="Microsoft JhengHei" panose="020B0604030504040204" charset="-120"/>
              </a:rPr>
              <a:t>日至</a:t>
            </a:r>
            <a:r>
              <a:rPr sz="2200" b="1" spc="-20" dirty="0">
                <a:solidFill>
                  <a:srgbClr val="FF0000"/>
                </a:solidFill>
                <a:latin typeface="Arial" panose="020B0604020202020204"/>
                <a:cs typeface="Arial" panose="020B0604020202020204"/>
              </a:rPr>
              <a:t>2019</a:t>
            </a:r>
            <a:r>
              <a:rPr sz="2200" b="1" spc="-20" dirty="0">
                <a:solidFill>
                  <a:srgbClr val="FF0000"/>
                </a:solidFill>
                <a:latin typeface="Microsoft JhengHei" panose="020B0604030504040204" charset="-120"/>
                <a:cs typeface="Microsoft JhengHei" panose="020B0604030504040204" charset="-120"/>
              </a:rPr>
              <a:t>年</a:t>
            </a:r>
            <a:r>
              <a:rPr sz="2200" b="1" spc="-20" dirty="0">
                <a:solidFill>
                  <a:srgbClr val="FF0000"/>
                </a:solidFill>
                <a:latin typeface="Arial" panose="020B0604020202020204"/>
                <a:cs typeface="Arial" panose="020B0604020202020204"/>
              </a:rPr>
              <a:t>12</a:t>
            </a:r>
            <a:r>
              <a:rPr sz="2200" b="1" spc="-20" dirty="0">
                <a:solidFill>
                  <a:srgbClr val="FF0000"/>
                </a:solidFill>
                <a:latin typeface="Microsoft JhengHei" panose="020B0604030504040204" charset="-120"/>
                <a:cs typeface="Microsoft JhengHei" panose="020B0604030504040204" charset="-120"/>
              </a:rPr>
              <a:t>月</a:t>
            </a:r>
            <a:r>
              <a:rPr sz="2200" b="1" spc="-20" dirty="0">
                <a:solidFill>
                  <a:srgbClr val="FF0000"/>
                </a:solidFill>
                <a:latin typeface="Arial" panose="020B0604020202020204"/>
                <a:cs typeface="Arial" panose="020B0604020202020204"/>
              </a:rPr>
              <a:t>31</a:t>
            </a:r>
            <a:r>
              <a:rPr sz="2200" b="1" spc="-20" dirty="0">
                <a:solidFill>
                  <a:srgbClr val="FF0000"/>
                </a:solidFill>
                <a:latin typeface="Microsoft JhengHei" panose="020B0604030504040204" charset="-120"/>
                <a:cs typeface="Microsoft JhengHei" panose="020B0604030504040204" charset="-120"/>
              </a:rPr>
              <a:t>日</a:t>
            </a:r>
            <a:r>
              <a:rPr sz="2200" b="1" spc="-20" dirty="0">
                <a:latin typeface="Microsoft JhengHei" panose="020B0604030504040204" charset="-120"/>
                <a:cs typeface="Microsoft JhengHei" panose="020B0604030504040204" charset="-120"/>
              </a:rPr>
              <a:t>期间，</a:t>
            </a:r>
            <a:r>
              <a:rPr sz="2200" b="1" spc="30" dirty="0">
                <a:latin typeface="Microsoft JhengHei" panose="020B0604030504040204" charset="-120"/>
                <a:cs typeface="Microsoft JhengHei" panose="020B0604030504040204" charset="-120"/>
              </a:rPr>
              <a:t> </a:t>
            </a:r>
            <a:r>
              <a:rPr sz="2200" b="1" spc="-5" dirty="0">
                <a:latin typeface="Microsoft JhengHei" panose="020B0604030504040204" charset="-120"/>
                <a:cs typeface="Microsoft JhengHei" panose="020B0604030504040204" charset="-120"/>
              </a:rPr>
              <a:t>再 </a:t>
            </a:r>
            <a:r>
              <a:rPr sz="2200" b="1" spc="-5" dirty="0">
                <a:latin typeface="Microsoft JhengHei" panose="020B0604030504040204" charset="-120"/>
                <a:cs typeface="Microsoft JhengHei" panose="020B0604030504040204" charset="-120"/>
              </a:rPr>
              <a:t> </a:t>
            </a:r>
            <a:r>
              <a:rPr sz="2200" b="1" spc="-10" dirty="0">
                <a:latin typeface="Microsoft JhengHei" panose="020B0604030504040204" charset="-120"/>
                <a:cs typeface="Microsoft JhengHei" panose="020B0604030504040204" charset="-120"/>
              </a:rPr>
              <a:t>按照实际发生额的</a:t>
            </a:r>
            <a:r>
              <a:rPr sz="2200" b="1" spc="-10" dirty="0">
                <a:solidFill>
                  <a:srgbClr val="FF0000"/>
                </a:solidFill>
                <a:latin typeface="Arial" panose="020B0604020202020204"/>
                <a:cs typeface="Arial" panose="020B0604020202020204"/>
              </a:rPr>
              <a:t>75%</a:t>
            </a:r>
            <a:r>
              <a:rPr sz="2200" b="1" spc="-10" dirty="0">
                <a:latin typeface="Microsoft JhengHei" panose="020B0604030504040204" charset="-120"/>
                <a:cs typeface="Microsoft JhengHei" panose="020B0604030504040204" charset="-120"/>
              </a:rPr>
              <a:t>在税前加计扣除；形成无形资产的，在上述期间按照无形 </a:t>
            </a:r>
            <a:r>
              <a:rPr sz="2200" b="1" dirty="0">
                <a:latin typeface="Microsoft JhengHei" panose="020B0604030504040204" charset="-120"/>
                <a:cs typeface="Microsoft JhengHei" panose="020B0604030504040204" charset="-120"/>
              </a:rPr>
              <a:t>资产 </a:t>
            </a:r>
            <a:r>
              <a:rPr sz="2200" b="1" spc="-405" dirty="0">
                <a:latin typeface="Microsoft JhengHei" panose="020B0604030504040204" charset="-120"/>
                <a:cs typeface="Microsoft JhengHei" panose="020B0604030504040204" charset="-120"/>
              </a:rPr>
              <a:t> </a:t>
            </a:r>
            <a:r>
              <a:rPr sz="2200" b="1" spc="-40" dirty="0">
                <a:latin typeface="Microsoft JhengHei" panose="020B0604030504040204" charset="-120"/>
                <a:cs typeface="Microsoft JhengHei" panose="020B0604030504040204" charset="-120"/>
              </a:rPr>
              <a:t>成本的</a:t>
            </a:r>
            <a:r>
              <a:rPr sz="2200" b="1" spc="-40" dirty="0">
                <a:solidFill>
                  <a:srgbClr val="FF0000"/>
                </a:solidFill>
                <a:latin typeface="Arial" panose="020B0604020202020204"/>
                <a:cs typeface="Arial" panose="020B0604020202020204"/>
              </a:rPr>
              <a:t>175%</a:t>
            </a:r>
            <a:r>
              <a:rPr sz="2200" b="1" spc="-40" dirty="0">
                <a:latin typeface="Microsoft JhengHei" panose="020B0604030504040204" charset="-120"/>
                <a:cs typeface="Microsoft JhengHei" panose="020B0604030504040204" charset="-120"/>
              </a:rPr>
              <a:t>在税前摊销。</a:t>
            </a:r>
            <a:r>
              <a:rPr sz="2200" b="1" spc="-45" dirty="0">
                <a:latin typeface="Microsoft JhengHei" panose="020B0604030504040204" charset="-120"/>
                <a:cs typeface="Microsoft JhengHei" panose="020B0604030504040204" charset="-120"/>
              </a:rPr>
              <a:t> </a:t>
            </a:r>
            <a:r>
              <a:rPr sz="2200" b="1" spc="-5" dirty="0">
                <a:solidFill>
                  <a:srgbClr val="1352D1"/>
                </a:solidFill>
                <a:latin typeface="Microsoft JhengHei" panose="020B0604030504040204" charset="-120"/>
                <a:cs typeface="Microsoft JhengHei" panose="020B0604030504040204" charset="-120"/>
              </a:rPr>
              <a:t>）</a:t>
            </a:r>
            <a:endParaRPr sz="2200">
              <a:latin typeface="Microsoft JhengHei" panose="020B0604030504040204" charset="-120"/>
              <a:cs typeface="Microsoft JhengHei" panose="020B0604030504040204" charset="-120"/>
            </a:endParaRPr>
          </a:p>
        </p:txBody>
      </p:sp>
      <p:sp>
        <p:nvSpPr>
          <p:cNvPr id="8" name="object 8"/>
          <p:cNvSpPr/>
          <p:nvPr/>
        </p:nvSpPr>
        <p:spPr>
          <a:xfrm>
            <a:off x="746759" y="1206500"/>
            <a:ext cx="110489" cy="274320"/>
          </a:xfrm>
          <a:custGeom>
            <a:avLst/>
            <a:gdLst/>
            <a:ahLst/>
            <a:cxnLst/>
            <a:rect l="l" t="t" r="r" b="b"/>
            <a:pathLst>
              <a:path w="110490" h="274319">
                <a:moveTo>
                  <a:pt x="0" y="0"/>
                </a:moveTo>
                <a:lnTo>
                  <a:pt x="110159" y="0"/>
                </a:lnTo>
                <a:lnTo>
                  <a:pt x="110159" y="274319"/>
                </a:lnTo>
                <a:lnTo>
                  <a:pt x="0" y="274319"/>
                </a:lnTo>
                <a:lnTo>
                  <a:pt x="0" y="0"/>
                </a:lnTo>
                <a:close/>
              </a:path>
            </a:pathLst>
          </a:custGeom>
          <a:solidFill>
            <a:srgbClr val="4276AA"/>
          </a:solidFill>
        </p:spPr>
        <p:txBody>
          <a:bodyPr wrap="square" lIns="0" tIns="0" rIns="0" bIns="0" rtlCol="0"/>
          <a:lstStyle/>
          <a:p/>
        </p:txBody>
      </p:sp>
      <p:sp>
        <p:nvSpPr>
          <p:cNvPr id="9" name="object 9"/>
          <p:cNvSpPr/>
          <p:nvPr/>
        </p:nvSpPr>
        <p:spPr>
          <a:xfrm>
            <a:off x="746759" y="1097280"/>
            <a:ext cx="386080" cy="109220"/>
          </a:xfrm>
          <a:custGeom>
            <a:avLst/>
            <a:gdLst/>
            <a:ahLst/>
            <a:cxnLst/>
            <a:rect l="l" t="t" r="r" b="b"/>
            <a:pathLst>
              <a:path w="386080" h="109219">
                <a:moveTo>
                  <a:pt x="0" y="0"/>
                </a:moveTo>
                <a:lnTo>
                  <a:pt x="385572" y="0"/>
                </a:lnTo>
                <a:lnTo>
                  <a:pt x="385572" y="109220"/>
                </a:lnTo>
                <a:lnTo>
                  <a:pt x="0" y="109220"/>
                </a:lnTo>
                <a:lnTo>
                  <a:pt x="0" y="0"/>
                </a:lnTo>
                <a:close/>
              </a:path>
            </a:pathLst>
          </a:custGeom>
          <a:solidFill>
            <a:srgbClr val="4276AA"/>
          </a:solidFill>
        </p:spPr>
        <p:txBody>
          <a:bodyPr wrap="square" lIns="0" tIns="0" rIns="0" bIns="0" rtlCol="0"/>
          <a:lstStyle/>
          <a:p/>
        </p:txBody>
      </p:sp>
      <p:sp>
        <p:nvSpPr>
          <p:cNvPr id="10" name="object 10"/>
          <p:cNvSpPr/>
          <p:nvPr/>
        </p:nvSpPr>
        <p:spPr>
          <a:xfrm>
            <a:off x="10858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1" name="object 11"/>
          <p:cNvSpPr/>
          <p:nvPr/>
        </p:nvSpPr>
        <p:spPr>
          <a:xfrm>
            <a:off x="11133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2" name="object 12"/>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3" name="object 13"/>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14" name="object 14"/>
          <p:cNvSpPr txBox="1"/>
          <p:nvPr/>
        </p:nvSpPr>
        <p:spPr>
          <a:xfrm>
            <a:off x="11307826" y="6431000"/>
            <a:ext cx="194945" cy="194310"/>
          </a:xfrm>
          <a:prstGeom prst="rect">
            <a:avLst/>
          </a:prstGeom>
        </p:spPr>
        <p:txBody>
          <a:bodyPr vert="horz" wrap="square" lIns="0" tIns="0" rIns="0" bIns="0" rtlCol="0">
            <a:spAutoFit/>
          </a:bodyPr>
          <a:lstStyle/>
          <a:p>
            <a:pPr marL="12700">
              <a:lnSpc>
                <a:spcPct val="100000"/>
              </a:lnSpc>
            </a:pPr>
            <a:r>
              <a:rPr sz="1200" spc="-10" dirty="0">
                <a:solidFill>
                  <a:srgbClr val="868686"/>
                </a:solidFill>
                <a:latin typeface="Arial" panose="020B0604020202020204"/>
                <a:cs typeface="Arial" panose="020B0604020202020204"/>
              </a:rPr>
              <a:t>6</a:t>
            </a:r>
            <a:r>
              <a:rPr sz="1200" spc="-5" dirty="0">
                <a:solidFill>
                  <a:srgbClr val="868686"/>
                </a:solidFill>
                <a:latin typeface="Arial" panose="020B0604020202020204"/>
                <a:cs typeface="Arial" panose="020B0604020202020204"/>
              </a:rPr>
              <a:t>2</a:t>
            </a:r>
            <a:endParaRPr sz="1200">
              <a:latin typeface="Arial" panose="020B0604020202020204"/>
              <a:cs typeface="Arial" panose="020B0604020202020204"/>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82753" rIns="0" bIns="0" rtlCol="0">
            <a:spAutoFit/>
          </a:bodyPr>
          <a:lstStyle/>
          <a:p>
            <a:pPr marL="565785">
              <a:lnSpc>
                <a:spcPct val="100000"/>
              </a:lnSpc>
            </a:pPr>
            <a:r>
              <a:rPr sz="2000" b="1" spc="5" dirty="0">
                <a:solidFill>
                  <a:srgbClr val="3C3C3C"/>
                </a:solidFill>
                <a:latin typeface="Microsoft JhengHei" panose="020B0604030504040204" charset="-120"/>
                <a:cs typeface="Microsoft JhengHei" panose="020B0604030504040204" charset="-120"/>
              </a:rPr>
              <a:t>研发费加计扣除企业所得税优惠政策</a:t>
            </a:r>
            <a:endParaRPr sz="2000">
              <a:latin typeface="Microsoft JhengHei" panose="020B0604030504040204" charset="-120"/>
              <a:cs typeface="Microsoft JhengHei" panose="020B0604030504040204" charset="-120"/>
            </a:endParaRPr>
          </a:p>
        </p:txBody>
      </p:sp>
      <p:sp>
        <p:nvSpPr>
          <p:cNvPr id="3" name="object 3"/>
          <p:cNvSpPr/>
          <p:nvPr/>
        </p:nvSpPr>
        <p:spPr>
          <a:xfrm>
            <a:off x="854202" y="1520189"/>
            <a:ext cx="10294620" cy="4866640"/>
          </a:xfrm>
          <a:custGeom>
            <a:avLst/>
            <a:gdLst/>
            <a:ahLst/>
            <a:cxnLst/>
            <a:rect l="l" t="t" r="r" b="b"/>
            <a:pathLst>
              <a:path w="10294620" h="4866640">
                <a:moveTo>
                  <a:pt x="10290810" y="4866132"/>
                </a:moveTo>
                <a:lnTo>
                  <a:pt x="3809" y="4866132"/>
                </a:lnTo>
                <a:lnTo>
                  <a:pt x="2349" y="4865839"/>
                </a:lnTo>
                <a:lnTo>
                  <a:pt x="1117" y="4865014"/>
                </a:lnTo>
                <a:lnTo>
                  <a:pt x="292" y="4863782"/>
                </a:lnTo>
                <a:lnTo>
                  <a:pt x="0" y="4862322"/>
                </a:lnTo>
                <a:lnTo>
                  <a:pt x="0" y="3810"/>
                </a:lnTo>
                <a:lnTo>
                  <a:pt x="292" y="2349"/>
                </a:lnTo>
                <a:lnTo>
                  <a:pt x="1117" y="1117"/>
                </a:lnTo>
                <a:lnTo>
                  <a:pt x="2349" y="292"/>
                </a:lnTo>
                <a:lnTo>
                  <a:pt x="3809" y="0"/>
                </a:lnTo>
                <a:lnTo>
                  <a:pt x="10290810" y="0"/>
                </a:lnTo>
                <a:lnTo>
                  <a:pt x="10292270" y="292"/>
                </a:lnTo>
                <a:lnTo>
                  <a:pt x="10293502" y="1117"/>
                </a:lnTo>
                <a:lnTo>
                  <a:pt x="10294327" y="2349"/>
                </a:lnTo>
                <a:lnTo>
                  <a:pt x="10294620" y="3810"/>
                </a:lnTo>
                <a:lnTo>
                  <a:pt x="7619" y="3810"/>
                </a:lnTo>
                <a:lnTo>
                  <a:pt x="3809" y="7620"/>
                </a:lnTo>
                <a:lnTo>
                  <a:pt x="7619" y="7620"/>
                </a:lnTo>
                <a:lnTo>
                  <a:pt x="7619" y="4858512"/>
                </a:lnTo>
                <a:lnTo>
                  <a:pt x="3809" y="4858512"/>
                </a:lnTo>
                <a:lnTo>
                  <a:pt x="7619" y="4862322"/>
                </a:lnTo>
                <a:lnTo>
                  <a:pt x="10294620" y="4862322"/>
                </a:lnTo>
                <a:lnTo>
                  <a:pt x="10294327" y="4863782"/>
                </a:lnTo>
                <a:lnTo>
                  <a:pt x="10293502" y="4865014"/>
                </a:lnTo>
                <a:lnTo>
                  <a:pt x="10292270" y="4865839"/>
                </a:lnTo>
                <a:lnTo>
                  <a:pt x="10290810" y="4866132"/>
                </a:lnTo>
                <a:close/>
              </a:path>
            </a:pathLst>
          </a:custGeom>
          <a:solidFill>
            <a:srgbClr val="3C3C3C"/>
          </a:solidFill>
        </p:spPr>
        <p:txBody>
          <a:bodyPr wrap="square" lIns="0" tIns="0" rIns="0" bIns="0" rtlCol="0"/>
          <a:lstStyle/>
          <a:p/>
        </p:txBody>
      </p:sp>
      <p:sp>
        <p:nvSpPr>
          <p:cNvPr id="4" name="object 4"/>
          <p:cNvSpPr/>
          <p:nvPr/>
        </p:nvSpPr>
        <p:spPr>
          <a:xfrm>
            <a:off x="861822" y="1525905"/>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5" name="object 5"/>
          <p:cNvSpPr/>
          <p:nvPr/>
        </p:nvSpPr>
        <p:spPr>
          <a:xfrm>
            <a:off x="11145011" y="1524000"/>
            <a:ext cx="0" cy="4859020"/>
          </a:xfrm>
          <a:custGeom>
            <a:avLst/>
            <a:gdLst/>
            <a:ahLst/>
            <a:cxnLst/>
            <a:rect l="l" t="t" r="r" b="b"/>
            <a:pathLst>
              <a:path h="4859020">
                <a:moveTo>
                  <a:pt x="0" y="0"/>
                </a:moveTo>
                <a:lnTo>
                  <a:pt x="0" y="4858512"/>
                </a:lnTo>
              </a:path>
            </a:pathLst>
          </a:custGeom>
          <a:ln w="7620">
            <a:solidFill>
              <a:srgbClr val="3C3C3C"/>
            </a:solidFill>
          </a:ln>
        </p:spPr>
        <p:txBody>
          <a:bodyPr wrap="square" lIns="0" tIns="0" rIns="0" bIns="0" rtlCol="0"/>
          <a:lstStyle/>
          <a:p/>
        </p:txBody>
      </p:sp>
      <p:sp>
        <p:nvSpPr>
          <p:cNvPr id="6" name="object 6"/>
          <p:cNvSpPr/>
          <p:nvPr/>
        </p:nvSpPr>
        <p:spPr>
          <a:xfrm>
            <a:off x="861822" y="6380607"/>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7" name="object 7"/>
          <p:cNvSpPr txBox="1"/>
          <p:nvPr/>
        </p:nvSpPr>
        <p:spPr>
          <a:xfrm>
            <a:off x="939800" y="1635963"/>
            <a:ext cx="10172700" cy="3571875"/>
          </a:xfrm>
          <a:prstGeom prst="rect">
            <a:avLst/>
          </a:prstGeom>
        </p:spPr>
        <p:txBody>
          <a:bodyPr vert="horz" wrap="square" lIns="0" tIns="0" rIns="0" bIns="0" rtlCol="0">
            <a:spAutoFit/>
          </a:bodyPr>
          <a:lstStyle/>
          <a:p>
            <a:pPr marL="12700" marR="5080" indent="511810">
              <a:lnSpc>
                <a:spcPct val="147000"/>
              </a:lnSpc>
            </a:pPr>
            <a:r>
              <a:rPr sz="2400" b="1" dirty="0">
                <a:latin typeface="Arial" panose="020B0604020202020204"/>
                <a:cs typeface="Arial" panose="020B0604020202020204"/>
              </a:rPr>
              <a:t>2</a:t>
            </a:r>
            <a:r>
              <a:rPr sz="2400" b="1" dirty="0">
                <a:latin typeface="Microsoft JhengHei" panose="020B0604030504040204" charset="-120"/>
                <a:cs typeface="Microsoft JhengHei" panose="020B0604030504040204" charset="-120"/>
              </a:rPr>
              <a:t>、对从事</a:t>
            </a:r>
            <a:r>
              <a:rPr sz="2400" b="1" dirty="0">
                <a:solidFill>
                  <a:srgbClr val="E11606"/>
                </a:solidFill>
                <a:latin typeface="Microsoft JhengHei" panose="020B0604030504040204" charset="-120"/>
                <a:cs typeface="Microsoft JhengHei" panose="020B0604030504040204" charset="-120"/>
              </a:rPr>
              <a:t>文化产业支撑技术等领域的文化企业</a:t>
            </a:r>
            <a:r>
              <a:rPr sz="2400" b="1" dirty="0">
                <a:latin typeface="Microsoft JhengHei" panose="020B0604030504040204" charset="-120"/>
                <a:cs typeface="Microsoft JhengHei" panose="020B0604030504040204" charset="-120"/>
              </a:rPr>
              <a:t>，开发新技术、新产品、 </a:t>
            </a:r>
            <a:r>
              <a:rPr sz="2400" b="1" dirty="0">
                <a:latin typeface="Microsoft JhengHei" panose="020B0604030504040204" charset="-120"/>
                <a:cs typeface="Microsoft JhengHei" panose="020B0604030504040204" charset="-120"/>
              </a:rPr>
              <a:t> </a:t>
            </a:r>
            <a:r>
              <a:rPr sz="2400" b="1" spc="5" dirty="0">
                <a:latin typeface="Microsoft JhengHei" panose="020B0604030504040204" charset="-120"/>
                <a:cs typeface="Microsoft JhengHei" panose="020B0604030504040204" charset="-120"/>
              </a:rPr>
              <a:t>新工艺发生的研究开发费用，允许按照税收法律法规的规定，在计算应纳 </a:t>
            </a:r>
            <a:r>
              <a:rPr sz="2400" b="1" spc="-455" dirty="0">
                <a:latin typeface="Microsoft JhengHei" panose="020B0604030504040204" charset="-120"/>
                <a:cs typeface="Microsoft JhengHei" panose="020B0604030504040204" charset="-120"/>
              </a:rPr>
              <a:t> </a:t>
            </a:r>
            <a:r>
              <a:rPr sz="2400" b="1" spc="5" dirty="0">
                <a:latin typeface="Microsoft JhengHei" panose="020B0604030504040204" charset="-120"/>
                <a:cs typeface="Microsoft JhengHei" panose="020B0604030504040204" charset="-120"/>
              </a:rPr>
              <a:t>税所得额时加计扣除。</a:t>
            </a:r>
            <a:endParaRPr sz="2400">
              <a:latin typeface="Microsoft JhengHei" panose="020B0604030504040204" charset="-120"/>
              <a:cs typeface="Microsoft JhengHei" panose="020B0604030504040204" charset="-120"/>
            </a:endParaRPr>
          </a:p>
          <a:p>
            <a:pPr>
              <a:lnSpc>
                <a:spcPct val="100000"/>
              </a:lnSpc>
              <a:spcBef>
                <a:spcPts val="35"/>
              </a:spcBef>
            </a:pPr>
            <a:endParaRPr sz="2000">
              <a:latin typeface="Times New Roman" panose="02020603050405020304"/>
              <a:cs typeface="Times New Roman" panose="02020603050405020304"/>
            </a:endParaRPr>
          </a:p>
          <a:p>
            <a:pPr marL="12700" marR="10795" indent="615950" algn="just">
              <a:lnSpc>
                <a:spcPct val="151000"/>
              </a:lnSpc>
            </a:pPr>
            <a:r>
              <a:rPr sz="2400" b="1" spc="100" dirty="0">
                <a:latin typeface="Microsoft JhengHei" panose="020B0604030504040204" charset="-120"/>
                <a:cs typeface="Microsoft JhengHei" panose="020B0604030504040204" charset="-120"/>
              </a:rPr>
              <a:t>研发活动定义：是</a:t>
            </a:r>
            <a:r>
              <a:rPr sz="2400" b="1" spc="105" dirty="0">
                <a:latin typeface="Microsoft JhengHei" panose="020B0604030504040204" charset="-120"/>
                <a:cs typeface="Microsoft JhengHei" panose="020B0604030504040204" charset="-120"/>
              </a:rPr>
              <a:t>指企业为获得科学与技术新知识，创造性运用科</a:t>
            </a:r>
            <a:r>
              <a:rPr sz="2400" b="1" dirty="0">
                <a:latin typeface="Microsoft JhengHei" panose="020B0604030504040204" charset="-120"/>
                <a:cs typeface="Microsoft JhengHei" panose="020B0604030504040204" charset="-120"/>
              </a:rPr>
              <a:t>学 </a:t>
            </a:r>
            <a:r>
              <a:rPr sz="2400" b="1" dirty="0">
                <a:latin typeface="Microsoft JhengHei" panose="020B0604030504040204" charset="-120"/>
                <a:cs typeface="Microsoft JhengHei" panose="020B0604030504040204" charset="-120"/>
              </a:rPr>
              <a:t> </a:t>
            </a:r>
            <a:r>
              <a:rPr sz="2400" b="1" spc="95" dirty="0">
                <a:latin typeface="Microsoft JhengHei" panose="020B0604030504040204" charset="-120"/>
                <a:cs typeface="Microsoft JhengHei" panose="020B0604030504040204" charset="-120"/>
              </a:rPr>
              <a:t>技术新知识，或实质</a:t>
            </a:r>
            <a:r>
              <a:rPr sz="2400" b="1" spc="100" dirty="0">
                <a:latin typeface="Microsoft JhengHei" panose="020B0604030504040204" charset="-120"/>
                <a:cs typeface="Microsoft JhengHei" panose="020B0604030504040204" charset="-120"/>
              </a:rPr>
              <a:t>性改进技术、产品（服务）、工艺而持续进行的具</a:t>
            </a:r>
            <a:r>
              <a:rPr sz="2400" b="1" dirty="0">
                <a:latin typeface="Microsoft JhengHei" panose="020B0604030504040204" charset="-120"/>
                <a:cs typeface="Microsoft JhengHei" panose="020B0604030504040204" charset="-120"/>
              </a:rPr>
              <a:t>有 </a:t>
            </a:r>
            <a:r>
              <a:rPr sz="2400" b="1" dirty="0">
                <a:latin typeface="Microsoft JhengHei" panose="020B0604030504040204" charset="-120"/>
                <a:cs typeface="Microsoft JhengHei" panose="020B0604030504040204" charset="-120"/>
              </a:rPr>
              <a:t> </a:t>
            </a:r>
            <a:r>
              <a:rPr sz="2400" b="1" spc="5" dirty="0">
                <a:latin typeface="Microsoft JhengHei" panose="020B0604030504040204" charset="-120"/>
                <a:cs typeface="Microsoft JhengHei" panose="020B0604030504040204" charset="-120"/>
              </a:rPr>
              <a:t>明确目标的系统性活动。</a:t>
            </a:r>
            <a:endParaRPr sz="2400">
              <a:latin typeface="Microsoft JhengHei" panose="020B0604030504040204" charset="-120"/>
              <a:cs typeface="Microsoft JhengHei" panose="020B0604030504040204" charset="-120"/>
            </a:endParaRPr>
          </a:p>
        </p:txBody>
      </p:sp>
      <p:sp>
        <p:nvSpPr>
          <p:cNvPr id="8" name="object 8"/>
          <p:cNvSpPr/>
          <p:nvPr/>
        </p:nvSpPr>
        <p:spPr>
          <a:xfrm>
            <a:off x="762000" y="1539239"/>
            <a:ext cx="110489" cy="274320"/>
          </a:xfrm>
          <a:custGeom>
            <a:avLst/>
            <a:gdLst/>
            <a:ahLst/>
            <a:cxnLst/>
            <a:rect l="l" t="t" r="r" b="b"/>
            <a:pathLst>
              <a:path w="110490" h="274319">
                <a:moveTo>
                  <a:pt x="0" y="0"/>
                </a:moveTo>
                <a:lnTo>
                  <a:pt x="110159" y="0"/>
                </a:lnTo>
                <a:lnTo>
                  <a:pt x="110159" y="274320"/>
                </a:lnTo>
                <a:lnTo>
                  <a:pt x="0" y="274320"/>
                </a:lnTo>
                <a:lnTo>
                  <a:pt x="0" y="0"/>
                </a:lnTo>
                <a:close/>
              </a:path>
            </a:pathLst>
          </a:custGeom>
          <a:solidFill>
            <a:srgbClr val="4276AA"/>
          </a:solidFill>
        </p:spPr>
        <p:txBody>
          <a:bodyPr wrap="square" lIns="0" tIns="0" rIns="0" bIns="0" rtlCol="0"/>
          <a:lstStyle/>
          <a:p/>
        </p:txBody>
      </p:sp>
      <p:sp>
        <p:nvSpPr>
          <p:cNvPr id="9" name="object 9"/>
          <p:cNvSpPr/>
          <p:nvPr/>
        </p:nvSpPr>
        <p:spPr>
          <a:xfrm>
            <a:off x="762000" y="1430019"/>
            <a:ext cx="386080" cy="109220"/>
          </a:xfrm>
          <a:custGeom>
            <a:avLst/>
            <a:gdLst/>
            <a:ahLst/>
            <a:cxnLst/>
            <a:rect l="l" t="t" r="r" b="b"/>
            <a:pathLst>
              <a:path w="386080" h="109219">
                <a:moveTo>
                  <a:pt x="0" y="0"/>
                </a:moveTo>
                <a:lnTo>
                  <a:pt x="385572" y="0"/>
                </a:lnTo>
                <a:lnTo>
                  <a:pt x="385572" y="109219"/>
                </a:lnTo>
                <a:lnTo>
                  <a:pt x="0" y="109219"/>
                </a:lnTo>
                <a:lnTo>
                  <a:pt x="0" y="0"/>
                </a:lnTo>
                <a:close/>
              </a:path>
            </a:pathLst>
          </a:custGeom>
          <a:solidFill>
            <a:srgbClr val="4276AA"/>
          </a:solidFill>
        </p:spPr>
        <p:txBody>
          <a:bodyPr wrap="square" lIns="0" tIns="0" rIns="0" bIns="0" rtlCol="0"/>
          <a:lstStyle/>
          <a:p/>
        </p:txBody>
      </p:sp>
      <p:sp>
        <p:nvSpPr>
          <p:cNvPr id="10" name="object 10"/>
          <p:cNvSpPr/>
          <p:nvPr/>
        </p:nvSpPr>
        <p:spPr>
          <a:xfrm>
            <a:off x="10858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1" name="object 11"/>
          <p:cNvSpPr/>
          <p:nvPr/>
        </p:nvSpPr>
        <p:spPr>
          <a:xfrm>
            <a:off x="11133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2" name="object 12"/>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3" name="object 13"/>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14" name="object 14"/>
          <p:cNvSpPr txBox="1"/>
          <p:nvPr/>
        </p:nvSpPr>
        <p:spPr>
          <a:xfrm>
            <a:off x="11307826" y="6431000"/>
            <a:ext cx="194945" cy="194310"/>
          </a:xfrm>
          <a:prstGeom prst="rect">
            <a:avLst/>
          </a:prstGeom>
        </p:spPr>
        <p:txBody>
          <a:bodyPr vert="horz" wrap="square" lIns="0" tIns="0" rIns="0" bIns="0" rtlCol="0">
            <a:spAutoFit/>
          </a:bodyPr>
          <a:lstStyle/>
          <a:p>
            <a:pPr marL="12700">
              <a:lnSpc>
                <a:spcPct val="100000"/>
              </a:lnSpc>
            </a:pPr>
            <a:r>
              <a:rPr sz="1200" spc="-10" dirty="0">
                <a:solidFill>
                  <a:srgbClr val="868686"/>
                </a:solidFill>
                <a:latin typeface="Arial" panose="020B0604020202020204"/>
                <a:cs typeface="Arial" panose="020B0604020202020204"/>
              </a:rPr>
              <a:t>6</a:t>
            </a:r>
            <a:r>
              <a:rPr sz="1200" spc="-5" dirty="0">
                <a:solidFill>
                  <a:srgbClr val="868686"/>
                </a:solidFill>
                <a:latin typeface="Arial" panose="020B0604020202020204"/>
                <a:cs typeface="Arial" panose="020B0604020202020204"/>
              </a:rPr>
              <a:t>3</a:t>
            </a:r>
            <a:endParaRPr sz="1200">
              <a:latin typeface="Arial" panose="020B0604020202020204"/>
              <a:cs typeface="Arial" panose="020B0604020202020204"/>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0604" y="502030"/>
            <a:ext cx="4105275" cy="311150"/>
          </a:xfrm>
          <a:prstGeom prst="rect">
            <a:avLst/>
          </a:prstGeom>
        </p:spPr>
        <p:txBody>
          <a:bodyPr vert="horz" wrap="square" lIns="0" tIns="0" rIns="0" bIns="0" rtlCol="0">
            <a:spAutoFit/>
          </a:bodyPr>
          <a:lstStyle/>
          <a:p>
            <a:pPr marL="12700">
              <a:lnSpc>
                <a:spcPct val="100000"/>
              </a:lnSpc>
            </a:pPr>
            <a:r>
              <a:rPr sz="2000" b="1" spc="5" dirty="0">
                <a:solidFill>
                  <a:srgbClr val="3C3C3C"/>
                </a:solidFill>
                <a:latin typeface="Microsoft JhengHei" panose="020B0604030504040204" charset="-120"/>
                <a:cs typeface="Microsoft JhengHei" panose="020B0604030504040204" charset="-120"/>
              </a:rPr>
              <a:t>研发费加计扣除企业所得税优惠政策</a:t>
            </a:r>
            <a:endParaRPr sz="2000">
              <a:latin typeface="Microsoft JhengHei" panose="020B0604030504040204" charset="-120"/>
              <a:cs typeface="Microsoft JhengHei" panose="020B0604030504040204" charset="-120"/>
            </a:endParaRPr>
          </a:p>
        </p:txBody>
      </p:sp>
      <p:sp>
        <p:nvSpPr>
          <p:cNvPr id="3" name="object 3"/>
          <p:cNvSpPr/>
          <p:nvPr/>
        </p:nvSpPr>
        <p:spPr>
          <a:xfrm>
            <a:off x="854202" y="1520189"/>
            <a:ext cx="10294620" cy="4866640"/>
          </a:xfrm>
          <a:custGeom>
            <a:avLst/>
            <a:gdLst/>
            <a:ahLst/>
            <a:cxnLst/>
            <a:rect l="l" t="t" r="r" b="b"/>
            <a:pathLst>
              <a:path w="10294620" h="4866640">
                <a:moveTo>
                  <a:pt x="10290810" y="4866132"/>
                </a:moveTo>
                <a:lnTo>
                  <a:pt x="3809" y="4866132"/>
                </a:lnTo>
                <a:lnTo>
                  <a:pt x="2349" y="4865839"/>
                </a:lnTo>
                <a:lnTo>
                  <a:pt x="1117" y="4865014"/>
                </a:lnTo>
                <a:lnTo>
                  <a:pt x="292" y="4863782"/>
                </a:lnTo>
                <a:lnTo>
                  <a:pt x="0" y="4862322"/>
                </a:lnTo>
                <a:lnTo>
                  <a:pt x="0" y="3810"/>
                </a:lnTo>
                <a:lnTo>
                  <a:pt x="292" y="2349"/>
                </a:lnTo>
                <a:lnTo>
                  <a:pt x="1117" y="1117"/>
                </a:lnTo>
                <a:lnTo>
                  <a:pt x="2349" y="292"/>
                </a:lnTo>
                <a:lnTo>
                  <a:pt x="3809" y="0"/>
                </a:lnTo>
                <a:lnTo>
                  <a:pt x="10290810" y="0"/>
                </a:lnTo>
                <a:lnTo>
                  <a:pt x="10292270" y="292"/>
                </a:lnTo>
                <a:lnTo>
                  <a:pt x="10293502" y="1117"/>
                </a:lnTo>
                <a:lnTo>
                  <a:pt x="10294327" y="2349"/>
                </a:lnTo>
                <a:lnTo>
                  <a:pt x="10294620" y="3810"/>
                </a:lnTo>
                <a:lnTo>
                  <a:pt x="7619" y="3810"/>
                </a:lnTo>
                <a:lnTo>
                  <a:pt x="3809" y="7620"/>
                </a:lnTo>
                <a:lnTo>
                  <a:pt x="7619" y="7620"/>
                </a:lnTo>
                <a:lnTo>
                  <a:pt x="7619" y="4858512"/>
                </a:lnTo>
                <a:lnTo>
                  <a:pt x="3809" y="4858512"/>
                </a:lnTo>
                <a:lnTo>
                  <a:pt x="7619" y="4862322"/>
                </a:lnTo>
                <a:lnTo>
                  <a:pt x="10294620" y="4862322"/>
                </a:lnTo>
                <a:lnTo>
                  <a:pt x="10294327" y="4863782"/>
                </a:lnTo>
                <a:lnTo>
                  <a:pt x="10293502" y="4865014"/>
                </a:lnTo>
                <a:lnTo>
                  <a:pt x="10292270" y="4865839"/>
                </a:lnTo>
                <a:lnTo>
                  <a:pt x="10290810" y="4866132"/>
                </a:lnTo>
                <a:close/>
              </a:path>
            </a:pathLst>
          </a:custGeom>
          <a:solidFill>
            <a:srgbClr val="3C3C3C"/>
          </a:solidFill>
        </p:spPr>
        <p:txBody>
          <a:bodyPr wrap="square" lIns="0" tIns="0" rIns="0" bIns="0" rtlCol="0"/>
          <a:lstStyle/>
          <a:p/>
        </p:txBody>
      </p:sp>
      <p:sp>
        <p:nvSpPr>
          <p:cNvPr id="4" name="object 4"/>
          <p:cNvSpPr/>
          <p:nvPr/>
        </p:nvSpPr>
        <p:spPr>
          <a:xfrm>
            <a:off x="861822" y="1525905"/>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5" name="object 5"/>
          <p:cNvSpPr/>
          <p:nvPr/>
        </p:nvSpPr>
        <p:spPr>
          <a:xfrm>
            <a:off x="11145011" y="1524000"/>
            <a:ext cx="0" cy="4859020"/>
          </a:xfrm>
          <a:custGeom>
            <a:avLst/>
            <a:gdLst/>
            <a:ahLst/>
            <a:cxnLst/>
            <a:rect l="l" t="t" r="r" b="b"/>
            <a:pathLst>
              <a:path h="4859020">
                <a:moveTo>
                  <a:pt x="0" y="0"/>
                </a:moveTo>
                <a:lnTo>
                  <a:pt x="0" y="4858512"/>
                </a:lnTo>
              </a:path>
            </a:pathLst>
          </a:custGeom>
          <a:ln w="7620">
            <a:solidFill>
              <a:srgbClr val="3C3C3C"/>
            </a:solidFill>
          </a:ln>
        </p:spPr>
        <p:txBody>
          <a:bodyPr wrap="square" lIns="0" tIns="0" rIns="0" bIns="0" rtlCol="0"/>
          <a:lstStyle/>
          <a:p/>
        </p:txBody>
      </p:sp>
      <p:sp>
        <p:nvSpPr>
          <p:cNvPr id="6" name="object 6"/>
          <p:cNvSpPr/>
          <p:nvPr/>
        </p:nvSpPr>
        <p:spPr>
          <a:xfrm>
            <a:off x="861822" y="6380607"/>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7" name="object 7"/>
          <p:cNvSpPr txBox="1">
            <a:spLocks noGrp="1"/>
          </p:cNvSpPr>
          <p:nvPr>
            <p:ph type="body" idx="1"/>
          </p:nvPr>
        </p:nvSpPr>
        <p:spPr>
          <a:prstGeom prst="rect">
            <a:avLst/>
          </a:prstGeom>
        </p:spPr>
        <p:txBody>
          <a:bodyPr vert="horz" wrap="square" lIns="0" tIns="327888" rIns="0" bIns="0" rtlCol="0">
            <a:spAutoFit/>
          </a:bodyPr>
          <a:lstStyle/>
          <a:p>
            <a:pPr marL="137795">
              <a:lnSpc>
                <a:spcPct val="100000"/>
              </a:lnSpc>
            </a:pPr>
            <a:r>
              <a:rPr sz="2400" spc="35" dirty="0">
                <a:latin typeface="Arial" panose="020B0604020202020204"/>
                <a:cs typeface="Arial" panose="020B0604020202020204"/>
              </a:rPr>
              <a:t>3</a:t>
            </a:r>
            <a:r>
              <a:rPr sz="2400" spc="35" dirty="0"/>
              <a:t>、研发活动负面清单</a:t>
            </a:r>
            <a:r>
              <a:rPr sz="2400" spc="35" dirty="0">
                <a:latin typeface="Arial" panose="020B0604020202020204"/>
                <a:cs typeface="Arial" panose="020B0604020202020204"/>
              </a:rPr>
              <a:t>- </a:t>
            </a:r>
            <a:r>
              <a:rPr sz="2400" spc="520" dirty="0">
                <a:latin typeface="Arial" panose="020B0604020202020204"/>
                <a:cs typeface="Arial" panose="020B0604020202020204"/>
              </a:rPr>
              <a:t>-----</a:t>
            </a:r>
            <a:r>
              <a:rPr sz="2400" spc="-520" dirty="0">
                <a:latin typeface="Arial" panose="020B0604020202020204"/>
                <a:cs typeface="Arial" panose="020B0604020202020204"/>
              </a:rPr>
              <a:t> </a:t>
            </a:r>
            <a:r>
              <a:rPr sz="2400" spc="5" dirty="0">
                <a:solidFill>
                  <a:srgbClr val="FF0000"/>
                </a:solidFill>
              </a:rPr>
              <a:t>下列活动不适用税前加计扣除政策。</a:t>
            </a:r>
            <a:endParaRPr sz="2400">
              <a:latin typeface="Arial" panose="020B0604020202020204"/>
              <a:cs typeface="Arial" panose="020B0604020202020204"/>
            </a:endParaRPr>
          </a:p>
          <a:p>
            <a:pPr marL="753110">
              <a:lnSpc>
                <a:spcPct val="100000"/>
              </a:lnSpc>
              <a:spcBef>
                <a:spcPts val="780"/>
              </a:spcBef>
            </a:pPr>
            <a:r>
              <a:rPr sz="2300" spc="65" dirty="0">
                <a:latin typeface="Arial" panose="020B0604020202020204"/>
                <a:cs typeface="Arial" panose="020B0604020202020204"/>
              </a:rPr>
              <a:t>1.</a:t>
            </a:r>
            <a:r>
              <a:rPr sz="2300" spc="-300" dirty="0">
                <a:latin typeface="Arial" panose="020B0604020202020204"/>
                <a:cs typeface="Arial" panose="020B0604020202020204"/>
              </a:rPr>
              <a:t> </a:t>
            </a:r>
            <a:r>
              <a:rPr sz="2400" dirty="0"/>
              <a:t>企业产品（服务）的常规性升级。</a:t>
            </a:r>
            <a:endParaRPr sz="2400">
              <a:latin typeface="Arial" panose="020B0604020202020204"/>
              <a:cs typeface="Arial" panose="020B0604020202020204"/>
            </a:endParaRPr>
          </a:p>
          <a:p>
            <a:pPr marL="137795" marR="260985">
              <a:lnSpc>
                <a:spcPts val="3660"/>
              </a:lnSpc>
              <a:spcBef>
                <a:spcPts val="130"/>
              </a:spcBef>
            </a:pPr>
            <a:r>
              <a:rPr sz="2300" spc="10" dirty="0">
                <a:latin typeface="Arial" panose="020B0604020202020204"/>
                <a:cs typeface="Arial" panose="020B0604020202020204"/>
              </a:rPr>
              <a:t>2.</a:t>
            </a:r>
            <a:r>
              <a:rPr sz="2400" spc="10" dirty="0"/>
              <a:t>对某项科研成果的直接应用，如直接采用公开的新工艺、材料、装置、 </a:t>
            </a:r>
            <a:r>
              <a:rPr sz="2400" dirty="0"/>
              <a:t>产 </a:t>
            </a:r>
            <a:r>
              <a:rPr sz="2400" spc="-310" dirty="0"/>
              <a:t> </a:t>
            </a:r>
            <a:r>
              <a:rPr sz="2400" spc="5" dirty="0"/>
              <a:t>品、服务或知识等。</a:t>
            </a:r>
            <a:endParaRPr sz="2400">
              <a:latin typeface="Arial" panose="020B0604020202020204"/>
              <a:cs typeface="Arial" panose="020B0604020202020204"/>
            </a:endParaRPr>
          </a:p>
          <a:p>
            <a:pPr marL="753110">
              <a:lnSpc>
                <a:spcPct val="100000"/>
              </a:lnSpc>
              <a:spcBef>
                <a:spcPts val="465"/>
              </a:spcBef>
            </a:pPr>
            <a:r>
              <a:rPr sz="2300" spc="65" dirty="0">
                <a:latin typeface="Arial" panose="020B0604020202020204"/>
                <a:cs typeface="Arial" panose="020B0604020202020204"/>
              </a:rPr>
              <a:t>3.</a:t>
            </a:r>
            <a:r>
              <a:rPr sz="2300" spc="-275" dirty="0">
                <a:latin typeface="Arial" panose="020B0604020202020204"/>
                <a:cs typeface="Arial" panose="020B0604020202020204"/>
              </a:rPr>
              <a:t> </a:t>
            </a:r>
            <a:r>
              <a:rPr sz="2400" dirty="0"/>
              <a:t>企业在商品化后为顾客提供的技术支持活动。</a:t>
            </a:r>
            <a:endParaRPr sz="2400">
              <a:latin typeface="Arial" panose="020B0604020202020204"/>
              <a:cs typeface="Arial" panose="020B0604020202020204"/>
            </a:endParaRPr>
          </a:p>
          <a:p>
            <a:pPr marL="753110">
              <a:lnSpc>
                <a:spcPct val="100000"/>
              </a:lnSpc>
              <a:spcBef>
                <a:spcPts val="720"/>
              </a:spcBef>
            </a:pPr>
            <a:r>
              <a:rPr sz="2300" spc="65" dirty="0">
                <a:latin typeface="Arial" panose="020B0604020202020204"/>
                <a:cs typeface="Arial" panose="020B0604020202020204"/>
              </a:rPr>
              <a:t>4.</a:t>
            </a:r>
            <a:r>
              <a:rPr sz="2300" spc="-229" dirty="0">
                <a:latin typeface="Arial" panose="020B0604020202020204"/>
                <a:cs typeface="Arial" panose="020B0604020202020204"/>
              </a:rPr>
              <a:t> </a:t>
            </a:r>
            <a:r>
              <a:rPr sz="2400" spc="5" dirty="0"/>
              <a:t>对现存产品、服务、技术、材料或工艺流程进行的重复或简单改变。</a:t>
            </a:r>
            <a:endParaRPr sz="2400">
              <a:latin typeface="Arial" panose="020B0604020202020204"/>
              <a:cs typeface="Arial" panose="020B0604020202020204"/>
            </a:endParaRPr>
          </a:p>
          <a:p>
            <a:pPr marL="753110">
              <a:lnSpc>
                <a:spcPct val="100000"/>
              </a:lnSpc>
              <a:spcBef>
                <a:spcPts val="720"/>
              </a:spcBef>
            </a:pPr>
            <a:r>
              <a:rPr sz="2300" spc="65" dirty="0">
                <a:latin typeface="Arial" panose="020B0604020202020204"/>
                <a:cs typeface="Arial" panose="020B0604020202020204"/>
              </a:rPr>
              <a:t>5.</a:t>
            </a:r>
            <a:r>
              <a:rPr sz="2300" spc="-295" dirty="0">
                <a:latin typeface="Arial" panose="020B0604020202020204"/>
                <a:cs typeface="Arial" panose="020B0604020202020204"/>
              </a:rPr>
              <a:t> </a:t>
            </a:r>
            <a:r>
              <a:rPr sz="2400" spc="5" dirty="0"/>
              <a:t>市场调查研究、效率调查或管理研究。</a:t>
            </a:r>
            <a:endParaRPr sz="2400">
              <a:latin typeface="Arial" panose="020B0604020202020204"/>
              <a:cs typeface="Arial" panose="020B0604020202020204"/>
            </a:endParaRPr>
          </a:p>
          <a:p>
            <a:pPr marL="753110">
              <a:lnSpc>
                <a:spcPct val="100000"/>
              </a:lnSpc>
              <a:spcBef>
                <a:spcPts val="725"/>
              </a:spcBef>
            </a:pPr>
            <a:r>
              <a:rPr sz="2300" spc="65" dirty="0">
                <a:latin typeface="Arial" panose="020B0604020202020204"/>
                <a:cs typeface="Arial" panose="020B0604020202020204"/>
              </a:rPr>
              <a:t>6.</a:t>
            </a:r>
            <a:r>
              <a:rPr sz="2300" spc="-225" dirty="0">
                <a:latin typeface="Arial" panose="020B0604020202020204"/>
                <a:cs typeface="Arial" panose="020B0604020202020204"/>
              </a:rPr>
              <a:t> </a:t>
            </a:r>
            <a:r>
              <a:rPr sz="2400" spc="5" dirty="0"/>
              <a:t>作为工业（服务）流程环节或常规的质量控制、测试分析、维修维护。</a:t>
            </a:r>
            <a:endParaRPr sz="2400">
              <a:latin typeface="Arial" panose="020B0604020202020204"/>
              <a:cs typeface="Arial" panose="020B0604020202020204"/>
            </a:endParaRPr>
          </a:p>
          <a:p>
            <a:pPr marL="753110">
              <a:lnSpc>
                <a:spcPct val="100000"/>
              </a:lnSpc>
              <a:spcBef>
                <a:spcPts val="720"/>
              </a:spcBef>
            </a:pPr>
            <a:r>
              <a:rPr sz="2300" spc="65" dirty="0">
                <a:latin typeface="Arial" panose="020B0604020202020204"/>
                <a:cs typeface="Arial" panose="020B0604020202020204"/>
              </a:rPr>
              <a:t>7.</a:t>
            </a:r>
            <a:r>
              <a:rPr sz="2300" spc="-295" dirty="0">
                <a:latin typeface="Arial" panose="020B0604020202020204"/>
                <a:cs typeface="Arial" panose="020B0604020202020204"/>
              </a:rPr>
              <a:t> </a:t>
            </a:r>
            <a:r>
              <a:rPr sz="2400" spc="5" dirty="0"/>
              <a:t>社会科学、艺术或人文学方面的研究。</a:t>
            </a:r>
            <a:endParaRPr sz="2400">
              <a:latin typeface="Arial" panose="020B0604020202020204"/>
              <a:cs typeface="Arial" panose="020B0604020202020204"/>
            </a:endParaRPr>
          </a:p>
        </p:txBody>
      </p:sp>
      <p:sp>
        <p:nvSpPr>
          <p:cNvPr id="8" name="object 8"/>
          <p:cNvSpPr/>
          <p:nvPr/>
        </p:nvSpPr>
        <p:spPr>
          <a:xfrm>
            <a:off x="762000" y="1539239"/>
            <a:ext cx="110489" cy="274320"/>
          </a:xfrm>
          <a:custGeom>
            <a:avLst/>
            <a:gdLst/>
            <a:ahLst/>
            <a:cxnLst/>
            <a:rect l="l" t="t" r="r" b="b"/>
            <a:pathLst>
              <a:path w="110490" h="274319">
                <a:moveTo>
                  <a:pt x="0" y="0"/>
                </a:moveTo>
                <a:lnTo>
                  <a:pt x="110159" y="0"/>
                </a:lnTo>
                <a:lnTo>
                  <a:pt x="110159" y="274320"/>
                </a:lnTo>
                <a:lnTo>
                  <a:pt x="0" y="274320"/>
                </a:lnTo>
                <a:lnTo>
                  <a:pt x="0" y="0"/>
                </a:lnTo>
                <a:close/>
              </a:path>
            </a:pathLst>
          </a:custGeom>
          <a:solidFill>
            <a:srgbClr val="4276AA"/>
          </a:solidFill>
        </p:spPr>
        <p:txBody>
          <a:bodyPr wrap="square" lIns="0" tIns="0" rIns="0" bIns="0" rtlCol="0"/>
          <a:lstStyle/>
          <a:p/>
        </p:txBody>
      </p:sp>
      <p:sp>
        <p:nvSpPr>
          <p:cNvPr id="9" name="object 9"/>
          <p:cNvSpPr/>
          <p:nvPr/>
        </p:nvSpPr>
        <p:spPr>
          <a:xfrm>
            <a:off x="762000" y="1430019"/>
            <a:ext cx="386080" cy="109220"/>
          </a:xfrm>
          <a:custGeom>
            <a:avLst/>
            <a:gdLst/>
            <a:ahLst/>
            <a:cxnLst/>
            <a:rect l="l" t="t" r="r" b="b"/>
            <a:pathLst>
              <a:path w="386080" h="109219">
                <a:moveTo>
                  <a:pt x="0" y="0"/>
                </a:moveTo>
                <a:lnTo>
                  <a:pt x="385572" y="0"/>
                </a:lnTo>
                <a:lnTo>
                  <a:pt x="385572" y="109219"/>
                </a:lnTo>
                <a:lnTo>
                  <a:pt x="0" y="109219"/>
                </a:lnTo>
                <a:lnTo>
                  <a:pt x="0" y="0"/>
                </a:lnTo>
                <a:close/>
              </a:path>
            </a:pathLst>
          </a:custGeom>
          <a:solidFill>
            <a:srgbClr val="4276AA"/>
          </a:solidFill>
        </p:spPr>
        <p:txBody>
          <a:bodyPr wrap="square" lIns="0" tIns="0" rIns="0" bIns="0" rtlCol="0"/>
          <a:lstStyle/>
          <a:p/>
        </p:txBody>
      </p:sp>
      <p:sp>
        <p:nvSpPr>
          <p:cNvPr id="10" name="object 10"/>
          <p:cNvSpPr/>
          <p:nvPr/>
        </p:nvSpPr>
        <p:spPr>
          <a:xfrm>
            <a:off x="10858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1" name="object 11"/>
          <p:cNvSpPr/>
          <p:nvPr/>
        </p:nvSpPr>
        <p:spPr>
          <a:xfrm>
            <a:off x="11133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2" name="object 12"/>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3" name="object 13"/>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14" name="object 14"/>
          <p:cNvSpPr txBox="1"/>
          <p:nvPr/>
        </p:nvSpPr>
        <p:spPr>
          <a:xfrm>
            <a:off x="11307826" y="6431000"/>
            <a:ext cx="194945" cy="194310"/>
          </a:xfrm>
          <a:prstGeom prst="rect">
            <a:avLst/>
          </a:prstGeom>
        </p:spPr>
        <p:txBody>
          <a:bodyPr vert="horz" wrap="square" lIns="0" tIns="0" rIns="0" bIns="0" rtlCol="0">
            <a:spAutoFit/>
          </a:bodyPr>
          <a:lstStyle/>
          <a:p>
            <a:pPr marL="12700">
              <a:lnSpc>
                <a:spcPct val="100000"/>
              </a:lnSpc>
            </a:pPr>
            <a:r>
              <a:rPr sz="1200" spc="-10" dirty="0">
                <a:solidFill>
                  <a:srgbClr val="868686"/>
                </a:solidFill>
                <a:latin typeface="Arial" panose="020B0604020202020204"/>
                <a:cs typeface="Arial" panose="020B0604020202020204"/>
              </a:rPr>
              <a:t>6</a:t>
            </a:r>
            <a:r>
              <a:rPr sz="1200" spc="-5" dirty="0">
                <a:solidFill>
                  <a:srgbClr val="868686"/>
                </a:solidFill>
                <a:latin typeface="Arial" panose="020B0604020202020204"/>
                <a:cs typeface="Arial" panose="020B0604020202020204"/>
              </a:rPr>
              <a:t>4</a:t>
            </a:r>
            <a:endParaRPr sz="1200">
              <a:latin typeface="Arial" panose="020B0604020202020204"/>
              <a:cs typeface="Arial" panose="020B0604020202020204"/>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597" rIns="0" bIns="0" rtlCol="0">
            <a:spAutoFit/>
          </a:bodyPr>
          <a:lstStyle/>
          <a:p>
            <a:pPr marL="565785">
              <a:lnSpc>
                <a:spcPct val="100000"/>
              </a:lnSpc>
            </a:pPr>
            <a:r>
              <a:rPr sz="1800" b="1" spc="5" dirty="0">
                <a:solidFill>
                  <a:srgbClr val="3C3C3C"/>
                </a:solidFill>
                <a:latin typeface="Microsoft JhengHei" panose="020B0604030504040204" charset="-120"/>
                <a:cs typeface="Microsoft JhengHei" panose="020B0604030504040204" charset="-120"/>
              </a:rPr>
              <a:t>研发费加计扣除企业所得税优惠政策</a:t>
            </a:r>
            <a:endParaRPr sz="1800">
              <a:latin typeface="Microsoft JhengHei" panose="020B0604030504040204" charset="-120"/>
              <a:cs typeface="Microsoft JhengHei" panose="020B0604030504040204" charset="-120"/>
            </a:endParaRPr>
          </a:p>
        </p:txBody>
      </p:sp>
      <p:sp>
        <p:nvSpPr>
          <p:cNvPr id="3" name="object 3"/>
          <p:cNvSpPr/>
          <p:nvPr/>
        </p:nvSpPr>
        <p:spPr>
          <a:xfrm>
            <a:off x="854202" y="1520189"/>
            <a:ext cx="10294620" cy="4866640"/>
          </a:xfrm>
          <a:custGeom>
            <a:avLst/>
            <a:gdLst/>
            <a:ahLst/>
            <a:cxnLst/>
            <a:rect l="l" t="t" r="r" b="b"/>
            <a:pathLst>
              <a:path w="10294620" h="4866640">
                <a:moveTo>
                  <a:pt x="10290810" y="4866132"/>
                </a:moveTo>
                <a:lnTo>
                  <a:pt x="3809" y="4866132"/>
                </a:lnTo>
                <a:lnTo>
                  <a:pt x="2349" y="4865839"/>
                </a:lnTo>
                <a:lnTo>
                  <a:pt x="1117" y="4865014"/>
                </a:lnTo>
                <a:lnTo>
                  <a:pt x="292" y="4863782"/>
                </a:lnTo>
                <a:lnTo>
                  <a:pt x="0" y="4862322"/>
                </a:lnTo>
                <a:lnTo>
                  <a:pt x="0" y="3810"/>
                </a:lnTo>
                <a:lnTo>
                  <a:pt x="292" y="2349"/>
                </a:lnTo>
                <a:lnTo>
                  <a:pt x="1117" y="1117"/>
                </a:lnTo>
                <a:lnTo>
                  <a:pt x="2349" y="292"/>
                </a:lnTo>
                <a:lnTo>
                  <a:pt x="3809" y="0"/>
                </a:lnTo>
                <a:lnTo>
                  <a:pt x="10290810" y="0"/>
                </a:lnTo>
                <a:lnTo>
                  <a:pt x="10292270" y="292"/>
                </a:lnTo>
                <a:lnTo>
                  <a:pt x="10293502" y="1117"/>
                </a:lnTo>
                <a:lnTo>
                  <a:pt x="10294327" y="2349"/>
                </a:lnTo>
                <a:lnTo>
                  <a:pt x="10294620" y="3810"/>
                </a:lnTo>
                <a:lnTo>
                  <a:pt x="7619" y="3810"/>
                </a:lnTo>
                <a:lnTo>
                  <a:pt x="3809" y="7620"/>
                </a:lnTo>
                <a:lnTo>
                  <a:pt x="7619" y="7620"/>
                </a:lnTo>
                <a:lnTo>
                  <a:pt x="7619" y="4858512"/>
                </a:lnTo>
                <a:lnTo>
                  <a:pt x="3809" y="4858512"/>
                </a:lnTo>
                <a:lnTo>
                  <a:pt x="7619" y="4862322"/>
                </a:lnTo>
                <a:lnTo>
                  <a:pt x="10294620" y="4862322"/>
                </a:lnTo>
                <a:lnTo>
                  <a:pt x="10294327" y="4863782"/>
                </a:lnTo>
                <a:lnTo>
                  <a:pt x="10293502" y="4865014"/>
                </a:lnTo>
                <a:lnTo>
                  <a:pt x="10292270" y="4865839"/>
                </a:lnTo>
                <a:lnTo>
                  <a:pt x="10290810" y="4866132"/>
                </a:lnTo>
                <a:close/>
              </a:path>
            </a:pathLst>
          </a:custGeom>
          <a:solidFill>
            <a:srgbClr val="3C3C3C"/>
          </a:solidFill>
        </p:spPr>
        <p:txBody>
          <a:bodyPr wrap="square" lIns="0" tIns="0" rIns="0" bIns="0" rtlCol="0"/>
          <a:lstStyle/>
          <a:p/>
        </p:txBody>
      </p:sp>
      <p:sp>
        <p:nvSpPr>
          <p:cNvPr id="4" name="object 4"/>
          <p:cNvSpPr/>
          <p:nvPr/>
        </p:nvSpPr>
        <p:spPr>
          <a:xfrm>
            <a:off x="861822" y="1525905"/>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5" name="object 5"/>
          <p:cNvSpPr/>
          <p:nvPr/>
        </p:nvSpPr>
        <p:spPr>
          <a:xfrm>
            <a:off x="11145011" y="1524000"/>
            <a:ext cx="0" cy="4859020"/>
          </a:xfrm>
          <a:custGeom>
            <a:avLst/>
            <a:gdLst/>
            <a:ahLst/>
            <a:cxnLst/>
            <a:rect l="l" t="t" r="r" b="b"/>
            <a:pathLst>
              <a:path h="4859020">
                <a:moveTo>
                  <a:pt x="0" y="0"/>
                </a:moveTo>
                <a:lnTo>
                  <a:pt x="0" y="4858512"/>
                </a:lnTo>
              </a:path>
            </a:pathLst>
          </a:custGeom>
          <a:ln w="7620">
            <a:solidFill>
              <a:srgbClr val="3C3C3C"/>
            </a:solidFill>
          </a:ln>
        </p:spPr>
        <p:txBody>
          <a:bodyPr wrap="square" lIns="0" tIns="0" rIns="0" bIns="0" rtlCol="0"/>
          <a:lstStyle/>
          <a:p/>
        </p:txBody>
      </p:sp>
      <p:sp>
        <p:nvSpPr>
          <p:cNvPr id="6" name="object 6"/>
          <p:cNvSpPr/>
          <p:nvPr/>
        </p:nvSpPr>
        <p:spPr>
          <a:xfrm>
            <a:off x="861822" y="6380607"/>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7" name="object 7"/>
          <p:cNvSpPr/>
          <p:nvPr/>
        </p:nvSpPr>
        <p:spPr>
          <a:xfrm>
            <a:off x="762000" y="1539239"/>
            <a:ext cx="110489" cy="274320"/>
          </a:xfrm>
          <a:custGeom>
            <a:avLst/>
            <a:gdLst/>
            <a:ahLst/>
            <a:cxnLst/>
            <a:rect l="l" t="t" r="r" b="b"/>
            <a:pathLst>
              <a:path w="110490" h="274319">
                <a:moveTo>
                  <a:pt x="0" y="0"/>
                </a:moveTo>
                <a:lnTo>
                  <a:pt x="110159" y="0"/>
                </a:lnTo>
                <a:lnTo>
                  <a:pt x="110159" y="274320"/>
                </a:lnTo>
                <a:lnTo>
                  <a:pt x="0" y="274320"/>
                </a:lnTo>
                <a:lnTo>
                  <a:pt x="0" y="0"/>
                </a:lnTo>
                <a:close/>
              </a:path>
            </a:pathLst>
          </a:custGeom>
          <a:solidFill>
            <a:srgbClr val="4276AA"/>
          </a:solidFill>
        </p:spPr>
        <p:txBody>
          <a:bodyPr wrap="square" lIns="0" tIns="0" rIns="0" bIns="0" rtlCol="0"/>
          <a:lstStyle/>
          <a:p/>
        </p:txBody>
      </p:sp>
      <p:sp>
        <p:nvSpPr>
          <p:cNvPr id="8" name="object 8"/>
          <p:cNvSpPr/>
          <p:nvPr/>
        </p:nvSpPr>
        <p:spPr>
          <a:xfrm>
            <a:off x="762000" y="1430019"/>
            <a:ext cx="386080" cy="109220"/>
          </a:xfrm>
          <a:custGeom>
            <a:avLst/>
            <a:gdLst/>
            <a:ahLst/>
            <a:cxnLst/>
            <a:rect l="l" t="t" r="r" b="b"/>
            <a:pathLst>
              <a:path w="386080" h="109219">
                <a:moveTo>
                  <a:pt x="0" y="0"/>
                </a:moveTo>
                <a:lnTo>
                  <a:pt x="385572" y="0"/>
                </a:lnTo>
                <a:lnTo>
                  <a:pt x="385572" y="109219"/>
                </a:lnTo>
                <a:lnTo>
                  <a:pt x="0" y="109219"/>
                </a:lnTo>
                <a:lnTo>
                  <a:pt x="0" y="0"/>
                </a:lnTo>
                <a:close/>
              </a:path>
            </a:pathLst>
          </a:custGeom>
          <a:solidFill>
            <a:srgbClr val="4276AA"/>
          </a:solidFill>
        </p:spPr>
        <p:txBody>
          <a:bodyPr wrap="square" lIns="0" tIns="0" rIns="0" bIns="0" rtlCol="0"/>
          <a:lstStyle/>
          <a:p/>
        </p:txBody>
      </p:sp>
      <p:sp>
        <p:nvSpPr>
          <p:cNvPr id="9" name="object 9"/>
          <p:cNvSpPr/>
          <p:nvPr/>
        </p:nvSpPr>
        <p:spPr>
          <a:xfrm>
            <a:off x="10858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0" name="object 10"/>
          <p:cNvSpPr/>
          <p:nvPr/>
        </p:nvSpPr>
        <p:spPr>
          <a:xfrm>
            <a:off x="11133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1" name="object 11"/>
          <p:cNvSpPr txBox="1"/>
          <p:nvPr/>
        </p:nvSpPr>
        <p:spPr>
          <a:xfrm>
            <a:off x="748690" y="1601063"/>
            <a:ext cx="9636125" cy="4816475"/>
          </a:xfrm>
          <a:prstGeom prst="rect">
            <a:avLst/>
          </a:prstGeom>
        </p:spPr>
        <p:txBody>
          <a:bodyPr vert="horz" wrap="square" lIns="0" tIns="0" rIns="0" bIns="0" rtlCol="0">
            <a:spAutoFit/>
          </a:bodyPr>
          <a:lstStyle/>
          <a:p>
            <a:pPr marL="202565">
              <a:lnSpc>
                <a:spcPct val="100000"/>
              </a:lnSpc>
            </a:pPr>
            <a:r>
              <a:rPr sz="2000" b="1" dirty="0">
                <a:latin typeface="Arial" panose="020B0604020202020204"/>
                <a:cs typeface="Arial" panose="020B0604020202020204"/>
              </a:rPr>
              <a:t>4</a:t>
            </a:r>
            <a:r>
              <a:rPr sz="2000" b="1" dirty="0">
                <a:latin typeface="Microsoft JhengHei" panose="020B0604030504040204" charset="-120"/>
                <a:cs typeface="Microsoft JhengHei" panose="020B0604030504040204" charset="-120"/>
              </a:rPr>
              <a:t>、</a:t>
            </a:r>
            <a:r>
              <a:rPr sz="2000" b="1" dirty="0">
                <a:solidFill>
                  <a:srgbClr val="006DC0"/>
                </a:solidFill>
                <a:latin typeface="Microsoft JhengHei" panose="020B0604030504040204" charset="-120"/>
                <a:cs typeface="Microsoft JhengHei" panose="020B0604030504040204" charset="-120"/>
              </a:rPr>
              <a:t>行业负面清单</a:t>
            </a:r>
            <a:endParaRPr sz="2000">
              <a:latin typeface="Microsoft JhengHei" panose="020B0604030504040204" charset="-120"/>
              <a:cs typeface="Microsoft JhengHei" panose="020B0604030504040204" charset="-120"/>
            </a:endParaRPr>
          </a:p>
          <a:p>
            <a:pPr marL="202565">
              <a:lnSpc>
                <a:spcPct val="100000"/>
              </a:lnSpc>
              <a:spcBef>
                <a:spcPts val="735"/>
              </a:spcBef>
            </a:pPr>
            <a:r>
              <a:rPr sz="2000" spc="-325" dirty="0">
                <a:latin typeface="Segoe UI Emoji" panose="020B0502040204020203"/>
                <a:cs typeface="Segoe UI Emoji" panose="020B0502040204020203"/>
              </a:rPr>
              <a:t>⚫  </a:t>
            </a:r>
            <a:r>
              <a:rPr sz="2000" spc="-210" dirty="0">
                <a:latin typeface="Segoe UI Emoji" panose="020B0502040204020203"/>
                <a:cs typeface="Segoe UI Emoji" panose="020B0502040204020203"/>
              </a:rPr>
              <a:t> </a:t>
            </a:r>
            <a:r>
              <a:rPr sz="2000" b="1" spc="5" dirty="0">
                <a:solidFill>
                  <a:srgbClr val="FF0000"/>
                </a:solidFill>
                <a:latin typeface="Microsoft JhengHei" panose="020B0604030504040204" charset="-120"/>
                <a:cs typeface="Microsoft JhengHei" panose="020B0604030504040204" charset="-120"/>
              </a:rPr>
              <a:t>不适用税前加计扣除政策的行业</a:t>
            </a:r>
            <a:endParaRPr sz="2000">
              <a:latin typeface="Microsoft JhengHei" panose="020B0604030504040204" charset="-120"/>
              <a:cs typeface="Microsoft JhengHei" panose="020B0604030504040204" charset="-120"/>
            </a:endParaRPr>
          </a:p>
          <a:p>
            <a:pPr marL="1102360">
              <a:lnSpc>
                <a:spcPct val="100000"/>
              </a:lnSpc>
              <a:spcBef>
                <a:spcPts val="520"/>
              </a:spcBef>
            </a:pPr>
            <a:r>
              <a:rPr sz="1900" b="1" spc="50" dirty="0">
                <a:latin typeface="Arial" panose="020B0604020202020204"/>
                <a:cs typeface="Arial" panose="020B0604020202020204"/>
              </a:rPr>
              <a:t>1.</a:t>
            </a:r>
            <a:r>
              <a:rPr sz="1900" b="1" spc="-250" dirty="0">
                <a:latin typeface="Arial" panose="020B0604020202020204"/>
                <a:cs typeface="Arial" panose="020B0604020202020204"/>
              </a:rPr>
              <a:t> </a:t>
            </a:r>
            <a:r>
              <a:rPr sz="2000" b="1" spc="10" dirty="0">
                <a:latin typeface="Microsoft JhengHei" panose="020B0604030504040204" charset="-120"/>
                <a:cs typeface="Microsoft JhengHei" panose="020B0604030504040204" charset="-120"/>
              </a:rPr>
              <a:t>烟草制造业。</a:t>
            </a:r>
            <a:endParaRPr sz="2000">
              <a:latin typeface="Microsoft JhengHei" panose="020B0604030504040204" charset="-120"/>
              <a:cs typeface="Microsoft JhengHei" panose="020B0604030504040204" charset="-120"/>
            </a:endParaRPr>
          </a:p>
          <a:p>
            <a:pPr marL="1102360">
              <a:lnSpc>
                <a:spcPct val="100000"/>
              </a:lnSpc>
              <a:spcBef>
                <a:spcPts val="600"/>
              </a:spcBef>
            </a:pPr>
            <a:r>
              <a:rPr sz="1900" b="1" spc="50" dirty="0">
                <a:latin typeface="Arial" panose="020B0604020202020204"/>
                <a:cs typeface="Arial" panose="020B0604020202020204"/>
              </a:rPr>
              <a:t>2.</a:t>
            </a:r>
            <a:r>
              <a:rPr sz="1900" b="1" spc="-245" dirty="0">
                <a:latin typeface="Arial" panose="020B0604020202020204"/>
                <a:cs typeface="Arial" panose="020B0604020202020204"/>
              </a:rPr>
              <a:t> </a:t>
            </a:r>
            <a:r>
              <a:rPr sz="2000" b="1" spc="10" dirty="0">
                <a:latin typeface="Microsoft JhengHei" panose="020B0604030504040204" charset="-120"/>
                <a:cs typeface="Microsoft JhengHei" panose="020B0604030504040204" charset="-120"/>
              </a:rPr>
              <a:t>住宿和餐饮业。</a:t>
            </a:r>
            <a:endParaRPr sz="2000">
              <a:latin typeface="Microsoft JhengHei" panose="020B0604030504040204" charset="-120"/>
              <a:cs typeface="Microsoft JhengHei" panose="020B0604030504040204" charset="-120"/>
            </a:endParaRPr>
          </a:p>
          <a:p>
            <a:pPr marL="1102360">
              <a:lnSpc>
                <a:spcPct val="100000"/>
              </a:lnSpc>
              <a:spcBef>
                <a:spcPts val="600"/>
              </a:spcBef>
            </a:pPr>
            <a:r>
              <a:rPr sz="1900" b="1" spc="50" dirty="0">
                <a:latin typeface="Arial" panose="020B0604020202020204"/>
                <a:cs typeface="Arial" panose="020B0604020202020204"/>
              </a:rPr>
              <a:t>3.</a:t>
            </a:r>
            <a:r>
              <a:rPr sz="1900" b="1" spc="-245" dirty="0">
                <a:latin typeface="Arial" panose="020B0604020202020204"/>
                <a:cs typeface="Arial" panose="020B0604020202020204"/>
              </a:rPr>
              <a:t> </a:t>
            </a:r>
            <a:r>
              <a:rPr sz="2000" b="1" spc="10" dirty="0">
                <a:latin typeface="Microsoft JhengHei" panose="020B0604030504040204" charset="-120"/>
                <a:cs typeface="Microsoft JhengHei" panose="020B0604030504040204" charset="-120"/>
              </a:rPr>
              <a:t>批发和零售业。</a:t>
            </a:r>
            <a:endParaRPr sz="2000">
              <a:latin typeface="Microsoft JhengHei" panose="020B0604030504040204" charset="-120"/>
              <a:cs typeface="Microsoft JhengHei" panose="020B0604030504040204" charset="-120"/>
            </a:endParaRPr>
          </a:p>
          <a:p>
            <a:pPr marL="1102360">
              <a:lnSpc>
                <a:spcPct val="100000"/>
              </a:lnSpc>
              <a:spcBef>
                <a:spcPts val="600"/>
              </a:spcBef>
            </a:pPr>
            <a:r>
              <a:rPr sz="1900" b="1" spc="50" dirty="0">
                <a:latin typeface="Arial" panose="020B0604020202020204"/>
                <a:cs typeface="Arial" panose="020B0604020202020204"/>
              </a:rPr>
              <a:t>4.</a:t>
            </a:r>
            <a:r>
              <a:rPr sz="1900" b="1" spc="-254" dirty="0">
                <a:latin typeface="Arial" panose="020B0604020202020204"/>
                <a:cs typeface="Arial" panose="020B0604020202020204"/>
              </a:rPr>
              <a:t> </a:t>
            </a:r>
            <a:r>
              <a:rPr sz="2000" b="1" spc="10" dirty="0">
                <a:latin typeface="Microsoft JhengHei" panose="020B0604030504040204" charset="-120"/>
                <a:cs typeface="Microsoft JhengHei" panose="020B0604030504040204" charset="-120"/>
              </a:rPr>
              <a:t>房地产业。</a:t>
            </a:r>
            <a:endParaRPr sz="2000">
              <a:latin typeface="Microsoft JhengHei" panose="020B0604030504040204" charset="-120"/>
              <a:cs typeface="Microsoft JhengHei" panose="020B0604030504040204" charset="-120"/>
            </a:endParaRPr>
          </a:p>
          <a:p>
            <a:pPr marL="1102360">
              <a:lnSpc>
                <a:spcPct val="100000"/>
              </a:lnSpc>
              <a:spcBef>
                <a:spcPts val="600"/>
              </a:spcBef>
            </a:pPr>
            <a:r>
              <a:rPr sz="1900" b="1" spc="50" dirty="0">
                <a:latin typeface="Arial" panose="020B0604020202020204"/>
                <a:cs typeface="Arial" panose="020B0604020202020204"/>
              </a:rPr>
              <a:t>5.</a:t>
            </a:r>
            <a:r>
              <a:rPr sz="1900" b="1" spc="-245" dirty="0">
                <a:latin typeface="Arial" panose="020B0604020202020204"/>
                <a:cs typeface="Arial" panose="020B0604020202020204"/>
              </a:rPr>
              <a:t> </a:t>
            </a:r>
            <a:r>
              <a:rPr sz="2000" b="1" spc="10" dirty="0">
                <a:latin typeface="Microsoft JhengHei" panose="020B0604030504040204" charset="-120"/>
                <a:cs typeface="Microsoft JhengHei" panose="020B0604030504040204" charset="-120"/>
              </a:rPr>
              <a:t>租赁和商务服务业。</a:t>
            </a:r>
            <a:endParaRPr sz="2000">
              <a:latin typeface="Microsoft JhengHei" panose="020B0604030504040204" charset="-120"/>
              <a:cs typeface="Microsoft JhengHei" panose="020B0604030504040204" charset="-120"/>
            </a:endParaRPr>
          </a:p>
          <a:p>
            <a:pPr marL="1102360">
              <a:lnSpc>
                <a:spcPct val="100000"/>
              </a:lnSpc>
              <a:spcBef>
                <a:spcPts val="600"/>
              </a:spcBef>
            </a:pPr>
            <a:r>
              <a:rPr sz="1900" b="1" spc="50" dirty="0">
                <a:latin typeface="Arial" panose="020B0604020202020204"/>
                <a:cs typeface="Arial" panose="020B0604020202020204"/>
              </a:rPr>
              <a:t>6.</a:t>
            </a:r>
            <a:r>
              <a:rPr sz="1900" b="1" spc="-260" dirty="0">
                <a:latin typeface="Arial" panose="020B0604020202020204"/>
                <a:cs typeface="Arial" panose="020B0604020202020204"/>
              </a:rPr>
              <a:t> </a:t>
            </a:r>
            <a:r>
              <a:rPr sz="2000" b="1" spc="10" dirty="0">
                <a:latin typeface="Microsoft JhengHei" panose="020B0604030504040204" charset="-120"/>
                <a:cs typeface="Microsoft JhengHei" panose="020B0604030504040204" charset="-120"/>
              </a:rPr>
              <a:t>娱乐业。</a:t>
            </a:r>
            <a:endParaRPr sz="2000">
              <a:latin typeface="Microsoft JhengHei" panose="020B0604030504040204" charset="-120"/>
              <a:cs typeface="Microsoft JhengHei" panose="020B0604030504040204" charset="-120"/>
            </a:endParaRPr>
          </a:p>
          <a:p>
            <a:pPr marL="1102360">
              <a:lnSpc>
                <a:spcPct val="100000"/>
              </a:lnSpc>
              <a:spcBef>
                <a:spcPts val="600"/>
              </a:spcBef>
            </a:pPr>
            <a:r>
              <a:rPr sz="1900" b="1" spc="45" dirty="0">
                <a:latin typeface="Arial" panose="020B0604020202020204"/>
                <a:cs typeface="Arial" panose="020B0604020202020204"/>
              </a:rPr>
              <a:t>7.</a:t>
            </a:r>
            <a:r>
              <a:rPr sz="1900" b="1" spc="-195" dirty="0">
                <a:latin typeface="Arial" panose="020B0604020202020204"/>
                <a:cs typeface="Arial" panose="020B0604020202020204"/>
              </a:rPr>
              <a:t> </a:t>
            </a:r>
            <a:r>
              <a:rPr sz="2000" b="1" spc="5" dirty="0">
                <a:latin typeface="Microsoft JhengHei" panose="020B0604030504040204" charset="-120"/>
                <a:cs typeface="Microsoft JhengHei" panose="020B0604030504040204" charset="-120"/>
              </a:rPr>
              <a:t>财政部和国家税务总局规定的其他行业。</a:t>
            </a:r>
            <a:endParaRPr sz="2000">
              <a:latin typeface="Microsoft JhengHei" panose="020B0604030504040204" charset="-120"/>
              <a:cs typeface="Microsoft JhengHei" panose="020B0604030504040204" charset="-120"/>
            </a:endParaRPr>
          </a:p>
          <a:p>
            <a:pPr marL="202565">
              <a:lnSpc>
                <a:spcPct val="100000"/>
              </a:lnSpc>
              <a:spcBef>
                <a:spcPts val="550"/>
              </a:spcBef>
            </a:pPr>
            <a:r>
              <a:rPr sz="2000" spc="-325" dirty="0">
                <a:latin typeface="Segoe UI Emoji" panose="020B0502040204020203"/>
                <a:cs typeface="Segoe UI Emoji" panose="020B0502040204020203"/>
              </a:rPr>
              <a:t>⚫   </a:t>
            </a:r>
            <a:r>
              <a:rPr sz="2000" b="1" spc="-20" dirty="0">
                <a:latin typeface="Microsoft JhengHei" panose="020B0604030504040204" charset="-120"/>
                <a:cs typeface="Microsoft JhengHei" panose="020B0604030504040204" charset="-120"/>
              </a:rPr>
              <a:t>上述行业以《</a:t>
            </a:r>
            <a:r>
              <a:rPr sz="2000" b="1" u="sng" spc="-20" dirty="0">
                <a:solidFill>
                  <a:srgbClr val="0000FF"/>
                </a:solidFill>
                <a:latin typeface="Microsoft JhengHei" panose="020B0604030504040204" charset="-120"/>
                <a:cs typeface="Microsoft JhengHei" panose="020B0604030504040204" charset="-120"/>
              </a:rPr>
              <a:t>国民经济行业分类与代码（</a:t>
            </a:r>
            <a:r>
              <a:rPr sz="2000" b="1" spc="-20" dirty="0">
                <a:latin typeface="Arial" panose="020B0604020202020204"/>
                <a:cs typeface="Arial" panose="020B0604020202020204"/>
              </a:rPr>
              <a:t>GB/4754</a:t>
            </a:r>
            <a:r>
              <a:rPr sz="2000" b="1" spc="-220" dirty="0">
                <a:latin typeface="Arial" panose="020B0604020202020204"/>
                <a:cs typeface="Arial" panose="020B0604020202020204"/>
              </a:rPr>
              <a:t> </a:t>
            </a:r>
            <a:r>
              <a:rPr sz="2000" b="1" spc="25" dirty="0">
                <a:latin typeface="Arial" panose="020B0604020202020204"/>
                <a:cs typeface="Arial" panose="020B0604020202020204"/>
              </a:rPr>
              <a:t>-2017</a:t>
            </a:r>
            <a:r>
              <a:rPr sz="2000" b="1" u="sng" spc="25" dirty="0">
                <a:solidFill>
                  <a:srgbClr val="0000FF"/>
                </a:solidFill>
                <a:latin typeface="Microsoft JhengHei" panose="020B0604030504040204" charset="-120"/>
                <a:cs typeface="Microsoft JhengHei" panose="020B0604030504040204" charset="-120"/>
              </a:rPr>
              <a:t>）</a:t>
            </a:r>
            <a:r>
              <a:rPr sz="2000" b="1" spc="25" dirty="0">
                <a:latin typeface="Microsoft JhengHei" panose="020B0604030504040204" charset="-120"/>
                <a:cs typeface="Microsoft JhengHei" panose="020B0604030504040204" charset="-120"/>
              </a:rPr>
              <a:t>》为准，并随之更新。</a:t>
            </a:r>
            <a:endParaRPr sz="2000">
              <a:latin typeface="Microsoft JhengHei" panose="020B0604030504040204" charset="-120"/>
              <a:cs typeface="Microsoft JhengHei" panose="020B0604030504040204" charset="-120"/>
            </a:endParaRPr>
          </a:p>
          <a:p>
            <a:pPr marL="202565">
              <a:lnSpc>
                <a:spcPct val="100000"/>
              </a:lnSpc>
              <a:spcBef>
                <a:spcPts val="600"/>
              </a:spcBef>
            </a:pPr>
            <a:r>
              <a:rPr sz="2000" spc="-325" dirty="0">
                <a:latin typeface="Segoe UI Emoji" panose="020B0502040204020203"/>
                <a:cs typeface="Segoe UI Emoji" panose="020B0502040204020203"/>
              </a:rPr>
              <a:t>⚫    </a:t>
            </a:r>
            <a:r>
              <a:rPr sz="2000" b="1" spc="10" dirty="0">
                <a:latin typeface="Microsoft JhengHei" panose="020B0604030504040204" charset="-120"/>
                <a:cs typeface="Microsoft JhengHei" panose="020B0604030504040204" charset="-120"/>
              </a:rPr>
              <a:t>兼营如何处理？</a:t>
            </a:r>
            <a:r>
              <a:rPr sz="2000" b="1" spc="5" dirty="0">
                <a:latin typeface="Microsoft JhengHei" panose="020B0604030504040204" charset="-120"/>
                <a:cs typeface="Microsoft JhengHei" panose="020B0604030504040204" charset="-120"/>
              </a:rPr>
              <a:t> </a:t>
            </a:r>
            <a:r>
              <a:rPr sz="2000" b="1" spc="-45" dirty="0">
                <a:latin typeface="Arial" panose="020B0604020202020204"/>
                <a:cs typeface="Arial" panose="020B0604020202020204"/>
              </a:rPr>
              <a:t>——</a:t>
            </a:r>
            <a:r>
              <a:rPr sz="2000" b="1" spc="-45" dirty="0">
                <a:latin typeface="Microsoft JhengHei" panose="020B0604030504040204" charset="-120"/>
                <a:cs typeface="Microsoft JhengHei" panose="020B0604030504040204" charset="-120"/>
              </a:rPr>
              <a:t>看主行业</a:t>
            </a:r>
            <a:endParaRPr sz="2000">
              <a:latin typeface="Microsoft JhengHei" panose="020B0604030504040204" charset="-120"/>
              <a:cs typeface="Microsoft JhengHei" panose="020B0604030504040204" charset="-120"/>
            </a:endParaRPr>
          </a:p>
          <a:p>
            <a:pPr marL="202565">
              <a:lnSpc>
                <a:spcPct val="100000"/>
              </a:lnSpc>
              <a:spcBef>
                <a:spcPts val="600"/>
              </a:spcBef>
            </a:pPr>
            <a:r>
              <a:rPr sz="2000" spc="-325" dirty="0">
                <a:latin typeface="Segoe UI Emoji" panose="020B0502040204020203"/>
                <a:cs typeface="Segoe UI Emoji" panose="020B0502040204020203"/>
              </a:rPr>
              <a:t>⚫  </a:t>
            </a:r>
            <a:r>
              <a:rPr sz="2000" spc="-254" dirty="0">
                <a:latin typeface="Segoe UI Emoji" panose="020B0502040204020203"/>
                <a:cs typeface="Segoe UI Emoji" panose="020B0502040204020203"/>
              </a:rPr>
              <a:t> </a:t>
            </a:r>
            <a:r>
              <a:rPr sz="2000" b="1" spc="114" dirty="0">
                <a:latin typeface="Arial" panose="020B0604020202020204"/>
                <a:cs typeface="Arial" panose="020B0604020202020204"/>
              </a:rPr>
              <a:t>——</a:t>
            </a:r>
            <a:r>
              <a:rPr sz="2000" b="1" spc="-340" dirty="0">
                <a:latin typeface="Arial" panose="020B0604020202020204"/>
                <a:cs typeface="Arial" panose="020B0604020202020204"/>
              </a:rPr>
              <a:t> </a:t>
            </a:r>
            <a:r>
              <a:rPr sz="2000" b="1" spc="25" dirty="0">
                <a:latin typeface="Microsoft JhengHei" panose="020B0604030504040204" charset="-120"/>
                <a:cs typeface="Microsoft JhengHei" panose="020B0604030504040204" charset="-120"/>
              </a:rPr>
              <a:t>主营业务收入</a:t>
            </a:r>
            <a:r>
              <a:rPr sz="2000" b="1" spc="25" dirty="0">
                <a:latin typeface="Arial" panose="020B0604020202020204"/>
                <a:cs typeface="Arial" panose="020B0604020202020204"/>
              </a:rPr>
              <a:t>/</a:t>
            </a:r>
            <a:r>
              <a:rPr sz="2000" b="1" spc="25" dirty="0">
                <a:latin typeface="Microsoft JhengHei" panose="020B0604030504040204" charset="-120"/>
                <a:cs typeface="Microsoft JhengHei" panose="020B0604030504040204" charset="-120"/>
              </a:rPr>
              <a:t>（收入总额</a:t>
            </a:r>
            <a:r>
              <a:rPr sz="2000" b="1" spc="25" dirty="0">
                <a:latin typeface="Arial" panose="020B0604020202020204"/>
                <a:cs typeface="Arial" panose="020B0604020202020204"/>
              </a:rPr>
              <a:t>-</a:t>
            </a:r>
            <a:r>
              <a:rPr sz="2000" b="1" spc="-345" dirty="0">
                <a:latin typeface="Arial" panose="020B0604020202020204"/>
                <a:cs typeface="Arial" panose="020B0604020202020204"/>
              </a:rPr>
              <a:t> </a:t>
            </a:r>
            <a:r>
              <a:rPr sz="2000" b="1" spc="315" dirty="0">
                <a:latin typeface="Arial" panose="020B0604020202020204"/>
                <a:cs typeface="Arial" panose="020B0604020202020204"/>
              </a:rPr>
              <a:t>-</a:t>
            </a:r>
            <a:r>
              <a:rPr sz="2000" b="1" spc="-345" dirty="0">
                <a:latin typeface="Arial" panose="020B0604020202020204"/>
                <a:cs typeface="Arial" panose="020B0604020202020204"/>
              </a:rPr>
              <a:t> </a:t>
            </a:r>
            <a:r>
              <a:rPr sz="2000" b="1" spc="120" dirty="0">
                <a:latin typeface="Microsoft JhengHei" panose="020B0604030504040204" charset="-120"/>
                <a:cs typeface="Microsoft JhengHei" panose="020B0604030504040204" charset="-120"/>
              </a:rPr>
              <a:t>不征税收入</a:t>
            </a:r>
            <a:r>
              <a:rPr sz="2000" b="1" spc="120" dirty="0">
                <a:latin typeface="Arial" panose="020B0604020202020204"/>
                <a:cs typeface="Arial" panose="020B0604020202020204"/>
              </a:rPr>
              <a:t>--</a:t>
            </a:r>
            <a:r>
              <a:rPr sz="2000" b="1" spc="-340" dirty="0">
                <a:latin typeface="Arial" panose="020B0604020202020204"/>
                <a:cs typeface="Arial" panose="020B0604020202020204"/>
              </a:rPr>
              <a:t> </a:t>
            </a:r>
            <a:r>
              <a:rPr sz="2000" b="1" spc="-30" dirty="0">
                <a:latin typeface="Microsoft JhengHei" panose="020B0604030504040204" charset="-120"/>
                <a:cs typeface="Microsoft JhengHei" panose="020B0604030504040204" charset="-120"/>
              </a:rPr>
              <a:t>投资收益）＞</a:t>
            </a:r>
            <a:r>
              <a:rPr sz="2000" b="1" spc="-30" dirty="0">
                <a:latin typeface="Arial" panose="020B0604020202020204"/>
                <a:cs typeface="Arial" panose="020B0604020202020204"/>
              </a:rPr>
              <a:t>50%</a:t>
            </a:r>
            <a:endParaRPr sz="2000">
              <a:latin typeface="Arial" panose="020B0604020202020204"/>
              <a:cs typeface="Arial" panose="020B0604020202020204"/>
            </a:endParaRPr>
          </a:p>
          <a:p>
            <a:pPr marL="12700">
              <a:lnSpc>
                <a:spcPct val="100000"/>
              </a:lnSpc>
              <a:spcBef>
                <a:spcPts val="1230"/>
              </a:spcBef>
              <a:tabLst>
                <a:tab pos="5067935" algn="l"/>
              </a:tabLst>
            </a:pPr>
            <a:r>
              <a:rPr sz="1000" u="sng" spc="-20" dirty="0">
                <a:solidFill>
                  <a:srgbClr val="0000FF"/>
                </a:solidFill>
                <a:latin typeface="Arial" panose="020B0604020202020204"/>
                <a:cs typeface="Arial" panose="020B0604020202020204"/>
                <a:hlinkClick r:id="rId1"/>
              </a:rPr>
              <a:t>www.islide.cc</a:t>
            </a:r>
            <a:r>
              <a:rPr sz="1000" spc="-20" dirty="0">
                <a:solidFill>
                  <a:srgbClr val="0000FF"/>
                </a:solidFill>
                <a:latin typeface="Arial" panose="020B0604020202020204"/>
                <a:cs typeface="Arial" panose="020B0604020202020204"/>
              </a:rPr>
              <a:t>	</a:t>
            </a: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12" name="object 12"/>
          <p:cNvSpPr txBox="1"/>
          <p:nvPr/>
        </p:nvSpPr>
        <p:spPr>
          <a:xfrm>
            <a:off x="11307826" y="6431000"/>
            <a:ext cx="194945" cy="194310"/>
          </a:xfrm>
          <a:prstGeom prst="rect">
            <a:avLst/>
          </a:prstGeom>
        </p:spPr>
        <p:txBody>
          <a:bodyPr vert="horz" wrap="square" lIns="0" tIns="0" rIns="0" bIns="0" rtlCol="0">
            <a:spAutoFit/>
          </a:bodyPr>
          <a:lstStyle/>
          <a:p>
            <a:pPr marL="12700">
              <a:lnSpc>
                <a:spcPct val="100000"/>
              </a:lnSpc>
            </a:pPr>
            <a:r>
              <a:rPr sz="1200" spc="-10" dirty="0">
                <a:solidFill>
                  <a:srgbClr val="868686"/>
                </a:solidFill>
                <a:latin typeface="Arial" panose="020B0604020202020204"/>
                <a:cs typeface="Arial" panose="020B0604020202020204"/>
              </a:rPr>
              <a:t>6</a:t>
            </a:r>
            <a:r>
              <a:rPr sz="1200" spc="-5" dirty="0">
                <a:solidFill>
                  <a:srgbClr val="868686"/>
                </a:solidFill>
                <a:latin typeface="Arial" panose="020B0604020202020204"/>
                <a:cs typeface="Arial" panose="020B0604020202020204"/>
              </a:rPr>
              <a:t>5</a:t>
            </a:r>
            <a:endParaRPr sz="1200">
              <a:latin typeface="Arial" panose="020B0604020202020204"/>
              <a:cs typeface="Arial" panose="020B0604020202020204"/>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4450" y="533476"/>
            <a:ext cx="4106545" cy="311150"/>
          </a:xfrm>
          <a:prstGeom prst="rect">
            <a:avLst/>
          </a:prstGeom>
        </p:spPr>
        <p:txBody>
          <a:bodyPr vert="horz" wrap="square" lIns="0" tIns="0" rIns="0" bIns="0" rtlCol="0">
            <a:spAutoFit/>
          </a:bodyPr>
          <a:lstStyle/>
          <a:p>
            <a:pPr marL="12700">
              <a:lnSpc>
                <a:spcPct val="100000"/>
              </a:lnSpc>
            </a:pPr>
            <a:r>
              <a:rPr sz="2000" b="1" spc="5" dirty="0">
                <a:solidFill>
                  <a:srgbClr val="3C3C3C"/>
                </a:solidFill>
                <a:latin typeface="Microsoft JhengHei" panose="020B0604030504040204" charset="-120"/>
                <a:cs typeface="Microsoft JhengHei" panose="020B0604030504040204" charset="-120"/>
              </a:rPr>
              <a:t>研发费加计扣除企业所得税优惠政策</a:t>
            </a:r>
            <a:endParaRPr sz="2000">
              <a:latin typeface="Microsoft JhengHei" panose="020B0604030504040204" charset="-120"/>
              <a:cs typeface="Microsoft JhengHei" panose="020B0604030504040204" charset="-120"/>
            </a:endParaRPr>
          </a:p>
        </p:txBody>
      </p:sp>
      <p:sp>
        <p:nvSpPr>
          <p:cNvPr id="3" name="object 3"/>
          <p:cNvSpPr/>
          <p:nvPr/>
        </p:nvSpPr>
        <p:spPr>
          <a:xfrm>
            <a:off x="854202" y="1520189"/>
            <a:ext cx="10294620" cy="4866640"/>
          </a:xfrm>
          <a:custGeom>
            <a:avLst/>
            <a:gdLst/>
            <a:ahLst/>
            <a:cxnLst/>
            <a:rect l="l" t="t" r="r" b="b"/>
            <a:pathLst>
              <a:path w="10294620" h="4866640">
                <a:moveTo>
                  <a:pt x="10290810" y="4866132"/>
                </a:moveTo>
                <a:lnTo>
                  <a:pt x="3809" y="4866132"/>
                </a:lnTo>
                <a:lnTo>
                  <a:pt x="2349" y="4865839"/>
                </a:lnTo>
                <a:lnTo>
                  <a:pt x="1117" y="4865014"/>
                </a:lnTo>
                <a:lnTo>
                  <a:pt x="292" y="4863782"/>
                </a:lnTo>
                <a:lnTo>
                  <a:pt x="0" y="4862322"/>
                </a:lnTo>
                <a:lnTo>
                  <a:pt x="0" y="3810"/>
                </a:lnTo>
                <a:lnTo>
                  <a:pt x="292" y="2349"/>
                </a:lnTo>
                <a:lnTo>
                  <a:pt x="1117" y="1117"/>
                </a:lnTo>
                <a:lnTo>
                  <a:pt x="2349" y="292"/>
                </a:lnTo>
                <a:lnTo>
                  <a:pt x="3809" y="0"/>
                </a:lnTo>
                <a:lnTo>
                  <a:pt x="10290810" y="0"/>
                </a:lnTo>
                <a:lnTo>
                  <a:pt x="10292270" y="292"/>
                </a:lnTo>
                <a:lnTo>
                  <a:pt x="10293502" y="1117"/>
                </a:lnTo>
                <a:lnTo>
                  <a:pt x="10294327" y="2349"/>
                </a:lnTo>
                <a:lnTo>
                  <a:pt x="10294620" y="3810"/>
                </a:lnTo>
                <a:lnTo>
                  <a:pt x="7619" y="3810"/>
                </a:lnTo>
                <a:lnTo>
                  <a:pt x="3809" y="7620"/>
                </a:lnTo>
                <a:lnTo>
                  <a:pt x="7619" y="7620"/>
                </a:lnTo>
                <a:lnTo>
                  <a:pt x="7619" y="4858512"/>
                </a:lnTo>
                <a:lnTo>
                  <a:pt x="3809" y="4858512"/>
                </a:lnTo>
                <a:lnTo>
                  <a:pt x="7619" y="4862322"/>
                </a:lnTo>
                <a:lnTo>
                  <a:pt x="10294620" y="4862322"/>
                </a:lnTo>
                <a:lnTo>
                  <a:pt x="10294327" y="4863782"/>
                </a:lnTo>
                <a:lnTo>
                  <a:pt x="10293502" y="4865014"/>
                </a:lnTo>
                <a:lnTo>
                  <a:pt x="10292270" y="4865839"/>
                </a:lnTo>
                <a:lnTo>
                  <a:pt x="10290810" y="4866132"/>
                </a:lnTo>
                <a:close/>
              </a:path>
            </a:pathLst>
          </a:custGeom>
          <a:solidFill>
            <a:srgbClr val="3C3C3C"/>
          </a:solidFill>
        </p:spPr>
        <p:txBody>
          <a:bodyPr wrap="square" lIns="0" tIns="0" rIns="0" bIns="0" rtlCol="0"/>
          <a:lstStyle/>
          <a:p/>
        </p:txBody>
      </p:sp>
      <p:sp>
        <p:nvSpPr>
          <p:cNvPr id="4" name="object 4"/>
          <p:cNvSpPr/>
          <p:nvPr/>
        </p:nvSpPr>
        <p:spPr>
          <a:xfrm>
            <a:off x="861822" y="1525905"/>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5" name="object 5"/>
          <p:cNvSpPr/>
          <p:nvPr/>
        </p:nvSpPr>
        <p:spPr>
          <a:xfrm>
            <a:off x="11145011" y="1524000"/>
            <a:ext cx="0" cy="4859020"/>
          </a:xfrm>
          <a:custGeom>
            <a:avLst/>
            <a:gdLst/>
            <a:ahLst/>
            <a:cxnLst/>
            <a:rect l="l" t="t" r="r" b="b"/>
            <a:pathLst>
              <a:path h="4859020">
                <a:moveTo>
                  <a:pt x="0" y="0"/>
                </a:moveTo>
                <a:lnTo>
                  <a:pt x="0" y="4858512"/>
                </a:lnTo>
              </a:path>
            </a:pathLst>
          </a:custGeom>
          <a:ln w="7620">
            <a:solidFill>
              <a:srgbClr val="3C3C3C"/>
            </a:solidFill>
          </a:ln>
        </p:spPr>
        <p:txBody>
          <a:bodyPr wrap="square" lIns="0" tIns="0" rIns="0" bIns="0" rtlCol="0"/>
          <a:lstStyle/>
          <a:p/>
        </p:txBody>
      </p:sp>
      <p:sp>
        <p:nvSpPr>
          <p:cNvPr id="6" name="object 6"/>
          <p:cNvSpPr/>
          <p:nvPr/>
        </p:nvSpPr>
        <p:spPr>
          <a:xfrm>
            <a:off x="861822" y="6380607"/>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7" name="object 7"/>
          <p:cNvSpPr txBox="1"/>
          <p:nvPr/>
        </p:nvSpPr>
        <p:spPr>
          <a:xfrm>
            <a:off x="939164" y="1691589"/>
            <a:ext cx="9996170" cy="4221480"/>
          </a:xfrm>
          <a:prstGeom prst="rect">
            <a:avLst/>
          </a:prstGeom>
        </p:spPr>
        <p:txBody>
          <a:bodyPr vert="horz" wrap="square" lIns="0" tIns="0" rIns="0" bIns="0" rtlCol="0">
            <a:spAutoFit/>
          </a:bodyPr>
          <a:lstStyle/>
          <a:p>
            <a:pPr marL="12700">
              <a:lnSpc>
                <a:spcPct val="100000"/>
              </a:lnSpc>
            </a:pPr>
            <a:r>
              <a:rPr sz="2000" b="1" spc="10" dirty="0">
                <a:latin typeface="Arial" panose="020B0604020202020204"/>
                <a:cs typeface="Arial" panose="020B0604020202020204"/>
              </a:rPr>
              <a:t>5</a:t>
            </a:r>
            <a:r>
              <a:rPr sz="2000" b="1" spc="10" dirty="0">
                <a:latin typeface="Microsoft JhengHei" panose="020B0604030504040204" charset="-120"/>
                <a:cs typeface="Microsoft JhengHei" panose="020B0604030504040204" charset="-120"/>
              </a:rPr>
              <a:t>、研发费用范围：</a:t>
            </a:r>
            <a:endParaRPr sz="2000">
              <a:latin typeface="Microsoft JhengHei" panose="020B0604030504040204" charset="-120"/>
              <a:cs typeface="Microsoft JhengHei" panose="020B0604030504040204" charset="-120"/>
            </a:endParaRPr>
          </a:p>
          <a:p>
            <a:pPr marL="526415" marR="5080" indent="-28575">
              <a:lnSpc>
                <a:spcPts val="3510"/>
              </a:lnSpc>
              <a:spcBef>
                <a:spcPts val="120"/>
              </a:spcBef>
            </a:pPr>
            <a:r>
              <a:rPr sz="2000" b="1" spc="-5" dirty="0">
                <a:latin typeface="Microsoft JhengHei" panose="020B0604030504040204" charset="-120"/>
                <a:cs typeface="Microsoft JhengHei" panose="020B0604030504040204" charset="-120"/>
              </a:rPr>
              <a:t>（</a:t>
            </a:r>
            <a:r>
              <a:rPr sz="2000" b="1" spc="-5" dirty="0">
                <a:latin typeface="Arial" panose="020B0604020202020204"/>
                <a:cs typeface="Arial" panose="020B0604020202020204"/>
              </a:rPr>
              <a:t>1</a:t>
            </a:r>
            <a:r>
              <a:rPr sz="2000" b="1" spc="-5" dirty="0">
                <a:latin typeface="Microsoft JhengHei" panose="020B0604030504040204" charset="-120"/>
                <a:cs typeface="Microsoft JhengHei" panose="020B0604030504040204" charset="-120"/>
              </a:rPr>
              <a:t>）人员人工费用 </a:t>
            </a:r>
            <a:r>
              <a:rPr sz="2000" b="1" spc="-465"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指直接从事研发活动人员的工资薪金、基本养老保险费、基本医疗保险费、失业保险</a:t>
            </a:r>
            <a:endParaRPr sz="2000">
              <a:latin typeface="Microsoft JhengHei" panose="020B0604030504040204" charset="-120"/>
              <a:cs typeface="Microsoft JhengHei" panose="020B0604030504040204" charset="-120"/>
            </a:endParaRPr>
          </a:p>
          <a:p>
            <a:pPr marL="527685" marR="26670" indent="-515620">
              <a:lnSpc>
                <a:spcPts val="3450"/>
              </a:lnSpc>
              <a:spcBef>
                <a:spcPts val="190"/>
              </a:spcBef>
            </a:pPr>
            <a:r>
              <a:rPr sz="2000" b="1" spc="10" dirty="0">
                <a:latin typeface="Microsoft JhengHei" panose="020B0604030504040204" charset="-120"/>
                <a:cs typeface="Microsoft JhengHei" panose="020B0604030504040204" charset="-120"/>
              </a:rPr>
              <a:t>费、工伤保险费、生育保险费和住房公积金，以及外聘研发人员的劳务费用。 </a:t>
            </a:r>
            <a:r>
              <a:rPr sz="2000" b="1" spc="-415"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接受劳务派遣的企业按照协议（合同）约定支付给劳务派遣企业，且由劳务派遣企业</a:t>
            </a:r>
            <a:endParaRPr sz="2000">
              <a:latin typeface="Microsoft JhengHei" panose="020B0604030504040204" charset="-120"/>
              <a:cs typeface="Microsoft JhengHei" panose="020B0604030504040204" charset="-120"/>
            </a:endParaRPr>
          </a:p>
          <a:p>
            <a:pPr marL="12700">
              <a:lnSpc>
                <a:spcPct val="100000"/>
              </a:lnSpc>
              <a:spcBef>
                <a:spcPts val="715"/>
              </a:spcBef>
            </a:pPr>
            <a:r>
              <a:rPr sz="2000" b="1" spc="10" dirty="0">
                <a:latin typeface="Microsoft JhengHei" panose="020B0604030504040204" charset="-120"/>
                <a:cs typeface="Microsoft JhengHei" panose="020B0604030504040204" charset="-120"/>
              </a:rPr>
              <a:t>实际支付给外聘研发人员的工资薪金等费用，属于外聘研发人员的</a:t>
            </a:r>
            <a:r>
              <a:rPr sz="2000" b="1" spc="10" dirty="0">
                <a:solidFill>
                  <a:srgbClr val="E11606"/>
                </a:solidFill>
                <a:latin typeface="Microsoft JhengHei" panose="020B0604030504040204" charset="-120"/>
                <a:cs typeface="Microsoft JhengHei" panose="020B0604030504040204" charset="-120"/>
              </a:rPr>
              <a:t>劳务费用</a:t>
            </a:r>
            <a:r>
              <a:rPr sz="2000" b="1" spc="10" dirty="0">
                <a:latin typeface="Microsoft JhengHei" panose="020B0604030504040204" charset="-120"/>
                <a:cs typeface="Microsoft JhengHei" panose="020B0604030504040204" charset="-120"/>
              </a:rPr>
              <a:t>。</a:t>
            </a:r>
            <a:r>
              <a:rPr sz="2000" b="1" spc="10" dirty="0">
                <a:solidFill>
                  <a:srgbClr val="D5070E"/>
                </a:solidFill>
                <a:latin typeface="Microsoft JhengHei" panose="020B0604030504040204" charset="-120"/>
                <a:cs typeface="Microsoft JhengHei" panose="020B0604030504040204" charset="-120"/>
              </a:rPr>
              <a:t>（新增）</a:t>
            </a:r>
            <a:endParaRPr sz="2000">
              <a:latin typeface="Microsoft JhengHei" panose="020B0604030504040204" charset="-120"/>
              <a:cs typeface="Microsoft JhengHei" panose="020B0604030504040204" charset="-120"/>
            </a:endParaRPr>
          </a:p>
          <a:p>
            <a:pPr marL="12700">
              <a:lnSpc>
                <a:spcPct val="100000"/>
              </a:lnSpc>
              <a:spcBef>
                <a:spcPts val="1060"/>
              </a:spcBef>
            </a:pPr>
            <a:r>
              <a:rPr sz="2000" b="1" spc="5" dirty="0">
                <a:latin typeface="Microsoft JhengHei" panose="020B0604030504040204" charset="-120"/>
                <a:cs typeface="Microsoft JhengHei" panose="020B0604030504040204" charset="-120"/>
              </a:rPr>
              <a:t>工</a:t>
            </a:r>
            <a:endParaRPr sz="2000">
              <a:latin typeface="Microsoft JhengHei" panose="020B0604030504040204" charset="-120"/>
              <a:cs typeface="Microsoft JhengHei" panose="020B0604030504040204" charset="-120"/>
            </a:endParaRPr>
          </a:p>
          <a:p>
            <a:pPr marL="527685">
              <a:lnSpc>
                <a:spcPct val="100000"/>
              </a:lnSpc>
              <a:spcBef>
                <a:spcPts val="1370"/>
              </a:spcBef>
            </a:pPr>
            <a:r>
              <a:rPr sz="2000" b="1" spc="10" dirty="0">
                <a:latin typeface="Microsoft JhengHei" panose="020B0604030504040204" charset="-120"/>
                <a:cs typeface="Microsoft JhengHei" panose="020B0604030504040204" charset="-120"/>
              </a:rPr>
              <a:t>资薪金包括按规定可以在税前扣除的对研发人员股权激励的支出。</a:t>
            </a:r>
            <a:r>
              <a:rPr sz="2000" b="1" spc="10" dirty="0">
                <a:solidFill>
                  <a:srgbClr val="FF0000"/>
                </a:solidFill>
                <a:latin typeface="Microsoft JhengHei" panose="020B0604030504040204" charset="-120"/>
                <a:cs typeface="Microsoft JhengHei" panose="020B0604030504040204" charset="-120"/>
              </a:rPr>
              <a:t>（新增）</a:t>
            </a:r>
            <a:endParaRPr sz="2000">
              <a:latin typeface="Microsoft JhengHei" panose="020B0604030504040204" charset="-120"/>
              <a:cs typeface="Microsoft JhengHei" panose="020B0604030504040204" charset="-120"/>
            </a:endParaRPr>
          </a:p>
          <a:p>
            <a:pPr marL="6042660">
              <a:lnSpc>
                <a:spcPct val="100000"/>
              </a:lnSpc>
              <a:spcBef>
                <a:spcPts val="1345"/>
              </a:spcBef>
            </a:pPr>
            <a:r>
              <a:rPr sz="2000" b="1" spc="415" dirty="0">
                <a:solidFill>
                  <a:srgbClr val="FF0000"/>
                </a:solidFill>
                <a:latin typeface="Arial" panose="020B0604020202020204"/>
                <a:cs typeface="Arial" panose="020B0604020202020204"/>
              </a:rPr>
              <a:t>---</a:t>
            </a:r>
            <a:r>
              <a:rPr sz="2000" b="1" spc="-390" dirty="0">
                <a:solidFill>
                  <a:srgbClr val="FF0000"/>
                </a:solidFill>
                <a:latin typeface="Arial" panose="020B0604020202020204"/>
                <a:cs typeface="Arial" panose="020B0604020202020204"/>
              </a:rPr>
              <a:t> </a:t>
            </a:r>
            <a:r>
              <a:rPr sz="2000" b="1" spc="-5" dirty="0">
                <a:solidFill>
                  <a:srgbClr val="FF0000"/>
                </a:solidFill>
                <a:latin typeface="Microsoft JhengHei" panose="020B0604030504040204" charset="-120"/>
                <a:cs typeface="Microsoft JhengHei" panose="020B0604030504040204" charset="-120"/>
              </a:rPr>
              <a:t>国家税务总局公告</a:t>
            </a:r>
            <a:r>
              <a:rPr sz="2000" b="1" spc="-5" dirty="0">
                <a:solidFill>
                  <a:srgbClr val="FF0000"/>
                </a:solidFill>
                <a:latin typeface="Arial" panose="020B0604020202020204"/>
                <a:cs typeface="Arial" panose="020B0604020202020204"/>
              </a:rPr>
              <a:t>2017</a:t>
            </a:r>
            <a:r>
              <a:rPr sz="2000" b="1" spc="-5" dirty="0">
                <a:solidFill>
                  <a:srgbClr val="FF0000"/>
                </a:solidFill>
                <a:latin typeface="Microsoft JhengHei" panose="020B0604030504040204" charset="-120"/>
                <a:cs typeface="Microsoft JhengHei" panose="020B0604030504040204" charset="-120"/>
              </a:rPr>
              <a:t>年第</a:t>
            </a:r>
            <a:r>
              <a:rPr sz="2000" b="1" spc="-5" dirty="0">
                <a:solidFill>
                  <a:srgbClr val="FF0000"/>
                </a:solidFill>
                <a:latin typeface="Arial" panose="020B0604020202020204"/>
                <a:cs typeface="Arial" panose="020B0604020202020204"/>
              </a:rPr>
              <a:t>40</a:t>
            </a:r>
            <a:endParaRPr sz="2000">
              <a:latin typeface="Arial" panose="020B0604020202020204"/>
              <a:cs typeface="Arial" panose="020B0604020202020204"/>
            </a:endParaRPr>
          </a:p>
          <a:p>
            <a:pPr marL="2343785" algn="ctr">
              <a:lnSpc>
                <a:spcPct val="100000"/>
              </a:lnSpc>
              <a:spcBef>
                <a:spcPts val="55"/>
              </a:spcBef>
            </a:pPr>
            <a:r>
              <a:rPr sz="2000" b="1" spc="5" dirty="0">
                <a:solidFill>
                  <a:srgbClr val="FF0000"/>
                </a:solidFill>
                <a:latin typeface="Microsoft JhengHei" panose="020B0604030504040204" charset="-120"/>
                <a:cs typeface="Microsoft JhengHei" panose="020B0604030504040204" charset="-120"/>
              </a:rPr>
              <a:t>号</a:t>
            </a:r>
            <a:endParaRPr sz="2000">
              <a:latin typeface="Microsoft JhengHei" panose="020B0604030504040204" charset="-120"/>
              <a:cs typeface="Microsoft JhengHei" panose="020B0604030504040204" charset="-120"/>
            </a:endParaRPr>
          </a:p>
        </p:txBody>
      </p:sp>
      <p:sp>
        <p:nvSpPr>
          <p:cNvPr id="8" name="object 8"/>
          <p:cNvSpPr/>
          <p:nvPr/>
        </p:nvSpPr>
        <p:spPr>
          <a:xfrm>
            <a:off x="762000" y="1539239"/>
            <a:ext cx="110489" cy="274320"/>
          </a:xfrm>
          <a:custGeom>
            <a:avLst/>
            <a:gdLst/>
            <a:ahLst/>
            <a:cxnLst/>
            <a:rect l="l" t="t" r="r" b="b"/>
            <a:pathLst>
              <a:path w="110490" h="274319">
                <a:moveTo>
                  <a:pt x="0" y="0"/>
                </a:moveTo>
                <a:lnTo>
                  <a:pt x="110159" y="0"/>
                </a:lnTo>
                <a:lnTo>
                  <a:pt x="110159" y="274320"/>
                </a:lnTo>
                <a:lnTo>
                  <a:pt x="0" y="274320"/>
                </a:lnTo>
                <a:lnTo>
                  <a:pt x="0" y="0"/>
                </a:lnTo>
                <a:close/>
              </a:path>
            </a:pathLst>
          </a:custGeom>
          <a:solidFill>
            <a:srgbClr val="4276AA"/>
          </a:solidFill>
        </p:spPr>
        <p:txBody>
          <a:bodyPr wrap="square" lIns="0" tIns="0" rIns="0" bIns="0" rtlCol="0"/>
          <a:lstStyle/>
          <a:p/>
        </p:txBody>
      </p:sp>
      <p:sp>
        <p:nvSpPr>
          <p:cNvPr id="9" name="object 9"/>
          <p:cNvSpPr/>
          <p:nvPr/>
        </p:nvSpPr>
        <p:spPr>
          <a:xfrm>
            <a:off x="762000" y="1430019"/>
            <a:ext cx="386080" cy="109220"/>
          </a:xfrm>
          <a:custGeom>
            <a:avLst/>
            <a:gdLst/>
            <a:ahLst/>
            <a:cxnLst/>
            <a:rect l="l" t="t" r="r" b="b"/>
            <a:pathLst>
              <a:path w="386080" h="109219">
                <a:moveTo>
                  <a:pt x="0" y="0"/>
                </a:moveTo>
                <a:lnTo>
                  <a:pt x="385572" y="0"/>
                </a:lnTo>
                <a:lnTo>
                  <a:pt x="385572" y="109219"/>
                </a:lnTo>
                <a:lnTo>
                  <a:pt x="0" y="109219"/>
                </a:lnTo>
                <a:lnTo>
                  <a:pt x="0" y="0"/>
                </a:lnTo>
                <a:close/>
              </a:path>
            </a:pathLst>
          </a:custGeom>
          <a:solidFill>
            <a:srgbClr val="4276AA"/>
          </a:solidFill>
        </p:spPr>
        <p:txBody>
          <a:bodyPr wrap="square" lIns="0" tIns="0" rIns="0" bIns="0" rtlCol="0"/>
          <a:lstStyle/>
          <a:p/>
        </p:txBody>
      </p:sp>
      <p:sp>
        <p:nvSpPr>
          <p:cNvPr id="10" name="object 10"/>
          <p:cNvSpPr/>
          <p:nvPr/>
        </p:nvSpPr>
        <p:spPr>
          <a:xfrm>
            <a:off x="10858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1" name="object 11"/>
          <p:cNvSpPr/>
          <p:nvPr/>
        </p:nvSpPr>
        <p:spPr>
          <a:xfrm>
            <a:off x="11133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2" name="object 12"/>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3" name="object 13"/>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14" name="object 14"/>
          <p:cNvSpPr txBox="1"/>
          <p:nvPr/>
        </p:nvSpPr>
        <p:spPr>
          <a:xfrm>
            <a:off x="11307826" y="6431000"/>
            <a:ext cx="194945" cy="194310"/>
          </a:xfrm>
          <a:prstGeom prst="rect">
            <a:avLst/>
          </a:prstGeom>
        </p:spPr>
        <p:txBody>
          <a:bodyPr vert="horz" wrap="square" lIns="0" tIns="0" rIns="0" bIns="0" rtlCol="0">
            <a:spAutoFit/>
          </a:bodyPr>
          <a:lstStyle/>
          <a:p>
            <a:pPr marL="12700">
              <a:lnSpc>
                <a:spcPct val="100000"/>
              </a:lnSpc>
            </a:pPr>
            <a:r>
              <a:rPr sz="1200" spc="-10" dirty="0">
                <a:solidFill>
                  <a:srgbClr val="868686"/>
                </a:solidFill>
                <a:latin typeface="Arial" panose="020B0604020202020204"/>
                <a:cs typeface="Arial" panose="020B0604020202020204"/>
              </a:rPr>
              <a:t>6</a:t>
            </a:r>
            <a:r>
              <a:rPr sz="1200" spc="-5" dirty="0">
                <a:solidFill>
                  <a:srgbClr val="868686"/>
                </a:solidFill>
                <a:latin typeface="Arial" panose="020B0604020202020204"/>
                <a:cs typeface="Arial" panose="020B0604020202020204"/>
              </a:rPr>
              <a:t>6</a:t>
            </a:r>
            <a:endParaRPr sz="1200">
              <a:latin typeface="Arial" panose="020B0604020202020204"/>
              <a:cs typeface="Arial" panose="020B0604020202020204"/>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597" rIns="0" bIns="0" rtlCol="0">
            <a:spAutoFit/>
          </a:bodyPr>
          <a:lstStyle/>
          <a:p>
            <a:pPr marL="565785">
              <a:lnSpc>
                <a:spcPct val="100000"/>
              </a:lnSpc>
            </a:pPr>
            <a:r>
              <a:rPr sz="1800" b="1" spc="5" dirty="0">
                <a:solidFill>
                  <a:srgbClr val="3C3C3C"/>
                </a:solidFill>
                <a:latin typeface="Microsoft JhengHei" panose="020B0604030504040204" charset="-120"/>
                <a:cs typeface="Microsoft JhengHei" panose="020B0604030504040204" charset="-120"/>
              </a:rPr>
              <a:t>研发费加计扣除企业所得税优惠政策</a:t>
            </a:r>
            <a:endParaRPr sz="1800">
              <a:latin typeface="Microsoft JhengHei" panose="020B0604030504040204" charset="-120"/>
              <a:cs typeface="Microsoft JhengHei" panose="020B0604030504040204" charset="-120"/>
            </a:endParaRPr>
          </a:p>
        </p:txBody>
      </p:sp>
      <p:sp>
        <p:nvSpPr>
          <p:cNvPr id="3" name="object 3"/>
          <p:cNvSpPr/>
          <p:nvPr/>
        </p:nvSpPr>
        <p:spPr>
          <a:xfrm>
            <a:off x="854202" y="1520189"/>
            <a:ext cx="10294620" cy="4866640"/>
          </a:xfrm>
          <a:custGeom>
            <a:avLst/>
            <a:gdLst/>
            <a:ahLst/>
            <a:cxnLst/>
            <a:rect l="l" t="t" r="r" b="b"/>
            <a:pathLst>
              <a:path w="10294620" h="4866640">
                <a:moveTo>
                  <a:pt x="10290810" y="4866132"/>
                </a:moveTo>
                <a:lnTo>
                  <a:pt x="3809" y="4866132"/>
                </a:lnTo>
                <a:lnTo>
                  <a:pt x="2349" y="4865839"/>
                </a:lnTo>
                <a:lnTo>
                  <a:pt x="1117" y="4865014"/>
                </a:lnTo>
                <a:lnTo>
                  <a:pt x="292" y="4863782"/>
                </a:lnTo>
                <a:lnTo>
                  <a:pt x="0" y="4862322"/>
                </a:lnTo>
                <a:lnTo>
                  <a:pt x="0" y="3810"/>
                </a:lnTo>
                <a:lnTo>
                  <a:pt x="292" y="2349"/>
                </a:lnTo>
                <a:lnTo>
                  <a:pt x="1117" y="1117"/>
                </a:lnTo>
                <a:lnTo>
                  <a:pt x="2349" y="292"/>
                </a:lnTo>
                <a:lnTo>
                  <a:pt x="3809" y="0"/>
                </a:lnTo>
                <a:lnTo>
                  <a:pt x="10290810" y="0"/>
                </a:lnTo>
                <a:lnTo>
                  <a:pt x="10292270" y="292"/>
                </a:lnTo>
                <a:lnTo>
                  <a:pt x="10293502" y="1117"/>
                </a:lnTo>
                <a:lnTo>
                  <a:pt x="10294327" y="2349"/>
                </a:lnTo>
                <a:lnTo>
                  <a:pt x="10294620" y="3810"/>
                </a:lnTo>
                <a:lnTo>
                  <a:pt x="7619" y="3810"/>
                </a:lnTo>
                <a:lnTo>
                  <a:pt x="3809" y="7620"/>
                </a:lnTo>
                <a:lnTo>
                  <a:pt x="7619" y="7620"/>
                </a:lnTo>
                <a:lnTo>
                  <a:pt x="7619" y="4858512"/>
                </a:lnTo>
                <a:lnTo>
                  <a:pt x="3809" y="4858512"/>
                </a:lnTo>
                <a:lnTo>
                  <a:pt x="7619" y="4862322"/>
                </a:lnTo>
                <a:lnTo>
                  <a:pt x="10294620" y="4862322"/>
                </a:lnTo>
                <a:lnTo>
                  <a:pt x="10294327" y="4863782"/>
                </a:lnTo>
                <a:lnTo>
                  <a:pt x="10293502" y="4865014"/>
                </a:lnTo>
                <a:lnTo>
                  <a:pt x="10292270" y="4865839"/>
                </a:lnTo>
                <a:lnTo>
                  <a:pt x="10290810" y="4866132"/>
                </a:lnTo>
                <a:close/>
              </a:path>
            </a:pathLst>
          </a:custGeom>
          <a:solidFill>
            <a:srgbClr val="3C3C3C"/>
          </a:solidFill>
        </p:spPr>
        <p:txBody>
          <a:bodyPr wrap="square" lIns="0" tIns="0" rIns="0" bIns="0" rtlCol="0"/>
          <a:lstStyle/>
          <a:p/>
        </p:txBody>
      </p:sp>
      <p:sp>
        <p:nvSpPr>
          <p:cNvPr id="4" name="object 4"/>
          <p:cNvSpPr/>
          <p:nvPr/>
        </p:nvSpPr>
        <p:spPr>
          <a:xfrm>
            <a:off x="861822" y="1525905"/>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5" name="object 5"/>
          <p:cNvSpPr/>
          <p:nvPr/>
        </p:nvSpPr>
        <p:spPr>
          <a:xfrm>
            <a:off x="11145011" y="1524000"/>
            <a:ext cx="0" cy="4859020"/>
          </a:xfrm>
          <a:custGeom>
            <a:avLst/>
            <a:gdLst/>
            <a:ahLst/>
            <a:cxnLst/>
            <a:rect l="l" t="t" r="r" b="b"/>
            <a:pathLst>
              <a:path h="4859020">
                <a:moveTo>
                  <a:pt x="0" y="0"/>
                </a:moveTo>
                <a:lnTo>
                  <a:pt x="0" y="4858512"/>
                </a:lnTo>
              </a:path>
            </a:pathLst>
          </a:custGeom>
          <a:ln w="7620">
            <a:solidFill>
              <a:srgbClr val="3C3C3C"/>
            </a:solidFill>
          </a:ln>
        </p:spPr>
        <p:txBody>
          <a:bodyPr wrap="square" lIns="0" tIns="0" rIns="0" bIns="0" rtlCol="0"/>
          <a:lstStyle/>
          <a:p/>
        </p:txBody>
      </p:sp>
      <p:sp>
        <p:nvSpPr>
          <p:cNvPr id="6" name="object 6"/>
          <p:cNvSpPr/>
          <p:nvPr/>
        </p:nvSpPr>
        <p:spPr>
          <a:xfrm>
            <a:off x="861822" y="6380607"/>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7" name="object 7"/>
          <p:cNvSpPr txBox="1"/>
          <p:nvPr/>
        </p:nvSpPr>
        <p:spPr>
          <a:xfrm>
            <a:off x="1400175" y="1631518"/>
            <a:ext cx="1815464" cy="311150"/>
          </a:xfrm>
          <a:prstGeom prst="rect">
            <a:avLst/>
          </a:prstGeom>
        </p:spPr>
        <p:txBody>
          <a:bodyPr vert="horz" wrap="square" lIns="0" tIns="0" rIns="0" bIns="0" rtlCol="0">
            <a:spAutoFit/>
          </a:bodyPr>
          <a:lstStyle/>
          <a:p>
            <a:pPr marL="12700">
              <a:lnSpc>
                <a:spcPct val="100000"/>
              </a:lnSpc>
            </a:pPr>
            <a:r>
              <a:rPr sz="2000" b="1" spc="15" dirty="0">
                <a:latin typeface="Microsoft JhengHei" panose="020B0604030504040204" charset="-120"/>
                <a:cs typeface="Microsoft JhengHei" panose="020B0604030504040204" charset="-120"/>
              </a:rPr>
              <a:t>研究开发人员</a:t>
            </a:r>
            <a:r>
              <a:rPr sz="2000" b="1" spc="5"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p:txBody>
      </p:sp>
      <p:sp>
        <p:nvSpPr>
          <p:cNvPr id="8" name="object 8"/>
          <p:cNvSpPr txBox="1"/>
          <p:nvPr/>
        </p:nvSpPr>
        <p:spPr>
          <a:xfrm>
            <a:off x="3358515" y="1631518"/>
            <a:ext cx="1928495" cy="335280"/>
          </a:xfrm>
          <a:prstGeom prst="rect">
            <a:avLst/>
          </a:prstGeom>
        </p:spPr>
        <p:txBody>
          <a:bodyPr vert="horz" wrap="square" lIns="0" tIns="0" rIns="0" bIns="0" rtlCol="0">
            <a:spAutoFit/>
          </a:bodyPr>
          <a:lstStyle/>
          <a:p>
            <a:pPr marL="12700">
              <a:lnSpc>
                <a:spcPct val="100000"/>
              </a:lnSpc>
            </a:pPr>
            <a:r>
              <a:rPr sz="2000" b="1" spc="-200" dirty="0">
                <a:latin typeface="Arial" panose="020B0604020202020204"/>
                <a:cs typeface="Arial" panose="020B0604020202020204"/>
              </a:rPr>
              <a:t>a</a:t>
            </a:r>
            <a:r>
              <a:rPr sz="2000" b="1" spc="10" dirty="0">
                <a:latin typeface="Microsoft JhengHei" panose="020B0604030504040204" charset="-120"/>
                <a:cs typeface="Microsoft JhengHei" panose="020B0604030504040204" charset="-120"/>
              </a:rPr>
              <a:t>、按人员构成</a:t>
            </a:r>
            <a:r>
              <a:rPr sz="2000" b="1" spc="5"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p:txBody>
      </p:sp>
      <p:sp>
        <p:nvSpPr>
          <p:cNvPr id="9" name="object 9"/>
          <p:cNvSpPr txBox="1"/>
          <p:nvPr/>
        </p:nvSpPr>
        <p:spPr>
          <a:xfrm>
            <a:off x="939800" y="1994001"/>
            <a:ext cx="9857740" cy="3171190"/>
          </a:xfrm>
          <a:prstGeom prst="rect">
            <a:avLst/>
          </a:prstGeom>
        </p:spPr>
        <p:txBody>
          <a:bodyPr vert="horz" wrap="square" lIns="0" tIns="0" rIns="0" bIns="0" rtlCol="0">
            <a:spAutoFit/>
          </a:bodyPr>
          <a:lstStyle/>
          <a:p>
            <a:pPr marL="527685" marR="121920">
              <a:lnSpc>
                <a:spcPct val="142000"/>
              </a:lnSpc>
            </a:pPr>
            <a:r>
              <a:rPr sz="2000" b="1" spc="10" dirty="0">
                <a:latin typeface="Microsoft JhengHei" panose="020B0604030504040204" charset="-120"/>
                <a:cs typeface="Microsoft JhengHei" panose="020B0604030504040204" charset="-120"/>
              </a:rPr>
              <a:t>研究人员：主要从事研究开发项目的专业人员； </a:t>
            </a:r>
            <a:r>
              <a:rPr sz="2000" b="1" spc="-440" dirty="0">
                <a:latin typeface="Microsoft JhengHei" panose="020B0604030504040204" charset="-120"/>
                <a:cs typeface="Microsoft JhengHei" panose="020B0604030504040204" charset="-120"/>
              </a:rPr>
              <a:t> </a:t>
            </a:r>
            <a:r>
              <a:rPr sz="2000" b="1" spc="15" dirty="0">
                <a:latin typeface="Microsoft JhengHei" panose="020B0604030504040204" charset="-120"/>
                <a:cs typeface="Microsoft JhengHei" panose="020B0604030504040204" charset="-120"/>
              </a:rPr>
              <a:t>技术人员：具有工程技</a:t>
            </a:r>
            <a:r>
              <a:rPr sz="2000" b="1" spc="5" dirty="0">
                <a:latin typeface="Microsoft JhengHei" panose="020B0604030504040204" charset="-120"/>
                <a:cs typeface="Microsoft JhengHei" panose="020B0604030504040204" charset="-120"/>
              </a:rPr>
              <a:t>术</a:t>
            </a:r>
            <a:r>
              <a:rPr sz="2000" b="1" spc="15" dirty="0">
                <a:latin typeface="Microsoft JhengHei" panose="020B0604030504040204" charset="-120"/>
                <a:cs typeface="Microsoft JhengHei" panose="020B0604030504040204" charset="-120"/>
              </a:rPr>
              <a:t>、自</a:t>
            </a:r>
            <a:r>
              <a:rPr sz="2000" b="1" spc="5" dirty="0">
                <a:latin typeface="Microsoft JhengHei" panose="020B0604030504040204" charset="-120"/>
                <a:cs typeface="Microsoft JhengHei" panose="020B0604030504040204" charset="-120"/>
              </a:rPr>
              <a:t>认</a:t>
            </a:r>
            <a:r>
              <a:rPr sz="2000" b="1" spc="15" dirty="0">
                <a:latin typeface="Microsoft JhengHei" panose="020B0604030504040204" charset="-120"/>
                <a:cs typeface="Microsoft JhengHei" panose="020B0604030504040204" charset="-120"/>
              </a:rPr>
              <a:t>科学和</a:t>
            </a:r>
            <a:r>
              <a:rPr sz="2000" b="1" spc="5" dirty="0">
                <a:latin typeface="Microsoft JhengHei" panose="020B0604030504040204" charset="-120"/>
                <a:cs typeface="Microsoft JhengHei" panose="020B0604030504040204" charset="-120"/>
              </a:rPr>
              <a:t>生</a:t>
            </a:r>
            <a:r>
              <a:rPr sz="2000" b="1" spc="15" dirty="0">
                <a:latin typeface="Microsoft JhengHei" panose="020B0604030504040204" charset="-120"/>
                <a:cs typeface="Microsoft JhengHei" panose="020B0604030504040204" charset="-120"/>
              </a:rPr>
              <a:t>命科</a:t>
            </a:r>
            <a:r>
              <a:rPr sz="2000" b="1" spc="5" dirty="0">
                <a:latin typeface="Microsoft JhengHei" panose="020B0604030504040204" charset="-120"/>
                <a:cs typeface="Microsoft JhengHei" panose="020B0604030504040204" charset="-120"/>
              </a:rPr>
              <a:t>学</a:t>
            </a:r>
            <a:r>
              <a:rPr sz="2000" b="1" spc="15" dirty="0">
                <a:latin typeface="Microsoft JhengHei" panose="020B0604030504040204" charset="-120"/>
                <a:cs typeface="Microsoft JhengHei" panose="020B0604030504040204" charset="-120"/>
              </a:rPr>
              <a:t>中一个</a:t>
            </a:r>
            <a:r>
              <a:rPr sz="2000" b="1" spc="5" dirty="0">
                <a:latin typeface="Microsoft JhengHei" panose="020B0604030504040204" charset="-120"/>
                <a:cs typeface="Microsoft JhengHei" panose="020B0604030504040204" charset="-120"/>
              </a:rPr>
              <a:t>或</a:t>
            </a:r>
            <a:r>
              <a:rPr sz="2000" b="1" spc="15" dirty="0">
                <a:latin typeface="Microsoft JhengHei" panose="020B0604030504040204" charset="-120"/>
                <a:cs typeface="Microsoft JhengHei" panose="020B0604030504040204" charset="-120"/>
              </a:rPr>
              <a:t>一个</a:t>
            </a:r>
            <a:r>
              <a:rPr sz="2000" b="1" spc="5" dirty="0">
                <a:latin typeface="Microsoft JhengHei" panose="020B0604030504040204" charset="-120"/>
                <a:cs typeface="Microsoft JhengHei" panose="020B0604030504040204" charset="-120"/>
              </a:rPr>
              <a:t>以</a:t>
            </a:r>
            <a:r>
              <a:rPr sz="2000" b="1" spc="15" dirty="0">
                <a:latin typeface="Microsoft JhengHei" panose="020B0604030504040204" charset="-120"/>
                <a:cs typeface="Microsoft JhengHei" panose="020B0604030504040204" charset="-120"/>
              </a:rPr>
              <a:t>上领</a:t>
            </a:r>
            <a:r>
              <a:rPr sz="2000" b="1" spc="5" dirty="0">
                <a:latin typeface="Microsoft JhengHei" panose="020B0604030504040204" charset="-120"/>
                <a:cs typeface="Microsoft JhengHei" panose="020B0604030504040204" charset="-120"/>
              </a:rPr>
              <a:t>域</a:t>
            </a:r>
            <a:r>
              <a:rPr sz="2000" b="1" spc="15" dirty="0">
                <a:latin typeface="Microsoft JhengHei" panose="020B0604030504040204" charset="-120"/>
                <a:cs typeface="Microsoft JhengHei" panose="020B0604030504040204" charset="-120"/>
              </a:rPr>
              <a:t>的技术</a:t>
            </a:r>
            <a:r>
              <a:rPr sz="2000" b="1" spc="5" dirty="0">
                <a:latin typeface="Microsoft JhengHei" panose="020B0604030504040204" charset="-120"/>
                <a:cs typeface="Microsoft JhengHei" panose="020B0604030504040204" charset="-120"/>
              </a:rPr>
              <a:t>知识</a:t>
            </a:r>
            <a:endParaRPr sz="2000">
              <a:latin typeface="Microsoft JhengHei" panose="020B0604030504040204" charset="-120"/>
              <a:cs typeface="Microsoft JhengHei" panose="020B0604030504040204" charset="-120"/>
            </a:endParaRPr>
          </a:p>
          <a:p>
            <a:pPr marL="527685" marR="121920" indent="-514985">
              <a:lnSpc>
                <a:spcPts val="3770"/>
              </a:lnSpc>
              <a:spcBef>
                <a:spcPts val="130"/>
              </a:spcBef>
            </a:pPr>
            <a:r>
              <a:rPr sz="2000" b="1" spc="5" dirty="0">
                <a:latin typeface="Microsoft JhengHei" panose="020B0604030504040204" charset="-120"/>
                <a:cs typeface="Microsoft JhengHei" panose="020B0604030504040204" charset="-120"/>
              </a:rPr>
              <a:t>和 经验，在研究人员指导下参与研发工作； </a:t>
            </a:r>
            <a:r>
              <a:rPr sz="2000" b="1" spc="-290" dirty="0">
                <a:latin typeface="Microsoft JhengHei" panose="020B0604030504040204" charset="-120"/>
                <a:cs typeface="Microsoft JhengHei" panose="020B0604030504040204" charset="-120"/>
              </a:rPr>
              <a:t> </a:t>
            </a:r>
            <a:r>
              <a:rPr sz="2000" b="1" spc="15" dirty="0">
                <a:latin typeface="Microsoft JhengHei" panose="020B0604030504040204" charset="-120"/>
                <a:cs typeface="Microsoft JhengHei" panose="020B0604030504040204" charset="-120"/>
              </a:rPr>
              <a:t>辅助人员：参与研究开</a:t>
            </a:r>
            <a:r>
              <a:rPr sz="2000" b="1" spc="5" dirty="0">
                <a:latin typeface="Microsoft JhengHei" panose="020B0604030504040204" charset="-120"/>
                <a:cs typeface="Microsoft JhengHei" panose="020B0604030504040204" charset="-120"/>
              </a:rPr>
              <a:t>发</a:t>
            </a:r>
            <a:r>
              <a:rPr sz="2000" b="1" spc="15" dirty="0">
                <a:latin typeface="Microsoft JhengHei" panose="020B0604030504040204" charset="-120"/>
                <a:cs typeface="Microsoft JhengHei" panose="020B0604030504040204" charset="-120"/>
              </a:rPr>
              <a:t>活动</a:t>
            </a:r>
            <a:r>
              <a:rPr sz="2000" b="1" spc="5" dirty="0">
                <a:latin typeface="Microsoft JhengHei" panose="020B0604030504040204" charset="-120"/>
                <a:cs typeface="Microsoft JhengHei" panose="020B0604030504040204" charset="-120"/>
              </a:rPr>
              <a:t>的</a:t>
            </a:r>
            <a:r>
              <a:rPr sz="2000" b="1" spc="15" dirty="0">
                <a:latin typeface="Microsoft JhengHei" panose="020B0604030504040204" charset="-120"/>
                <a:cs typeface="Microsoft JhengHei" panose="020B0604030504040204" charset="-120"/>
              </a:rPr>
              <a:t>技术工</a:t>
            </a:r>
            <a:r>
              <a:rPr sz="2000" b="1" spc="5" dirty="0">
                <a:latin typeface="Microsoft JhengHei" panose="020B0604030504040204" charset="-120"/>
                <a:cs typeface="Microsoft JhengHei" panose="020B0604030504040204" charset="-120"/>
              </a:rPr>
              <a:t>人</a:t>
            </a:r>
            <a:r>
              <a:rPr sz="2000" b="1" spc="15" dirty="0">
                <a:latin typeface="Microsoft JhengHei" panose="020B0604030504040204" charset="-120"/>
                <a:cs typeface="Microsoft JhengHei" panose="020B0604030504040204" charset="-120"/>
              </a:rPr>
              <a:t>或从</a:t>
            </a:r>
            <a:r>
              <a:rPr sz="2000" b="1" spc="5" dirty="0">
                <a:latin typeface="Microsoft JhengHei" panose="020B0604030504040204" charset="-120"/>
                <a:cs typeface="Microsoft JhengHei" panose="020B0604030504040204" charset="-120"/>
              </a:rPr>
              <a:t>事</a:t>
            </a:r>
            <a:r>
              <a:rPr sz="2000" b="1" spc="15" dirty="0">
                <a:latin typeface="Microsoft JhengHei" panose="020B0604030504040204" charset="-120"/>
                <a:cs typeface="Microsoft JhengHei" panose="020B0604030504040204" charset="-120"/>
              </a:rPr>
              <a:t>技术服</a:t>
            </a:r>
            <a:r>
              <a:rPr sz="2000" b="1" spc="5" dirty="0">
                <a:latin typeface="Microsoft JhengHei" panose="020B0604030504040204" charset="-120"/>
                <a:cs typeface="Microsoft JhengHei" panose="020B0604030504040204" charset="-120"/>
              </a:rPr>
              <a:t>务</a:t>
            </a:r>
            <a:r>
              <a:rPr sz="2000" b="1" spc="15" dirty="0">
                <a:latin typeface="Microsoft JhengHei" panose="020B0604030504040204" charset="-120"/>
                <a:cs typeface="Microsoft JhengHei" panose="020B0604030504040204" charset="-120"/>
              </a:rPr>
              <a:t>的人</a:t>
            </a:r>
            <a:r>
              <a:rPr sz="2000" b="1" spc="5" dirty="0">
                <a:latin typeface="Microsoft JhengHei" panose="020B0604030504040204" charset="-120"/>
                <a:cs typeface="Microsoft JhengHei" panose="020B0604030504040204" charset="-120"/>
              </a:rPr>
              <a:t>员</a:t>
            </a:r>
            <a:r>
              <a:rPr sz="2000" b="1" spc="15" dirty="0">
                <a:latin typeface="Microsoft JhengHei" panose="020B0604030504040204" charset="-120"/>
                <a:cs typeface="Microsoft JhengHei" panose="020B0604030504040204" charset="-120"/>
              </a:rPr>
              <a:t>（不</a:t>
            </a:r>
            <a:r>
              <a:rPr sz="2000" b="1" spc="5" dirty="0">
                <a:latin typeface="Microsoft JhengHei" panose="020B0604030504040204" charset="-120"/>
                <a:cs typeface="Microsoft JhengHei" panose="020B0604030504040204" charset="-120"/>
              </a:rPr>
              <a:t>包</a:t>
            </a:r>
            <a:r>
              <a:rPr sz="2000" b="1" spc="15" dirty="0">
                <a:latin typeface="Microsoft JhengHei" panose="020B0604030504040204" charset="-120"/>
                <a:cs typeface="Microsoft JhengHei" panose="020B0604030504040204" charset="-120"/>
              </a:rPr>
              <a:t>括后勤</a:t>
            </a:r>
            <a:r>
              <a:rPr sz="2000" b="1" spc="5" dirty="0">
                <a:latin typeface="Microsoft JhengHei" panose="020B0604030504040204" charset="-120"/>
                <a:cs typeface="Microsoft JhengHei" panose="020B0604030504040204" charset="-120"/>
              </a:rPr>
              <a:t>服务</a:t>
            </a:r>
            <a:endParaRPr sz="2000">
              <a:latin typeface="Microsoft JhengHei" panose="020B0604030504040204" charset="-120"/>
              <a:cs typeface="Microsoft JhengHei" panose="020B0604030504040204" charset="-120"/>
            </a:endParaRPr>
          </a:p>
          <a:p>
            <a:pPr marL="12700">
              <a:lnSpc>
                <a:spcPct val="100000"/>
              </a:lnSpc>
              <a:spcBef>
                <a:spcPts val="790"/>
              </a:spcBef>
            </a:pPr>
            <a:r>
              <a:rPr sz="2000" b="1" spc="5" dirty="0">
                <a:latin typeface="Microsoft JhengHei" panose="020B0604030504040204" charset="-120"/>
                <a:cs typeface="Microsoft JhengHei" panose="020B0604030504040204" charset="-120"/>
              </a:rPr>
              <a:t>人</a:t>
            </a:r>
            <a:r>
              <a:rPr sz="2000" b="1" spc="55"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员）。</a:t>
            </a:r>
            <a:endParaRPr sz="2000">
              <a:latin typeface="Microsoft JhengHei" panose="020B0604030504040204" charset="-120"/>
              <a:cs typeface="Microsoft JhengHei" panose="020B0604030504040204" charset="-120"/>
            </a:endParaRPr>
          </a:p>
          <a:p>
            <a:pPr marL="12700" marR="5080" indent="514985">
              <a:lnSpc>
                <a:spcPts val="3660"/>
              </a:lnSpc>
              <a:spcBef>
                <a:spcPts val="275"/>
              </a:spcBef>
            </a:pPr>
            <a:r>
              <a:rPr sz="2000" b="1" dirty="0">
                <a:latin typeface="Arial" panose="020B0604020202020204"/>
                <a:cs typeface="Arial" panose="020B0604020202020204"/>
              </a:rPr>
              <a:t>b</a:t>
            </a:r>
            <a:r>
              <a:rPr sz="2000" b="1" dirty="0">
                <a:latin typeface="Microsoft JhengHei" panose="020B0604030504040204" charset="-120"/>
                <a:cs typeface="Microsoft JhengHei" panose="020B0604030504040204" charset="-120"/>
              </a:rPr>
              <a:t>、按聘用形式：本企业研发人员、外聘研发人员（与本企业</a:t>
            </a:r>
            <a:r>
              <a:rPr sz="2000" b="1" dirty="0">
                <a:solidFill>
                  <a:srgbClr val="FF0000"/>
                </a:solidFill>
                <a:latin typeface="Microsoft JhengHei" panose="020B0604030504040204" charset="-120"/>
                <a:cs typeface="Microsoft JhengHei" panose="020B0604030504040204" charset="-120"/>
              </a:rPr>
              <a:t>或劳务派遣企业</a:t>
            </a:r>
            <a:r>
              <a:rPr sz="2000" b="1" dirty="0">
                <a:latin typeface="Microsoft JhengHei" panose="020B0604030504040204" charset="-120"/>
                <a:cs typeface="Microsoft JhengHei" panose="020B0604030504040204" charset="-120"/>
              </a:rPr>
              <a:t>签订用 </a:t>
            </a:r>
            <a:r>
              <a:rPr sz="2000" b="1"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工协议（合同）和临时聘用的研究人员、技术人员、辅助人员）。</a:t>
            </a:r>
            <a:endParaRPr sz="2000">
              <a:latin typeface="Microsoft JhengHei" panose="020B0604030504040204" charset="-120"/>
              <a:cs typeface="Microsoft JhengHei" panose="020B0604030504040204" charset="-120"/>
            </a:endParaRPr>
          </a:p>
        </p:txBody>
      </p:sp>
      <p:sp>
        <p:nvSpPr>
          <p:cNvPr id="10" name="object 10"/>
          <p:cNvSpPr/>
          <p:nvPr/>
        </p:nvSpPr>
        <p:spPr>
          <a:xfrm>
            <a:off x="762000" y="1539239"/>
            <a:ext cx="110489" cy="274320"/>
          </a:xfrm>
          <a:custGeom>
            <a:avLst/>
            <a:gdLst/>
            <a:ahLst/>
            <a:cxnLst/>
            <a:rect l="l" t="t" r="r" b="b"/>
            <a:pathLst>
              <a:path w="110490" h="274319">
                <a:moveTo>
                  <a:pt x="0" y="0"/>
                </a:moveTo>
                <a:lnTo>
                  <a:pt x="110159" y="0"/>
                </a:lnTo>
                <a:lnTo>
                  <a:pt x="110159" y="274320"/>
                </a:lnTo>
                <a:lnTo>
                  <a:pt x="0" y="274320"/>
                </a:lnTo>
                <a:lnTo>
                  <a:pt x="0" y="0"/>
                </a:lnTo>
                <a:close/>
              </a:path>
            </a:pathLst>
          </a:custGeom>
          <a:solidFill>
            <a:srgbClr val="4276AA"/>
          </a:solidFill>
        </p:spPr>
        <p:txBody>
          <a:bodyPr wrap="square" lIns="0" tIns="0" rIns="0" bIns="0" rtlCol="0"/>
          <a:lstStyle/>
          <a:p/>
        </p:txBody>
      </p:sp>
      <p:sp>
        <p:nvSpPr>
          <p:cNvPr id="11" name="object 11"/>
          <p:cNvSpPr/>
          <p:nvPr/>
        </p:nvSpPr>
        <p:spPr>
          <a:xfrm>
            <a:off x="762000" y="1430019"/>
            <a:ext cx="386080" cy="109220"/>
          </a:xfrm>
          <a:custGeom>
            <a:avLst/>
            <a:gdLst/>
            <a:ahLst/>
            <a:cxnLst/>
            <a:rect l="l" t="t" r="r" b="b"/>
            <a:pathLst>
              <a:path w="386080" h="109219">
                <a:moveTo>
                  <a:pt x="0" y="0"/>
                </a:moveTo>
                <a:lnTo>
                  <a:pt x="385572" y="0"/>
                </a:lnTo>
                <a:lnTo>
                  <a:pt x="385572" y="109219"/>
                </a:lnTo>
                <a:lnTo>
                  <a:pt x="0" y="109219"/>
                </a:lnTo>
                <a:lnTo>
                  <a:pt x="0" y="0"/>
                </a:lnTo>
                <a:close/>
              </a:path>
            </a:pathLst>
          </a:custGeom>
          <a:solidFill>
            <a:srgbClr val="4276AA"/>
          </a:solidFill>
        </p:spPr>
        <p:txBody>
          <a:bodyPr wrap="square" lIns="0" tIns="0" rIns="0" bIns="0" rtlCol="0"/>
          <a:lstStyle/>
          <a:p/>
        </p:txBody>
      </p:sp>
      <p:sp>
        <p:nvSpPr>
          <p:cNvPr id="12" name="object 12"/>
          <p:cNvSpPr/>
          <p:nvPr/>
        </p:nvSpPr>
        <p:spPr>
          <a:xfrm>
            <a:off x="10858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3" name="object 13"/>
          <p:cNvSpPr/>
          <p:nvPr/>
        </p:nvSpPr>
        <p:spPr>
          <a:xfrm>
            <a:off x="11133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4" name="object 14"/>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5" name="object 15"/>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16" name="object 16"/>
          <p:cNvSpPr txBox="1"/>
          <p:nvPr/>
        </p:nvSpPr>
        <p:spPr>
          <a:xfrm>
            <a:off x="11307826" y="6431000"/>
            <a:ext cx="194945" cy="194310"/>
          </a:xfrm>
          <a:prstGeom prst="rect">
            <a:avLst/>
          </a:prstGeom>
        </p:spPr>
        <p:txBody>
          <a:bodyPr vert="horz" wrap="square" lIns="0" tIns="0" rIns="0" bIns="0" rtlCol="0">
            <a:spAutoFit/>
          </a:bodyPr>
          <a:lstStyle/>
          <a:p>
            <a:pPr marL="12700">
              <a:lnSpc>
                <a:spcPct val="100000"/>
              </a:lnSpc>
            </a:pPr>
            <a:r>
              <a:rPr sz="1200" spc="-10" dirty="0">
                <a:solidFill>
                  <a:srgbClr val="868686"/>
                </a:solidFill>
                <a:latin typeface="Arial" panose="020B0604020202020204"/>
                <a:cs typeface="Arial" panose="020B0604020202020204"/>
              </a:rPr>
              <a:t>6</a:t>
            </a:r>
            <a:r>
              <a:rPr sz="1200" spc="-5" dirty="0">
                <a:solidFill>
                  <a:srgbClr val="868686"/>
                </a:solidFill>
                <a:latin typeface="Arial" panose="020B0604020202020204"/>
                <a:cs typeface="Arial" panose="020B0604020202020204"/>
              </a:rPr>
              <a:t>7</a:t>
            </a:r>
            <a:endParaRPr sz="1200">
              <a:latin typeface="Arial" panose="020B0604020202020204"/>
              <a:cs typeface="Arial" panose="020B0604020202020204"/>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604" y="334264"/>
            <a:ext cx="3702050" cy="281305"/>
          </a:xfrm>
          <a:prstGeom prst="rect">
            <a:avLst/>
          </a:prstGeom>
        </p:spPr>
        <p:txBody>
          <a:bodyPr vert="horz" wrap="square" lIns="0" tIns="0" rIns="0" bIns="0" rtlCol="0">
            <a:spAutoFit/>
          </a:bodyPr>
          <a:lstStyle/>
          <a:p>
            <a:pPr marL="12700">
              <a:lnSpc>
                <a:spcPct val="100000"/>
              </a:lnSpc>
            </a:pPr>
            <a:r>
              <a:rPr sz="1800" b="1" spc="5" dirty="0">
                <a:solidFill>
                  <a:srgbClr val="3C3C3C"/>
                </a:solidFill>
                <a:latin typeface="Microsoft JhengHei" panose="020B0604030504040204" charset="-120"/>
                <a:cs typeface="Microsoft JhengHei" panose="020B0604030504040204" charset="-120"/>
              </a:rPr>
              <a:t>研发费加计扣除企业所得税优惠政策</a:t>
            </a:r>
            <a:endParaRPr sz="1800">
              <a:latin typeface="Microsoft JhengHei" panose="020B0604030504040204" charset="-120"/>
              <a:cs typeface="Microsoft JhengHei" panose="020B0604030504040204" charset="-120"/>
            </a:endParaRPr>
          </a:p>
        </p:txBody>
      </p:sp>
      <p:sp>
        <p:nvSpPr>
          <p:cNvPr id="3" name="object 3"/>
          <p:cNvSpPr/>
          <p:nvPr/>
        </p:nvSpPr>
        <p:spPr>
          <a:xfrm>
            <a:off x="854202" y="1520189"/>
            <a:ext cx="10294620" cy="4866640"/>
          </a:xfrm>
          <a:custGeom>
            <a:avLst/>
            <a:gdLst/>
            <a:ahLst/>
            <a:cxnLst/>
            <a:rect l="l" t="t" r="r" b="b"/>
            <a:pathLst>
              <a:path w="10294620" h="4866640">
                <a:moveTo>
                  <a:pt x="10290810" y="4866132"/>
                </a:moveTo>
                <a:lnTo>
                  <a:pt x="3809" y="4866132"/>
                </a:lnTo>
                <a:lnTo>
                  <a:pt x="2349" y="4865839"/>
                </a:lnTo>
                <a:lnTo>
                  <a:pt x="1117" y="4865014"/>
                </a:lnTo>
                <a:lnTo>
                  <a:pt x="292" y="4863782"/>
                </a:lnTo>
                <a:lnTo>
                  <a:pt x="0" y="4862322"/>
                </a:lnTo>
                <a:lnTo>
                  <a:pt x="0" y="3810"/>
                </a:lnTo>
                <a:lnTo>
                  <a:pt x="292" y="2349"/>
                </a:lnTo>
                <a:lnTo>
                  <a:pt x="1117" y="1117"/>
                </a:lnTo>
                <a:lnTo>
                  <a:pt x="2349" y="292"/>
                </a:lnTo>
                <a:lnTo>
                  <a:pt x="3809" y="0"/>
                </a:lnTo>
                <a:lnTo>
                  <a:pt x="10290810" y="0"/>
                </a:lnTo>
                <a:lnTo>
                  <a:pt x="10292270" y="292"/>
                </a:lnTo>
                <a:lnTo>
                  <a:pt x="10293502" y="1117"/>
                </a:lnTo>
                <a:lnTo>
                  <a:pt x="10294327" y="2349"/>
                </a:lnTo>
                <a:lnTo>
                  <a:pt x="10294620" y="3810"/>
                </a:lnTo>
                <a:lnTo>
                  <a:pt x="7619" y="3810"/>
                </a:lnTo>
                <a:lnTo>
                  <a:pt x="3809" y="7620"/>
                </a:lnTo>
                <a:lnTo>
                  <a:pt x="7619" y="7620"/>
                </a:lnTo>
                <a:lnTo>
                  <a:pt x="7619" y="4858512"/>
                </a:lnTo>
                <a:lnTo>
                  <a:pt x="3809" y="4858512"/>
                </a:lnTo>
                <a:lnTo>
                  <a:pt x="7619" y="4862322"/>
                </a:lnTo>
                <a:lnTo>
                  <a:pt x="10294620" y="4862322"/>
                </a:lnTo>
                <a:lnTo>
                  <a:pt x="10294327" y="4863782"/>
                </a:lnTo>
                <a:lnTo>
                  <a:pt x="10293502" y="4865014"/>
                </a:lnTo>
                <a:lnTo>
                  <a:pt x="10292270" y="4865839"/>
                </a:lnTo>
                <a:lnTo>
                  <a:pt x="10290810" y="4866132"/>
                </a:lnTo>
                <a:close/>
              </a:path>
            </a:pathLst>
          </a:custGeom>
          <a:solidFill>
            <a:srgbClr val="3C3C3C"/>
          </a:solidFill>
        </p:spPr>
        <p:txBody>
          <a:bodyPr wrap="square" lIns="0" tIns="0" rIns="0" bIns="0" rtlCol="0"/>
          <a:lstStyle/>
          <a:p/>
        </p:txBody>
      </p:sp>
      <p:sp>
        <p:nvSpPr>
          <p:cNvPr id="4" name="object 4"/>
          <p:cNvSpPr/>
          <p:nvPr/>
        </p:nvSpPr>
        <p:spPr>
          <a:xfrm>
            <a:off x="861822" y="1525905"/>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5" name="object 5"/>
          <p:cNvSpPr/>
          <p:nvPr/>
        </p:nvSpPr>
        <p:spPr>
          <a:xfrm>
            <a:off x="11145011" y="1524000"/>
            <a:ext cx="0" cy="4859020"/>
          </a:xfrm>
          <a:custGeom>
            <a:avLst/>
            <a:gdLst/>
            <a:ahLst/>
            <a:cxnLst/>
            <a:rect l="l" t="t" r="r" b="b"/>
            <a:pathLst>
              <a:path h="4859020">
                <a:moveTo>
                  <a:pt x="0" y="0"/>
                </a:moveTo>
                <a:lnTo>
                  <a:pt x="0" y="4858512"/>
                </a:lnTo>
              </a:path>
            </a:pathLst>
          </a:custGeom>
          <a:ln w="7620">
            <a:solidFill>
              <a:srgbClr val="3C3C3C"/>
            </a:solidFill>
          </a:ln>
        </p:spPr>
        <p:txBody>
          <a:bodyPr wrap="square" lIns="0" tIns="0" rIns="0" bIns="0" rtlCol="0"/>
          <a:lstStyle/>
          <a:p/>
        </p:txBody>
      </p:sp>
      <p:sp>
        <p:nvSpPr>
          <p:cNvPr id="6" name="object 6"/>
          <p:cNvSpPr/>
          <p:nvPr/>
        </p:nvSpPr>
        <p:spPr>
          <a:xfrm>
            <a:off x="861822" y="6380607"/>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7" name="object 7"/>
          <p:cNvSpPr txBox="1">
            <a:spLocks noGrp="1"/>
          </p:cNvSpPr>
          <p:nvPr>
            <p:ph type="title"/>
          </p:nvPr>
        </p:nvSpPr>
        <p:spPr>
          <a:xfrm>
            <a:off x="1058976" y="1700733"/>
            <a:ext cx="2863850" cy="315595"/>
          </a:xfrm>
          <a:prstGeom prst="rect">
            <a:avLst/>
          </a:prstGeom>
        </p:spPr>
        <p:txBody>
          <a:bodyPr vert="horz" wrap="square" lIns="0" tIns="0" rIns="0" bIns="0" rtlCol="0">
            <a:spAutoFit/>
          </a:bodyPr>
          <a:lstStyle/>
          <a:p>
            <a:pPr marL="12700">
              <a:lnSpc>
                <a:spcPct val="100000"/>
              </a:lnSpc>
              <a:tabLst>
                <a:tab pos="553720" algn="l"/>
              </a:tabLst>
            </a:pPr>
            <a:r>
              <a:rPr sz="2000" b="1" spc="-30" dirty="0">
                <a:solidFill>
                  <a:srgbClr val="000000"/>
                </a:solidFill>
                <a:latin typeface="Arial" panose="020B0604020202020204"/>
                <a:cs typeface="Arial" panose="020B0604020202020204"/>
              </a:rPr>
              <a:t>(2)	</a:t>
            </a:r>
            <a:r>
              <a:rPr sz="2000" b="1" spc="5" dirty="0">
                <a:solidFill>
                  <a:srgbClr val="000000"/>
                </a:solidFill>
                <a:latin typeface="Microsoft JhengHei" panose="020B0604030504040204" charset="-120"/>
                <a:cs typeface="Microsoft JhengHei" panose="020B0604030504040204" charset="-120"/>
              </a:rPr>
              <a:t>直接投入费用范围：</a:t>
            </a:r>
            <a:endParaRPr sz="2000">
              <a:latin typeface="Microsoft JhengHei" panose="020B0604030504040204" charset="-120"/>
              <a:cs typeface="Microsoft JhengHei" panose="020B0604030504040204" charset="-120"/>
            </a:endParaRPr>
          </a:p>
        </p:txBody>
      </p:sp>
      <p:sp>
        <p:nvSpPr>
          <p:cNvPr id="8" name="object 8"/>
          <p:cNvSpPr txBox="1"/>
          <p:nvPr/>
        </p:nvSpPr>
        <p:spPr>
          <a:xfrm>
            <a:off x="944041" y="2133193"/>
            <a:ext cx="210820" cy="781050"/>
          </a:xfrm>
          <a:prstGeom prst="rect">
            <a:avLst/>
          </a:prstGeom>
        </p:spPr>
        <p:txBody>
          <a:bodyPr vert="horz" wrap="square" lIns="0" tIns="0" rIns="0" bIns="0" rtlCol="0">
            <a:spAutoFit/>
          </a:bodyPr>
          <a:lstStyle/>
          <a:p>
            <a:pPr marL="12700">
              <a:lnSpc>
                <a:spcPct val="100000"/>
              </a:lnSpc>
            </a:pPr>
            <a:r>
              <a:rPr sz="1900" b="1" spc="-105" dirty="0">
                <a:latin typeface="Arial" panose="020B0604020202020204"/>
                <a:cs typeface="Arial" panose="020B0604020202020204"/>
              </a:rPr>
              <a:t>a</a:t>
            </a:r>
            <a:r>
              <a:rPr sz="1900" b="1" spc="-35" dirty="0">
                <a:latin typeface="Arial" panose="020B0604020202020204"/>
                <a:cs typeface="Arial" panose="020B0604020202020204"/>
              </a:rPr>
              <a:t>.</a:t>
            </a:r>
            <a:endParaRPr sz="1900">
              <a:latin typeface="Arial" panose="020B0604020202020204"/>
              <a:cs typeface="Arial" panose="020B0604020202020204"/>
            </a:endParaRPr>
          </a:p>
          <a:p>
            <a:pPr marL="12700">
              <a:lnSpc>
                <a:spcPct val="100000"/>
              </a:lnSpc>
              <a:spcBef>
                <a:spcPts val="1360"/>
              </a:spcBef>
            </a:pPr>
            <a:r>
              <a:rPr sz="1900" b="1" spc="-165" dirty="0">
                <a:latin typeface="Arial" panose="020B0604020202020204"/>
                <a:cs typeface="Arial" panose="020B0604020202020204"/>
              </a:rPr>
              <a:t>b.</a:t>
            </a:r>
            <a:endParaRPr sz="1900">
              <a:latin typeface="Arial" panose="020B0604020202020204"/>
              <a:cs typeface="Arial" panose="020B0604020202020204"/>
            </a:endParaRPr>
          </a:p>
        </p:txBody>
      </p:sp>
      <p:sp>
        <p:nvSpPr>
          <p:cNvPr id="9" name="object 9"/>
          <p:cNvSpPr txBox="1"/>
          <p:nvPr/>
        </p:nvSpPr>
        <p:spPr>
          <a:xfrm>
            <a:off x="1584756" y="1957425"/>
            <a:ext cx="9478645" cy="942340"/>
          </a:xfrm>
          <a:prstGeom prst="rect">
            <a:avLst/>
          </a:prstGeom>
        </p:spPr>
        <p:txBody>
          <a:bodyPr vert="horz" wrap="square" lIns="0" tIns="0" rIns="0" bIns="0" rtlCol="0">
            <a:spAutoFit/>
          </a:bodyPr>
          <a:lstStyle/>
          <a:p>
            <a:pPr marL="12700" marR="5080" indent="635">
              <a:lnSpc>
                <a:spcPct val="154000"/>
              </a:lnSpc>
            </a:pPr>
            <a:r>
              <a:rPr sz="2000" b="1" spc="10" dirty="0">
                <a:latin typeface="Microsoft JhengHei" panose="020B0604030504040204" charset="-120"/>
                <a:cs typeface="Microsoft JhengHei" panose="020B0604030504040204" charset="-120"/>
              </a:rPr>
              <a:t>研发活动直接消耗的材料、燃料和动力费用； </a:t>
            </a:r>
            <a:r>
              <a:rPr sz="2000" b="1" spc="-459" dirty="0">
                <a:latin typeface="Microsoft JhengHei" panose="020B0604030504040204" charset="-120"/>
                <a:cs typeface="Microsoft JhengHei" panose="020B0604030504040204" charset="-120"/>
              </a:rPr>
              <a:t> </a:t>
            </a:r>
            <a:r>
              <a:rPr sz="2000" b="1" spc="15" dirty="0">
                <a:latin typeface="Microsoft JhengHei" panose="020B0604030504040204" charset="-120"/>
                <a:cs typeface="Microsoft JhengHei" panose="020B0604030504040204" charset="-120"/>
              </a:rPr>
              <a:t>用于</a:t>
            </a:r>
            <a:r>
              <a:rPr sz="2000" b="1" spc="5" dirty="0">
                <a:latin typeface="Microsoft JhengHei" panose="020B0604030504040204" charset="-120"/>
                <a:cs typeface="Microsoft JhengHei" panose="020B0604030504040204" charset="-120"/>
              </a:rPr>
              <a:t>中</a:t>
            </a:r>
            <a:r>
              <a:rPr sz="2000" b="1" spc="15" dirty="0">
                <a:latin typeface="Microsoft JhengHei" panose="020B0604030504040204" charset="-120"/>
                <a:cs typeface="Microsoft JhengHei" panose="020B0604030504040204" charset="-120"/>
              </a:rPr>
              <a:t>间试验和</a:t>
            </a:r>
            <a:r>
              <a:rPr sz="2000" b="1" spc="5" dirty="0">
                <a:latin typeface="Microsoft JhengHei" panose="020B0604030504040204" charset="-120"/>
                <a:cs typeface="Microsoft JhengHei" panose="020B0604030504040204" charset="-120"/>
              </a:rPr>
              <a:t>产品</a:t>
            </a:r>
            <a:r>
              <a:rPr sz="2000" b="1" spc="15" dirty="0">
                <a:latin typeface="Microsoft JhengHei" panose="020B0604030504040204" charset="-120"/>
                <a:cs typeface="Microsoft JhengHei" panose="020B0604030504040204" charset="-120"/>
              </a:rPr>
              <a:t>试制的模</a:t>
            </a:r>
            <a:r>
              <a:rPr sz="2000" b="1" spc="5" dirty="0">
                <a:latin typeface="Microsoft JhengHei" panose="020B0604030504040204" charset="-120"/>
                <a:cs typeface="Microsoft JhengHei" panose="020B0604030504040204" charset="-120"/>
              </a:rPr>
              <a:t>具、</a:t>
            </a:r>
            <a:r>
              <a:rPr sz="2000" b="1" spc="15" dirty="0">
                <a:latin typeface="Microsoft JhengHei" panose="020B0604030504040204" charset="-120"/>
                <a:cs typeface="Microsoft JhengHei" panose="020B0604030504040204" charset="-120"/>
              </a:rPr>
              <a:t>工艺装备</a:t>
            </a:r>
            <a:r>
              <a:rPr sz="2000" b="1" spc="5" dirty="0">
                <a:latin typeface="Microsoft JhengHei" panose="020B0604030504040204" charset="-120"/>
                <a:cs typeface="Microsoft JhengHei" panose="020B0604030504040204" charset="-120"/>
              </a:rPr>
              <a:t>开发</a:t>
            </a:r>
            <a:r>
              <a:rPr sz="2000" b="1" spc="15" dirty="0">
                <a:latin typeface="Microsoft JhengHei" panose="020B0604030504040204" charset="-120"/>
                <a:cs typeface="Microsoft JhengHei" panose="020B0604030504040204" charset="-120"/>
              </a:rPr>
              <a:t>及制造费</a:t>
            </a:r>
            <a:r>
              <a:rPr sz="2000" b="1" spc="5" dirty="0">
                <a:latin typeface="Microsoft JhengHei" panose="020B0604030504040204" charset="-120"/>
                <a:cs typeface="Microsoft JhengHei" panose="020B0604030504040204" charset="-120"/>
              </a:rPr>
              <a:t>，不</a:t>
            </a:r>
            <a:r>
              <a:rPr sz="2000" b="1" spc="15" dirty="0">
                <a:latin typeface="Microsoft JhengHei" panose="020B0604030504040204" charset="-120"/>
                <a:cs typeface="Microsoft JhengHei" panose="020B0604030504040204" charset="-120"/>
              </a:rPr>
              <a:t>构成固定</a:t>
            </a:r>
            <a:r>
              <a:rPr sz="2000" b="1" spc="5" dirty="0">
                <a:latin typeface="Microsoft JhengHei" panose="020B0604030504040204" charset="-120"/>
                <a:cs typeface="Microsoft JhengHei" panose="020B0604030504040204" charset="-120"/>
              </a:rPr>
              <a:t>资产</a:t>
            </a:r>
            <a:r>
              <a:rPr sz="2000" b="1" spc="15" dirty="0">
                <a:latin typeface="Microsoft JhengHei" panose="020B0604030504040204" charset="-120"/>
                <a:cs typeface="Microsoft JhengHei" panose="020B0604030504040204" charset="-120"/>
              </a:rPr>
              <a:t>的样品</a:t>
            </a:r>
            <a:r>
              <a:rPr sz="2000" b="1" spc="5"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p:txBody>
      </p:sp>
      <p:sp>
        <p:nvSpPr>
          <p:cNvPr id="10" name="object 10"/>
          <p:cNvSpPr txBox="1"/>
          <p:nvPr/>
        </p:nvSpPr>
        <p:spPr>
          <a:xfrm>
            <a:off x="944676" y="2901492"/>
            <a:ext cx="9718675" cy="2750820"/>
          </a:xfrm>
          <a:prstGeom prst="rect">
            <a:avLst/>
          </a:prstGeom>
        </p:spPr>
        <p:txBody>
          <a:bodyPr vert="horz" wrap="square" lIns="0" tIns="0" rIns="0" bIns="0" rtlCol="0">
            <a:spAutoFit/>
          </a:bodyPr>
          <a:lstStyle/>
          <a:p>
            <a:pPr marL="12700" marR="5080">
              <a:lnSpc>
                <a:spcPct val="147000"/>
              </a:lnSpc>
            </a:pPr>
            <a:r>
              <a:rPr sz="2000" b="1" spc="5" dirty="0">
                <a:latin typeface="Microsoft JhengHei" panose="020B0604030504040204" charset="-120"/>
                <a:cs typeface="Microsoft JhengHei" panose="020B0604030504040204" charset="-120"/>
              </a:rPr>
              <a:t>样机及一般测试手段购置费，试制产品的检验费； </a:t>
            </a:r>
            <a:r>
              <a:rPr sz="2000" b="1" spc="-430" dirty="0">
                <a:latin typeface="Microsoft JhengHei" panose="020B0604030504040204" charset="-120"/>
                <a:cs typeface="Microsoft JhengHei" panose="020B0604030504040204" charset="-120"/>
              </a:rPr>
              <a:t> </a:t>
            </a:r>
            <a:r>
              <a:rPr sz="1900" b="1" spc="5" dirty="0">
                <a:latin typeface="Arial" panose="020B0604020202020204"/>
                <a:cs typeface="Arial" panose="020B0604020202020204"/>
              </a:rPr>
              <a:t>c.</a:t>
            </a:r>
            <a:r>
              <a:rPr sz="2000" b="1" spc="5" dirty="0">
                <a:latin typeface="Microsoft JhengHei" panose="020B0604030504040204" charset="-120"/>
                <a:cs typeface="Microsoft JhengHei" panose="020B0604030504040204" charset="-120"/>
              </a:rPr>
              <a:t>用于研发活动的仪器、设备的运行维护、调整、检验、维修等费用，以及通过经营</a:t>
            </a:r>
            <a:r>
              <a:rPr sz="2000" b="1" spc="-65"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租 </a:t>
            </a:r>
            <a:r>
              <a:rPr sz="2000" b="1" spc="-405"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赁</a:t>
            </a:r>
            <a:r>
              <a:rPr sz="2000" b="1" spc="125"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方式租入的用于研发活动的仪器、设备租赁费。</a:t>
            </a:r>
            <a:endParaRPr sz="2000">
              <a:latin typeface="Microsoft JhengHei" panose="020B0604030504040204" charset="-120"/>
              <a:cs typeface="Microsoft JhengHei" panose="020B0604030504040204" charset="-120"/>
            </a:endParaRPr>
          </a:p>
          <a:p>
            <a:pPr marL="12700" marR="2326005">
              <a:lnSpc>
                <a:spcPct val="221000"/>
              </a:lnSpc>
              <a:spcBef>
                <a:spcPts val="230"/>
              </a:spcBef>
            </a:pPr>
            <a:r>
              <a:rPr sz="2000" b="1" spc="10" dirty="0">
                <a:latin typeface="Microsoft JhengHei" panose="020B0604030504040204" charset="-120"/>
                <a:cs typeface="Microsoft JhengHei" panose="020B0604030504040204" charset="-120"/>
              </a:rPr>
              <a:t>注意：</a:t>
            </a:r>
            <a:r>
              <a:rPr sz="2000" b="1" spc="10" dirty="0">
                <a:solidFill>
                  <a:srgbClr val="E11606"/>
                </a:solidFill>
                <a:latin typeface="Microsoft JhengHei" panose="020B0604030504040204" charset="-120"/>
                <a:cs typeface="Microsoft JhengHei" panose="020B0604030504040204" charset="-120"/>
              </a:rPr>
              <a:t>取消了专门用于研发的描述</a:t>
            </a:r>
            <a:r>
              <a:rPr sz="2000" b="1" spc="10" dirty="0">
                <a:latin typeface="Microsoft JhengHei" panose="020B0604030504040204" charset="-120"/>
                <a:cs typeface="Microsoft JhengHei" panose="020B0604030504040204" charset="-120"/>
              </a:rPr>
              <a:t>。 </a:t>
            </a:r>
            <a:r>
              <a:rPr sz="2000" b="1" spc="-440" dirty="0">
                <a:latin typeface="Microsoft JhengHei" panose="020B0604030504040204" charset="-120"/>
                <a:cs typeface="Microsoft JhengHei" panose="020B0604030504040204" charset="-120"/>
              </a:rPr>
              <a:t> </a:t>
            </a:r>
            <a:r>
              <a:rPr sz="2000" b="1" spc="15" dirty="0">
                <a:latin typeface="Microsoft JhengHei" panose="020B0604030504040204" charset="-120"/>
                <a:cs typeface="Microsoft JhengHei" panose="020B0604030504040204" charset="-120"/>
              </a:rPr>
              <a:t>研发与非研发活动</a:t>
            </a:r>
            <a:r>
              <a:rPr sz="2000" b="1" spc="15" dirty="0">
                <a:solidFill>
                  <a:srgbClr val="E11606"/>
                </a:solidFill>
                <a:latin typeface="Microsoft JhengHei" panose="020B0604030504040204" charset="-120"/>
                <a:cs typeface="Microsoft JhengHei" panose="020B0604030504040204" charset="-120"/>
              </a:rPr>
              <a:t>共用</a:t>
            </a:r>
            <a:r>
              <a:rPr sz="2000" b="1" spc="-150" dirty="0">
                <a:latin typeface="Arial" panose="020B0604020202020204"/>
                <a:cs typeface="Arial" panose="020B0604020202020204"/>
              </a:rPr>
              <a:t>——</a:t>
            </a:r>
            <a:r>
              <a:rPr sz="2000" b="1" spc="5" dirty="0">
                <a:latin typeface="Microsoft JhengHei" panose="020B0604030504040204" charset="-120"/>
                <a:cs typeface="Microsoft JhengHei" panose="020B0604030504040204" charset="-120"/>
              </a:rPr>
              <a:t>按</a:t>
            </a:r>
            <a:r>
              <a:rPr sz="2000" b="1" spc="15" dirty="0">
                <a:solidFill>
                  <a:srgbClr val="E11606"/>
                </a:solidFill>
                <a:latin typeface="Microsoft JhengHei" panose="020B0604030504040204" charset="-120"/>
                <a:cs typeface="Microsoft JhengHei" panose="020B0604030504040204" charset="-120"/>
              </a:rPr>
              <a:t>合理</a:t>
            </a:r>
            <a:r>
              <a:rPr sz="2000" b="1" spc="5" dirty="0">
                <a:solidFill>
                  <a:srgbClr val="E11606"/>
                </a:solidFill>
                <a:latin typeface="Microsoft JhengHei" panose="020B0604030504040204" charset="-120"/>
                <a:cs typeface="Microsoft JhengHei" panose="020B0604030504040204" charset="-120"/>
              </a:rPr>
              <a:t>方</a:t>
            </a:r>
            <a:r>
              <a:rPr sz="2000" b="1" spc="15" dirty="0">
                <a:solidFill>
                  <a:srgbClr val="E11606"/>
                </a:solidFill>
                <a:latin typeface="Microsoft JhengHei" panose="020B0604030504040204" charset="-120"/>
                <a:cs typeface="Microsoft JhengHei" panose="020B0604030504040204" charset="-120"/>
              </a:rPr>
              <a:t>法分</a:t>
            </a:r>
            <a:r>
              <a:rPr sz="2000" b="1" dirty="0">
                <a:solidFill>
                  <a:srgbClr val="E11606"/>
                </a:solidFill>
                <a:latin typeface="Microsoft JhengHei" panose="020B0604030504040204" charset="-120"/>
                <a:cs typeface="Microsoft JhengHei" panose="020B0604030504040204" charset="-120"/>
              </a:rPr>
              <a:t>配</a:t>
            </a:r>
            <a:r>
              <a:rPr sz="2000" b="1" spc="15" dirty="0">
                <a:latin typeface="Microsoft JhengHei" panose="020B0604030504040204" charset="-120"/>
                <a:cs typeface="Microsoft JhengHei" panose="020B0604030504040204" charset="-120"/>
              </a:rPr>
              <a:t>，</a:t>
            </a:r>
            <a:r>
              <a:rPr sz="2000" b="1" spc="15" dirty="0">
                <a:solidFill>
                  <a:srgbClr val="E11606"/>
                </a:solidFill>
                <a:latin typeface="Microsoft JhengHei" panose="020B0604030504040204" charset="-120"/>
                <a:cs typeface="Microsoft JhengHei" panose="020B0604030504040204" charset="-120"/>
              </a:rPr>
              <a:t>否则</a:t>
            </a:r>
            <a:r>
              <a:rPr sz="2000" b="1" spc="5" dirty="0">
                <a:solidFill>
                  <a:srgbClr val="E11606"/>
                </a:solidFill>
                <a:latin typeface="Microsoft JhengHei" panose="020B0604030504040204" charset="-120"/>
                <a:cs typeface="Microsoft JhengHei" panose="020B0604030504040204" charset="-120"/>
              </a:rPr>
              <a:t>不</a:t>
            </a:r>
            <a:r>
              <a:rPr sz="2000" b="1" spc="15" dirty="0">
                <a:solidFill>
                  <a:srgbClr val="E11606"/>
                </a:solidFill>
                <a:latin typeface="Microsoft JhengHei" panose="020B0604030504040204" charset="-120"/>
                <a:cs typeface="Microsoft JhengHei" panose="020B0604030504040204" charset="-120"/>
              </a:rPr>
              <a:t>得加</a:t>
            </a:r>
            <a:r>
              <a:rPr sz="2000" b="1" spc="5" dirty="0">
                <a:solidFill>
                  <a:srgbClr val="E11606"/>
                </a:solidFill>
                <a:latin typeface="Microsoft JhengHei" panose="020B0604030504040204" charset="-120"/>
                <a:cs typeface="Microsoft JhengHei" panose="020B0604030504040204" charset="-120"/>
              </a:rPr>
              <a:t>计</a:t>
            </a:r>
            <a:r>
              <a:rPr sz="2000" b="1" spc="15" dirty="0">
                <a:solidFill>
                  <a:srgbClr val="E11606"/>
                </a:solidFill>
                <a:latin typeface="Microsoft JhengHei" panose="020B0604030504040204" charset="-120"/>
                <a:cs typeface="Microsoft JhengHei" panose="020B0604030504040204" charset="-120"/>
              </a:rPr>
              <a:t>扣</a:t>
            </a:r>
            <a:r>
              <a:rPr sz="2000" b="1" spc="25" dirty="0">
                <a:solidFill>
                  <a:srgbClr val="E11606"/>
                </a:solidFill>
                <a:latin typeface="Microsoft JhengHei" panose="020B0604030504040204" charset="-120"/>
                <a:cs typeface="Microsoft JhengHei" panose="020B0604030504040204" charset="-120"/>
              </a:rPr>
              <a:t>除</a:t>
            </a:r>
            <a:r>
              <a:rPr sz="2000" b="1" spc="5"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p:txBody>
      </p:sp>
      <p:sp>
        <p:nvSpPr>
          <p:cNvPr id="11" name="object 11"/>
          <p:cNvSpPr/>
          <p:nvPr/>
        </p:nvSpPr>
        <p:spPr>
          <a:xfrm>
            <a:off x="762000" y="1539239"/>
            <a:ext cx="110489" cy="274320"/>
          </a:xfrm>
          <a:custGeom>
            <a:avLst/>
            <a:gdLst/>
            <a:ahLst/>
            <a:cxnLst/>
            <a:rect l="l" t="t" r="r" b="b"/>
            <a:pathLst>
              <a:path w="110490" h="274319">
                <a:moveTo>
                  <a:pt x="0" y="0"/>
                </a:moveTo>
                <a:lnTo>
                  <a:pt x="110159" y="0"/>
                </a:lnTo>
                <a:lnTo>
                  <a:pt x="110159" y="274320"/>
                </a:lnTo>
                <a:lnTo>
                  <a:pt x="0" y="274320"/>
                </a:lnTo>
                <a:lnTo>
                  <a:pt x="0" y="0"/>
                </a:lnTo>
                <a:close/>
              </a:path>
            </a:pathLst>
          </a:custGeom>
          <a:solidFill>
            <a:srgbClr val="4276AA"/>
          </a:solidFill>
        </p:spPr>
        <p:txBody>
          <a:bodyPr wrap="square" lIns="0" tIns="0" rIns="0" bIns="0" rtlCol="0"/>
          <a:lstStyle/>
          <a:p/>
        </p:txBody>
      </p:sp>
      <p:sp>
        <p:nvSpPr>
          <p:cNvPr id="12" name="object 12"/>
          <p:cNvSpPr/>
          <p:nvPr/>
        </p:nvSpPr>
        <p:spPr>
          <a:xfrm>
            <a:off x="762000" y="1430019"/>
            <a:ext cx="386080" cy="109220"/>
          </a:xfrm>
          <a:custGeom>
            <a:avLst/>
            <a:gdLst/>
            <a:ahLst/>
            <a:cxnLst/>
            <a:rect l="l" t="t" r="r" b="b"/>
            <a:pathLst>
              <a:path w="386080" h="109219">
                <a:moveTo>
                  <a:pt x="0" y="0"/>
                </a:moveTo>
                <a:lnTo>
                  <a:pt x="385572" y="0"/>
                </a:lnTo>
                <a:lnTo>
                  <a:pt x="385572" y="109219"/>
                </a:lnTo>
                <a:lnTo>
                  <a:pt x="0" y="109219"/>
                </a:lnTo>
                <a:lnTo>
                  <a:pt x="0" y="0"/>
                </a:lnTo>
                <a:close/>
              </a:path>
            </a:pathLst>
          </a:custGeom>
          <a:solidFill>
            <a:srgbClr val="4276AA"/>
          </a:solidFill>
        </p:spPr>
        <p:txBody>
          <a:bodyPr wrap="square" lIns="0" tIns="0" rIns="0" bIns="0" rtlCol="0"/>
          <a:lstStyle/>
          <a:p/>
        </p:txBody>
      </p:sp>
      <p:sp>
        <p:nvSpPr>
          <p:cNvPr id="13" name="object 13"/>
          <p:cNvSpPr/>
          <p:nvPr/>
        </p:nvSpPr>
        <p:spPr>
          <a:xfrm>
            <a:off x="10858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4" name="object 14"/>
          <p:cNvSpPr/>
          <p:nvPr/>
        </p:nvSpPr>
        <p:spPr>
          <a:xfrm>
            <a:off x="11133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5" name="object 15"/>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6" name="object 16"/>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17" name="object 17"/>
          <p:cNvSpPr txBox="1"/>
          <p:nvPr/>
        </p:nvSpPr>
        <p:spPr>
          <a:xfrm>
            <a:off x="11307826" y="6431000"/>
            <a:ext cx="194945" cy="194310"/>
          </a:xfrm>
          <a:prstGeom prst="rect">
            <a:avLst/>
          </a:prstGeom>
        </p:spPr>
        <p:txBody>
          <a:bodyPr vert="horz" wrap="square" lIns="0" tIns="0" rIns="0" bIns="0" rtlCol="0">
            <a:spAutoFit/>
          </a:bodyPr>
          <a:lstStyle/>
          <a:p>
            <a:pPr marL="12700">
              <a:lnSpc>
                <a:spcPct val="100000"/>
              </a:lnSpc>
            </a:pPr>
            <a:r>
              <a:rPr sz="1200" spc="-10" dirty="0">
                <a:solidFill>
                  <a:srgbClr val="868686"/>
                </a:solidFill>
                <a:latin typeface="Arial" panose="020B0604020202020204"/>
                <a:cs typeface="Arial" panose="020B0604020202020204"/>
              </a:rPr>
              <a:t>6</a:t>
            </a:r>
            <a:r>
              <a:rPr sz="1200" spc="-5" dirty="0">
                <a:solidFill>
                  <a:srgbClr val="868686"/>
                </a:solidFill>
                <a:latin typeface="Arial" panose="020B0604020202020204"/>
                <a:cs typeface="Arial" panose="020B0604020202020204"/>
              </a:rPr>
              <a:t>8</a:t>
            </a:r>
            <a:endParaRPr sz="1200">
              <a:latin typeface="Arial" panose="020B0604020202020204"/>
              <a:cs typeface="Arial" panose="020B0604020202020204"/>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04153" y="6254013"/>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3" name="object 3"/>
          <p:cNvSpPr/>
          <p:nvPr/>
        </p:nvSpPr>
        <p:spPr>
          <a:xfrm>
            <a:off x="1239011" y="1571244"/>
            <a:ext cx="762000" cy="1623060"/>
          </a:xfrm>
          <a:custGeom>
            <a:avLst/>
            <a:gdLst/>
            <a:ahLst/>
            <a:cxnLst/>
            <a:rect l="l" t="t" r="r" b="b"/>
            <a:pathLst>
              <a:path w="762000" h="1623060">
                <a:moveTo>
                  <a:pt x="0" y="0"/>
                </a:moveTo>
                <a:lnTo>
                  <a:pt x="762000" y="0"/>
                </a:lnTo>
                <a:lnTo>
                  <a:pt x="762000" y="1623059"/>
                </a:lnTo>
                <a:lnTo>
                  <a:pt x="0" y="1623059"/>
                </a:lnTo>
                <a:lnTo>
                  <a:pt x="0" y="0"/>
                </a:lnTo>
                <a:close/>
              </a:path>
            </a:pathLst>
          </a:custGeom>
          <a:solidFill>
            <a:srgbClr val="85ACD0"/>
          </a:solidFill>
        </p:spPr>
        <p:txBody>
          <a:bodyPr wrap="square" lIns="0" tIns="0" rIns="0" bIns="0" rtlCol="0"/>
          <a:lstStyle/>
          <a:p/>
        </p:txBody>
      </p:sp>
      <p:sp>
        <p:nvSpPr>
          <p:cNvPr id="4" name="object 4"/>
          <p:cNvSpPr txBox="1"/>
          <p:nvPr/>
        </p:nvSpPr>
        <p:spPr>
          <a:xfrm>
            <a:off x="1388236" y="1493139"/>
            <a:ext cx="330200" cy="370840"/>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Microsoft JhengHei" panose="020B0604030504040204" charset="-120"/>
                <a:cs typeface="Microsoft JhengHei" panose="020B0604030504040204" charset="-120"/>
              </a:rPr>
              <a:t>计</a:t>
            </a:r>
            <a:endParaRPr sz="2400">
              <a:latin typeface="Microsoft JhengHei" panose="020B0604030504040204" charset="-120"/>
              <a:cs typeface="Microsoft JhengHei" panose="020B0604030504040204" charset="-120"/>
            </a:endParaRPr>
          </a:p>
        </p:txBody>
      </p:sp>
      <p:sp>
        <p:nvSpPr>
          <p:cNvPr id="5" name="object 5"/>
          <p:cNvSpPr txBox="1"/>
          <p:nvPr/>
        </p:nvSpPr>
        <p:spPr>
          <a:xfrm>
            <a:off x="1388236" y="1847296"/>
            <a:ext cx="330200" cy="1098550"/>
          </a:xfrm>
          <a:prstGeom prst="rect">
            <a:avLst/>
          </a:prstGeom>
        </p:spPr>
        <p:txBody>
          <a:bodyPr vert="horz" wrap="square" lIns="0" tIns="0" rIns="0" bIns="0" rtlCol="0">
            <a:spAutoFit/>
          </a:bodyPr>
          <a:lstStyle/>
          <a:p>
            <a:pPr marL="12700" marR="5080" algn="just">
              <a:lnSpc>
                <a:spcPct val="100000"/>
              </a:lnSpc>
            </a:pPr>
            <a:r>
              <a:rPr sz="2400" b="1" dirty="0">
                <a:solidFill>
                  <a:srgbClr val="FFFFFF"/>
                </a:solidFill>
                <a:latin typeface="Microsoft JhengHei" panose="020B0604030504040204" charset="-120"/>
                <a:cs typeface="Microsoft JhengHei" panose="020B0604030504040204" charset="-120"/>
              </a:rPr>
              <a:t>入  研  发</a:t>
            </a:r>
            <a:endParaRPr sz="2400">
              <a:latin typeface="Microsoft JhengHei" panose="020B0604030504040204" charset="-120"/>
              <a:cs typeface="Microsoft JhengHei" panose="020B0604030504040204" charset="-120"/>
            </a:endParaRPr>
          </a:p>
        </p:txBody>
      </p:sp>
      <p:sp>
        <p:nvSpPr>
          <p:cNvPr id="6" name="object 6"/>
          <p:cNvSpPr/>
          <p:nvPr/>
        </p:nvSpPr>
        <p:spPr>
          <a:xfrm>
            <a:off x="5430011" y="2357627"/>
            <a:ext cx="181610" cy="158750"/>
          </a:xfrm>
          <a:custGeom>
            <a:avLst/>
            <a:gdLst/>
            <a:ahLst/>
            <a:cxnLst/>
            <a:rect l="l" t="t" r="r" b="b"/>
            <a:pathLst>
              <a:path w="181610" h="158750">
                <a:moveTo>
                  <a:pt x="0" y="158496"/>
                </a:moveTo>
                <a:lnTo>
                  <a:pt x="0" y="0"/>
                </a:lnTo>
                <a:lnTo>
                  <a:pt x="181355" y="79502"/>
                </a:lnTo>
                <a:lnTo>
                  <a:pt x="0" y="158496"/>
                </a:lnTo>
                <a:close/>
              </a:path>
            </a:pathLst>
          </a:custGeom>
          <a:solidFill>
            <a:srgbClr val="A2A2A2"/>
          </a:solidFill>
        </p:spPr>
        <p:txBody>
          <a:bodyPr wrap="square" lIns="0" tIns="0" rIns="0" bIns="0" rtlCol="0"/>
          <a:lstStyle/>
          <a:p/>
        </p:txBody>
      </p:sp>
      <p:sp>
        <p:nvSpPr>
          <p:cNvPr id="7" name="object 7"/>
          <p:cNvSpPr/>
          <p:nvPr/>
        </p:nvSpPr>
        <p:spPr>
          <a:xfrm>
            <a:off x="2857500" y="2286000"/>
            <a:ext cx="187960" cy="158750"/>
          </a:xfrm>
          <a:custGeom>
            <a:avLst/>
            <a:gdLst/>
            <a:ahLst/>
            <a:cxnLst/>
            <a:rect l="l" t="t" r="r" b="b"/>
            <a:pathLst>
              <a:path w="187960" h="158750">
                <a:moveTo>
                  <a:pt x="0" y="158495"/>
                </a:moveTo>
                <a:lnTo>
                  <a:pt x="0" y="0"/>
                </a:lnTo>
                <a:lnTo>
                  <a:pt x="187451" y="79501"/>
                </a:lnTo>
                <a:lnTo>
                  <a:pt x="0" y="158495"/>
                </a:lnTo>
                <a:close/>
              </a:path>
            </a:pathLst>
          </a:custGeom>
          <a:solidFill>
            <a:srgbClr val="A2A2A2"/>
          </a:solidFill>
        </p:spPr>
        <p:txBody>
          <a:bodyPr wrap="square" lIns="0" tIns="0" rIns="0" bIns="0" rtlCol="0"/>
          <a:lstStyle/>
          <a:p/>
        </p:txBody>
      </p:sp>
      <p:sp>
        <p:nvSpPr>
          <p:cNvPr id="8" name="object 8"/>
          <p:cNvSpPr txBox="1"/>
          <p:nvPr/>
        </p:nvSpPr>
        <p:spPr>
          <a:xfrm>
            <a:off x="3906011" y="1499616"/>
            <a:ext cx="762000" cy="1714500"/>
          </a:xfrm>
          <a:prstGeom prst="rect">
            <a:avLst/>
          </a:prstGeom>
          <a:solidFill>
            <a:srgbClr val="85ACD0"/>
          </a:solidFill>
        </p:spPr>
        <p:txBody>
          <a:bodyPr vert="horz" wrap="square" lIns="0" tIns="0" rIns="0" bIns="0" rtlCol="0">
            <a:spAutoFit/>
          </a:bodyPr>
          <a:lstStyle/>
          <a:p>
            <a:pPr marL="163195">
              <a:lnSpc>
                <a:spcPts val="2630"/>
              </a:lnSpc>
            </a:pPr>
            <a:r>
              <a:rPr sz="2400" b="1" dirty="0">
                <a:solidFill>
                  <a:srgbClr val="FFFFFF"/>
                </a:solidFill>
                <a:latin typeface="Microsoft JhengHei" panose="020B0604030504040204" charset="-120"/>
                <a:cs typeface="Microsoft JhengHei" panose="020B0604030504040204" charset="-120"/>
              </a:rPr>
              <a:t>对</a:t>
            </a:r>
            <a:endParaRPr sz="2400">
              <a:latin typeface="Microsoft JhengHei" panose="020B0604030504040204" charset="-120"/>
              <a:cs typeface="Microsoft JhengHei" panose="020B0604030504040204" charset="-120"/>
            </a:endParaRPr>
          </a:p>
          <a:p>
            <a:pPr marL="163195" marR="287020">
              <a:lnSpc>
                <a:spcPct val="100000"/>
              </a:lnSpc>
            </a:pPr>
            <a:r>
              <a:rPr sz="2400" b="1" dirty="0">
                <a:solidFill>
                  <a:srgbClr val="FFFFFF"/>
                </a:solidFill>
                <a:latin typeface="Microsoft JhengHei" panose="020B0604030504040204" charset="-120"/>
                <a:cs typeface="Microsoft JhengHei" panose="020B0604030504040204" charset="-120"/>
              </a:rPr>
              <a:t>外  销</a:t>
            </a:r>
            <a:endParaRPr sz="2400">
              <a:latin typeface="Microsoft JhengHei" panose="020B0604030504040204" charset="-120"/>
              <a:cs typeface="Microsoft JhengHei" panose="020B0604030504040204" charset="-120"/>
            </a:endParaRPr>
          </a:p>
          <a:p>
            <a:pPr marL="163195">
              <a:lnSpc>
                <a:spcPct val="100000"/>
              </a:lnSpc>
              <a:spcBef>
                <a:spcPts val="60"/>
              </a:spcBef>
            </a:pPr>
            <a:r>
              <a:rPr sz="2400" b="1" dirty="0">
                <a:solidFill>
                  <a:srgbClr val="FFFFFF"/>
                </a:solidFill>
                <a:latin typeface="Microsoft JhengHei" panose="020B0604030504040204" charset="-120"/>
                <a:cs typeface="Microsoft JhengHei" panose="020B0604030504040204" charset="-120"/>
              </a:rPr>
              <a:t>售</a:t>
            </a:r>
            <a:endParaRPr sz="2400">
              <a:latin typeface="Microsoft JhengHei" panose="020B0604030504040204" charset="-120"/>
              <a:cs typeface="Microsoft JhengHei" panose="020B0604030504040204" charset="-120"/>
            </a:endParaRPr>
          </a:p>
        </p:txBody>
      </p:sp>
      <p:sp>
        <p:nvSpPr>
          <p:cNvPr id="9" name="object 9"/>
          <p:cNvSpPr txBox="1"/>
          <p:nvPr/>
        </p:nvSpPr>
        <p:spPr>
          <a:xfrm>
            <a:off x="6763511" y="1571244"/>
            <a:ext cx="763905" cy="1623060"/>
          </a:xfrm>
          <a:prstGeom prst="rect">
            <a:avLst/>
          </a:prstGeom>
          <a:solidFill>
            <a:srgbClr val="85ACD0"/>
          </a:solidFill>
        </p:spPr>
        <p:txBody>
          <a:bodyPr vert="horz" wrap="square" lIns="0" tIns="0" rIns="0" bIns="0" rtlCol="0">
            <a:spAutoFit/>
          </a:bodyPr>
          <a:lstStyle/>
          <a:p>
            <a:pPr marL="228600">
              <a:lnSpc>
                <a:spcPts val="2630"/>
              </a:lnSpc>
            </a:pPr>
            <a:r>
              <a:rPr sz="2400" b="1" dirty="0">
                <a:solidFill>
                  <a:srgbClr val="FFFFFF"/>
                </a:solidFill>
                <a:latin typeface="Microsoft JhengHei" panose="020B0604030504040204" charset="-120"/>
                <a:cs typeface="Microsoft JhengHei" panose="020B0604030504040204" charset="-120"/>
              </a:rPr>
              <a:t>冲</a:t>
            </a:r>
            <a:endParaRPr sz="2400">
              <a:latin typeface="Microsoft JhengHei" panose="020B0604030504040204" charset="-120"/>
              <a:cs typeface="Microsoft JhengHei" panose="020B0604030504040204" charset="-120"/>
            </a:endParaRPr>
          </a:p>
          <a:p>
            <a:pPr marL="228600" marR="222250">
              <a:lnSpc>
                <a:spcPct val="100000"/>
              </a:lnSpc>
            </a:pPr>
            <a:r>
              <a:rPr sz="2400" b="1" dirty="0">
                <a:solidFill>
                  <a:srgbClr val="FFFFFF"/>
                </a:solidFill>
                <a:latin typeface="Microsoft JhengHei" panose="020B0604030504040204" charset="-120"/>
                <a:cs typeface="Microsoft JhengHei" panose="020B0604030504040204" charset="-120"/>
              </a:rPr>
              <a:t>减  当</a:t>
            </a:r>
            <a:endParaRPr sz="2400">
              <a:latin typeface="Microsoft JhengHei" panose="020B0604030504040204" charset="-120"/>
              <a:cs typeface="Microsoft JhengHei" panose="020B0604030504040204" charset="-120"/>
            </a:endParaRPr>
          </a:p>
          <a:p>
            <a:pPr marL="228600">
              <a:lnSpc>
                <a:spcPct val="100000"/>
              </a:lnSpc>
              <a:spcBef>
                <a:spcPts val="60"/>
              </a:spcBef>
            </a:pPr>
            <a:r>
              <a:rPr sz="2400" dirty="0">
                <a:solidFill>
                  <a:srgbClr val="FFFFFF"/>
                </a:solidFill>
                <a:latin typeface="Arial Unicode MS" panose="020B0604020202020204" charset="-122"/>
                <a:cs typeface="Arial Unicode MS" panose="020B0604020202020204" charset="-122"/>
              </a:rPr>
              <a:t>年</a:t>
            </a:r>
            <a:endParaRPr sz="2400">
              <a:latin typeface="Arial Unicode MS" panose="020B0604020202020204" charset="-122"/>
              <a:cs typeface="Arial Unicode MS" panose="020B0604020202020204" charset="-122"/>
            </a:endParaRPr>
          </a:p>
        </p:txBody>
      </p:sp>
      <p:sp>
        <p:nvSpPr>
          <p:cNvPr id="10" name="object 10"/>
          <p:cNvSpPr txBox="1"/>
          <p:nvPr/>
        </p:nvSpPr>
        <p:spPr>
          <a:xfrm>
            <a:off x="9715500" y="1571244"/>
            <a:ext cx="762000" cy="1623060"/>
          </a:xfrm>
          <a:prstGeom prst="rect">
            <a:avLst/>
          </a:prstGeom>
          <a:solidFill>
            <a:srgbClr val="85ACD0"/>
          </a:solidFill>
        </p:spPr>
        <p:txBody>
          <a:bodyPr vert="horz" wrap="square" lIns="0" tIns="0" rIns="0" bIns="0" rtlCol="0">
            <a:spAutoFit/>
          </a:bodyPr>
          <a:lstStyle/>
          <a:p>
            <a:pPr marL="164465">
              <a:lnSpc>
                <a:spcPts val="2630"/>
              </a:lnSpc>
            </a:pPr>
            <a:r>
              <a:rPr sz="2400" b="1" dirty="0">
                <a:solidFill>
                  <a:srgbClr val="FFFFFF"/>
                </a:solidFill>
                <a:latin typeface="Microsoft JhengHei" panose="020B0604030504040204" charset="-120"/>
                <a:cs typeface="Microsoft JhengHei" panose="020B0604030504040204" charset="-120"/>
              </a:rPr>
              <a:t>余</a:t>
            </a:r>
            <a:endParaRPr sz="2400">
              <a:latin typeface="Microsoft JhengHei" panose="020B0604030504040204" charset="-120"/>
              <a:cs typeface="Microsoft JhengHei" panose="020B0604030504040204" charset="-120"/>
            </a:endParaRPr>
          </a:p>
          <a:p>
            <a:pPr marL="164465" marR="285750">
              <a:lnSpc>
                <a:spcPct val="100000"/>
              </a:lnSpc>
            </a:pPr>
            <a:r>
              <a:rPr sz="2400" b="1" dirty="0">
                <a:solidFill>
                  <a:srgbClr val="FFFFFF"/>
                </a:solidFill>
                <a:latin typeface="Microsoft JhengHei" panose="020B0604030504040204" charset="-120"/>
                <a:cs typeface="Microsoft JhengHei" panose="020B0604030504040204" charset="-120"/>
              </a:rPr>
              <a:t>额  结</a:t>
            </a:r>
            <a:endParaRPr sz="2400">
              <a:latin typeface="Microsoft JhengHei" panose="020B0604030504040204" charset="-120"/>
              <a:cs typeface="Microsoft JhengHei" panose="020B0604030504040204" charset="-120"/>
            </a:endParaRPr>
          </a:p>
          <a:p>
            <a:pPr marL="164465">
              <a:lnSpc>
                <a:spcPct val="100000"/>
              </a:lnSpc>
              <a:spcBef>
                <a:spcPts val="60"/>
              </a:spcBef>
            </a:pPr>
            <a:r>
              <a:rPr sz="2400" b="1" dirty="0">
                <a:solidFill>
                  <a:srgbClr val="FFFFFF"/>
                </a:solidFill>
                <a:latin typeface="Microsoft JhengHei" panose="020B0604030504040204" charset="-120"/>
                <a:cs typeface="Microsoft JhengHei" panose="020B0604030504040204" charset="-120"/>
              </a:rPr>
              <a:t>转</a:t>
            </a:r>
            <a:endParaRPr sz="2400">
              <a:latin typeface="Microsoft JhengHei" panose="020B0604030504040204" charset="-120"/>
              <a:cs typeface="Microsoft JhengHei" panose="020B0604030504040204" charset="-120"/>
            </a:endParaRPr>
          </a:p>
        </p:txBody>
      </p:sp>
      <p:sp>
        <p:nvSpPr>
          <p:cNvPr id="11" name="object 11"/>
          <p:cNvSpPr txBox="1"/>
          <p:nvPr/>
        </p:nvSpPr>
        <p:spPr>
          <a:xfrm>
            <a:off x="1126642" y="3459479"/>
            <a:ext cx="6301105" cy="368300"/>
          </a:xfrm>
          <a:prstGeom prst="rect">
            <a:avLst/>
          </a:prstGeom>
        </p:spPr>
        <p:txBody>
          <a:bodyPr vert="horz" wrap="square" lIns="0" tIns="0" rIns="0" bIns="0" rtlCol="0">
            <a:spAutoFit/>
          </a:bodyPr>
          <a:lstStyle/>
          <a:p>
            <a:pPr marL="12700">
              <a:lnSpc>
                <a:spcPct val="100000"/>
              </a:lnSpc>
              <a:tabLst>
                <a:tab pos="2678430" algn="l"/>
                <a:tab pos="5631815" algn="l"/>
              </a:tabLst>
            </a:pPr>
            <a:r>
              <a:rPr sz="2350" spc="-30" dirty="0">
                <a:latin typeface="Arial" panose="020B0604020202020204"/>
                <a:cs typeface="Arial" panose="020B0604020202020204"/>
              </a:rPr>
              <a:t>201</a:t>
            </a:r>
            <a:r>
              <a:rPr sz="2350" spc="-5" dirty="0">
                <a:latin typeface="Arial" panose="020B0604020202020204"/>
                <a:cs typeface="Arial" panose="020B0604020202020204"/>
              </a:rPr>
              <a:t>7</a:t>
            </a:r>
            <a:r>
              <a:rPr sz="2350" dirty="0">
                <a:latin typeface="Arial" panose="020B0604020202020204"/>
                <a:cs typeface="Arial" panose="020B0604020202020204"/>
              </a:rPr>
              <a:t>	</a:t>
            </a:r>
            <a:r>
              <a:rPr sz="2350" spc="-30" dirty="0">
                <a:latin typeface="Arial" panose="020B0604020202020204"/>
                <a:cs typeface="Arial" panose="020B0604020202020204"/>
              </a:rPr>
              <a:t>201</a:t>
            </a:r>
            <a:r>
              <a:rPr sz="2350" spc="-5" dirty="0">
                <a:latin typeface="Arial" panose="020B0604020202020204"/>
                <a:cs typeface="Arial" panose="020B0604020202020204"/>
              </a:rPr>
              <a:t>8</a:t>
            </a:r>
            <a:r>
              <a:rPr sz="2350" dirty="0">
                <a:latin typeface="Arial" panose="020B0604020202020204"/>
                <a:cs typeface="Arial" panose="020B0604020202020204"/>
              </a:rPr>
              <a:t>	</a:t>
            </a:r>
            <a:r>
              <a:rPr sz="2350" spc="-30" dirty="0">
                <a:latin typeface="Arial" panose="020B0604020202020204"/>
                <a:cs typeface="Arial" panose="020B0604020202020204"/>
              </a:rPr>
              <a:t>201</a:t>
            </a:r>
            <a:r>
              <a:rPr sz="2350" spc="-5" dirty="0">
                <a:latin typeface="Arial" panose="020B0604020202020204"/>
                <a:cs typeface="Arial" panose="020B0604020202020204"/>
              </a:rPr>
              <a:t>8</a:t>
            </a:r>
            <a:endParaRPr sz="2350">
              <a:latin typeface="Arial" panose="020B0604020202020204"/>
              <a:cs typeface="Arial" panose="020B0604020202020204"/>
            </a:endParaRPr>
          </a:p>
        </p:txBody>
      </p:sp>
      <p:sp>
        <p:nvSpPr>
          <p:cNvPr id="12" name="object 12"/>
          <p:cNvSpPr txBox="1"/>
          <p:nvPr/>
        </p:nvSpPr>
        <p:spPr>
          <a:xfrm>
            <a:off x="8460892" y="3427729"/>
            <a:ext cx="2474595" cy="370840"/>
          </a:xfrm>
          <a:prstGeom prst="rect">
            <a:avLst/>
          </a:prstGeom>
        </p:spPr>
        <p:txBody>
          <a:bodyPr vert="horz" wrap="square" lIns="0" tIns="0" rIns="0" bIns="0" rtlCol="0">
            <a:spAutoFit/>
          </a:bodyPr>
          <a:lstStyle/>
          <a:p>
            <a:pPr marL="12700">
              <a:lnSpc>
                <a:spcPct val="100000"/>
              </a:lnSpc>
            </a:pPr>
            <a:r>
              <a:rPr sz="2400" b="1" spc="15" dirty="0">
                <a:solidFill>
                  <a:srgbClr val="FF33CC"/>
                </a:solidFill>
                <a:latin typeface="Microsoft JhengHei" panose="020B0604030504040204" charset="-120"/>
                <a:cs typeface="Microsoft JhengHei" panose="020B0604030504040204" charset="-120"/>
              </a:rPr>
              <a:t>余额结</a:t>
            </a:r>
            <a:r>
              <a:rPr sz="2400" b="1" spc="10" dirty="0">
                <a:solidFill>
                  <a:srgbClr val="FF33CC"/>
                </a:solidFill>
                <a:latin typeface="Microsoft JhengHei" panose="020B0604030504040204" charset="-120"/>
                <a:cs typeface="Microsoft JhengHei" panose="020B0604030504040204" charset="-120"/>
              </a:rPr>
              <a:t>转以后年</a:t>
            </a:r>
            <a:r>
              <a:rPr sz="2400" b="1" dirty="0">
                <a:solidFill>
                  <a:srgbClr val="FF33CC"/>
                </a:solidFill>
                <a:latin typeface="Microsoft JhengHei" panose="020B0604030504040204" charset="-120"/>
                <a:cs typeface="Microsoft JhengHei" panose="020B0604030504040204" charset="-120"/>
              </a:rPr>
              <a:t>度</a:t>
            </a:r>
            <a:endParaRPr sz="2400">
              <a:latin typeface="Microsoft JhengHei" panose="020B0604030504040204" charset="-120"/>
              <a:cs typeface="Microsoft JhengHei" panose="020B0604030504040204" charset="-120"/>
            </a:endParaRPr>
          </a:p>
        </p:txBody>
      </p:sp>
      <p:sp>
        <p:nvSpPr>
          <p:cNvPr id="13" name="object 13"/>
          <p:cNvSpPr txBox="1"/>
          <p:nvPr/>
        </p:nvSpPr>
        <p:spPr>
          <a:xfrm>
            <a:off x="555142" y="4116171"/>
            <a:ext cx="10534015" cy="1708150"/>
          </a:xfrm>
          <a:prstGeom prst="rect">
            <a:avLst/>
          </a:prstGeom>
        </p:spPr>
        <p:txBody>
          <a:bodyPr vert="horz" wrap="square" lIns="0" tIns="0" rIns="0" bIns="0" rtlCol="0">
            <a:spAutoFit/>
          </a:bodyPr>
          <a:lstStyle/>
          <a:p>
            <a:pPr marL="12700" marR="5080">
              <a:lnSpc>
                <a:spcPct val="122000"/>
              </a:lnSpc>
            </a:pPr>
            <a:r>
              <a:rPr sz="1800" spc="-229" dirty="0">
                <a:latin typeface="Wingdings" panose="05000000000000000000"/>
                <a:cs typeface="Wingdings" panose="05000000000000000000"/>
              </a:rPr>
              <a:t></a:t>
            </a:r>
            <a:r>
              <a:rPr sz="2000" b="1" spc="-90" dirty="0">
                <a:latin typeface="Arial" panose="020B0604020202020204"/>
                <a:cs typeface="Arial" panose="020B0604020202020204"/>
              </a:rPr>
              <a:t>1</a:t>
            </a:r>
            <a:r>
              <a:rPr sz="2000" b="1" spc="15" dirty="0">
                <a:latin typeface="Microsoft JhengHei" panose="020B0604030504040204" charset="-120"/>
                <a:cs typeface="Microsoft JhengHei" panose="020B0604030504040204" charset="-120"/>
              </a:rPr>
              <a:t>、企业研发活动直接</a:t>
            </a:r>
            <a:r>
              <a:rPr sz="2000" b="1" spc="5" dirty="0">
                <a:latin typeface="Microsoft JhengHei" panose="020B0604030504040204" charset="-120"/>
                <a:cs typeface="Microsoft JhengHei" panose="020B0604030504040204" charset="-120"/>
              </a:rPr>
              <a:t>形</a:t>
            </a:r>
            <a:r>
              <a:rPr sz="2000" b="1" spc="15" dirty="0">
                <a:latin typeface="Microsoft JhengHei" panose="020B0604030504040204" charset="-120"/>
                <a:cs typeface="Microsoft JhengHei" panose="020B0604030504040204" charset="-120"/>
              </a:rPr>
              <a:t>成产品</a:t>
            </a:r>
            <a:r>
              <a:rPr sz="2000" b="1" spc="5" dirty="0">
                <a:latin typeface="Microsoft JhengHei" panose="020B0604030504040204" charset="-120"/>
                <a:cs typeface="Microsoft JhengHei" panose="020B0604030504040204" charset="-120"/>
              </a:rPr>
              <a:t>或</a:t>
            </a:r>
            <a:r>
              <a:rPr sz="2000" b="1" spc="15" dirty="0">
                <a:latin typeface="Microsoft JhengHei" panose="020B0604030504040204" charset="-120"/>
                <a:cs typeface="Microsoft JhengHei" panose="020B0604030504040204" charset="-120"/>
              </a:rPr>
              <a:t>作为</a:t>
            </a:r>
            <a:r>
              <a:rPr sz="2000" b="1" spc="5" dirty="0">
                <a:latin typeface="Microsoft JhengHei" panose="020B0604030504040204" charset="-120"/>
                <a:cs typeface="Microsoft JhengHei" panose="020B0604030504040204" charset="-120"/>
              </a:rPr>
              <a:t>组</a:t>
            </a:r>
            <a:r>
              <a:rPr sz="2000" b="1" spc="15" dirty="0">
                <a:latin typeface="Microsoft JhengHei" panose="020B0604030504040204" charset="-120"/>
                <a:cs typeface="Microsoft JhengHei" panose="020B0604030504040204" charset="-120"/>
              </a:rPr>
              <a:t>成部分</a:t>
            </a:r>
            <a:r>
              <a:rPr sz="2000" b="1" spc="5" dirty="0">
                <a:latin typeface="Microsoft JhengHei" panose="020B0604030504040204" charset="-120"/>
                <a:cs typeface="Microsoft JhengHei" panose="020B0604030504040204" charset="-120"/>
              </a:rPr>
              <a:t>形</a:t>
            </a:r>
            <a:r>
              <a:rPr sz="2000" b="1" spc="15" dirty="0">
                <a:latin typeface="Microsoft JhengHei" panose="020B0604030504040204" charset="-120"/>
                <a:cs typeface="Microsoft JhengHei" panose="020B0604030504040204" charset="-120"/>
              </a:rPr>
              <a:t>成的</a:t>
            </a:r>
            <a:r>
              <a:rPr sz="2000" b="1" spc="5" dirty="0">
                <a:latin typeface="Microsoft JhengHei" panose="020B0604030504040204" charset="-120"/>
                <a:cs typeface="Microsoft JhengHei" panose="020B0604030504040204" charset="-120"/>
              </a:rPr>
              <a:t>产</a:t>
            </a:r>
            <a:r>
              <a:rPr sz="2000" b="1" spc="15" dirty="0">
                <a:latin typeface="Microsoft JhengHei" panose="020B0604030504040204" charset="-120"/>
                <a:cs typeface="Microsoft JhengHei" panose="020B0604030504040204" charset="-120"/>
              </a:rPr>
              <a:t>品对外</a:t>
            </a:r>
            <a:r>
              <a:rPr sz="2000" b="1" spc="5" dirty="0">
                <a:latin typeface="Microsoft JhengHei" panose="020B0604030504040204" charset="-120"/>
                <a:cs typeface="Microsoft JhengHei" panose="020B0604030504040204" charset="-120"/>
              </a:rPr>
              <a:t>销</a:t>
            </a:r>
            <a:r>
              <a:rPr sz="2000" b="1" spc="15" dirty="0">
                <a:latin typeface="Microsoft JhengHei" panose="020B0604030504040204" charset="-120"/>
                <a:cs typeface="Microsoft JhengHei" panose="020B0604030504040204" charset="-120"/>
              </a:rPr>
              <a:t>售的</a:t>
            </a:r>
            <a:r>
              <a:rPr sz="2000" b="1" spc="5" dirty="0">
                <a:latin typeface="Microsoft JhengHei" panose="020B0604030504040204" charset="-120"/>
                <a:cs typeface="Microsoft JhengHei" panose="020B0604030504040204" charset="-120"/>
              </a:rPr>
              <a:t>，</a:t>
            </a:r>
            <a:r>
              <a:rPr sz="2000" b="1" spc="15" dirty="0">
                <a:latin typeface="Microsoft JhengHei" panose="020B0604030504040204" charset="-120"/>
                <a:cs typeface="Microsoft JhengHei" panose="020B0604030504040204" charset="-120"/>
              </a:rPr>
              <a:t>研发</a:t>
            </a:r>
            <a:r>
              <a:rPr sz="2000" b="1" spc="5" dirty="0">
                <a:latin typeface="Microsoft JhengHei" panose="020B0604030504040204" charset="-120"/>
                <a:cs typeface="Microsoft JhengHei" panose="020B0604030504040204" charset="-120"/>
              </a:rPr>
              <a:t>费</a:t>
            </a:r>
            <a:r>
              <a:rPr sz="2000" b="1" spc="15" dirty="0">
                <a:latin typeface="Microsoft JhengHei" panose="020B0604030504040204" charset="-120"/>
                <a:cs typeface="Microsoft JhengHei" panose="020B0604030504040204" charset="-120"/>
              </a:rPr>
              <a:t>用</a:t>
            </a:r>
            <a:r>
              <a:rPr sz="2000" b="1" spc="25" dirty="0">
                <a:latin typeface="Microsoft JhengHei" panose="020B0604030504040204" charset="-120"/>
                <a:cs typeface="Microsoft JhengHei" panose="020B0604030504040204" charset="-120"/>
              </a:rPr>
              <a:t>中</a:t>
            </a:r>
            <a:r>
              <a:rPr sz="2000" b="1" spc="15" dirty="0">
                <a:solidFill>
                  <a:srgbClr val="E11606"/>
                </a:solidFill>
                <a:latin typeface="Microsoft JhengHei" panose="020B0604030504040204" charset="-120"/>
                <a:cs typeface="Microsoft JhengHei" panose="020B0604030504040204" charset="-120"/>
              </a:rPr>
              <a:t>对</a:t>
            </a:r>
            <a:r>
              <a:rPr sz="2000" b="1" spc="5" dirty="0">
                <a:solidFill>
                  <a:srgbClr val="E11606"/>
                </a:solidFill>
                <a:latin typeface="Microsoft JhengHei" panose="020B0604030504040204" charset="-120"/>
                <a:cs typeface="Microsoft JhengHei" panose="020B0604030504040204" charset="-120"/>
              </a:rPr>
              <a:t>应</a:t>
            </a:r>
            <a:r>
              <a:rPr sz="2000" b="1" spc="15" dirty="0">
                <a:solidFill>
                  <a:srgbClr val="E11606"/>
                </a:solidFill>
                <a:latin typeface="Microsoft JhengHei" panose="020B0604030504040204" charset="-120"/>
                <a:cs typeface="Microsoft JhengHei" panose="020B0604030504040204" charset="-120"/>
              </a:rPr>
              <a:t>的</a:t>
            </a:r>
            <a:r>
              <a:rPr sz="2000" b="1" dirty="0">
                <a:solidFill>
                  <a:srgbClr val="E11606"/>
                </a:solidFill>
                <a:latin typeface="Microsoft JhengHei" panose="020B0604030504040204" charset="-120"/>
                <a:cs typeface="Microsoft JhengHei" panose="020B0604030504040204" charset="-120"/>
              </a:rPr>
              <a:t>材 </a:t>
            </a:r>
            <a:r>
              <a:rPr sz="2000" b="1" dirty="0">
                <a:solidFill>
                  <a:srgbClr val="E11606"/>
                </a:solidFill>
                <a:latin typeface="Microsoft JhengHei" panose="020B0604030504040204" charset="-120"/>
                <a:cs typeface="Microsoft JhengHei" panose="020B0604030504040204" charset="-120"/>
              </a:rPr>
              <a:t> </a:t>
            </a:r>
            <a:r>
              <a:rPr sz="2000" b="1" spc="10" dirty="0">
                <a:solidFill>
                  <a:srgbClr val="E11606"/>
                </a:solidFill>
                <a:latin typeface="Microsoft JhengHei" panose="020B0604030504040204" charset="-120"/>
                <a:cs typeface="Microsoft JhengHei" panose="020B0604030504040204" charset="-120"/>
              </a:rPr>
              <a:t>料费用不得加计扣除</a:t>
            </a:r>
            <a:r>
              <a:rPr sz="2000" b="1" spc="10"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a:p>
            <a:pPr marL="12700" marR="5080">
              <a:lnSpc>
                <a:spcPct val="122000"/>
              </a:lnSpc>
              <a:spcBef>
                <a:spcPts val="1660"/>
              </a:spcBef>
            </a:pPr>
            <a:r>
              <a:rPr sz="1800" spc="-229" dirty="0">
                <a:latin typeface="Wingdings" panose="05000000000000000000"/>
                <a:cs typeface="Wingdings" panose="05000000000000000000"/>
              </a:rPr>
              <a:t></a:t>
            </a:r>
            <a:r>
              <a:rPr sz="2000" b="1" spc="-90" dirty="0">
                <a:latin typeface="Arial" panose="020B0604020202020204"/>
                <a:cs typeface="Arial" panose="020B0604020202020204"/>
              </a:rPr>
              <a:t>2</a:t>
            </a:r>
            <a:r>
              <a:rPr sz="2000" b="1" spc="15" dirty="0">
                <a:latin typeface="Microsoft JhengHei" panose="020B0604030504040204" charset="-120"/>
                <a:cs typeface="Microsoft JhengHei" panose="020B0604030504040204" charset="-120"/>
              </a:rPr>
              <a:t>、产品销售与对应的材料</a:t>
            </a:r>
            <a:r>
              <a:rPr sz="2000" b="1" spc="5" dirty="0">
                <a:latin typeface="Microsoft JhengHei" panose="020B0604030504040204" charset="-120"/>
                <a:cs typeface="Microsoft JhengHei" panose="020B0604030504040204" charset="-120"/>
              </a:rPr>
              <a:t>费</a:t>
            </a:r>
            <a:r>
              <a:rPr sz="2000" b="1" spc="15" dirty="0">
                <a:latin typeface="Microsoft JhengHei" panose="020B0604030504040204" charset="-120"/>
                <a:cs typeface="Microsoft JhengHei" panose="020B0604030504040204" charset="-120"/>
              </a:rPr>
              <a:t>用发</a:t>
            </a:r>
            <a:r>
              <a:rPr sz="2000" b="1" spc="5" dirty="0">
                <a:latin typeface="Microsoft JhengHei" panose="020B0604030504040204" charset="-120"/>
                <a:cs typeface="Microsoft JhengHei" panose="020B0604030504040204" charset="-120"/>
              </a:rPr>
              <a:t>生</a:t>
            </a:r>
            <a:r>
              <a:rPr sz="2000" b="1" spc="15" dirty="0">
                <a:latin typeface="Microsoft JhengHei" panose="020B0604030504040204" charset="-120"/>
                <a:cs typeface="Microsoft JhengHei" panose="020B0604030504040204" charset="-120"/>
              </a:rPr>
              <a:t>在不同</a:t>
            </a:r>
            <a:r>
              <a:rPr sz="2000" b="1" spc="5" dirty="0">
                <a:latin typeface="Microsoft JhengHei" panose="020B0604030504040204" charset="-120"/>
                <a:cs typeface="Microsoft JhengHei" panose="020B0604030504040204" charset="-120"/>
              </a:rPr>
              <a:t>纳</a:t>
            </a:r>
            <a:r>
              <a:rPr sz="2000" b="1" spc="15" dirty="0">
                <a:latin typeface="Microsoft JhengHei" panose="020B0604030504040204" charset="-120"/>
                <a:cs typeface="Microsoft JhengHei" panose="020B0604030504040204" charset="-120"/>
              </a:rPr>
              <a:t>税年</a:t>
            </a:r>
            <a:r>
              <a:rPr sz="2000" b="1" spc="5" dirty="0">
                <a:latin typeface="Microsoft JhengHei" panose="020B0604030504040204" charset="-120"/>
                <a:cs typeface="Microsoft JhengHei" panose="020B0604030504040204" charset="-120"/>
              </a:rPr>
              <a:t>度</a:t>
            </a:r>
            <a:r>
              <a:rPr sz="2000" b="1" spc="15" dirty="0">
                <a:latin typeface="Microsoft JhengHei" panose="020B0604030504040204" charset="-120"/>
                <a:cs typeface="Microsoft JhengHei" panose="020B0604030504040204" charset="-120"/>
              </a:rPr>
              <a:t>且材</a:t>
            </a:r>
            <a:r>
              <a:rPr sz="2000" b="1" spc="5" dirty="0">
                <a:latin typeface="Microsoft JhengHei" panose="020B0604030504040204" charset="-120"/>
                <a:cs typeface="Microsoft JhengHei" panose="020B0604030504040204" charset="-120"/>
              </a:rPr>
              <a:t>料</a:t>
            </a:r>
            <a:r>
              <a:rPr sz="2000" b="1" spc="15" dirty="0">
                <a:latin typeface="Microsoft JhengHei" panose="020B0604030504040204" charset="-120"/>
                <a:cs typeface="Microsoft JhengHei" panose="020B0604030504040204" charset="-120"/>
              </a:rPr>
              <a:t>费用已</a:t>
            </a:r>
            <a:r>
              <a:rPr sz="2000" b="1" spc="5" dirty="0">
                <a:latin typeface="Microsoft JhengHei" panose="020B0604030504040204" charset="-120"/>
                <a:cs typeface="Microsoft JhengHei" panose="020B0604030504040204" charset="-120"/>
              </a:rPr>
              <a:t>计</a:t>
            </a:r>
            <a:r>
              <a:rPr sz="2000" b="1" spc="15" dirty="0">
                <a:latin typeface="Microsoft JhengHei" panose="020B0604030504040204" charset="-120"/>
                <a:cs typeface="Microsoft JhengHei" panose="020B0604030504040204" charset="-120"/>
              </a:rPr>
              <a:t>入研</a:t>
            </a:r>
            <a:r>
              <a:rPr sz="2000" b="1" spc="5" dirty="0">
                <a:latin typeface="Microsoft JhengHei" panose="020B0604030504040204" charset="-120"/>
                <a:cs typeface="Microsoft JhengHei" panose="020B0604030504040204" charset="-120"/>
              </a:rPr>
              <a:t>发</a:t>
            </a:r>
            <a:r>
              <a:rPr sz="2000" b="1" spc="15" dirty="0">
                <a:latin typeface="Microsoft JhengHei" panose="020B0604030504040204" charset="-120"/>
                <a:cs typeface="Microsoft JhengHei" panose="020B0604030504040204" charset="-120"/>
              </a:rPr>
              <a:t>费用的</a:t>
            </a:r>
            <a:r>
              <a:rPr sz="2000" b="1" spc="5" dirty="0">
                <a:latin typeface="Microsoft JhengHei" panose="020B0604030504040204" charset="-120"/>
                <a:cs typeface="Microsoft JhengHei" panose="020B0604030504040204" charset="-120"/>
              </a:rPr>
              <a:t>，</a:t>
            </a:r>
            <a:r>
              <a:rPr sz="2000" b="1" spc="25" dirty="0">
                <a:latin typeface="Microsoft JhengHei" panose="020B0604030504040204" charset="-120"/>
                <a:cs typeface="Microsoft JhengHei" panose="020B0604030504040204" charset="-120"/>
              </a:rPr>
              <a:t>在</a:t>
            </a:r>
            <a:r>
              <a:rPr sz="2000" b="1" spc="15" dirty="0">
                <a:solidFill>
                  <a:srgbClr val="E11606"/>
                </a:solidFill>
                <a:latin typeface="Microsoft JhengHei" panose="020B0604030504040204" charset="-120"/>
                <a:cs typeface="Microsoft JhengHei" panose="020B0604030504040204" charset="-120"/>
              </a:rPr>
              <a:t>销</a:t>
            </a:r>
            <a:r>
              <a:rPr sz="2000" b="1" dirty="0">
                <a:solidFill>
                  <a:srgbClr val="E11606"/>
                </a:solidFill>
                <a:latin typeface="Microsoft JhengHei" panose="020B0604030504040204" charset="-120"/>
                <a:cs typeface="Microsoft JhengHei" panose="020B0604030504040204" charset="-120"/>
              </a:rPr>
              <a:t>售当 </a:t>
            </a:r>
            <a:r>
              <a:rPr sz="2000" b="1" dirty="0">
                <a:solidFill>
                  <a:srgbClr val="E11606"/>
                </a:solidFill>
                <a:latin typeface="Microsoft JhengHei" panose="020B0604030504040204" charset="-120"/>
                <a:cs typeface="Microsoft JhengHei" panose="020B0604030504040204" charset="-120"/>
              </a:rPr>
              <a:t> </a:t>
            </a:r>
            <a:r>
              <a:rPr sz="2000" b="1" spc="10" dirty="0">
                <a:solidFill>
                  <a:srgbClr val="E11606"/>
                </a:solidFill>
                <a:latin typeface="Microsoft JhengHei" panose="020B0604030504040204" charset="-120"/>
                <a:cs typeface="Microsoft JhengHei" panose="020B0604030504040204" charset="-120"/>
              </a:rPr>
              <a:t>年</a:t>
            </a:r>
            <a:r>
              <a:rPr sz="2000" b="1" spc="10" dirty="0">
                <a:latin typeface="Microsoft JhengHei" panose="020B0604030504040204" charset="-120"/>
                <a:cs typeface="Microsoft JhengHei" panose="020B0604030504040204" charset="-120"/>
              </a:rPr>
              <a:t>以对应的材料费用发生额直接冲减当年的研发费用，</a:t>
            </a:r>
            <a:r>
              <a:rPr sz="2000" b="1" spc="10" dirty="0">
                <a:solidFill>
                  <a:srgbClr val="E11606"/>
                </a:solidFill>
                <a:latin typeface="Microsoft JhengHei" panose="020B0604030504040204" charset="-120"/>
                <a:cs typeface="Microsoft JhengHei" panose="020B0604030504040204" charset="-120"/>
              </a:rPr>
              <a:t>不足冲减的，结转以后</a:t>
            </a:r>
            <a:r>
              <a:rPr sz="2000" b="1" spc="10" dirty="0">
                <a:latin typeface="Microsoft JhengHei" panose="020B0604030504040204" charset="-120"/>
                <a:cs typeface="Microsoft JhengHei" panose="020B0604030504040204" charset="-120"/>
              </a:rPr>
              <a:t>年度继续冲减。</a:t>
            </a:r>
            <a:endParaRPr sz="2000">
              <a:latin typeface="Microsoft JhengHei" panose="020B0604030504040204" charset="-120"/>
              <a:cs typeface="Microsoft JhengHei" panose="020B0604030504040204" charset="-120"/>
            </a:endParaRPr>
          </a:p>
        </p:txBody>
      </p:sp>
      <p:sp>
        <p:nvSpPr>
          <p:cNvPr id="14" name="object 14"/>
          <p:cNvSpPr txBox="1"/>
          <p:nvPr/>
        </p:nvSpPr>
        <p:spPr>
          <a:xfrm>
            <a:off x="555142" y="6232601"/>
            <a:ext cx="3430270" cy="311150"/>
          </a:xfrm>
          <a:prstGeom prst="rect">
            <a:avLst/>
          </a:prstGeom>
        </p:spPr>
        <p:txBody>
          <a:bodyPr vert="horz" wrap="square" lIns="0" tIns="0" rIns="0" bIns="0" rtlCol="0">
            <a:spAutoFit/>
          </a:bodyPr>
          <a:lstStyle/>
          <a:p>
            <a:pPr marL="12700">
              <a:lnSpc>
                <a:spcPct val="100000"/>
              </a:lnSpc>
            </a:pPr>
            <a:r>
              <a:rPr sz="2000" b="1" spc="-415" dirty="0">
                <a:latin typeface="Microsoft JhengHei" panose="020B0604030504040204" charset="-120"/>
                <a:cs typeface="Microsoft JhengHei" panose="020B0604030504040204" charset="-120"/>
              </a:rPr>
              <a:t>（</a:t>
            </a:r>
            <a:r>
              <a:rPr sz="1350" spc="-622" baseline="40000" dirty="0">
                <a:solidFill>
                  <a:srgbClr val="7C7C7C"/>
                </a:solidFill>
                <a:latin typeface="Arial" panose="020B0604020202020204"/>
                <a:cs typeface="Arial" panose="020B0604020202020204"/>
              </a:rPr>
              <a:t>w</a:t>
            </a:r>
            <a:r>
              <a:rPr sz="2000" b="1" spc="-415" dirty="0">
                <a:latin typeface="Microsoft JhengHei" panose="020B0604030504040204" charset="-120"/>
                <a:cs typeface="Microsoft JhengHei" panose="020B0604030504040204" charset="-120"/>
              </a:rPr>
              <a:t>不</a:t>
            </a:r>
            <a:r>
              <a:rPr sz="1350" spc="-622" baseline="40000" dirty="0">
                <a:solidFill>
                  <a:srgbClr val="7C7C7C"/>
                </a:solidFill>
                <a:latin typeface="Arial" panose="020B0604020202020204"/>
                <a:cs typeface="Arial" panose="020B0604020202020204"/>
              </a:rPr>
              <a:t>ww.i</a:t>
            </a:r>
            <a:r>
              <a:rPr sz="2000" b="1" spc="-415" dirty="0">
                <a:latin typeface="Microsoft JhengHei" panose="020B0604030504040204" charset="-120"/>
                <a:cs typeface="Microsoft JhengHei" panose="020B0604030504040204" charset="-120"/>
              </a:rPr>
              <a:t>用</a:t>
            </a:r>
            <a:r>
              <a:rPr sz="1350" spc="-622" baseline="40000" dirty="0">
                <a:solidFill>
                  <a:srgbClr val="7C7C7C"/>
                </a:solidFill>
                <a:latin typeface="Arial" panose="020B0604020202020204"/>
                <a:cs typeface="Arial" panose="020B0604020202020204"/>
              </a:rPr>
              <a:t>slide</a:t>
            </a:r>
            <a:r>
              <a:rPr sz="2000" b="1" spc="-415" dirty="0">
                <a:latin typeface="Microsoft JhengHei" panose="020B0604030504040204" charset="-120"/>
                <a:cs typeface="Microsoft JhengHei" panose="020B0604030504040204" charset="-120"/>
              </a:rPr>
              <a:t>追</a:t>
            </a:r>
            <a:r>
              <a:rPr sz="1350" spc="-622" baseline="40000" dirty="0">
                <a:solidFill>
                  <a:srgbClr val="7C7C7C"/>
                </a:solidFill>
                <a:latin typeface="Arial" panose="020B0604020202020204"/>
                <a:cs typeface="Arial" panose="020B0604020202020204"/>
              </a:rPr>
              <a:t>.cc</a:t>
            </a:r>
            <a:r>
              <a:rPr sz="1350" spc="-37" baseline="40000" dirty="0">
                <a:solidFill>
                  <a:srgbClr val="7C7C7C"/>
                </a:solidFill>
                <a:latin typeface="Arial" panose="020B0604020202020204"/>
                <a:cs typeface="Arial" panose="020B0604020202020204"/>
              </a:rPr>
              <a:t> </a:t>
            </a:r>
            <a:r>
              <a:rPr sz="2000" b="1" spc="10" dirty="0">
                <a:latin typeface="Microsoft JhengHei" panose="020B0604030504040204" charset="-120"/>
                <a:cs typeface="Microsoft JhengHei" panose="020B0604030504040204" charset="-120"/>
              </a:rPr>
              <a:t>溯到材料投入的年度）</a:t>
            </a:r>
            <a:endParaRPr sz="2000">
              <a:latin typeface="Microsoft JhengHei" panose="020B0604030504040204" charset="-120"/>
              <a:cs typeface="Microsoft JhengHei" panose="020B0604030504040204" charset="-120"/>
            </a:endParaRPr>
          </a:p>
        </p:txBody>
      </p:sp>
      <p:sp>
        <p:nvSpPr>
          <p:cNvPr id="15" name="object 15"/>
          <p:cNvSpPr/>
          <p:nvPr/>
        </p:nvSpPr>
        <p:spPr>
          <a:xfrm>
            <a:off x="8478011" y="2429255"/>
            <a:ext cx="182880" cy="158750"/>
          </a:xfrm>
          <a:custGeom>
            <a:avLst/>
            <a:gdLst/>
            <a:ahLst/>
            <a:cxnLst/>
            <a:rect l="l" t="t" r="r" b="b"/>
            <a:pathLst>
              <a:path w="182879" h="158750">
                <a:moveTo>
                  <a:pt x="0" y="158496"/>
                </a:moveTo>
                <a:lnTo>
                  <a:pt x="0" y="0"/>
                </a:lnTo>
                <a:lnTo>
                  <a:pt x="182880" y="79502"/>
                </a:lnTo>
                <a:lnTo>
                  <a:pt x="0" y="158496"/>
                </a:lnTo>
                <a:close/>
              </a:path>
            </a:pathLst>
          </a:custGeom>
          <a:solidFill>
            <a:srgbClr val="A2A2A2"/>
          </a:solidFill>
        </p:spPr>
        <p:txBody>
          <a:bodyPr wrap="square" lIns="0" tIns="0" rIns="0" bIns="0" rtlCol="0"/>
          <a:lstStyle/>
          <a:p/>
        </p:txBody>
      </p:sp>
      <p:sp>
        <p:nvSpPr>
          <p:cNvPr id="16" name="object 16"/>
          <p:cNvSpPr txBox="1"/>
          <p:nvPr/>
        </p:nvSpPr>
        <p:spPr>
          <a:xfrm>
            <a:off x="745642" y="435686"/>
            <a:ext cx="1094105" cy="429895"/>
          </a:xfrm>
          <a:prstGeom prst="rect">
            <a:avLst/>
          </a:prstGeom>
        </p:spPr>
        <p:txBody>
          <a:bodyPr vert="horz" wrap="square" lIns="0" tIns="0" rIns="0" bIns="0" rtlCol="0">
            <a:spAutoFit/>
          </a:bodyPr>
          <a:lstStyle/>
          <a:p>
            <a:pPr marL="12700">
              <a:lnSpc>
                <a:spcPct val="100000"/>
              </a:lnSpc>
            </a:pPr>
            <a:r>
              <a:rPr sz="2800" b="1" spc="5" dirty="0">
                <a:solidFill>
                  <a:srgbClr val="006DC0"/>
                </a:solidFill>
                <a:latin typeface="Microsoft JhengHei" panose="020B0604030504040204" charset="-120"/>
                <a:cs typeface="Microsoft JhengHei" panose="020B0604030504040204" charset="-120"/>
              </a:rPr>
              <a:t>注意</a:t>
            </a:r>
            <a:r>
              <a:rPr sz="2800" b="1" spc="-5" dirty="0">
                <a:solidFill>
                  <a:srgbClr val="006DC0"/>
                </a:solidFill>
                <a:latin typeface="Microsoft JhengHei" panose="020B0604030504040204" charset="-120"/>
                <a:cs typeface="Microsoft JhengHei" panose="020B0604030504040204" charset="-120"/>
              </a:rPr>
              <a:t>：</a:t>
            </a:r>
            <a:endParaRPr sz="2800">
              <a:latin typeface="Microsoft JhengHei" panose="020B0604030504040204" charset="-120"/>
              <a:cs typeface="Microsoft JhengHei" panose="020B0604030504040204"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3571" rIns="0" bIns="0" rtlCol="0">
            <a:spAutoFit/>
          </a:bodyPr>
          <a:lstStyle/>
          <a:p>
            <a:pPr marL="183515">
              <a:lnSpc>
                <a:spcPct val="100000"/>
              </a:lnSpc>
              <a:tabLst>
                <a:tab pos="412115" algn="l"/>
              </a:tabLst>
            </a:pPr>
            <a:r>
              <a:rPr sz="2000" dirty="0">
                <a:solidFill>
                  <a:srgbClr val="000000"/>
                </a:solidFill>
                <a:latin typeface="Arial" panose="020B0604020202020204"/>
                <a:cs typeface="Arial" panose="020B0604020202020204"/>
              </a:rPr>
              <a:t>•</a:t>
            </a:r>
            <a:r>
              <a:rPr sz="2000" dirty="0">
                <a:solidFill>
                  <a:srgbClr val="000000"/>
                </a:solidFill>
                <a:latin typeface="Arial" panose="020B0604020202020204"/>
                <a:cs typeface="Arial" panose="020B0604020202020204"/>
              </a:rPr>
              <a:t>	</a:t>
            </a:r>
            <a:r>
              <a:rPr sz="2000" b="1" spc="10" dirty="0">
                <a:solidFill>
                  <a:srgbClr val="000000"/>
                </a:solidFill>
                <a:latin typeface="Microsoft JhengHei" panose="020B0604030504040204" charset="-120"/>
                <a:cs typeface="Microsoft JhengHei" panose="020B0604030504040204" charset="-120"/>
              </a:rPr>
              <a:t>点击</a:t>
            </a:r>
            <a:r>
              <a:rPr sz="2000" b="1" spc="-335" dirty="0">
                <a:solidFill>
                  <a:srgbClr val="000000"/>
                </a:solidFill>
                <a:latin typeface="Arial" panose="020B0604020202020204"/>
                <a:cs typeface="Arial" panose="020B0604020202020204"/>
              </a:rPr>
              <a:t>“</a:t>
            </a:r>
            <a:endParaRPr sz="2000">
              <a:latin typeface="Arial" panose="020B0604020202020204"/>
              <a:cs typeface="Arial" panose="020B0604020202020204"/>
            </a:endParaRPr>
          </a:p>
        </p:txBody>
      </p:sp>
      <p:sp>
        <p:nvSpPr>
          <p:cNvPr id="3" name="object 3"/>
          <p:cNvSpPr txBox="1"/>
          <p:nvPr/>
        </p:nvSpPr>
        <p:spPr>
          <a:xfrm>
            <a:off x="1742465" y="253238"/>
            <a:ext cx="1386840" cy="315595"/>
          </a:xfrm>
          <a:prstGeom prst="rect">
            <a:avLst/>
          </a:prstGeom>
        </p:spPr>
        <p:txBody>
          <a:bodyPr vert="horz" wrap="square" lIns="0" tIns="0" rIns="0" bIns="0" rtlCol="0">
            <a:spAutoFit/>
          </a:bodyPr>
          <a:lstStyle/>
          <a:p>
            <a:pPr marL="12700">
              <a:lnSpc>
                <a:spcPct val="100000"/>
              </a:lnSpc>
            </a:pPr>
            <a:r>
              <a:rPr sz="2000" b="1" spc="10" dirty="0">
                <a:latin typeface="Microsoft JhengHei" panose="020B0604030504040204" charset="-120"/>
                <a:cs typeface="Microsoft JhengHei" panose="020B0604030504040204" charset="-120"/>
              </a:rPr>
              <a:t>数据初始化</a:t>
            </a:r>
            <a:r>
              <a:rPr sz="2000" b="1" spc="-335" dirty="0">
                <a:latin typeface="Arial" panose="020B0604020202020204"/>
                <a:cs typeface="Arial" panose="020B0604020202020204"/>
              </a:rPr>
              <a:t>”</a:t>
            </a:r>
            <a:endParaRPr sz="2000">
              <a:latin typeface="Arial" panose="020B0604020202020204"/>
              <a:cs typeface="Arial" panose="020B0604020202020204"/>
            </a:endParaRPr>
          </a:p>
        </p:txBody>
      </p:sp>
      <p:sp>
        <p:nvSpPr>
          <p:cNvPr id="4" name="object 4"/>
          <p:cNvSpPr txBox="1"/>
          <p:nvPr/>
        </p:nvSpPr>
        <p:spPr>
          <a:xfrm>
            <a:off x="3273450" y="253238"/>
            <a:ext cx="8173084" cy="311150"/>
          </a:xfrm>
          <a:prstGeom prst="rect">
            <a:avLst/>
          </a:prstGeom>
        </p:spPr>
        <p:txBody>
          <a:bodyPr vert="horz" wrap="square" lIns="0" tIns="0" rIns="0" bIns="0" rtlCol="0">
            <a:spAutoFit/>
          </a:bodyPr>
          <a:lstStyle/>
          <a:p>
            <a:pPr marL="12700">
              <a:lnSpc>
                <a:spcPct val="100000"/>
              </a:lnSpc>
            </a:pPr>
            <a:r>
              <a:rPr sz="2000" b="1" dirty="0">
                <a:latin typeface="Microsoft JhengHei" panose="020B0604030504040204" charset="-120"/>
                <a:cs typeface="Microsoft JhengHei" panose="020B0604030504040204" charset="-120"/>
              </a:rPr>
              <a:t>，系统自动获取相关报表的税务登记信息、相关表单上年结转数等数据，</a:t>
            </a:r>
            <a:endParaRPr sz="2000">
              <a:latin typeface="Microsoft JhengHei" panose="020B0604030504040204" charset="-120"/>
              <a:cs typeface="Microsoft JhengHei" panose="020B0604030504040204" charset="-120"/>
            </a:endParaRPr>
          </a:p>
        </p:txBody>
      </p:sp>
      <p:sp>
        <p:nvSpPr>
          <p:cNvPr id="5" name="object 5"/>
          <p:cNvSpPr txBox="1"/>
          <p:nvPr/>
        </p:nvSpPr>
        <p:spPr>
          <a:xfrm>
            <a:off x="977290" y="560578"/>
            <a:ext cx="1131570" cy="315595"/>
          </a:xfrm>
          <a:prstGeom prst="rect">
            <a:avLst/>
          </a:prstGeom>
        </p:spPr>
        <p:txBody>
          <a:bodyPr vert="horz" wrap="square" lIns="0" tIns="0" rIns="0" bIns="0" rtlCol="0">
            <a:spAutoFit/>
          </a:bodyPr>
          <a:lstStyle/>
          <a:p>
            <a:pPr marL="12700">
              <a:lnSpc>
                <a:spcPct val="100000"/>
              </a:lnSpc>
            </a:pPr>
            <a:r>
              <a:rPr sz="2000" b="1" spc="10" dirty="0">
                <a:latin typeface="Microsoft JhengHei" panose="020B0604030504040204" charset="-120"/>
                <a:cs typeface="Microsoft JhengHei" panose="020B0604030504040204" charset="-120"/>
              </a:rPr>
              <a:t>系统显示</a:t>
            </a:r>
            <a:r>
              <a:rPr sz="2000" b="1" spc="-335" dirty="0">
                <a:latin typeface="Arial" panose="020B0604020202020204"/>
                <a:cs typeface="Arial" panose="020B0604020202020204"/>
              </a:rPr>
              <a:t>“</a:t>
            </a:r>
            <a:endParaRPr sz="2000">
              <a:latin typeface="Arial" panose="020B0604020202020204"/>
              <a:cs typeface="Arial" panose="020B0604020202020204"/>
            </a:endParaRPr>
          </a:p>
        </p:txBody>
      </p:sp>
      <p:sp>
        <p:nvSpPr>
          <p:cNvPr id="6" name="object 6"/>
          <p:cNvSpPr txBox="1"/>
          <p:nvPr/>
        </p:nvSpPr>
        <p:spPr>
          <a:xfrm>
            <a:off x="2253005" y="560578"/>
            <a:ext cx="5631180" cy="315595"/>
          </a:xfrm>
          <a:prstGeom prst="rect">
            <a:avLst/>
          </a:prstGeom>
        </p:spPr>
        <p:txBody>
          <a:bodyPr vert="horz" wrap="square" lIns="0" tIns="0" rIns="0" bIns="0" rtlCol="0">
            <a:spAutoFit/>
          </a:bodyPr>
          <a:lstStyle/>
          <a:p>
            <a:pPr marL="12700">
              <a:lnSpc>
                <a:spcPct val="100000"/>
              </a:lnSpc>
              <a:tabLst>
                <a:tab pos="2560955" algn="l"/>
              </a:tabLst>
            </a:pPr>
            <a:r>
              <a:rPr sz="2000" b="1" spc="-50" dirty="0">
                <a:latin typeface="Microsoft JhengHei" panose="020B0604030504040204" charset="-120"/>
                <a:cs typeface="Microsoft JhengHei" panose="020B0604030504040204" charset="-120"/>
              </a:rPr>
              <a:t>初始化成功</a:t>
            </a:r>
            <a:r>
              <a:rPr sz="2000" b="1" spc="-50" dirty="0">
                <a:latin typeface="Arial" panose="020B0604020202020204"/>
                <a:cs typeface="Arial" panose="020B0604020202020204"/>
              </a:rPr>
              <a:t>”  </a:t>
            </a:r>
            <a:r>
              <a:rPr sz="2000" b="1" spc="5" dirty="0">
                <a:latin typeface="Microsoft JhengHei" panose="020B0604030504040204" charset="-120"/>
                <a:cs typeface="Microsoft JhengHei" panose="020B0604030504040204" charset="-120"/>
              </a:rPr>
              <a:t>，</a:t>
            </a:r>
            <a:r>
              <a:rPr sz="2000" b="1" spc="-160" dirty="0">
                <a:latin typeface="Microsoft JhengHei" panose="020B0604030504040204" charset="-120"/>
                <a:cs typeface="Microsoft JhengHei" panose="020B0604030504040204" charset="-120"/>
              </a:rPr>
              <a:t> </a:t>
            </a:r>
            <a:r>
              <a:rPr sz="2000" b="1" spc="-110" dirty="0">
                <a:latin typeface="Microsoft JhengHei" panose="020B0604030504040204" charset="-120"/>
                <a:cs typeface="Microsoft JhengHei" panose="020B0604030504040204" charset="-120"/>
              </a:rPr>
              <a:t>点击</a:t>
            </a:r>
            <a:r>
              <a:rPr sz="2000" b="1" spc="-110" dirty="0">
                <a:latin typeface="Arial" panose="020B0604020202020204"/>
                <a:cs typeface="Arial" panose="020B0604020202020204"/>
              </a:rPr>
              <a:t>“	</a:t>
            </a:r>
            <a:r>
              <a:rPr sz="2000" b="1" spc="-110" dirty="0">
                <a:latin typeface="Microsoft JhengHei" panose="020B0604030504040204" charset="-120"/>
                <a:cs typeface="Microsoft JhengHei" panose="020B0604030504040204" charset="-120"/>
              </a:rPr>
              <a:t>确定</a:t>
            </a:r>
            <a:r>
              <a:rPr sz="2000" b="1" spc="-110" dirty="0">
                <a:latin typeface="Arial" panose="020B0604020202020204"/>
                <a:cs typeface="Arial" panose="020B0604020202020204"/>
              </a:rPr>
              <a:t>”  </a:t>
            </a:r>
            <a:r>
              <a:rPr sz="2000" b="1" spc="5" dirty="0">
                <a:latin typeface="Microsoft JhengHei" panose="020B0604030504040204" charset="-120"/>
                <a:cs typeface="Microsoft JhengHei" panose="020B0604030504040204" charset="-120"/>
              </a:rPr>
              <a:t>，</a:t>
            </a:r>
            <a:r>
              <a:rPr sz="2000" b="1" spc="-140"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完成数据初始化。</a:t>
            </a:r>
            <a:endParaRPr sz="2000">
              <a:latin typeface="Microsoft JhengHei" panose="020B0604030504040204" charset="-120"/>
              <a:cs typeface="Microsoft JhengHei" panose="020B0604030504040204" charset="-120"/>
            </a:endParaRPr>
          </a:p>
        </p:txBody>
      </p:sp>
      <p:sp>
        <p:nvSpPr>
          <p:cNvPr id="7" name="object 7"/>
          <p:cNvSpPr/>
          <p:nvPr/>
        </p:nvSpPr>
        <p:spPr>
          <a:xfrm>
            <a:off x="682891" y="1431620"/>
            <a:ext cx="10789640" cy="3784727"/>
          </a:xfrm>
          <a:prstGeom prst="rect">
            <a:avLst/>
          </a:prstGeom>
          <a:blipFill>
            <a:blip r:embed="rId1" cstate="print"/>
            <a:stretch>
              <a:fillRect/>
            </a:stretch>
          </a:blipFill>
        </p:spPr>
        <p:txBody>
          <a:bodyPr wrap="square" lIns="0" tIns="0" rIns="0" bIns="0" rtlCol="0"/>
          <a:lstStyle/>
          <a:p/>
        </p:txBody>
      </p:sp>
      <p:sp>
        <p:nvSpPr>
          <p:cNvPr id="8" name="object 8"/>
          <p:cNvSpPr txBox="1"/>
          <p:nvPr/>
        </p:nvSpPr>
        <p:spPr>
          <a:xfrm>
            <a:off x="1123594" y="5373095"/>
            <a:ext cx="9293225" cy="652145"/>
          </a:xfrm>
          <a:prstGeom prst="rect">
            <a:avLst/>
          </a:prstGeom>
        </p:spPr>
        <p:txBody>
          <a:bodyPr vert="horz" wrap="square" lIns="0" tIns="0" rIns="0" bIns="0" rtlCol="0">
            <a:spAutoFit/>
          </a:bodyPr>
          <a:lstStyle/>
          <a:p>
            <a:pPr marL="12700" marR="5080" indent="304165">
              <a:lnSpc>
                <a:spcPct val="118000"/>
              </a:lnSpc>
            </a:pPr>
            <a:r>
              <a:rPr sz="1800" b="1" spc="5" dirty="0">
                <a:latin typeface="Microsoft JhengHei" panose="020B0604030504040204" charset="-120"/>
                <a:cs typeface="Microsoft JhengHei" panose="020B0604030504040204" charset="-120"/>
              </a:rPr>
              <a:t>注意事项：如果系统未显示应申报报表或显示应报报表不全，请联系税务机关。如已填写 </a:t>
            </a:r>
            <a:r>
              <a:rPr sz="1800" b="1" dirty="0">
                <a:latin typeface="Microsoft JhengHei" panose="020B0604030504040204" charset="-120"/>
                <a:cs typeface="Microsoft JhengHei" panose="020B0604030504040204" charset="-120"/>
              </a:rPr>
              <a:t> 相</a:t>
            </a:r>
            <a:r>
              <a:rPr sz="1800" b="1" spc="165" dirty="0">
                <a:latin typeface="Microsoft JhengHei" panose="020B0604030504040204" charset="-120"/>
                <a:cs typeface="Microsoft JhengHei" panose="020B0604030504040204" charset="-120"/>
              </a:rPr>
              <a:t> </a:t>
            </a:r>
            <a:r>
              <a:rPr sz="1800" b="1" spc="5" dirty="0">
                <a:latin typeface="Microsoft JhengHei" panose="020B0604030504040204" charset="-120"/>
                <a:cs typeface="Microsoft JhengHei" panose="020B0604030504040204" charset="-120"/>
              </a:rPr>
              <a:t>关报表的情形下请慎用该功能，否则已填写报表数据会清零。</a:t>
            </a:r>
            <a:endParaRPr sz="1800">
              <a:latin typeface="Microsoft JhengHei" panose="020B0604030504040204" charset="-120"/>
              <a:cs typeface="Microsoft JhengHei" panose="020B0604030504040204" charset="-12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04153" y="6254013"/>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3" name="object 3"/>
          <p:cNvSpPr/>
          <p:nvPr/>
        </p:nvSpPr>
        <p:spPr>
          <a:xfrm>
            <a:off x="1239011" y="1571244"/>
            <a:ext cx="762000" cy="1623060"/>
          </a:xfrm>
          <a:custGeom>
            <a:avLst/>
            <a:gdLst/>
            <a:ahLst/>
            <a:cxnLst/>
            <a:rect l="l" t="t" r="r" b="b"/>
            <a:pathLst>
              <a:path w="762000" h="1623060">
                <a:moveTo>
                  <a:pt x="0" y="0"/>
                </a:moveTo>
                <a:lnTo>
                  <a:pt x="762000" y="0"/>
                </a:lnTo>
                <a:lnTo>
                  <a:pt x="762000" y="1623059"/>
                </a:lnTo>
                <a:lnTo>
                  <a:pt x="0" y="1623059"/>
                </a:lnTo>
                <a:lnTo>
                  <a:pt x="0" y="0"/>
                </a:lnTo>
                <a:close/>
              </a:path>
            </a:pathLst>
          </a:custGeom>
          <a:solidFill>
            <a:srgbClr val="85ACD0"/>
          </a:solidFill>
        </p:spPr>
        <p:txBody>
          <a:bodyPr wrap="square" lIns="0" tIns="0" rIns="0" bIns="0" rtlCol="0"/>
          <a:lstStyle/>
          <a:p/>
        </p:txBody>
      </p:sp>
      <p:sp>
        <p:nvSpPr>
          <p:cNvPr id="4" name="object 4"/>
          <p:cNvSpPr txBox="1"/>
          <p:nvPr/>
        </p:nvSpPr>
        <p:spPr>
          <a:xfrm>
            <a:off x="1388236" y="1493139"/>
            <a:ext cx="330200" cy="370840"/>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Microsoft JhengHei" panose="020B0604030504040204" charset="-120"/>
                <a:cs typeface="Microsoft JhengHei" panose="020B0604030504040204" charset="-120"/>
              </a:rPr>
              <a:t>开</a:t>
            </a:r>
            <a:endParaRPr sz="2400">
              <a:latin typeface="Microsoft JhengHei" panose="020B0604030504040204" charset="-120"/>
              <a:cs typeface="Microsoft JhengHei" panose="020B0604030504040204" charset="-120"/>
            </a:endParaRPr>
          </a:p>
        </p:txBody>
      </p:sp>
      <p:sp>
        <p:nvSpPr>
          <p:cNvPr id="5" name="object 5"/>
          <p:cNvSpPr txBox="1"/>
          <p:nvPr/>
        </p:nvSpPr>
        <p:spPr>
          <a:xfrm>
            <a:off x="1388236" y="1847296"/>
            <a:ext cx="330200" cy="1098550"/>
          </a:xfrm>
          <a:prstGeom prst="rect">
            <a:avLst/>
          </a:prstGeom>
        </p:spPr>
        <p:txBody>
          <a:bodyPr vert="horz" wrap="square" lIns="0" tIns="0" rIns="0" bIns="0" rtlCol="0">
            <a:spAutoFit/>
          </a:bodyPr>
          <a:lstStyle/>
          <a:p>
            <a:pPr marL="12700" marR="5080" algn="just">
              <a:lnSpc>
                <a:spcPct val="100000"/>
              </a:lnSpc>
            </a:pPr>
            <a:r>
              <a:rPr sz="2400" b="1" dirty="0">
                <a:solidFill>
                  <a:srgbClr val="FFFFFF"/>
                </a:solidFill>
                <a:latin typeface="Microsoft JhengHei" panose="020B0604030504040204" charset="-120"/>
                <a:cs typeface="Microsoft JhengHei" panose="020B0604030504040204" charset="-120"/>
              </a:rPr>
              <a:t>始  研  发</a:t>
            </a:r>
            <a:endParaRPr sz="2400">
              <a:latin typeface="Microsoft JhengHei" panose="020B0604030504040204" charset="-120"/>
              <a:cs typeface="Microsoft JhengHei" panose="020B0604030504040204" charset="-120"/>
            </a:endParaRPr>
          </a:p>
        </p:txBody>
      </p:sp>
      <p:sp>
        <p:nvSpPr>
          <p:cNvPr id="6" name="object 6"/>
          <p:cNvSpPr/>
          <p:nvPr/>
        </p:nvSpPr>
        <p:spPr>
          <a:xfrm>
            <a:off x="5430011" y="2357627"/>
            <a:ext cx="181610" cy="158750"/>
          </a:xfrm>
          <a:custGeom>
            <a:avLst/>
            <a:gdLst/>
            <a:ahLst/>
            <a:cxnLst/>
            <a:rect l="l" t="t" r="r" b="b"/>
            <a:pathLst>
              <a:path w="181610" h="158750">
                <a:moveTo>
                  <a:pt x="0" y="158496"/>
                </a:moveTo>
                <a:lnTo>
                  <a:pt x="0" y="0"/>
                </a:lnTo>
                <a:lnTo>
                  <a:pt x="181355" y="79502"/>
                </a:lnTo>
                <a:lnTo>
                  <a:pt x="0" y="158496"/>
                </a:lnTo>
                <a:close/>
              </a:path>
            </a:pathLst>
          </a:custGeom>
          <a:solidFill>
            <a:srgbClr val="A2A2A2"/>
          </a:solidFill>
        </p:spPr>
        <p:txBody>
          <a:bodyPr wrap="square" lIns="0" tIns="0" rIns="0" bIns="0" rtlCol="0"/>
          <a:lstStyle/>
          <a:p/>
        </p:txBody>
      </p:sp>
      <p:sp>
        <p:nvSpPr>
          <p:cNvPr id="7" name="object 7"/>
          <p:cNvSpPr/>
          <p:nvPr/>
        </p:nvSpPr>
        <p:spPr>
          <a:xfrm>
            <a:off x="2857500" y="2286000"/>
            <a:ext cx="187960" cy="158750"/>
          </a:xfrm>
          <a:custGeom>
            <a:avLst/>
            <a:gdLst/>
            <a:ahLst/>
            <a:cxnLst/>
            <a:rect l="l" t="t" r="r" b="b"/>
            <a:pathLst>
              <a:path w="187960" h="158750">
                <a:moveTo>
                  <a:pt x="0" y="158495"/>
                </a:moveTo>
                <a:lnTo>
                  <a:pt x="0" y="0"/>
                </a:lnTo>
                <a:lnTo>
                  <a:pt x="187451" y="79501"/>
                </a:lnTo>
                <a:lnTo>
                  <a:pt x="0" y="158495"/>
                </a:lnTo>
                <a:close/>
              </a:path>
            </a:pathLst>
          </a:custGeom>
          <a:solidFill>
            <a:srgbClr val="A2A2A2"/>
          </a:solidFill>
        </p:spPr>
        <p:txBody>
          <a:bodyPr wrap="square" lIns="0" tIns="0" rIns="0" bIns="0" rtlCol="0"/>
          <a:lstStyle/>
          <a:p/>
        </p:txBody>
      </p:sp>
      <p:sp>
        <p:nvSpPr>
          <p:cNvPr id="8" name="object 8"/>
          <p:cNvSpPr txBox="1"/>
          <p:nvPr/>
        </p:nvSpPr>
        <p:spPr>
          <a:xfrm>
            <a:off x="3906011" y="1499616"/>
            <a:ext cx="762000" cy="1714500"/>
          </a:xfrm>
          <a:prstGeom prst="rect">
            <a:avLst/>
          </a:prstGeom>
          <a:solidFill>
            <a:srgbClr val="85ACD0"/>
          </a:solidFill>
        </p:spPr>
        <p:txBody>
          <a:bodyPr vert="horz" wrap="square" lIns="0" tIns="0" rIns="0" bIns="0" rtlCol="0">
            <a:spAutoFit/>
          </a:bodyPr>
          <a:lstStyle/>
          <a:p>
            <a:pPr marL="163195">
              <a:lnSpc>
                <a:spcPts val="2630"/>
              </a:lnSpc>
            </a:pPr>
            <a:r>
              <a:rPr sz="2400" b="1" dirty="0">
                <a:solidFill>
                  <a:srgbClr val="FFFFFF"/>
                </a:solidFill>
                <a:latin typeface="Microsoft JhengHei" panose="020B0604030504040204" charset="-120"/>
                <a:cs typeface="Microsoft JhengHei" panose="020B0604030504040204" charset="-120"/>
              </a:rPr>
              <a:t>对</a:t>
            </a:r>
            <a:endParaRPr sz="2400">
              <a:latin typeface="Microsoft JhengHei" panose="020B0604030504040204" charset="-120"/>
              <a:cs typeface="Microsoft JhengHei" panose="020B0604030504040204" charset="-120"/>
            </a:endParaRPr>
          </a:p>
          <a:p>
            <a:pPr marL="163195" marR="287020">
              <a:lnSpc>
                <a:spcPct val="100000"/>
              </a:lnSpc>
            </a:pPr>
            <a:r>
              <a:rPr sz="2400" b="1" dirty="0">
                <a:solidFill>
                  <a:srgbClr val="FFFFFF"/>
                </a:solidFill>
                <a:latin typeface="Microsoft JhengHei" panose="020B0604030504040204" charset="-120"/>
                <a:cs typeface="Microsoft JhengHei" panose="020B0604030504040204" charset="-120"/>
              </a:rPr>
              <a:t>外  销</a:t>
            </a:r>
            <a:endParaRPr sz="2400">
              <a:latin typeface="Microsoft JhengHei" panose="020B0604030504040204" charset="-120"/>
              <a:cs typeface="Microsoft JhengHei" panose="020B0604030504040204" charset="-120"/>
            </a:endParaRPr>
          </a:p>
          <a:p>
            <a:pPr marL="163195">
              <a:lnSpc>
                <a:spcPct val="100000"/>
              </a:lnSpc>
              <a:spcBef>
                <a:spcPts val="60"/>
              </a:spcBef>
            </a:pPr>
            <a:r>
              <a:rPr sz="2400" b="1" dirty="0">
                <a:solidFill>
                  <a:srgbClr val="FFFFFF"/>
                </a:solidFill>
                <a:latin typeface="Microsoft JhengHei" panose="020B0604030504040204" charset="-120"/>
                <a:cs typeface="Microsoft JhengHei" panose="020B0604030504040204" charset="-120"/>
              </a:rPr>
              <a:t>售</a:t>
            </a:r>
            <a:endParaRPr sz="2400">
              <a:latin typeface="Microsoft JhengHei" panose="020B0604030504040204" charset="-120"/>
              <a:cs typeface="Microsoft JhengHei" panose="020B0604030504040204" charset="-120"/>
            </a:endParaRPr>
          </a:p>
        </p:txBody>
      </p:sp>
      <p:sp>
        <p:nvSpPr>
          <p:cNvPr id="9" name="object 9"/>
          <p:cNvSpPr txBox="1"/>
          <p:nvPr/>
        </p:nvSpPr>
        <p:spPr>
          <a:xfrm>
            <a:off x="6763511" y="1571244"/>
            <a:ext cx="763905" cy="1623060"/>
          </a:xfrm>
          <a:prstGeom prst="rect">
            <a:avLst/>
          </a:prstGeom>
          <a:solidFill>
            <a:srgbClr val="85ACD0"/>
          </a:solidFill>
        </p:spPr>
        <p:txBody>
          <a:bodyPr vert="horz" wrap="square" lIns="0" tIns="0" rIns="0" bIns="0" rtlCol="0">
            <a:spAutoFit/>
          </a:bodyPr>
          <a:lstStyle/>
          <a:p>
            <a:pPr marL="228600">
              <a:lnSpc>
                <a:spcPts val="2630"/>
              </a:lnSpc>
            </a:pPr>
            <a:r>
              <a:rPr sz="2400" b="1" dirty="0">
                <a:solidFill>
                  <a:srgbClr val="FFFFFF"/>
                </a:solidFill>
                <a:latin typeface="Microsoft JhengHei" panose="020B0604030504040204" charset="-120"/>
                <a:cs typeface="Microsoft JhengHei" panose="020B0604030504040204" charset="-120"/>
              </a:rPr>
              <a:t>冲</a:t>
            </a:r>
            <a:endParaRPr sz="2400">
              <a:latin typeface="Microsoft JhengHei" panose="020B0604030504040204" charset="-120"/>
              <a:cs typeface="Microsoft JhengHei" panose="020B0604030504040204" charset="-120"/>
            </a:endParaRPr>
          </a:p>
          <a:p>
            <a:pPr marL="228600" marR="222250">
              <a:lnSpc>
                <a:spcPct val="100000"/>
              </a:lnSpc>
            </a:pPr>
            <a:r>
              <a:rPr sz="2400" b="1" dirty="0">
                <a:solidFill>
                  <a:srgbClr val="FFFFFF"/>
                </a:solidFill>
                <a:latin typeface="Microsoft JhengHei" panose="020B0604030504040204" charset="-120"/>
                <a:cs typeface="Microsoft JhengHei" panose="020B0604030504040204" charset="-120"/>
              </a:rPr>
              <a:t>减  当</a:t>
            </a:r>
            <a:endParaRPr sz="2400">
              <a:latin typeface="Microsoft JhengHei" panose="020B0604030504040204" charset="-120"/>
              <a:cs typeface="Microsoft JhengHei" panose="020B0604030504040204" charset="-120"/>
            </a:endParaRPr>
          </a:p>
          <a:p>
            <a:pPr marL="228600">
              <a:lnSpc>
                <a:spcPct val="100000"/>
              </a:lnSpc>
              <a:spcBef>
                <a:spcPts val="60"/>
              </a:spcBef>
            </a:pPr>
            <a:r>
              <a:rPr sz="2400" dirty="0">
                <a:solidFill>
                  <a:srgbClr val="FFFFFF"/>
                </a:solidFill>
                <a:latin typeface="Arial Unicode MS" panose="020B0604020202020204" charset="-122"/>
                <a:cs typeface="Arial Unicode MS" panose="020B0604020202020204" charset="-122"/>
              </a:rPr>
              <a:t>年</a:t>
            </a:r>
            <a:endParaRPr sz="2400">
              <a:latin typeface="Arial Unicode MS" panose="020B0604020202020204" charset="-122"/>
              <a:cs typeface="Arial Unicode MS" panose="020B0604020202020204" charset="-122"/>
            </a:endParaRPr>
          </a:p>
        </p:txBody>
      </p:sp>
      <p:sp>
        <p:nvSpPr>
          <p:cNvPr id="10" name="object 10"/>
          <p:cNvSpPr txBox="1"/>
          <p:nvPr/>
        </p:nvSpPr>
        <p:spPr>
          <a:xfrm>
            <a:off x="9715500" y="1571244"/>
            <a:ext cx="762000" cy="1623060"/>
          </a:xfrm>
          <a:prstGeom prst="rect">
            <a:avLst/>
          </a:prstGeom>
          <a:solidFill>
            <a:srgbClr val="85ACD0"/>
          </a:solidFill>
        </p:spPr>
        <p:txBody>
          <a:bodyPr vert="horz" wrap="square" lIns="0" tIns="0" rIns="0" bIns="0" rtlCol="0">
            <a:spAutoFit/>
          </a:bodyPr>
          <a:lstStyle/>
          <a:p>
            <a:pPr marL="164465">
              <a:lnSpc>
                <a:spcPts val="2630"/>
              </a:lnSpc>
            </a:pPr>
            <a:r>
              <a:rPr sz="2400" b="1" dirty="0">
                <a:solidFill>
                  <a:srgbClr val="FFFFFF"/>
                </a:solidFill>
                <a:latin typeface="Microsoft JhengHei" panose="020B0604030504040204" charset="-120"/>
                <a:cs typeface="Microsoft JhengHei" panose="020B0604030504040204" charset="-120"/>
              </a:rPr>
              <a:t>余</a:t>
            </a:r>
            <a:endParaRPr sz="2400">
              <a:latin typeface="Microsoft JhengHei" panose="020B0604030504040204" charset="-120"/>
              <a:cs typeface="Microsoft JhengHei" panose="020B0604030504040204" charset="-120"/>
            </a:endParaRPr>
          </a:p>
          <a:p>
            <a:pPr marL="164465" marR="285750">
              <a:lnSpc>
                <a:spcPct val="100000"/>
              </a:lnSpc>
            </a:pPr>
            <a:r>
              <a:rPr sz="2400" b="1" dirty="0">
                <a:solidFill>
                  <a:srgbClr val="FFFFFF"/>
                </a:solidFill>
                <a:latin typeface="Microsoft JhengHei" panose="020B0604030504040204" charset="-120"/>
                <a:cs typeface="Microsoft JhengHei" panose="020B0604030504040204" charset="-120"/>
              </a:rPr>
              <a:t>额  结</a:t>
            </a:r>
            <a:endParaRPr sz="2400">
              <a:latin typeface="Microsoft JhengHei" panose="020B0604030504040204" charset="-120"/>
              <a:cs typeface="Microsoft JhengHei" panose="020B0604030504040204" charset="-120"/>
            </a:endParaRPr>
          </a:p>
          <a:p>
            <a:pPr marL="164465">
              <a:lnSpc>
                <a:spcPct val="100000"/>
              </a:lnSpc>
              <a:spcBef>
                <a:spcPts val="60"/>
              </a:spcBef>
            </a:pPr>
            <a:r>
              <a:rPr sz="2400" b="1" dirty="0">
                <a:solidFill>
                  <a:srgbClr val="FFFFFF"/>
                </a:solidFill>
                <a:latin typeface="Microsoft JhengHei" panose="020B0604030504040204" charset="-120"/>
                <a:cs typeface="Microsoft JhengHei" panose="020B0604030504040204" charset="-120"/>
              </a:rPr>
              <a:t>转</a:t>
            </a:r>
            <a:endParaRPr sz="2400">
              <a:latin typeface="Microsoft JhengHei" panose="020B0604030504040204" charset="-120"/>
              <a:cs typeface="Microsoft JhengHei" panose="020B0604030504040204" charset="-120"/>
            </a:endParaRPr>
          </a:p>
        </p:txBody>
      </p:sp>
      <p:sp>
        <p:nvSpPr>
          <p:cNvPr id="11" name="object 11"/>
          <p:cNvSpPr txBox="1"/>
          <p:nvPr/>
        </p:nvSpPr>
        <p:spPr>
          <a:xfrm>
            <a:off x="1126642" y="3432302"/>
            <a:ext cx="531495" cy="741680"/>
          </a:xfrm>
          <a:prstGeom prst="rect">
            <a:avLst/>
          </a:prstGeom>
        </p:spPr>
        <p:txBody>
          <a:bodyPr vert="horz" wrap="square" lIns="0" tIns="0" rIns="0" bIns="0" rtlCol="0">
            <a:spAutoFit/>
          </a:bodyPr>
          <a:lstStyle/>
          <a:p>
            <a:pPr marL="12700">
              <a:lnSpc>
                <a:spcPct val="100000"/>
              </a:lnSpc>
            </a:pPr>
            <a:r>
              <a:rPr sz="2400" spc="-15" dirty="0">
                <a:latin typeface="Arial" panose="020B0604020202020204"/>
                <a:cs typeface="Arial" panose="020B0604020202020204"/>
              </a:rPr>
              <a:t>20</a:t>
            </a:r>
            <a:r>
              <a:rPr sz="2400" spc="-5" dirty="0">
                <a:latin typeface="Arial" panose="020B0604020202020204"/>
                <a:cs typeface="Arial" panose="020B0604020202020204"/>
              </a:rPr>
              <a:t>1</a:t>
            </a:r>
            <a:endParaRPr sz="2400">
              <a:latin typeface="Arial" panose="020B0604020202020204"/>
              <a:cs typeface="Arial" panose="020B0604020202020204"/>
            </a:endParaRPr>
          </a:p>
          <a:p>
            <a:pPr marL="12700">
              <a:lnSpc>
                <a:spcPct val="100000"/>
              </a:lnSpc>
            </a:pPr>
            <a:r>
              <a:rPr sz="2400" spc="-5" dirty="0">
                <a:latin typeface="Arial" panose="020B0604020202020204"/>
                <a:cs typeface="Arial" panose="020B0604020202020204"/>
              </a:rPr>
              <a:t>7</a:t>
            </a:r>
            <a:endParaRPr sz="2400">
              <a:latin typeface="Arial" panose="020B0604020202020204"/>
              <a:cs typeface="Arial" panose="020B0604020202020204"/>
            </a:endParaRPr>
          </a:p>
        </p:txBody>
      </p:sp>
      <p:sp>
        <p:nvSpPr>
          <p:cNvPr id="12" name="object 12"/>
          <p:cNvSpPr txBox="1"/>
          <p:nvPr/>
        </p:nvSpPr>
        <p:spPr>
          <a:xfrm>
            <a:off x="3793997" y="3432302"/>
            <a:ext cx="531495" cy="741680"/>
          </a:xfrm>
          <a:prstGeom prst="rect">
            <a:avLst/>
          </a:prstGeom>
        </p:spPr>
        <p:txBody>
          <a:bodyPr vert="horz" wrap="square" lIns="0" tIns="0" rIns="0" bIns="0" rtlCol="0">
            <a:spAutoFit/>
          </a:bodyPr>
          <a:lstStyle/>
          <a:p>
            <a:pPr marL="12700">
              <a:lnSpc>
                <a:spcPct val="100000"/>
              </a:lnSpc>
            </a:pPr>
            <a:r>
              <a:rPr sz="2400" spc="-15" dirty="0">
                <a:latin typeface="Arial" panose="020B0604020202020204"/>
                <a:cs typeface="Arial" panose="020B0604020202020204"/>
              </a:rPr>
              <a:t>20</a:t>
            </a:r>
            <a:r>
              <a:rPr sz="2400" spc="-5" dirty="0">
                <a:latin typeface="Arial" panose="020B0604020202020204"/>
                <a:cs typeface="Arial" panose="020B0604020202020204"/>
              </a:rPr>
              <a:t>1</a:t>
            </a:r>
            <a:endParaRPr sz="2400">
              <a:latin typeface="Arial" panose="020B0604020202020204"/>
              <a:cs typeface="Arial" panose="020B0604020202020204"/>
            </a:endParaRPr>
          </a:p>
          <a:p>
            <a:pPr marL="12700">
              <a:lnSpc>
                <a:spcPct val="100000"/>
              </a:lnSpc>
            </a:pPr>
            <a:r>
              <a:rPr sz="2400" spc="-5" dirty="0">
                <a:latin typeface="Arial" panose="020B0604020202020204"/>
                <a:cs typeface="Arial" panose="020B0604020202020204"/>
              </a:rPr>
              <a:t>8</a:t>
            </a:r>
            <a:endParaRPr sz="2400">
              <a:latin typeface="Arial" panose="020B0604020202020204"/>
              <a:cs typeface="Arial" panose="020B0604020202020204"/>
            </a:endParaRPr>
          </a:p>
        </p:txBody>
      </p:sp>
      <p:sp>
        <p:nvSpPr>
          <p:cNvPr id="13" name="object 13"/>
          <p:cNvSpPr txBox="1"/>
          <p:nvPr/>
        </p:nvSpPr>
        <p:spPr>
          <a:xfrm>
            <a:off x="6747129" y="3432302"/>
            <a:ext cx="531495" cy="741680"/>
          </a:xfrm>
          <a:prstGeom prst="rect">
            <a:avLst/>
          </a:prstGeom>
        </p:spPr>
        <p:txBody>
          <a:bodyPr vert="horz" wrap="square" lIns="0" tIns="0" rIns="0" bIns="0" rtlCol="0">
            <a:spAutoFit/>
          </a:bodyPr>
          <a:lstStyle/>
          <a:p>
            <a:pPr marL="12700">
              <a:lnSpc>
                <a:spcPct val="100000"/>
              </a:lnSpc>
            </a:pPr>
            <a:r>
              <a:rPr sz="2400" spc="-15" dirty="0">
                <a:latin typeface="Arial" panose="020B0604020202020204"/>
                <a:cs typeface="Arial" panose="020B0604020202020204"/>
              </a:rPr>
              <a:t>20</a:t>
            </a:r>
            <a:r>
              <a:rPr sz="2400" spc="-5" dirty="0">
                <a:latin typeface="Arial" panose="020B0604020202020204"/>
                <a:cs typeface="Arial" panose="020B0604020202020204"/>
              </a:rPr>
              <a:t>1</a:t>
            </a:r>
            <a:endParaRPr sz="2400">
              <a:latin typeface="Arial" panose="020B0604020202020204"/>
              <a:cs typeface="Arial" panose="020B0604020202020204"/>
            </a:endParaRPr>
          </a:p>
          <a:p>
            <a:pPr marL="12700">
              <a:lnSpc>
                <a:spcPct val="100000"/>
              </a:lnSpc>
            </a:pPr>
            <a:r>
              <a:rPr sz="2400" spc="-5" dirty="0">
                <a:latin typeface="Arial" panose="020B0604020202020204"/>
                <a:cs typeface="Arial" panose="020B0604020202020204"/>
              </a:rPr>
              <a:t>8</a:t>
            </a:r>
            <a:endParaRPr sz="2400">
              <a:latin typeface="Arial" panose="020B0604020202020204"/>
              <a:cs typeface="Arial" panose="020B0604020202020204"/>
            </a:endParaRPr>
          </a:p>
        </p:txBody>
      </p:sp>
      <p:sp>
        <p:nvSpPr>
          <p:cNvPr id="14" name="object 14"/>
          <p:cNvSpPr txBox="1"/>
          <p:nvPr/>
        </p:nvSpPr>
        <p:spPr>
          <a:xfrm>
            <a:off x="8366506" y="3453003"/>
            <a:ext cx="2338705" cy="699135"/>
          </a:xfrm>
          <a:prstGeom prst="rect">
            <a:avLst/>
          </a:prstGeom>
        </p:spPr>
        <p:txBody>
          <a:bodyPr vert="horz" wrap="square" lIns="0" tIns="0" rIns="0" bIns="0" rtlCol="0">
            <a:spAutoFit/>
          </a:bodyPr>
          <a:lstStyle/>
          <a:p>
            <a:pPr marL="12700" marR="5080">
              <a:lnSpc>
                <a:spcPts val="2770"/>
              </a:lnSpc>
            </a:pPr>
            <a:r>
              <a:rPr sz="2400" b="1" spc="20" dirty="0">
                <a:solidFill>
                  <a:srgbClr val="FF33CC"/>
                </a:solidFill>
                <a:latin typeface="Microsoft JhengHei" panose="020B0604030504040204" charset="-120"/>
                <a:cs typeface="Microsoft JhengHei" panose="020B0604030504040204" charset="-120"/>
              </a:rPr>
              <a:t>冲减至</a:t>
            </a:r>
            <a:r>
              <a:rPr sz="2400" b="1" spc="-15" dirty="0">
                <a:solidFill>
                  <a:srgbClr val="FF33CC"/>
                </a:solidFill>
                <a:latin typeface="Arial" panose="020B0604020202020204"/>
                <a:cs typeface="Arial" panose="020B0604020202020204"/>
              </a:rPr>
              <a:t>0</a:t>
            </a:r>
            <a:r>
              <a:rPr sz="2400" b="1" spc="10" dirty="0">
                <a:solidFill>
                  <a:srgbClr val="FF33CC"/>
                </a:solidFill>
                <a:latin typeface="Microsoft JhengHei" panose="020B0604030504040204" charset="-120"/>
                <a:cs typeface="Microsoft JhengHei" panose="020B0604030504040204" charset="-120"/>
              </a:rPr>
              <a:t>，不再</a:t>
            </a:r>
            <a:r>
              <a:rPr sz="2400" b="1" dirty="0">
                <a:solidFill>
                  <a:srgbClr val="FF33CC"/>
                </a:solidFill>
                <a:latin typeface="Microsoft JhengHei" panose="020B0604030504040204" charset="-120"/>
                <a:cs typeface="Microsoft JhengHei" panose="020B0604030504040204" charset="-120"/>
              </a:rPr>
              <a:t>结 </a:t>
            </a:r>
            <a:r>
              <a:rPr sz="2400" b="1" dirty="0">
                <a:solidFill>
                  <a:srgbClr val="FF33CC"/>
                </a:solidFill>
                <a:latin typeface="Microsoft JhengHei" panose="020B0604030504040204" charset="-120"/>
                <a:cs typeface="Microsoft JhengHei" panose="020B0604030504040204" charset="-120"/>
              </a:rPr>
              <a:t> 转</a:t>
            </a:r>
            <a:endParaRPr sz="2400">
              <a:latin typeface="Microsoft JhengHei" panose="020B0604030504040204" charset="-120"/>
              <a:cs typeface="Microsoft JhengHei" panose="020B0604030504040204" charset="-120"/>
            </a:endParaRPr>
          </a:p>
        </p:txBody>
      </p:sp>
      <p:sp>
        <p:nvSpPr>
          <p:cNvPr id="15" name="object 15"/>
          <p:cNvSpPr txBox="1"/>
          <p:nvPr/>
        </p:nvSpPr>
        <p:spPr>
          <a:xfrm>
            <a:off x="557555" y="4818583"/>
            <a:ext cx="11043920" cy="1258570"/>
          </a:xfrm>
          <a:prstGeom prst="rect">
            <a:avLst/>
          </a:prstGeom>
        </p:spPr>
        <p:txBody>
          <a:bodyPr vert="horz" wrap="square" lIns="0" tIns="0" rIns="0" bIns="0" rtlCol="0">
            <a:spAutoFit/>
          </a:bodyPr>
          <a:lstStyle/>
          <a:p>
            <a:pPr marL="12700">
              <a:lnSpc>
                <a:spcPct val="100000"/>
              </a:lnSpc>
            </a:pPr>
            <a:r>
              <a:rPr sz="1400" spc="10" dirty="0">
                <a:latin typeface="Wingdings" panose="05000000000000000000"/>
                <a:cs typeface="Wingdings" panose="05000000000000000000"/>
              </a:rPr>
              <a:t></a:t>
            </a:r>
            <a:r>
              <a:rPr sz="1400" spc="-1285" dirty="0">
                <a:latin typeface="Wingdings" panose="05000000000000000000"/>
                <a:cs typeface="Wingdings" panose="05000000000000000000"/>
              </a:rPr>
              <a:t></a:t>
            </a:r>
            <a:r>
              <a:rPr sz="1600" b="1" spc="5" dirty="0">
                <a:latin typeface="Arial" panose="020B0604020202020204"/>
                <a:cs typeface="Arial" panose="020B0604020202020204"/>
              </a:rPr>
              <a:t>3</a:t>
            </a:r>
            <a:r>
              <a:rPr sz="1600" b="1" spc="5" dirty="0">
                <a:latin typeface="Microsoft JhengHei" panose="020B0604030504040204" charset="-120"/>
                <a:cs typeface="Microsoft JhengHei" panose="020B0604030504040204" charset="-120"/>
              </a:rPr>
              <a:t>、</a:t>
            </a:r>
            <a:r>
              <a:rPr sz="2400" b="1" spc="5" dirty="0">
                <a:latin typeface="Microsoft JhengHei" panose="020B0604030504040204" charset="-120"/>
                <a:cs typeface="Microsoft JhengHei" panose="020B0604030504040204" charset="-120"/>
              </a:rPr>
              <a:t>企业取得研发过程中形成的</a:t>
            </a:r>
            <a:r>
              <a:rPr sz="2400" b="1" spc="5" dirty="0">
                <a:solidFill>
                  <a:srgbClr val="FF0000"/>
                </a:solidFill>
                <a:latin typeface="Microsoft JhengHei" panose="020B0604030504040204" charset="-120"/>
                <a:cs typeface="Microsoft JhengHei" panose="020B0604030504040204" charset="-120"/>
              </a:rPr>
              <a:t>下脚料、残次品、中间试制品等特殊收入</a:t>
            </a:r>
            <a:r>
              <a:rPr sz="2400" b="1" spc="5" dirty="0">
                <a:latin typeface="Microsoft JhengHei" panose="020B0604030504040204" charset="-120"/>
                <a:cs typeface="Microsoft JhengHei" panose="020B0604030504040204" charset="-120"/>
              </a:rPr>
              <a:t>，在计</a:t>
            </a:r>
            <a:endParaRPr sz="2400">
              <a:latin typeface="Microsoft JhengHei" panose="020B0604030504040204" charset="-120"/>
              <a:cs typeface="Microsoft JhengHei" panose="020B0604030504040204" charset="-120"/>
            </a:endParaRPr>
          </a:p>
          <a:p>
            <a:pPr marL="12700" marR="5080">
              <a:lnSpc>
                <a:spcPts val="3520"/>
              </a:lnSpc>
              <a:spcBef>
                <a:spcPts val="175"/>
              </a:spcBef>
            </a:pPr>
            <a:r>
              <a:rPr sz="2400" b="1" spc="10" dirty="0">
                <a:latin typeface="Microsoft JhengHei" panose="020B0604030504040204" charset="-120"/>
                <a:cs typeface="Microsoft JhengHei" panose="020B0604030504040204" charset="-120"/>
              </a:rPr>
              <a:t>算确认收入当年的加计扣除研发费用时，应从已归集研发费用</a:t>
            </a:r>
            <a:r>
              <a:rPr sz="2400" b="1" spc="20" dirty="0">
                <a:latin typeface="Microsoft JhengHei" panose="020B0604030504040204" charset="-120"/>
                <a:cs typeface="Microsoft JhengHei" panose="020B0604030504040204" charset="-120"/>
              </a:rPr>
              <a:t>中</a:t>
            </a:r>
            <a:r>
              <a:rPr sz="2400" b="1" spc="10" dirty="0">
                <a:solidFill>
                  <a:srgbClr val="E11606"/>
                </a:solidFill>
                <a:latin typeface="Microsoft JhengHei" panose="020B0604030504040204" charset="-120"/>
                <a:cs typeface="Microsoft JhengHei" panose="020B0604030504040204" charset="-120"/>
              </a:rPr>
              <a:t>扣减该特殊收入</a:t>
            </a:r>
            <a:r>
              <a:rPr sz="2400" b="1" dirty="0">
                <a:solidFill>
                  <a:srgbClr val="E11606"/>
                </a:solidFill>
                <a:latin typeface="Microsoft JhengHei" panose="020B0604030504040204" charset="-120"/>
                <a:cs typeface="Microsoft JhengHei" panose="020B0604030504040204" charset="-120"/>
              </a:rPr>
              <a:t>， </a:t>
            </a:r>
            <a:r>
              <a:rPr sz="2400" b="1" dirty="0">
                <a:solidFill>
                  <a:srgbClr val="E11606"/>
                </a:solidFill>
                <a:latin typeface="Microsoft JhengHei" panose="020B0604030504040204" charset="-120"/>
                <a:cs typeface="Microsoft JhengHei" panose="020B0604030504040204" charset="-120"/>
              </a:rPr>
              <a:t> </a:t>
            </a:r>
            <a:r>
              <a:rPr sz="2400" b="1" spc="5" dirty="0">
                <a:solidFill>
                  <a:srgbClr val="E11606"/>
                </a:solidFill>
                <a:latin typeface="Microsoft JhengHei" panose="020B0604030504040204" charset="-120"/>
                <a:cs typeface="Microsoft JhengHei" panose="020B0604030504040204" charset="-120"/>
              </a:rPr>
              <a:t>不足扣减的</a:t>
            </a:r>
            <a:r>
              <a:rPr sz="2400" b="1" spc="5" dirty="0">
                <a:latin typeface="Microsoft JhengHei" panose="020B0604030504040204" charset="-120"/>
                <a:cs typeface="Microsoft JhengHei" panose="020B0604030504040204" charset="-120"/>
              </a:rPr>
              <a:t>，加计扣除</a:t>
            </a:r>
            <a:r>
              <a:rPr sz="2400" b="1" spc="5" dirty="0">
                <a:solidFill>
                  <a:srgbClr val="E11606"/>
                </a:solidFill>
                <a:latin typeface="Microsoft JhengHei" panose="020B0604030504040204" charset="-120"/>
                <a:cs typeface="Microsoft JhengHei" panose="020B0604030504040204" charset="-120"/>
              </a:rPr>
              <a:t>研发费用按零计算</a:t>
            </a:r>
            <a:r>
              <a:rPr sz="2400" b="1" spc="5" dirty="0">
                <a:latin typeface="Microsoft JhengHei" panose="020B0604030504040204" charset="-120"/>
                <a:cs typeface="Microsoft JhengHei" panose="020B0604030504040204" charset="-120"/>
              </a:rPr>
              <a:t>。（哪年确认特殊收入，即从哪年的研</a:t>
            </a:r>
            <a:endParaRPr sz="2400">
              <a:latin typeface="Microsoft JhengHei" panose="020B0604030504040204" charset="-120"/>
              <a:cs typeface="Microsoft JhengHei" panose="020B0604030504040204" charset="-120"/>
            </a:endParaRPr>
          </a:p>
        </p:txBody>
      </p:sp>
      <p:sp>
        <p:nvSpPr>
          <p:cNvPr id="16" name="object 16"/>
          <p:cNvSpPr txBox="1"/>
          <p:nvPr/>
        </p:nvSpPr>
        <p:spPr>
          <a:xfrm>
            <a:off x="558190" y="6038875"/>
            <a:ext cx="3204845" cy="384810"/>
          </a:xfrm>
          <a:prstGeom prst="rect">
            <a:avLst/>
          </a:prstGeom>
        </p:spPr>
        <p:txBody>
          <a:bodyPr vert="horz" wrap="square" lIns="0" tIns="0" rIns="0" bIns="0" rtlCol="0">
            <a:spAutoFit/>
          </a:bodyPr>
          <a:lstStyle/>
          <a:p>
            <a:pPr marL="12700">
              <a:lnSpc>
                <a:spcPct val="100000"/>
              </a:lnSpc>
            </a:pPr>
            <a:r>
              <a:rPr sz="3375" b="1" spc="-457" baseline="-7000" dirty="0">
                <a:latin typeface="Microsoft JhengHei" panose="020B0604030504040204" charset="-120"/>
                <a:cs typeface="Microsoft JhengHei" panose="020B0604030504040204" charset="-120"/>
              </a:rPr>
              <a:t>发</a:t>
            </a:r>
            <a:r>
              <a:rPr sz="1000" spc="-305" dirty="0">
                <a:solidFill>
                  <a:srgbClr val="7C7C7C"/>
                </a:solidFill>
                <a:latin typeface="Arial" panose="020B0604020202020204"/>
                <a:cs typeface="Arial" panose="020B0604020202020204"/>
              </a:rPr>
              <a:t>w</a:t>
            </a:r>
            <a:r>
              <a:rPr sz="1000" spc="-305" dirty="0">
                <a:solidFill>
                  <a:srgbClr val="7C7C7C"/>
                </a:solidFill>
                <a:latin typeface="Arial" panose="020B0604020202020204"/>
                <a:cs typeface="Arial" panose="020B0604020202020204"/>
              </a:rPr>
              <a:t>w</a:t>
            </a:r>
            <a:r>
              <a:rPr sz="3375" b="1" spc="-457" baseline="-7000" dirty="0">
                <a:latin typeface="Microsoft JhengHei" panose="020B0604030504040204" charset="-120"/>
                <a:cs typeface="Microsoft JhengHei" panose="020B0604030504040204" charset="-120"/>
              </a:rPr>
              <a:t>费</a:t>
            </a:r>
            <a:r>
              <a:rPr sz="1000" spc="-305" dirty="0">
                <a:solidFill>
                  <a:srgbClr val="7C7C7C"/>
                </a:solidFill>
                <a:latin typeface="Arial" panose="020B0604020202020204"/>
                <a:cs typeface="Arial" panose="020B0604020202020204"/>
              </a:rPr>
              <a:t>.islid</a:t>
            </a:r>
            <a:r>
              <a:rPr sz="3375" b="1" spc="-457" baseline="-7000" dirty="0">
                <a:latin typeface="Microsoft JhengHei" panose="020B0604030504040204" charset="-120"/>
                <a:cs typeface="Microsoft JhengHei" panose="020B0604030504040204" charset="-120"/>
              </a:rPr>
              <a:t>用</a:t>
            </a:r>
            <a:r>
              <a:rPr sz="1000" spc="-305" dirty="0">
                <a:solidFill>
                  <a:srgbClr val="7C7C7C"/>
                </a:solidFill>
                <a:latin typeface="Arial" panose="020B0604020202020204"/>
                <a:cs typeface="Arial" panose="020B0604020202020204"/>
              </a:rPr>
              <a:t>e.cc</a:t>
            </a:r>
            <a:r>
              <a:rPr sz="3375" b="1" spc="-457" baseline="-7000" dirty="0">
                <a:latin typeface="Microsoft JhengHei" panose="020B0604030504040204" charset="-120"/>
                <a:cs typeface="Microsoft JhengHei" panose="020B0604030504040204" charset="-120"/>
              </a:rPr>
              <a:t>中扣减，不用追溯）</a:t>
            </a:r>
            <a:endParaRPr sz="3375" baseline="-7000">
              <a:latin typeface="Microsoft JhengHei" panose="020B0604030504040204" charset="-120"/>
              <a:cs typeface="Microsoft JhengHei" panose="020B0604030504040204" charset="-120"/>
            </a:endParaRPr>
          </a:p>
        </p:txBody>
      </p:sp>
      <p:sp>
        <p:nvSpPr>
          <p:cNvPr id="17" name="object 17"/>
          <p:cNvSpPr/>
          <p:nvPr/>
        </p:nvSpPr>
        <p:spPr>
          <a:xfrm>
            <a:off x="8478011" y="2429255"/>
            <a:ext cx="182880" cy="158750"/>
          </a:xfrm>
          <a:custGeom>
            <a:avLst/>
            <a:gdLst/>
            <a:ahLst/>
            <a:cxnLst/>
            <a:rect l="l" t="t" r="r" b="b"/>
            <a:pathLst>
              <a:path w="182879" h="158750">
                <a:moveTo>
                  <a:pt x="0" y="158496"/>
                </a:moveTo>
                <a:lnTo>
                  <a:pt x="0" y="0"/>
                </a:lnTo>
                <a:lnTo>
                  <a:pt x="182880" y="79502"/>
                </a:lnTo>
                <a:lnTo>
                  <a:pt x="0" y="158496"/>
                </a:lnTo>
                <a:close/>
              </a:path>
            </a:pathLst>
          </a:custGeom>
          <a:solidFill>
            <a:srgbClr val="A2A2A2"/>
          </a:solidFill>
        </p:spPr>
        <p:txBody>
          <a:bodyPr wrap="square" lIns="0" tIns="0" rIns="0" bIns="0" rtlCol="0"/>
          <a:lstStyle/>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9450" y="6192837"/>
            <a:ext cx="757555" cy="600075"/>
          </a:xfrm>
          <a:prstGeom prst="rect">
            <a:avLst/>
          </a:prstGeom>
        </p:spPr>
        <p:txBody>
          <a:bodyPr vert="horz" wrap="square" lIns="0" tIns="66040" rIns="0" bIns="0" rtlCol="0">
            <a:spAutoFit/>
          </a:bodyPr>
          <a:lstStyle/>
          <a:p>
            <a:pPr marL="81915">
              <a:lnSpc>
                <a:spcPct val="100000"/>
              </a:lnSpc>
              <a:spcBef>
                <a:spcPts val="520"/>
              </a:spcBef>
            </a:pPr>
            <a:r>
              <a:rPr sz="1000" spc="-30" dirty="0">
                <a:solidFill>
                  <a:srgbClr val="0000FF"/>
                </a:solidFill>
                <a:latin typeface="Arial" panose="020B0604020202020204"/>
                <a:cs typeface="Arial" panose="020B0604020202020204"/>
                <a:hlinkClick r:id="rId1"/>
              </a:rPr>
              <a:t>www</a:t>
            </a:r>
            <a:r>
              <a:rPr sz="1000" spc="-15" dirty="0">
                <a:solidFill>
                  <a:srgbClr val="0000FF"/>
                </a:solidFill>
                <a:latin typeface="Arial" panose="020B0604020202020204"/>
                <a:cs typeface="Arial" panose="020B0604020202020204"/>
                <a:hlinkClick r:id="rId1"/>
              </a:rPr>
              <a:t>.</a:t>
            </a:r>
            <a:r>
              <a:rPr sz="1000" spc="-35" dirty="0">
                <a:solidFill>
                  <a:srgbClr val="0000FF"/>
                </a:solidFill>
                <a:latin typeface="Arial" panose="020B0604020202020204"/>
                <a:cs typeface="Arial" panose="020B0604020202020204"/>
                <a:hlinkClick r:id="rId1"/>
              </a:rPr>
              <a:t>i</a:t>
            </a:r>
            <a:r>
              <a:rPr sz="1000" spc="-10" dirty="0">
                <a:solidFill>
                  <a:srgbClr val="0000FF"/>
                </a:solidFill>
                <a:latin typeface="Arial" panose="020B0604020202020204"/>
                <a:cs typeface="Arial" panose="020B0604020202020204"/>
                <a:hlinkClick r:id="rId1"/>
              </a:rPr>
              <a:t>s</a:t>
            </a:r>
            <a:r>
              <a:rPr sz="1000" spc="-20" dirty="0">
                <a:solidFill>
                  <a:srgbClr val="0000FF"/>
                </a:solidFill>
                <a:latin typeface="Arial" panose="020B0604020202020204"/>
                <a:cs typeface="Arial" panose="020B0604020202020204"/>
                <a:hlinkClick r:id="rId1"/>
              </a:rPr>
              <a:t>l</a:t>
            </a:r>
            <a:r>
              <a:rPr sz="1000" spc="-30" dirty="0">
                <a:solidFill>
                  <a:srgbClr val="0000FF"/>
                </a:solidFill>
                <a:latin typeface="Arial" panose="020B0604020202020204"/>
                <a:cs typeface="Arial" panose="020B0604020202020204"/>
                <a:hlinkClick r:id="rId1"/>
              </a:rPr>
              <a:t>i</a:t>
            </a:r>
            <a:r>
              <a:rPr sz="1000" spc="-15" dirty="0">
                <a:solidFill>
                  <a:srgbClr val="0000FF"/>
                </a:solidFill>
                <a:latin typeface="Arial" panose="020B0604020202020204"/>
                <a:cs typeface="Arial" panose="020B0604020202020204"/>
                <a:hlinkClick r:id="rId1"/>
              </a:rPr>
              <a:t>d</a:t>
            </a:r>
            <a:r>
              <a:rPr sz="1000" spc="-20" dirty="0">
                <a:solidFill>
                  <a:srgbClr val="0000FF"/>
                </a:solidFill>
                <a:latin typeface="Arial" panose="020B0604020202020204"/>
                <a:cs typeface="Arial" panose="020B0604020202020204"/>
                <a:hlinkClick r:id="rId1"/>
              </a:rPr>
              <a:t>e</a:t>
            </a:r>
            <a:r>
              <a:rPr sz="1000" spc="-15" dirty="0">
                <a:solidFill>
                  <a:srgbClr val="0000FF"/>
                </a:solidFill>
                <a:latin typeface="Arial" panose="020B0604020202020204"/>
                <a:cs typeface="Arial" panose="020B0604020202020204"/>
                <a:hlinkClick r:id="rId1"/>
              </a:rPr>
              <a:t>.</a:t>
            </a:r>
            <a:r>
              <a:rPr sz="1000" spc="-5" dirty="0">
                <a:solidFill>
                  <a:srgbClr val="0000FF"/>
                </a:solidFill>
                <a:latin typeface="Arial" panose="020B0604020202020204"/>
                <a:cs typeface="Arial" panose="020B0604020202020204"/>
                <a:hlinkClick r:id="rId1"/>
              </a:rPr>
              <a:t>c</a:t>
            </a:r>
            <a:endParaRPr sz="1000">
              <a:latin typeface="Arial" panose="020B0604020202020204"/>
              <a:cs typeface="Arial" panose="020B0604020202020204"/>
            </a:endParaRPr>
          </a:p>
        </p:txBody>
      </p:sp>
      <p:sp>
        <p:nvSpPr>
          <p:cNvPr id="3" name="object 3"/>
          <p:cNvSpPr txBox="1"/>
          <p:nvPr/>
        </p:nvSpPr>
        <p:spPr>
          <a:xfrm>
            <a:off x="1436750" y="6192837"/>
            <a:ext cx="8435975" cy="600075"/>
          </a:xfrm>
          <a:prstGeom prst="rect">
            <a:avLst/>
          </a:prstGeom>
        </p:spPr>
        <p:txBody>
          <a:bodyPr vert="horz" wrap="square" lIns="0" tIns="66040" rIns="0" bIns="0" rtlCol="0">
            <a:spAutoFit/>
          </a:bodyPr>
          <a:lstStyle/>
          <a:p>
            <a:pPr marL="15875">
              <a:lnSpc>
                <a:spcPct val="100000"/>
              </a:lnSpc>
              <a:spcBef>
                <a:spcPts val="520"/>
              </a:spcBef>
              <a:tabLst>
                <a:tab pos="4378960" algn="l"/>
              </a:tabLst>
            </a:pPr>
            <a:r>
              <a:rPr sz="1000" spc="-5" dirty="0">
                <a:solidFill>
                  <a:srgbClr val="7C7C7C"/>
                </a:solidFill>
                <a:latin typeface="Arial" panose="020B0604020202020204"/>
                <a:cs typeface="Arial" panose="020B0604020202020204"/>
              </a:rPr>
              <a:t>c	</a:t>
            </a: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4" name="object 4"/>
          <p:cNvSpPr/>
          <p:nvPr/>
        </p:nvSpPr>
        <p:spPr>
          <a:xfrm>
            <a:off x="679450" y="6192837"/>
            <a:ext cx="757555" cy="600075"/>
          </a:xfrm>
          <a:custGeom>
            <a:avLst/>
            <a:gdLst/>
            <a:ahLst/>
            <a:cxnLst/>
            <a:rect l="l" t="t" r="r" b="b"/>
            <a:pathLst>
              <a:path w="757555" h="600075">
                <a:moveTo>
                  <a:pt x="0" y="0"/>
                </a:moveTo>
                <a:lnTo>
                  <a:pt x="757237" y="0"/>
                </a:lnTo>
                <a:lnTo>
                  <a:pt x="757237" y="600075"/>
                </a:lnTo>
                <a:lnTo>
                  <a:pt x="0" y="600075"/>
                </a:lnTo>
                <a:lnTo>
                  <a:pt x="0" y="0"/>
                </a:lnTo>
                <a:close/>
              </a:path>
            </a:pathLst>
          </a:custGeom>
          <a:solidFill>
            <a:srgbClr val="FFFFFF"/>
          </a:solidFill>
        </p:spPr>
        <p:txBody>
          <a:bodyPr wrap="square" lIns="0" tIns="0" rIns="0" bIns="0" rtlCol="0"/>
          <a:lstStyle/>
          <a:p/>
        </p:txBody>
      </p:sp>
      <p:sp>
        <p:nvSpPr>
          <p:cNvPr id="5" name="object 5"/>
          <p:cNvSpPr/>
          <p:nvPr/>
        </p:nvSpPr>
        <p:spPr>
          <a:xfrm>
            <a:off x="1436750" y="6192837"/>
            <a:ext cx="8435975" cy="600075"/>
          </a:xfrm>
          <a:custGeom>
            <a:avLst/>
            <a:gdLst/>
            <a:ahLst/>
            <a:cxnLst/>
            <a:rect l="l" t="t" r="r" b="b"/>
            <a:pathLst>
              <a:path w="8435975" h="600075">
                <a:moveTo>
                  <a:pt x="0" y="0"/>
                </a:moveTo>
                <a:lnTo>
                  <a:pt x="8435975" y="0"/>
                </a:lnTo>
                <a:lnTo>
                  <a:pt x="8435975" y="600075"/>
                </a:lnTo>
                <a:lnTo>
                  <a:pt x="0" y="600075"/>
                </a:lnTo>
                <a:lnTo>
                  <a:pt x="0" y="0"/>
                </a:lnTo>
                <a:close/>
              </a:path>
            </a:pathLst>
          </a:custGeom>
          <a:solidFill>
            <a:srgbClr val="FFFFFF"/>
          </a:solidFill>
        </p:spPr>
        <p:txBody>
          <a:bodyPr wrap="square" lIns="0" tIns="0" rIns="0" bIns="0" rtlCol="0"/>
          <a:lstStyle/>
          <a:p/>
        </p:txBody>
      </p:sp>
      <p:sp>
        <p:nvSpPr>
          <p:cNvPr id="7" name="object 7"/>
          <p:cNvSpPr txBox="1">
            <a:spLocks noGrp="1"/>
          </p:cNvSpPr>
          <p:nvPr>
            <p:ph type="title"/>
          </p:nvPr>
        </p:nvSpPr>
        <p:spPr>
          <a:xfrm>
            <a:off x="378968" y="0"/>
            <a:ext cx="11008995" cy="555625"/>
          </a:xfrm>
          <a:prstGeom prst="rect">
            <a:avLst/>
          </a:prstGeom>
        </p:spPr>
        <p:txBody>
          <a:bodyPr vert="horz" wrap="square" lIns="0" tIns="0" rIns="0" bIns="0" rtlCol="0">
            <a:spAutoFit/>
          </a:bodyPr>
          <a:lstStyle/>
          <a:p>
            <a:pPr marL="12700" marR="5080">
              <a:lnSpc>
                <a:spcPct val="100000"/>
              </a:lnSpc>
            </a:pPr>
            <a:r>
              <a:rPr sz="1800" b="1" spc="20" dirty="0">
                <a:solidFill>
                  <a:srgbClr val="000000"/>
                </a:solidFill>
                <a:latin typeface="Microsoft JhengHei" panose="020B0604030504040204" charset="-120"/>
                <a:cs typeface="Microsoft JhengHei" panose="020B0604030504040204" charset="-120"/>
              </a:rPr>
              <a:t>冲减顺序：</a:t>
            </a:r>
            <a:r>
              <a:rPr sz="1800" spc="20" dirty="0">
                <a:solidFill>
                  <a:srgbClr val="000000"/>
                </a:solidFill>
              </a:rPr>
              <a:t>特殊收入部分→当年销售研发活动直接形成产品（包括组成部分）对应的材料部分→以前年度销售 </a:t>
            </a:r>
            <a:r>
              <a:rPr sz="1800" spc="-345" dirty="0">
                <a:solidFill>
                  <a:srgbClr val="000000"/>
                </a:solidFill>
              </a:rPr>
              <a:t> </a:t>
            </a:r>
            <a:r>
              <a:rPr sz="1800" spc="-5" dirty="0">
                <a:solidFill>
                  <a:srgbClr val="000000"/>
                </a:solidFill>
              </a:rPr>
              <a:t>研发活动直接形成产品（包括组成部分）对应材料部分结转金额。</a:t>
            </a:r>
            <a:endParaRPr sz="1800">
              <a:latin typeface="Microsoft JhengHei" panose="020B0604030504040204" charset="-120"/>
              <a:cs typeface="Microsoft JhengHei" panose="020B0604030504040204" charset="-120"/>
            </a:endParaRPr>
          </a:p>
        </p:txBody>
      </p:sp>
      <p:graphicFrame>
        <p:nvGraphicFramePr>
          <p:cNvPr id="6" name="object 6"/>
          <p:cNvGraphicFramePr>
            <a:graphicFrameLocks noGrp="1"/>
          </p:cNvGraphicFramePr>
          <p:nvPr/>
        </p:nvGraphicFramePr>
        <p:xfrm>
          <a:off x="650875" y="631825"/>
          <a:ext cx="10859135" cy="6162675"/>
        </p:xfrm>
        <a:graphic>
          <a:graphicData uri="http://schemas.openxmlformats.org/drawingml/2006/table">
            <a:tbl>
              <a:tblPr firstRow="1" bandRow="1">
                <a:tableStyleId>{2D5ABB26-0587-4C30-8999-92F81FD0307C}</a:tableStyleId>
              </a:tblPr>
              <a:tblGrid>
                <a:gridCol w="767080"/>
                <a:gridCol w="8435975"/>
                <a:gridCol w="1337945"/>
                <a:gridCol w="308609"/>
              </a:tblGrid>
              <a:tr h="377825">
                <a:tc rowSpan="2">
                  <a:txBody>
                    <a:bodyPr/>
                    <a:lstStyle/>
                    <a:p>
                      <a:pPr algn="ctr">
                        <a:lnSpc>
                          <a:spcPct val="100000"/>
                        </a:lnSpc>
                        <a:spcBef>
                          <a:spcPts val="295"/>
                        </a:spcBef>
                      </a:pPr>
                      <a:r>
                        <a:rPr sz="1800" spc="-105" dirty="0">
                          <a:latin typeface="Arial Unicode MS" panose="020B0604020202020204" charset="-122"/>
                          <a:cs typeface="Arial Unicode MS" panose="020B0604020202020204" charset="-122"/>
                        </a:rPr>
                        <a:t>40</a:t>
                      </a:r>
                      <a:endParaRPr sz="18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0960">
                        <a:lnSpc>
                          <a:spcPct val="100000"/>
                        </a:lnSpc>
                        <a:spcBef>
                          <a:spcPts val="505"/>
                        </a:spcBef>
                      </a:pPr>
                      <a:r>
                        <a:rPr sz="1800" spc="-5" dirty="0">
                          <a:latin typeface="Arial Unicode MS" panose="020B0604020202020204" charset="-122"/>
                          <a:cs typeface="Arial Unicode MS" panose="020B0604020202020204" charset="-122"/>
                        </a:rPr>
                        <a:t>三、年度研发费用小计</a:t>
                      </a:r>
                      <a:r>
                        <a:rPr sz="1800" spc="-5" dirty="0">
                          <a:latin typeface="Times New Roman" panose="02020603050405020304"/>
                          <a:cs typeface="Times New Roman" panose="02020603050405020304"/>
                        </a:rPr>
                        <a:t>(2+36</a:t>
                      </a:r>
                      <a:r>
                        <a:rPr sz="1800" spc="-5" dirty="0">
                          <a:latin typeface="Courier New" panose="02070309020205020404"/>
                          <a:cs typeface="Courier New" panose="02070309020205020404"/>
                        </a:rPr>
                        <a:t>×</a:t>
                      </a:r>
                      <a:r>
                        <a:rPr sz="1800" spc="-5" dirty="0">
                          <a:latin typeface="Times New Roman" panose="02020603050405020304"/>
                          <a:cs typeface="Times New Roman" panose="02020603050405020304"/>
                        </a:rPr>
                        <a:t>80%+38)</a:t>
                      </a:r>
                      <a:endParaRPr sz="18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endParaRPr sz="1800">
                        <a:latin typeface="Times New Roman" panose="02020603050405020304"/>
                        <a:cs typeface="Times New Roman" panose="02020603050405020304"/>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Times New Roman" panose="02020603050405020304"/>
                        <a:cs typeface="Times New Roman" panose="02020603050405020304"/>
                      </a:endParaRPr>
                    </a:p>
                  </a:txBody>
                  <a:tcPr marL="0" marR="0" marT="0" marB="0">
                    <a:lnL w="19050">
                      <a:solidFill>
                        <a:srgbClr val="000000"/>
                      </a:solidFill>
                      <a:prstDash val="solid"/>
                    </a:lnL>
                    <a:lnB w="9525">
                      <a:solidFill>
                        <a:srgbClr val="7C7C7C"/>
                      </a:solidFill>
                      <a:prstDash val="solid"/>
                    </a:lnB>
                  </a:tcPr>
                </a:tc>
              </a:tr>
              <a:tr h="0">
                <a:tc vMerge="1">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rowSpan="13">
                  <a:txBody>
                    <a:bodyPr/>
                    <a:lstStyle/>
                    <a:p>
                      <a:endParaRPr sz="1800">
                        <a:latin typeface="Times New Roman" panose="02020603050405020304"/>
                        <a:cs typeface="Times New Roman" panose="02020603050405020304"/>
                      </a:endParaRPr>
                    </a:p>
                  </a:txBody>
                  <a:tcPr marL="0" marR="0" marT="0" marB="0">
                    <a:lnL w="19050">
                      <a:solidFill>
                        <a:srgbClr val="000000"/>
                      </a:solidFill>
                      <a:prstDash val="solid"/>
                    </a:lnL>
                    <a:lnT w="9525">
                      <a:solidFill>
                        <a:srgbClr val="7C7C7C"/>
                      </a:solidFill>
                      <a:prstDash val="solid"/>
                    </a:lnT>
                  </a:tcPr>
                </a:tc>
              </a:tr>
              <a:tr h="448945">
                <a:tc>
                  <a:txBody>
                    <a:bodyPr/>
                    <a:lstStyle/>
                    <a:p>
                      <a:pPr algn="r">
                        <a:lnSpc>
                          <a:spcPct val="100000"/>
                        </a:lnSpc>
                        <a:spcBef>
                          <a:spcPts val="295"/>
                        </a:spcBef>
                      </a:pPr>
                      <a:r>
                        <a:rPr sz="1800" spc="-5" dirty="0">
                          <a:latin typeface="Arial Unicode MS" panose="020B0604020202020204" charset="-122"/>
                          <a:cs typeface="Arial Unicode MS" panose="020B0604020202020204" charset="-122"/>
                        </a:rPr>
                        <a:t>4</a:t>
                      </a:r>
                      <a:r>
                        <a:rPr sz="1800" dirty="0">
                          <a:latin typeface="Arial Unicode MS" panose="020B0604020202020204" charset="-122"/>
                          <a:cs typeface="Arial Unicode MS" panose="020B0604020202020204" charset="-122"/>
                        </a:rPr>
                        <a:t>1</a:t>
                      </a:r>
                      <a:endParaRPr sz="18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6230">
                        <a:lnSpc>
                          <a:spcPct val="100000"/>
                        </a:lnSpc>
                        <a:spcBef>
                          <a:spcPts val="295"/>
                        </a:spcBef>
                      </a:pPr>
                      <a:r>
                        <a:rPr sz="1800" spc="-5" dirty="0">
                          <a:latin typeface="Arial Unicode MS" panose="020B0604020202020204" charset="-122"/>
                          <a:cs typeface="Arial Unicode MS" panose="020B0604020202020204" charset="-122"/>
                        </a:rPr>
                        <a:t>（一）本年费用化金额</a:t>
                      </a:r>
                      <a:endParaRPr sz="18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9050">
                      <a:solidFill>
                        <a:srgbClr val="000000"/>
                      </a:solidFill>
                      <a:prstDash val="solid"/>
                    </a:lnL>
                    <a:lnT w="9525">
                      <a:solidFill>
                        <a:srgbClr val="7C7C7C"/>
                      </a:solidFill>
                      <a:prstDash val="solid"/>
                    </a:lnT>
                  </a:tcPr>
                </a:tc>
              </a:tr>
              <a:tr h="449579">
                <a:tc>
                  <a:txBody>
                    <a:bodyPr/>
                    <a:lstStyle/>
                    <a:p>
                      <a:pPr algn="r">
                        <a:lnSpc>
                          <a:spcPct val="100000"/>
                        </a:lnSpc>
                        <a:spcBef>
                          <a:spcPts val="295"/>
                        </a:spcBef>
                      </a:pPr>
                      <a:r>
                        <a:rPr sz="1800" dirty="0">
                          <a:latin typeface="Arial Unicode MS" panose="020B0604020202020204" charset="-122"/>
                          <a:cs typeface="Arial Unicode MS" panose="020B0604020202020204" charset="-122"/>
                        </a:rPr>
                        <a:t>42</a:t>
                      </a:r>
                      <a:endParaRPr sz="18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6230">
                        <a:lnSpc>
                          <a:spcPct val="100000"/>
                        </a:lnSpc>
                        <a:spcBef>
                          <a:spcPts val="295"/>
                        </a:spcBef>
                      </a:pPr>
                      <a:r>
                        <a:rPr sz="1800" dirty="0">
                          <a:latin typeface="Arial Unicode MS" panose="020B0604020202020204" charset="-122"/>
                          <a:cs typeface="Arial Unicode MS" panose="020B0604020202020204" charset="-122"/>
                        </a:rPr>
                        <a:t>（二）本年资本化金额</a:t>
                      </a:r>
                      <a:endParaRPr sz="18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9050">
                      <a:solidFill>
                        <a:srgbClr val="000000"/>
                      </a:solidFill>
                      <a:prstDash val="solid"/>
                    </a:lnL>
                    <a:lnT w="9525">
                      <a:solidFill>
                        <a:srgbClr val="7C7C7C"/>
                      </a:solidFill>
                      <a:prstDash val="solid"/>
                    </a:lnT>
                  </a:tcPr>
                </a:tc>
              </a:tr>
              <a:tr h="448945">
                <a:tc>
                  <a:txBody>
                    <a:bodyPr/>
                    <a:lstStyle/>
                    <a:p>
                      <a:pPr algn="r">
                        <a:lnSpc>
                          <a:spcPct val="100000"/>
                        </a:lnSpc>
                        <a:spcBef>
                          <a:spcPts val="295"/>
                        </a:spcBef>
                      </a:pPr>
                      <a:r>
                        <a:rPr sz="1800" dirty="0">
                          <a:latin typeface="Arial Unicode MS" panose="020B0604020202020204" charset="-122"/>
                          <a:cs typeface="Arial Unicode MS" panose="020B0604020202020204" charset="-122"/>
                        </a:rPr>
                        <a:t>43</a:t>
                      </a:r>
                      <a:endParaRPr sz="18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0960">
                        <a:lnSpc>
                          <a:spcPct val="100000"/>
                        </a:lnSpc>
                        <a:spcBef>
                          <a:spcPts val="295"/>
                        </a:spcBef>
                      </a:pPr>
                      <a:r>
                        <a:rPr sz="1800" dirty="0">
                          <a:latin typeface="Arial Unicode MS" panose="020B0604020202020204" charset="-122"/>
                          <a:cs typeface="Arial Unicode MS" panose="020B0604020202020204" charset="-122"/>
                        </a:rPr>
                        <a:t>四、本年形成无形资产摊销额</a:t>
                      </a:r>
                      <a:endParaRPr sz="18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9050">
                      <a:solidFill>
                        <a:srgbClr val="000000"/>
                      </a:solidFill>
                      <a:prstDash val="solid"/>
                    </a:lnL>
                    <a:lnT w="9525">
                      <a:solidFill>
                        <a:srgbClr val="7C7C7C"/>
                      </a:solidFill>
                      <a:prstDash val="solid"/>
                    </a:lnT>
                  </a:tcPr>
                </a:tc>
              </a:tr>
              <a:tr h="449579">
                <a:tc>
                  <a:txBody>
                    <a:bodyPr/>
                    <a:lstStyle/>
                    <a:p>
                      <a:pPr algn="r">
                        <a:lnSpc>
                          <a:spcPct val="100000"/>
                        </a:lnSpc>
                        <a:spcBef>
                          <a:spcPts val="295"/>
                        </a:spcBef>
                      </a:pPr>
                      <a:r>
                        <a:rPr sz="1800" spc="-5" dirty="0">
                          <a:latin typeface="Arial Unicode MS" panose="020B0604020202020204" charset="-122"/>
                          <a:cs typeface="Arial Unicode MS" panose="020B0604020202020204" charset="-122"/>
                        </a:rPr>
                        <a:t>4</a:t>
                      </a:r>
                      <a:r>
                        <a:rPr sz="1800" dirty="0">
                          <a:latin typeface="Arial Unicode MS" panose="020B0604020202020204" charset="-122"/>
                          <a:cs typeface="Arial Unicode MS" panose="020B0604020202020204" charset="-122"/>
                        </a:rPr>
                        <a:t>4</a:t>
                      </a:r>
                      <a:endParaRPr sz="18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0960">
                        <a:lnSpc>
                          <a:spcPct val="100000"/>
                        </a:lnSpc>
                        <a:spcBef>
                          <a:spcPts val="295"/>
                        </a:spcBef>
                      </a:pPr>
                      <a:r>
                        <a:rPr sz="1800" spc="-5" dirty="0">
                          <a:latin typeface="Arial Unicode MS" panose="020B0604020202020204" charset="-122"/>
                          <a:cs typeface="Arial Unicode MS" panose="020B0604020202020204" charset="-122"/>
                        </a:rPr>
                        <a:t>五、以前年度形成无形资产本年摊销额</a:t>
                      </a:r>
                      <a:endParaRPr sz="18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9050">
                      <a:solidFill>
                        <a:srgbClr val="000000"/>
                      </a:solidFill>
                      <a:prstDash val="solid"/>
                    </a:lnL>
                    <a:lnT w="9525">
                      <a:solidFill>
                        <a:srgbClr val="7C7C7C"/>
                      </a:solidFill>
                      <a:prstDash val="solid"/>
                    </a:lnT>
                  </a:tcPr>
                </a:tc>
              </a:tr>
              <a:tr h="448945">
                <a:tc>
                  <a:txBody>
                    <a:bodyPr/>
                    <a:lstStyle/>
                    <a:p>
                      <a:pPr algn="r">
                        <a:lnSpc>
                          <a:spcPct val="100000"/>
                        </a:lnSpc>
                        <a:spcBef>
                          <a:spcPts val="300"/>
                        </a:spcBef>
                      </a:pPr>
                      <a:r>
                        <a:rPr sz="1800" dirty="0">
                          <a:latin typeface="Arial Unicode MS" panose="020B0604020202020204" charset="-122"/>
                          <a:cs typeface="Arial Unicode MS" panose="020B0604020202020204" charset="-122"/>
                        </a:rPr>
                        <a:t>45</a:t>
                      </a:r>
                      <a:endParaRPr sz="18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0960">
                        <a:lnSpc>
                          <a:spcPct val="100000"/>
                        </a:lnSpc>
                        <a:spcBef>
                          <a:spcPts val="400"/>
                        </a:spcBef>
                      </a:pPr>
                      <a:r>
                        <a:rPr sz="1800" spc="-5" dirty="0">
                          <a:latin typeface="Arial Unicode MS" panose="020B0604020202020204" charset="-122"/>
                          <a:cs typeface="Arial Unicode MS" panose="020B0604020202020204" charset="-122"/>
                        </a:rPr>
                        <a:t>六、允许扣除的研发费用合计（</a:t>
                      </a:r>
                      <a:r>
                        <a:rPr sz="1800" spc="-5" dirty="0">
                          <a:latin typeface="Times New Roman" panose="02020603050405020304"/>
                          <a:cs typeface="Times New Roman" panose="02020603050405020304"/>
                        </a:rPr>
                        <a:t>41+43+44</a:t>
                      </a:r>
                      <a:r>
                        <a:rPr sz="1800" spc="-5" dirty="0">
                          <a:latin typeface="Arial Unicode MS" panose="020B0604020202020204" charset="-122"/>
                          <a:cs typeface="Arial Unicode MS" panose="020B0604020202020204" charset="-122"/>
                        </a:rPr>
                        <a:t>）</a:t>
                      </a:r>
                      <a:endParaRPr sz="18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9050">
                      <a:solidFill>
                        <a:srgbClr val="000000"/>
                      </a:solidFill>
                      <a:prstDash val="solid"/>
                    </a:lnL>
                    <a:lnT w="9525">
                      <a:solidFill>
                        <a:srgbClr val="7C7C7C"/>
                      </a:solidFill>
                      <a:prstDash val="solid"/>
                    </a:lnT>
                  </a:tcPr>
                </a:tc>
              </a:tr>
              <a:tr h="449579">
                <a:tc>
                  <a:txBody>
                    <a:bodyPr/>
                    <a:lstStyle/>
                    <a:p>
                      <a:pPr algn="r">
                        <a:lnSpc>
                          <a:spcPct val="100000"/>
                        </a:lnSpc>
                        <a:spcBef>
                          <a:spcPts val="250"/>
                        </a:spcBef>
                      </a:pPr>
                      <a:r>
                        <a:rPr sz="1800" b="1" spc="20" dirty="0">
                          <a:solidFill>
                            <a:srgbClr val="FF0000"/>
                          </a:solidFill>
                          <a:latin typeface="Arial" panose="020B0604020202020204"/>
                          <a:cs typeface="Arial" panose="020B0604020202020204"/>
                        </a:rPr>
                        <a:t>4</a:t>
                      </a:r>
                      <a:r>
                        <a:rPr sz="1800" b="1" dirty="0">
                          <a:solidFill>
                            <a:srgbClr val="FF0000"/>
                          </a:solidFill>
                          <a:latin typeface="Arial" panose="020B0604020202020204"/>
                          <a:cs typeface="Arial" panose="020B0604020202020204"/>
                        </a:rPr>
                        <a:t>6</a:t>
                      </a:r>
                      <a:endParaRPr sz="1800">
                        <a:latin typeface="Arial" panose="020B0604020202020204"/>
                        <a:cs typeface="Arial" panose="020B0604020202020204"/>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6230">
                        <a:lnSpc>
                          <a:spcPct val="100000"/>
                        </a:lnSpc>
                        <a:spcBef>
                          <a:spcPts val="300"/>
                        </a:spcBef>
                      </a:pPr>
                      <a:r>
                        <a:rPr sz="1800" b="1" spc="5" dirty="0">
                          <a:solidFill>
                            <a:srgbClr val="FF0000"/>
                          </a:solidFill>
                          <a:latin typeface="Microsoft JhengHei" panose="020B0604030504040204" charset="-120"/>
                          <a:cs typeface="Microsoft JhengHei" panose="020B0604030504040204" charset="-120"/>
                        </a:rPr>
                        <a:t>减：特殊收入部分</a:t>
                      </a:r>
                      <a:endParaRPr sz="1800">
                        <a:latin typeface="Microsoft JhengHei" panose="020B0604030504040204" charset="-120"/>
                        <a:cs typeface="Microsoft JhengHei" panose="020B0604030504040204" charset="-12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Microsoft JhengHei" panose="020B0604030504040204" charset="-120"/>
                        <a:cs typeface="Microsoft JhengHei" panose="020B0604030504040204" charset="-120"/>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9050">
                      <a:solidFill>
                        <a:srgbClr val="000000"/>
                      </a:solidFill>
                      <a:prstDash val="solid"/>
                    </a:lnL>
                    <a:lnT w="9525">
                      <a:solidFill>
                        <a:srgbClr val="7C7C7C"/>
                      </a:solidFill>
                      <a:prstDash val="solid"/>
                    </a:lnT>
                  </a:tcPr>
                </a:tc>
              </a:tr>
              <a:tr h="448945">
                <a:tc>
                  <a:txBody>
                    <a:bodyPr/>
                    <a:lstStyle/>
                    <a:p>
                      <a:pPr algn="r">
                        <a:lnSpc>
                          <a:spcPct val="100000"/>
                        </a:lnSpc>
                        <a:spcBef>
                          <a:spcPts val="300"/>
                        </a:spcBef>
                      </a:pPr>
                      <a:r>
                        <a:rPr sz="1800" dirty="0">
                          <a:latin typeface="Arial Unicode MS" panose="020B0604020202020204" charset="-122"/>
                          <a:cs typeface="Arial Unicode MS" panose="020B0604020202020204" charset="-122"/>
                        </a:rPr>
                        <a:t>47</a:t>
                      </a:r>
                      <a:endParaRPr sz="18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0960">
                        <a:lnSpc>
                          <a:spcPct val="100000"/>
                        </a:lnSpc>
                        <a:spcBef>
                          <a:spcPts val="400"/>
                        </a:spcBef>
                      </a:pPr>
                      <a:r>
                        <a:rPr sz="1800" spc="-5" dirty="0">
                          <a:latin typeface="Arial Unicode MS" panose="020B0604020202020204" charset="-122"/>
                          <a:cs typeface="Arial Unicode MS" panose="020B0604020202020204" charset="-122"/>
                        </a:rPr>
                        <a:t>七、允许扣除的研发费用抵减特殊收入后的金额</a:t>
                      </a:r>
                      <a:r>
                        <a:rPr sz="1800" spc="-5" dirty="0">
                          <a:latin typeface="Times New Roman" panose="02020603050405020304"/>
                          <a:cs typeface="Times New Roman" panose="02020603050405020304"/>
                        </a:rPr>
                        <a:t>(45-46)</a:t>
                      </a:r>
                      <a:endParaRPr sz="18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Times New Roman" panose="02020603050405020304"/>
                        <a:cs typeface="Times New Roman" panose="02020603050405020304"/>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9050">
                      <a:solidFill>
                        <a:srgbClr val="000000"/>
                      </a:solidFill>
                      <a:prstDash val="solid"/>
                    </a:lnL>
                    <a:lnT w="9525">
                      <a:solidFill>
                        <a:srgbClr val="7C7C7C"/>
                      </a:solidFill>
                      <a:prstDash val="solid"/>
                    </a:lnT>
                  </a:tcPr>
                </a:tc>
              </a:tr>
              <a:tr h="449579">
                <a:tc>
                  <a:txBody>
                    <a:bodyPr/>
                    <a:lstStyle/>
                    <a:p>
                      <a:pPr algn="r">
                        <a:lnSpc>
                          <a:spcPct val="100000"/>
                        </a:lnSpc>
                        <a:spcBef>
                          <a:spcPts val="250"/>
                        </a:spcBef>
                      </a:pPr>
                      <a:r>
                        <a:rPr sz="1800" b="1" spc="20" dirty="0">
                          <a:solidFill>
                            <a:srgbClr val="FF0000"/>
                          </a:solidFill>
                          <a:latin typeface="Arial" panose="020B0604020202020204"/>
                          <a:cs typeface="Arial" panose="020B0604020202020204"/>
                        </a:rPr>
                        <a:t>4</a:t>
                      </a:r>
                      <a:r>
                        <a:rPr sz="1800" b="1" dirty="0">
                          <a:solidFill>
                            <a:srgbClr val="FF0000"/>
                          </a:solidFill>
                          <a:latin typeface="Arial" panose="020B0604020202020204"/>
                          <a:cs typeface="Arial" panose="020B0604020202020204"/>
                        </a:rPr>
                        <a:t>8</a:t>
                      </a:r>
                      <a:endParaRPr sz="1800">
                        <a:latin typeface="Arial" panose="020B0604020202020204"/>
                        <a:cs typeface="Arial" panose="020B0604020202020204"/>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6230">
                        <a:lnSpc>
                          <a:spcPct val="100000"/>
                        </a:lnSpc>
                        <a:spcBef>
                          <a:spcPts val="300"/>
                        </a:spcBef>
                      </a:pPr>
                      <a:r>
                        <a:rPr sz="1800" b="1" spc="5" dirty="0">
                          <a:solidFill>
                            <a:srgbClr val="FF0000"/>
                          </a:solidFill>
                          <a:latin typeface="Microsoft JhengHei" panose="020B0604030504040204" charset="-120"/>
                          <a:cs typeface="Microsoft JhengHei" panose="020B0604030504040204" charset="-120"/>
                        </a:rPr>
                        <a:t>减：当年销售研发活动直接形成产品（包括组成部分）对应的材料部分</a:t>
                      </a:r>
                      <a:endParaRPr sz="1800">
                        <a:latin typeface="Microsoft JhengHei" panose="020B0604030504040204" charset="-120"/>
                        <a:cs typeface="Microsoft JhengHei" panose="020B0604030504040204" charset="-12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Microsoft JhengHei" panose="020B0604030504040204" charset="-120"/>
                        <a:cs typeface="Microsoft JhengHei" panose="020B0604030504040204" charset="-120"/>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9050">
                      <a:solidFill>
                        <a:srgbClr val="000000"/>
                      </a:solidFill>
                      <a:prstDash val="solid"/>
                    </a:lnL>
                    <a:lnT w="9525">
                      <a:solidFill>
                        <a:srgbClr val="7C7C7C"/>
                      </a:solidFill>
                      <a:prstDash val="solid"/>
                    </a:lnT>
                  </a:tcPr>
                </a:tc>
              </a:tr>
              <a:tr h="600075">
                <a:tc>
                  <a:txBody>
                    <a:bodyPr/>
                    <a:lstStyle/>
                    <a:p>
                      <a:pPr algn="r">
                        <a:lnSpc>
                          <a:spcPct val="100000"/>
                        </a:lnSpc>
                        <a:spcBef>
                          <a:spcPts val="845"/>
                        </a:spcBef>
                      </a:pPr>
                      <a:r>
                        <a:rPr sz="1800" b="1" spc="20" dirty="0">
                          <a:solidFill>
                            <a:srgbClr val="FF0000"/>
                          </a:solidFill>
                          <a:latin typeface="Arial" panose="020B0604020202020204"/>
                          <a:cs typeface="Arial" panose="020B0604020202020204"/>
                        </a:rPr>
                        <a:t>4</a:t>
                      </a:r>
                      <a:r>
                        <a:rPr sz="1800" b="1" dirty="0">
                          <a:solidFill>
                            <a:srgbClr val="FF0000"/>
                          </a:solidFill>
                          <a:latin typeface="Arial" panose="020B0604020202020204"/>
                          <a:cs typeface="Arial" panose="020B0604020202020204"/>
                        </a:rPr>
                        <a:t>9</a:t>
                      </a:r>
                      <a:endParaRPr sz="1800">
                        <a:latin typeface="Arial" panose="020B0604020202020204"/>
                        <a:cs typeface="Arial" panose="020B0604020202020204"/>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6230">
                        <a:lnSpc>
                          <a:spcPts val="2050"/>
                        </a:lnSpc>
                      </a:pPr>
                      <a:r>
                        <a:rPr sz="1800" b="1" spc="5" dirty="0">
                          <a:solidFill>
                            <a:srgbClr val="FF0000"/>
                          </a:solidFill>
                          <a:latin typeface="Microsoft JhengHei" panose="020B0604030504040204" charset="-120"/>
                          <a:cs typeface="Microsoft JhengHei" panose="020B0604030504040204" charset="-120"/>
                        </a:rPr>
                        <a:t>减：以前年度销售研发活动直接形成产品（包括组成部分）对应材料部分结转</a:t>
                      </a:r>
                      <a:r>
                        <a:rPr sz="1800" b="1" spc="50" dirty="0">
                          <a:solidFill>
                            <a:srgbClr val="FF0000"/>
                          </a:solidFill>
                          <a:latin typeface="Microsoft JhengHei" panose="020B0604030504040204" charset="-120"/>
                          <a:cs typeface="Microsoft JhengHei" panose="020B0604030504040204" charset="-120"/>
                        </a:rPr>
                        <a:t> </a:t>
                      </a:r>
                      <a:r>
                        <a:rPr sz="1800" b="1" dirty="0">
                          <a:solidFill>
                            <a:srgbClr val="FF0000"/>
                          </a:solidFill>
                          <a:latin typeface="Microsoft JhengHei" panose="020B0604030504040204" charset="-120"/>
                          <a:cs typeface="Microsoft JhengHei" panose="020B0604030504040204" charset="-120"/>
                        </a:rPr>
                        <a:t>金</a:t>
                      </a:r>
                      <a:endParaRPr sz="1800">
                        <a:latin typeface="Microsoft JhengHei" panose="020B0604030504040204" charset="-120"/>
                        <a:cs typeface="Microsoft JhengHei" panose="020B0604030504040204" charset="-120"/>
                      </a:endParaRPr>
                    </a:p>
                    <a:p>
                      <a:pPr marL="60960">
                        <a:lnSpc>
                          <a:spcPct val="100000"/>
                        </a:lnSpc>
                        <a:spcBef>
                          <a:spcPts val="5"/>
                        </a:spcBef>
                      </a:pPr>
                      <a:r>
                        <a:rPr sz="1800" b="1" dirty="0">
                          <a:solidFill>
                            <a:srgbClr val="FF0000"/>
                          </a:solidFill>
                          <a:latin typeface="Microsoft JhengHei" panose="020B0604030504040204" charset="-120"/>
                          <a:cs typeface="Microsoft JhengHei" panose="020B0604030504040204" charset="-120"/>
                        </a:rPr>
                        <a:t>额</a:t>
                      </a:r>
                      <a:endParaRPr sz="1800">
                        <a:latin typeface="Microsoft JhengHei" panose="020B0604030504040204" charset="-120"/>
                        <a:cs typeface="Microsoft JhengHei" panose="020B0604030504040204" charset="-12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Microsoft JhengHei" panose="020B0604030504040204" charset="-120"/>
                        <a:cs typeface="Microsoft JhengHei" panose="020B0604030504040204" charset="-120"/>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9050">
                      <a:solidFill>
                        <a:srgbClr val="000000"/>
                      </a:solidFill>
                      <a:prstDash val="solid"/>
                    </a:lnL>
                    <a:lnT w="9525">
                      <a:solidFill>
                        <a:srgbClr val="7C7C7C"/>
                      </a:solidFill>
                      <a:prstDash val="solid"/>
                    </a:lnT>
                  </a:tcPr>
                </a:tc>
              </a:tr>
              <a:tr h="448945">
                <a:tc>
                  <a:txBody>
                    <a:bodyPr/>
                    <a:lstStyle/>
                    <a:p>
                      <a:pPr algn="r">
                        <a:lnSpc>
                          <a:spcPct val="100000"/>
                        </a:lnSpc>
                        <a:spcBef>
                          <a:spcPts val="300"/>
                        </a:spcBef>
                      </a:pPr>
                      <a:r>
                        <a:rPr sz="1800" dirty="0">
                          <a:latin typeface="Arial Unicode MS" panose="020B0604020202020204" charset="-122"/>
                          <a:cs typeface="Arial Unicode MS" panose="020B0604020202020204" charset="-122"/>
                        </a:rPr>
                        <a:t>50</a:t>
                      </a:r>
                      <a:endParaRPr sz="18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0960">
                        <a:lnSpc>
                          <a:spcPct val="100000"/>
                        </a:lnSpc>
                        <a:spcBef>
                          <a:spcPts val="400"/>
                        </a:spcBef>
                      </a:pPr>
                      <a:r>
                        <a:rPr sz="1800" dirty="0">
                          <a:latin typeface="Arial Unicode MS" panose="020B0604020202020204" charset="-122"/>
                          <a:cs typeface="Arial Unicode MS" panose="020B0604020202020204" charset="-122"/>
                        </a:rPr>
                        <a:t>八、加计扣除比例（</a:t>
                      </a:r>
                      <a:r>
                        <a:rPr sz="1800" dirty="0">
                          <a:latin typeface="Times New Roman" panose="02020603050405020304"/>
                          <a:cs typeface="Times New Roman" panose="02020603050405020304"/>
                        </a:rPr>
                        <a:t>%</a:t>
                      </a:r>
                      <a:r>
                        <a:rPr sz="1800" dirty="0">
                          <a:latin typeface="Arial Unicode MS" panose="020B0604020202020204" charset="-122"/>
                          <a:cs typeface="Arial Unicode MS" panose="020B0604020202020204" charset="-122"/>
                        </a:rPr>
                        <a:t>）</a:t>
                      </a:r>
                      <a:endParaRPr sz="18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9050">
                      <a:solidFill>
                        <a:srgbClr val="000000"/>
                      </a:solidFill>
                      <a:prstDash val="solid"/>
                    </a:lnL>
                    <a:lnT w="9525">
                      <a:solidFill>
                        <a:srgbClr val="7C7C7C"/>
                      </a:solidFill>
                      <a:prstDash val="solid"/>
                    </a:lnT>
                  </a:tcPr>
                </a:tc>
              </a:tr>
              <a:tr h="448945">
                <a:tc>
                  <a:txBody>
                    <a:bodyPr/>
                    <a:lstStyle/>
                    <a:p>
                      <a:pPr algn="r">
                        <a:lnSpc>
                          <a:spcPct val="100000"/>
                        </a:lnSpc>
                        <a:spcBef>
                          <a:spcPts val="300"/>
                        </a:spcBef>
                      </a:pPr>
                      <a:r>
                        <a:rPr sz="1800" dirty="0">
                          <a:latin typeface="Arial Unicode MS" panose="020B0604020202020204" charset="-122"/>
                          <a:cs typeface="Arial Unicode MS" panose="020B0604020202020204" charset="-122"/>
                        </a:rPr>
                        <a:t>51</a:t>
                      </a:r>
                      <a:endParaRPr sz="18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0960">
                        <a:lnSpc>
                          <a:spcPct val="100000"/>
                        </a:lnSpc>
                        <a:spcBef>
                          <a:spcPts val="515"/>
                        </a:spcBef>
                      </a:pPr>
                      <a:r>
                        <a:rPr sz="1800" dirty="0">
                          <a:latin typeface="Arial Unicode MS" panose="020B0604020202020204" charset="-122"/>
                          <a:cs typeface="Arial Unicode MS" panose="020B0604020202020204" charset="-122"/>
                        </a:rPr>
                        <a:t>九、本年研发费用加计扣除总额（</a:t>
                      </a:r>
                      <a:r>
                        <a:rPr sz="1800" dirty="0">
                          <a:latin typeface="Times New Roman" panose="02020603050405020304"/>
                          <a:cs typeface="Times New Roman" panose="02020603050405020304"/>
                        </a:rPr>
                        <a:t>47-48-49</a:t>
                      </a:r>
                      <a:r>
                        <a:rPr sz="1800" dirty="0">
                          <a:latin typeface="Arial Unicode MS" panose="020B0604020202020204" charset="-122"/>
                          <a:cs typeface="Arial Unicode MS" panose="020B0604020202020204" charset="-122"/>
                        </a:rPr>
                        <a:t>）</a:t>
                      </a:r>
                      <a:r>
                        <a:rPr sz="1800" dirty="0">
                          <a:latin typeface="Courier New" panose="02070309020205020404"/>
                          <a:cs typeface="Courier New" panose="02070309020205020404"/>
                        </a:rPr>
                        <a:t>×</a:t>
                      </a:r>
                      <a:r>
                        <a:rPr sz="1800" dirty="0">
                          <a:latin typeface="Times New Roman" panose="02020603050405020304"/>
                          <a:cs typeface="Times New Roman" panose="02020603050405020304"/>
                        </a:rPr>
                        <a:t>50</a:t>
                      </a:r>
                      <a:endParaRPr sz="18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Times New Roman" panose="02020603050405020304"/>
                        <a:cs typeface="Times New Roman" panose="02020603050405020304"/>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9050">
                      <a:solidFill>
                        <a:srgbClr val="000000"/>
                      </a:solidFill>
                      <a:prstDash val="solid"/>
                    </a:lnL>
                    <a:lnT w="9525">
                      <a:solidFill>
                        <a:srgbClr val="7C7C7C"/>
                      </a:solidFill>
                      <a:prstDash val="solid"/>
                    </a:lnT>
                  </a:tcPr>
                </a:tc>
              </a:tr>
              <a:tr h="605154">
                <a:tc>
                  <a:txBody>
                    <a:bodyPr/>
                    <a:lstStyle/>
                    <a:p>
                      <a:pPr algn="r">
                        <a:lnSpc>
                          <a:spcPct val="100000"/>
                        </a:lnSpc>
                        <a:spcBef>
                          <a:spcPts val="895"/>
                        </a:spcBef>
                      </a:pPr>
                      <a:r>
                        <a:rPr sz="1800" dirty="0">
                          <a:latin typeface="Arial Unicode MS" panose="020B0604020202020204" charset="-122"/>
                          <a:cs typeface="Arial Unicode MS" panose="020B0604020202020204" charset="-122"/>
                        </a:rPr>
                        <a:t>52</a:t>
                      </a:r>
                      <a:endParaRPr sz="18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60960">
                        <a:lnSpc>
                          <a:spcPts val="2035"/>
                        </a:lnSpc>
                      </a:pPr>
                      <a:r>
                        <a:rPr sz="1800" dirty="0">
                          <a:latin typeface="Arial Unicode MS" panose="020B0604020202020204" charset="-122"/>
                          <a:cs typeface="Arial Unicode MS" panose="020B0604020202020204" charset="-122"/>
                        </a:rPr>
                        <a:t>十、销售研发活动直接形成产品（包括组成部分）对应材料部分结转以后年度扣减</a:t>
                      </a:r>
                      <a:endParaRPr sz="1800">
                        <a:latin typeface="Arial Unicode MS" panose="020B0604020202020204" charset="-122"/>
                        <a:cs typeface="Arial Unicode MS" panose="020B0604020202020204" charset="-122"/>
                      </a:endParaRPr>
                    </a:p>
                    <a:p>
                      <a:pPr marL="304800">
                        <a:lnSpc>
                          <a:spcPct val="100000"/>
                        </a:lnSpc>
                        <a:spcBef>
                          <a:spcPts val="50"/>
                        </a:spcBef>
                      </a:pPr>
                      <a:r>
                        <a:rPr sz="1800" spc="-10" dirty="0">
                          <a:latin typeface="Arial Unicode MS" panose="020B0604020202020204" charset="-122"/>
                          <a:cs typeface="Arial Unicode MS" panose="020B0604020202020204" charset="-122"/>
                        </a:rPr>
                        <a:t>金额（当</a:t>
                      </a:r>
                      <a:r>
                        <a:rPr sz="1800" spc="-10" dirty="0">
                          <a:latin typeface="Times New Roman" panose="02020603050405020304"/>
                          <a:cs typeface="Times New Roman" panose="02020603050405020304"/>
                        </a:rPr>
                        <a:t>47-48-49≥</a:t>
                      </a:r>
                      <a:r>
                        <a:rPr sz="1800" spc="-10" dirty="0">
                          <a:latin typeface="Arial Unicode MS" panose="020B0604020202020204" charset="-122"/>
                          <a:cs typeface="Arial Unicode MS" panose="020B0604020202020204" charset="-122"/>
                        </a:rPr>
                        <a:t>0，本行＝</a:t>
                      </a:r>
                      <a:r>
                        <a:rPr sz="1800" spc="-10" dirty="0">
                          <a:latin typeface="Times New Roman" panose="02020603050405020304"/>
                          <a:cs typeface="Times New Roman" panose="02020603050405020304"/>
                        </a:rPr>
                        <a:t>0</a:t>
                      </a:r>
                      <a:r>
                        <a:rPr sz="1800" spc="-10" dirty="0">
                          <a:latin typeface="Arial Unicode MS" panose="020B0604020202020204" charset="-122"/>
                          <a:cs typeface="Arial Unicode MS" panose="020B0604020202020204" charset="-122"/>
                        </a:rPr>
                        <a:t>；当</a:t>
                      </a:r>
                      <a:r>
                        <a:rPr sz="1800" spc="-10" dirty="0">
                          <a:latin typeface="Times New Roman" panose="02020603050405020304"/>
                          <a:cs typeface="Times New Roman" panose="02020603050405020304"/>
                        </a:rPr>
                        <a:t>47-48-49</a:t>
                      </a:r>
                      <a:r>
                        <a:rPr sz="1800" spc="-10" dirty="0">
                          <a:latin typeface="Arial Unicode MS" panose="020B0604020202020204" charset="-122"/>
                          <a:cs typeface="Arial Unicode MS" panose="020B0604020202020204" charset="-122"/>
                        </a:rPr>
                        <a:t>＜</a:t>
                      </a:r>
                      <a:r>
                        <a:rPr sz="1800" spc="-10" dirty="0">
                          <a:latin typeface="Times New Roman" panose="02020603050405020304"/>
                          <a:cs typeface="Times New Roman" panose="02020603050405020304"/>
                        </a:rPr>
                        <a:t>0</a:t>
                      </a:r>
                      <a:r>
                        <a:rPr sz="1800" spc="-10" dirty="0">
                          <a:latin typeface="Arial Unicode MS" panose="020B0604020202020204" charset="-122"/>
                          <a:cs typeface="Arial Unicode MS" panose="020B0604020202020204" charset="-122"/>
                        </a:rPr>
                        <a:t>，本行＝</a:t>
                      </a:r>
                      <a:r>
                        <a:rPr sz="1800" spc="-10" dirty="0">
                          <a:latin typeface="Times New Roman" panose="02020603050405020304"/>
                          <a:cs typeface="Times New Roman" panose="02020603050405020304"/>
                        </a:rPr>
                        <a:t>47-48-49</a:t>
                      </a:r>
                      <a:r>
                        <a:rPr sz="1800" spc="-10" dirty="0">
                          <a:latin typeface="Arial Unicode MS" panose="020B0604020202020204" charset="-122"/>
                          <a:cs typeface="Arial Unicode MS" panose="020B0604020202020204" charset="-122"/>
                        </a:rPr>
                        <a:t>的绝对值</a:t>
                      </a:r>
                      <a:r>
                        <a:rPr sz="1800" spc="-10" dirty="0">
                          <a:latin typeface="Times New Roman" panose="02020603050405020304"/>
                          <a:cs typeface="Times New Roman" panose="02020603050405020304"/>
                        </a:rPr>
                        <a:t>)</a:t>
                      </a:r>
                      <a:endParaRPr sz="18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endParaRPr sz="1800">
                        <a:latin typeface="Times New Roman" panose="02020603050405020304"/>
                        <a:cs typeface="Times New Roman" panose="02020603050405020304"/>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vMerge="1">
                  <a:tcPr marL="0" marR="0" marT="0" marB="0">
                    <a:lnL w="19050">
                      <a:solidFill>
                        <a:srgbClr val="000000"/>
                      </a:solidFill>
                      <a:prstDash val="solid"/>
                    </a:lnL>
                    <a:lnT w="9525">
                      <a:solidFill>
                        <a:srgbClr val="7C7C7C"/>
                      </a:solidFill>
                      <a:prstDash val="solid"/>
                    </a:lnT>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597" rIns="0" bIns="0" rtlCol="0">
            <a:spAutoFit/>
          </a:bodyPr>
          <a:lstStyle/>
          <a:p>
            <a:pPr marL="565785">
              <a:lnSpc>
                <a:spcPct val="100000"/>
              </a:lnSpc>
            </a:pPr>
            <a:r>
              <a:rPr sz="1800" b="1" spc="5" dirty="0">
                <a:solidFill>
                  <a:srgbClr val="3C3C3C"/>
                </a:solidFill>
                <a:latin typeface="Microsoft JhengHei" panose="020B0604030504040204" charset="-120"/>
                <a:cs typeface="Microsoft JhengHei" panose="020B0604030504040204" charset="-120"/>
              </a:rPr>
              <a:t>研发费加计扣除企业所得税优惠政策</a:t>
            </a:r>
            <a:endParaRPr sz="1800">
              <a:latin typeface="Microsoft JhengHei" panose="020B0604030504040204" charset="-120"/>
              <a:cs typeface="Microsoft JhengHei" panose="020B0604030504040204" charset="-120"/>
            </a:endParaRPr>
          </a:p>
        </p:txBody>
      </p:sp>
      <p:sp>
        <p:nvSpPr>
          <p:cNvPr id="3" name="object 3"/>
          <p:cNvSpPr/>
          <p:nvPr/>
        </p:nvSpPr>
        <p:spPr>
          <a:xfrm>
            <a:off x="854202" y="1520189"/>
            <a:ext cx="10294620" cy="4866640"/>
          </a:xfrm>
          <a:custGeom>
            <a:avLst/>
            <a:gdLst/>
            <a:ahLst/>
            <a:cxnLst/>
            <a:rect l="l" t="t" r="r" b="b"/>
            <a:pathLst>
              <a:path w="10294620" h="4866640">
                <a:moveTo>
                  <a:pt x="10290810" y="4866132"/>
                </a:moveTo>
                <a:lnTo>
                  <a:pt x="3809" y="4866132"/>
                </a:lnTo>
                <a:lnTo>
                  <a:pt x="2349" y="4865839"/>
                </a:lnTo>
                <a:lnTo>
                  <a:pt x="1117" y="4865014"/>
                </a:lnTo>
                <a:lnTo>
                  <a:pt x="292" y="4863782"/>
                </a:lnTo>
                <a:lnTo>
                  <a:pt x="0" y="4862322"/>
                </a:lnTo>
                <a:lnTo>
                  <a:pt x="0" y="3810"/>
                </a:lnTo>
                <a:lnTo>
                  <a:pt x="292" y="2349"/>
                </a:lnTo>
                <a:lnTo>
                  <a:pt x="1117" y="1117"/>
                </a:lnTo>
                <a:lnTo>
                  <a:pt x="2349" y="292"/>
                </a:lnTo>
                <a:lnTo>
                  <a:pt x="3809" y="0"/>
                </a:lnTo>
                <a:lnTo>
                  <a:pt x="10290810" y="0"/>
                </a:lnTo>
                <a:lnTo>
                  <a:pt x="10292270" y="292"/>
                </a:lnTo>
                <a:lnTo>
                  <a:pt x="10293502" y="1117"/>
                </a:lnTo>
                <a:lnTo>
                  <a:pt x="10294327" y="2349"/>
                </a:lnTo>
                <a:lnTo>
                  <a:pt x="10294620" y="3810"/>
                </a:lnTo>
                <a:lnTo>
                  <a:pt x="7619" y="3810"/>
                </a:lnTo>
                <a:lnTo>
                  <a:pt x="3809" y="7620"/>
                </a:lnTo>
                <a:lnTo>
                  <a:pt x="7619" y="7620"/>
                </a:lnTo>
                <a:lnTo>
                  <a:pt x="7619" y="4858512"/>
                </a:lnTo>
                <a:lnTo>
                  <a:pt x="3809" y="4858512"/>
                </a:lnTo>
                <a:lnTo>
                  <a:pt x="7619" y="4862322"/>
                </a:lnTo>
                <a:lnTo>
                  <a:pt x="10294620" y="4862322"/>
                </a:lnTo>
                <a:lnTo>
                  <a:pt x="10294327" y="4863782"/>
                </a:lnTo>
                <a:lnTo>
                  <a:pt x="10293502" y="4865014"/>
                </a:lnTo>
                <a:lnTo>
                  <a:pt x="10292270" y="4865839"/>
                </a:lnTo>
                <a:lnTo>
                  <a:pt x="10290810" y="4866132"/>
                </a:lnTo>
                <a:close/>
              </a:path>
            </a:pathLst>
          </a:custGeom>
          <a:solidFill>
            <a:srgbClr val="3C3C3C"/>
          </a:solidFill>
        </p:spPr>
        <p:txBody>
          <a:bodyPr wrap="square" lIns="0" tIns="0" rIns="0" bIns="0" rtlCol="0"/>
          <a:lstStyle/>
          <a:p/>
        </p:txBody>
      </p:sp>
      <p:sp>
        <p:nvSpPr>
          <p:cNvPr id="4" name="object 4"/>
          <p:cNvSpPr/>
          <p:nvPr/>
        </p:nvSpPr>
        <p:spPr>
          <a:xfrm>
            <a:off x="861822" y="1525905"/>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5" name="object 5"/>
          <p:cNvSpPr/>
          <p:nvPr/>
        </p:nvSpPr>
        <p:spPr>
          <a:xfrm>
            <a:off x="11145011" y="1524000"/>
            <a:ext cx="0" cy="4859020"/>
          </a:xfrm>
          <a:custGeom>
            <a:avLst/>
            <a:gdLst/>
            <a:ahLst/>
            <a:cxnLst/>
            <a:rect l="l" t="t" r="r" b="b"/>
            <a:pathLst>
              <a:path h="4859020">
                <a:moveTo>
                  <a:pt x="0" y="0"/>
                </a:moveTo>
                <a:lnTo>
                  <a:pt x="0" y="4858512"/>
                </a:lnTo>
              </a:path>
            </a:pathLst>
          </a:custGeom>
          <a:ln w="7620">
            <a:solidFill>
              <a:srgbClr val="3C3C3C"/>
            </a:solidFill>
          </a:ln>
        </p:spPr>
        <p:txBody>
          <a:bodyPr wrap="square" lIns="0" tIns="0" rIns="0" bIns="0" rtlCol="0"/>
          <a:lstStyle/>
          <a:p/>
        </p:txBody>
      </p:sp>
      <p:sp>
        <p:nvSpPr>
          <p:cNvPr id="6" name="object 6"/>
          <p:cNvSpPr/>
          <p:nvPr/>
        </p:nvSpPr>
        <p:spPr>
          <a:xfrm>
            <a:off x="861822" y="6380607"/>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7" name="object 7"/>
          <p:cNvSpPr txBox="1"/>
          <p:nvPr/>
        </p:nvSpPr>
        <p:spPr>
          <a:xfrm>
            <a:off x="939800" y="1660956"/>
            <a:ext cx="2460625" cy="315595"/>
          </a:xfrm>
          <a:prstGeom prst="rect">
            <a:avLst/>
          </a:prstGeom>
        </p:spPr>
        <p:txBody>
          <a:bodyPr vert="horz" wrap="square" lIns="0" tIns="0" rIns="0" bIns="0" rtlCol="0">
            <a:spAutoFit/>
          </a:bodyPr>
          <a:lstStyle/>
          <a:p>
            <a:pPr marL="12700">
              <a:lnSpc>
                <a:spcPct val="100000"/>
              </a:lnSpc>
            </a:pPr>
            <a:r>
              <a:rPr sz="2000" b="1" spc="15" dirty="0">
                <a:latin typeface="Microsoft JhengHei" panose="020B0604030504040204" charset="-120"/>
                <a:cs typeface="Microsoft JhengHei" panose="020B0604030504040204" charset="-120"/>
              </a:rPr>
              <a:t>（</a:t>
            </a:r>
            <a:r>
              <a:rPr sz="2000" b="1" spc="-5" dirty="0">
                <a:latin typeface="Arial" panose="020B0604020202020204"/>
                <a:cs typeface="Arial" panose="020B0604020202020204"/>
              </a:rPr>
              <a:t>3</a:t>
            </a:r>
            <a:r>
              <a:rPr sz="2000" b="1" spc="15" dirty="0">
                <a:latin typeface="Microsoft JhengHei" panose="020B0604030504040204" charset="-120"/>
                <a:cs typeface="Microsoft JhengHei" panose="020B0604030504040204" charset="-120"/>
              </a:rPr>
              <a:t>）</a:t>
            </a:r>
            <a:r>
              <a:rPr sz="2000" b="1" spc="5" dirty="0">
                <a:latin typeface="Microsoft JhengHei" panose="020B0604030504040204" charset="-120"/>
                <a:cs typeface="Microsoft JhengHei" panose="020B0604030504040204" charset="-120"/>
              </a:rPr>
              <a:t>折旧、摊销费用</a:t>
            </a:r>
            <a:endParaRPr sz="2000">
              <a:latin typeface="Microsoft JhengHei" panose="020B0604030504040204" charset="-120"/>
              <a:cs typeface="Microsoft JhengHei" panose="020B0604030504040204" charset="-120"/>
            </a:endParaRPr>
          </a:p>
        </p:txBody>
      </p:sp>
      <p:sp>
        <p:nvSpPr>
          <p:cNvPr id="8" name="object 8"/>
          <p:cNvSpPr txBox="1"/>
          <p:nvPr/>
        </p:nvSpPr>
        <p:spPr>
          <a:xfrm>
            <a:off x="3541395" y="1660956"/>
            <a:ext cx="1675764" cy="335280"/>
          </a:xfrm>
          <a:prstGeom prst="rect">
            <a:avLst/>
          </a:prstGeom>
        </p:spPr>
        <p:txBody>
          <a:bodyPr vert="horz" wrap="square" lIns="0" tIns="0" rIns="0" bIns="0" rtlCol="0">
            <a:spAutoFit/>
          </a:bodyPr>
          <a:lstStyle/>
          <a:p>
            <a:pPr marL="12700">
              <a:lnSpc>
                <a:spcPct val="100000"/>
              </a:lnSpc>
            </a:pPr>
            <a:r>
              <a:rPr sz="2000" b="1" spc="-204" dirty="0">
                <a:latin typeface="Arial" panose="020B0604020202020204"/>
                <a:cs typeface="Arial" panose="020B0604020202020204"/>
              </a:rPr>
              <a:t>a</a:t>
            </a:r>
            <a:r>
              <a:rPr sz="2000" b="1" spc="15" dirty="0">
                <a:latin typeface="Microsoft JhengHei" panose="020B0604030504040204" charset="-120"/>
                <a:cs typeface="Microsoft JhengHei" panose="020B0604030504040204" charset="-120"/>
              </a:rPr>
              <a:t>、固定资产</a:t>
            </a:r>
            <a:r>
              <a:rPr sz="2000" b="1" spc="5"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p:txBody>
      </p:sp>
      <p:sp>
        <p:nvSpPr>
          <p:cNvPr id="9" name="object 9"/>
          <p:cNvSpPr txBox="1"/>
          <p:nvPr/>
        </p:nvSpPr>
        <p:spPr>
          <a:xfrm>
            <a:off x="939800" y="1976577"/>
            <a:ext cx="9789795" cy="3530600"/>
          </a:xfrm>
          <a:prstGeom prst="rect">
            <a:avLst/>
          </a:prstGeom>
        </p:spPr>
        <p:txBody>
          <a:bodyPr vert="horz" wrap="square" lIns="0" tIns="0" rIns="0" bIns="0" rtlCol="0">
            <a:spAutoFit/>
          </a:bodyPr>
          <a:lstStyle/>
          <a:p>
            <a:pPr marL="12700" marR="57150">
              <a:lnSpc>
                <a:spcPct val="148000"/>
              </a:lnSpc>
            </a:pPr>
            <a:r>
              <a:rPr sz="2000" b="1" spc="10" dirty="0">
                <a:latin typeface="Microsoft JhengHei" panose="020B0604030504040204" charset="-120"/>
                <a:cs typeface="Microsoft JhengHei" panose="020B0604030504040204" charset="-120"/>
              </a:rPr>
              <a:t>企业用于研发活动的仪器、设备，符合税法规定且选择加速折旧优惠政策的，在享受研 </a:t>
            </a:r>
            <a:r>
              <a:rPr sz="2000" b="1" spc="-405"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发</a:t>
            </a:r>
            <a:r>
              <a:rPr sz="2000" b="1" spc="170"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费用税前加计扣除政策时，就</a:t>
            </a:r>
            <a:r>
              <a:rPr sz="2000" b="1" spc="5" dirty="0">
                <a:solidFill>
                  <a:srgbClr val="FF0000"/>
                </a:solidFill>
                <a:latin typeface="Microsoft JhengHei" panose="020B0604030504040204" charset="-120"/>
                <a:cs typeface="Microsoft JhengHei" panose="020B0604030504040204" charset="-120"/>
              </a:rPr>
              <a:t>税前扣除</a:t>
            </a:r>
            <a:r>
              <a:rPr sz="2000" b="1" spc="5" dirty="0">
                <a:latin typeface="Microsoft JhengHei" panose="020B0604030504040204" charset="-120"/>
                <a:cs typeface="Microsoft JhengHei" panose="020B0604030504040204" charset="-120"/>
              </a:rPr>
              <a:t>的折旧部分计算加计扣除。</a:t>
            </a:r>
            <a:endParaRPr sz="2000">
              <a:latin typeface="Microsoft JhengHei" panose="020B0604030504040204" charset="-120"/>
              <a:cs typeface="Microsoft JhengHei" panose="020B0604030504040204" charset="-120"/>
            </a:endParaRPr>
          </a:p>
          <a:p>
            <a:pPr marL="12700" marR="57150" indent="514985">
              <a:lnSpc>
                <a:spcPct val="146000"/>
              </a:lnSpc>
              <a:spcBef>
                <a:spcPts val="300"/>
              </a:spcBef>
            </a:pPr>
            <a:r>
              <a:rPr sz="2000" b="1" spc="-35" dirty="0">
                <a:latin typeface="Arial" panose="020B0604020202020204"/>
                <a:cs typeface="Arial" panose="020B0604020202020204"/>
              </a:rPr>
              <a:t>b</a:t>
            </a:r>
            <a:r>
              <a:rPr sz="2000" b="1" spc="-35" dirty="0">
                <a:latin typeface="Microsoft JhengHei" panose="020B0604030504040204" charset="-120"/>
                <a:cs typeface="Microsoft JhengHei" panose="020B0604030504040204" charset="-120"/>
              </a:rPr>
              <a:t>、无形资产： </a:t>
            </a:r>
            <a:r>
              <a:rPr sz="2000" b="1"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用于研发活动的无形资产，符合税法规定且选择缩短摊销年限的，在享受研发费用税前 </a:t>
            </a:r>
            <a:r>
              <a:rPr sz="2000" b="1" spc="-405"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加</a:t>
            </a:r>
            <a:r>
              <a:rPr sz="2000" b="1" spc="155"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计扣除政策时，就</a:t>
            </a:r>
            <a:r>
              <a:rPr sz="2000" b="1" spc="5" dirty="0">
                <a:solidFill>
                  <a:srgbClr val="FF0000"/>
                </a:solidFill>
                <a:latin typeface="Microsoft JhengHei" panose="020B0604030504040204" charset="-120"/>
                <a:cs typeface="Microsoft JhengHei" panose="020B0604030504040204" charset="-120"/>
              </a:rPr>
              <a:t>税前扣除</a:t>
            </a:r>
            <a:r>
              <a:rPr sz="2000" b="1" spc="5" dirty="0">
                <a:latin typeface="Microsoft JhengHei" panose="020B0604030504040204" charset="-120"/>
                <a:cs typeface="Microsoft JhengHei" panose="020B0604030504040204" charset="-120"/>
              </a:rPr>
              <a:t>的摊销部分计算加计扣除。</a:t>
            </a:r>
            <a:endParaRPr sz="2000">
              <a:latin typeface="Microsoft JhengHei" panose="020B0604030504040204" charset="-120"/>
              <a:cs typeface="Microsoft JhengHei" panose="020B0604030504040204" charset="-120"/>
            </a:endParaRPr>
          </a:p>
          <a:p>
            <a:pPr marL="527685">
              <a:lnSpc>
                <a:spcPct val="100000"/>
              </a:lnSpc>
              <a:spcBef>
                <a:spcPts val="1460"/>
              </a:spcBef>
            </a:pPr>
            <a:r>
              <a:rPr sz="2000" b="1" spc="10" dirty="0">
                <a:latin typeface="Microsoft JhengHei" panose="020B0604030504040204" charset="-120"/>
                <a:cs typeface="Microsoft JhengHei" panose="020B0604030504040204" charset="-120"/>
              </a:rPr>
              <a:t>一句话总结：</a:t>
            </a:r>
            <a:r>
              <a:rPr sz="2000" b="1" spc="10" dirty="0">
                <a:solidFill>
                  <a:srgbClr val="FF0000"/>
                </a:solidFill>
                <a:latin typeface="Microsoft JhengHei" panose="020B0604030504040204" charset="-120"/>
                <a:cs typeface="Microsoft JhengHei" panose="020B0604030504040204" charset="-120"/>
              </a:rPr>
              <a:t>税收上认多少，就加计扣除多少。</a:t>
            </a:r>
            <a:endParaRPr sz="2000">
              <a:latin typeface="Microsoft JhengHei" panose="020B0604030504040204" charset="-120"/>
              <a:cs typeface="Microsoft JhengHei" panose="020B0604030504040204" charset="-120"/>
            </a:endParaRPr>
          </a:p>
          <a:p>
            <a:pPr marL="527685" marR="5080">
              <a:lnSpc>
                <a:spcPct val="102000"/>
              </a:lnSpc>
              <a:spcBef>
                <a:spcPts val="1090"/>
              </a:spcBef>
            </a:pPr>
            <a:r>
              <a:rPr sz="2000" b="1" spc="-5" dirty="0">
                <a:latin typeface="Arial" panose="020B0604020202020204"/>
                <a:cs typeface="Arial" panose="020B0604020202020204"/>
              </a:rPr>
              <a:t>VS</a:t>
            </a:r>
            <a:r>
              <a:rPr sz="2000" b="1" spc="-5" dirty="0">
                <a:latin typeface="Microsoft JhengHei" panose="020B0604030504040204" charset="-120"/>
                <a:cs typeface="Microsoft JhengHei" panose="020B0604030504040204" charset="-120"/>
              </a:rPr>
              <a:t>旧政策：</a:t>
            </a:r>
            <a:r>
              <a:rPr sz="2000" b="1" spc="-5" dirty="0">
                <a:latin typeface="Arial" panose="020B0604020202020204"/>
                <a:cs typeface="Arial" panose="020B0604020202020204"/>
              </a:rPr>
              <a:t>97</a:t>
            </a:r>
            <a:r>
              <a:rPr sz="2000" b="1" spc="-5" dirty="0">
                <a:latin typeface="Microsoft JhengHei" panose="020B0604030504040204" charset="-120"/>
                <a:cs typeface="Microsoft JhengHei" panose="020B0604030504040204" charset="-120"/>
              </a:rPr>
              <a:t>号公告中加速折旧费用享受加计扣除政策的原则为会计、税收折旧</a:t>
            </a:r>
            <a:r>
              <a:rPr sz="2000" b="1" spc="-5" dirty="0">
                <a:solidFill>
                  <a:srgbClr val="FF0000"/>
                </a:solidFill>
                <a:latin typeface="Microsoft JhengHei" panose="020B0604030504040204" charset="-120"/>
                <a:cs typeface="Microsoft JhengHei" panose="020B0604030504040204" charset="-120"/>
              </a:rPr>
              <a:t>孰 </a:t>
            </a:r>
            <a:r>
              <a:rPr sz="2000" b="1" spc="-390" dirty="0">
                <a:solidFill>
                  <a:srgbClr val="FF0000"/>
                </a:solidFill>
                <a:latin typeface="Microsoft JhengHei" panose="020B0604030504040204" charset="-120"/>
                <a:cs typeface="Microsoft JhengHei" panose="020B0604030504040204" charset="-120"/>
              </a:rPr>
              <a:t> </a:t>
            </a:r>
            <a:r>
              <a:rPr sz="2000" b="1" spc="5" dirty="0">
                <a:solidFill>
                  <a:srgbClr val="FF0000"/>
                </a:solidFill>
                <a:latin typeface="Microsoft JhengHei" panose="020B0604030504040204" charset="-120"/>
                <a:cs typeface="Microsoft JhengHei" panose="020B0604030504040204" charset="-120"/>
              </a:rPr>
              <a:t>小</a:t>
            </a:r>
            <a:endParaRPr sz="2000">
              <a:latin typeface="Microsoft JhengHei" panose="020B0604030504040204" charset="-120"/>
              <a:cs typeface="Microsoft JhengHei" panose="020B0604030504040204" charset="-120"/>
            </a:endParaRPr>
          </a:p>
        </p:txBody>
      </p:sp>
      <p:sp>
        <p:nvSpPr>
          <p:cNvPr id="10" name="object 10"/>
          <p:cNvSpPr/>
          <p:nvPr/>
        </p:nvSpPr>
        <p:spPr>
          <a:xfrm>
            <a:off x="762000" y="1539239"/>
            <a:ext cx="110489" cy="274320"/>
          </a:xfrm>
          <a:custGeom>
            <a:avLst/>
            <a:gdLst/>
            <a:ahLst/>
            <a:cxnLst/>
            <a:rect l="l" t="t" r="r" b="b"/>
            <a:pathLst>
              <a:path w="110490" h="274319">
                <a:moveTo>
                  <a:pt x="0" y="0"/>
                </a:moveTo>
                <a:lnTo>
                  <a:pt x="110159" y="0"/>
                </a:lnTo>
                <a:lnTo>
                  <a:pt x="110159" y="274320"/>
                </a:lnTo>
                <a:lnTo>
                  <a:pt x="0" y="274320"/>
                </a:lnTo>
                <a:lnTo>
                  <a:pt x="0" y="0"/>
                </a:lnTo>
                <a:close/>
              </a:path>
            </a:pathLst>
          </a:custGeom>
          <a:solidFill>
            <a:srgbClr val="4276AA"/>
          </a:solidFill>
        </p:spPr>
        <p:txBody>
          <a:bodyPr wrap="square" lIns="0" tIns="0" rIns="0" bIns="0" rtlCol="0"/>
          <a:lstStyle/>
          <a:p/>
        </p:txBody>
      </p:sp>
      <p:sp>
        <p:nvSpPr>
          <p:cNvPr id="11" name="object 11"/>
          <p:cNvSpPr/>
          <p:nvPr/>
        </p:nvSpPr>
        <p:spPr>
          <a:xfrm>
            <a:off x="762000" y="1430019"/>
            <a:ext cx="386080" cy="109220"/>
          </a:xfrm>
          <a:custGeom>
            <a:avLst/>
            <a:gdLst/>
            <a:ahLst/>
            <a:cxnLst/>
            <a:rect l="l" t="t" r="r" b="b"/>
            <a:pathLst>
              <a:path w="386080" h="109219">
                <a:moveTo>
                  <a:pt x="0" y="0"/>
                </a:moveTo>
                <a:lnTo>
                  <a:pt x="385572" y="0"/>
                </a:lnTo>
                <a:lnTo>
                  <a:pt x="385572" y="109219"/>
                </a:lnTo>
                <a:lnTo>
                  <a:pt x="0" y="109219"/>
                </a:lnTo>
                <a:lnTo>
                  <a:pt x="0" y="0"/>
                </a:lnTo>
                <a:close/>
              </a:path>
            </a:pathLst>
          </a:custGeom>
          <a:solidFill>
            <a:srgbClr val="4276AA"/>
          </a:solidFill>
        </p:spPr>
        <p:txBody>
          <a:bodyPr wrap="square" lIns="0" tIns="0" rIns="0" bIns="0" rtlCol="0"/>
          <a:lstStyle/>
          <a:p/>
        </p:txBody>
      </p:sp>
      <p:sp>
        <p:nvSpPr>
          <p:cNvPr id="12" name="object 12"/>
          <p:cNvSpPr/>
          <p:nvPr/>
        </p:nvSpPr>
        <p:spPr>
          <a:xfrm>
            <a:off x="10858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3" name="object 13"/>
          <p:cNvSpPr/>
          <p:nvPr/>
        </p:nvSpPr>
        <p:spPr>
          <a:xfrm>
            <a:off x="11133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4" name="object 14"/>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5" name="object 15"/>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16" name="object 16"/>
          <p:cNvSpPr txBox="1"/>
          <p:nvPr/>
        </p:nvSpPr>
        <p:spPr>
          <a:xfrm>
            <a:off x="11307826" y="6431000"/>
            <a:ext cx="194945" cy="194310"/>
          </a:xfrm>
          <a:prstGeom prst="rect">
            <a:avLst/>
          </a:prstGeom>
        </p:spPr>
        <p:txBody>
          <a:bodyPr vert="horz" wrap="square" lIns="0" tIns="0" rIns="0" bIns="0" rtlCol="0">
            <a:spAutoFit/>
          </a:bodyPr>
          <a:lstStyle/>
          <a:p>
            <a:pPr marL="12700">
              <a:lnSpc>
                <a:spcPct val="100000"/>
              </a:lnSpc>
            </a:pPr>
            <a:r>
              <a:rPr sz="1200" spc="-10" dirty="0">
                <a:solidFill>
                  <a:srgbClr val="868686"/>
                </a:solidFill>
                <a:latin typeface="Arial" panose="020B0604020202020204"/>
                <a:cs typeface="Arial" panose="020B0604020202020204"/>
              </a:rPr>
              <a:t>7</a:t>
            </a:r>
            <a:r>
              <a:rPr sz="1200" spc="-5" dirty="0">
                <a:solidFill>
                  <a:srgbClr val="868686"/>
                </a:solidFill>
                <a:latin typeface="Arial" panose="020B0604020202020204"/>
                <a:cs typeface="Arial" panose="020B0604020202020204"/>
              </a:rPr>
              <a:t>2</a:t>
            </a:r>
            <a:endParaRPr sz="1200">
              <a:latin typeface="Arial" panose="020B0604020202020204"/>
              <a:cs typeface="Arial" panose="020B0604020202020204"/>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597" rIns="0" bIns="0" rtlCol="0">
            <a:spAutoFit/>
          </a:bodyPr>
          <a:lstStyle/>
          <a:p>
            <a:pPr marL="565785">
              <a:lnSpc>
                <a:spcPct val="100000"/>
              </a:lnSpc>
            </a:pPr>
            <a:r>
              <a:rPr sz="1800" b="1" spc="5" dirty="0">
                <a:solidFill>
                  <a:srgbClr val="3C3C3C"/>
                </a:solidFill>
                <a:latin typeface="Microsoft JhengHei" panose="020B0604030504040204" charset="-120"/>
                <a:cs typeface="Microsoft JhengHei" panose="020B0604030504040204" charset="-120"/>
              </a:rPr>
              <a:t>研发费加计扣除企业所得税优惠政策</a:t>
            </a:r>
            <a:endParaRPr sz="1800">
              <a:latin typeface="Microsoft JhengHei" panose="020B0604030504040204" charset="-120"/>
              <a:cs typeface="Microsoft JhengHei" panose="020B0604030504040204" charset="-120"/>
            </a:endParaRPr>
          </a:p>
        </p:txBody>
      </p:sp>
      <p:sp>
        <p:nvSpPr>
          <p:cNvPr id="3" name="object 3"/>
          <p:cNvSpPr/>
          <p:nvPr/>
        </p:nvSpPr>
        <p:spPr>
          <a:xfrm>
            <a:off x="854202" y="1520189"/>
            <a:ext cx="10294620" cy="4866640"/>
          </a:xfrm>
          <a:custGeom>
            <a:avLst/>
            <a:gdLst/>
            <a:ahLst/>
            <a:cxnLst/>
            <a:rect l="l" t="t" r="r" b="b"/>
            <a:pathLst>
              <a:path w="10294620" h="4866640">
                <a:moveTo>
                  <a:pt x="10290810" y="4866132"/>
                </a:moveTo>
                <a:lnTo>
                  <a:pt x="3809" y="4866132"/>
                </a:lnTo>
                <a:lnTo>
                  <a:pt x="2349" y="4865839"/>
                </a:lnTo>
                <a:lnTo>
                  <a:pt x="1117" y="4865014"/>
                </a:lnTo>
                <a:lnTo>
                  <a:pt x="292" y="4863782"/>
                </a:lnTo>
                <a:lnTo>
                  <a:pt x="0" y="4862322"/>
                </a:lnTo>
                <a:lnTo>
                  <a:pt x="0" y="3810"/>
                </a:lnTo>
                <a:lnTo>
                  <a:pt x="292" y="2349"/>
                </a:lnTo>
                <a:lnTo>
                  <a:pt x="1117" y="1117"/>
                </a:lnTo>
                <a:lnTo>
                  <a:pt x="2349" y="292"/>
                </a:lnTo>
                <a:lnTo>
                  <a:pt x="3809" y="0"/>
                </a:lnTo>
                <a:lnTo>
                  <a:pt x="10290810" y="0"/>
                </a:lnTo>
                <a:lnTo>
                  <a:pt x="10292270" y="292"/>
                </a:lnTo>
                <a:lnTo>
                  <a:pt x="10293502" y="1117"/>
                </a:lnTo>
                <a:lnTo>
                  <a:pt x="10294327" y="2349"/>
                </a:lnTo>
                <a:lnTo>
                  <a:pt x="10294620" y="3810"/>
                </a:lnTo>
                <a:lnTo>
                  <a:pt x="7619" y="3810"/>
                </a:lnTo>
                <a:lnTo>
                  <a:pt x="3809" y="7620"/>
                </a:lnTo>
                <a:lnTo>
                  <a:pt x="7619" y="7620"/>
                </a:lnTo>
                <a:lnTo>
                  <a:pt x="7619" y="4858512"/>
                </a:lnTo>
                <a:lnTo>
                  <a:pt x="3809" y="4858512"/>
                </a:lnTo>
                <a:lnTo>
                  <a:pt x="7619" y="4862322"/>
                </a:lnTo>
                <a:lnTo>
                  <a:pt x="10294620" y="4862322"/>
                </a:lnTo>
                <a:lnTo>
                  <a:pt x="10294327" y="4863782"/>
                </a:lnTo>
                <a:lnTo>
                  <a:pt x="10293502" y="4865014"/>
                </a:lnTo>
                <a:lnTo>
                  <a:pt x="10292270" y="4865839"/>
                </a:lnTo>
                <a:lnTo>
                  <a:pt x="10290810" y="4866132"/>
                </a:lnTo>
                <a:close/>
              </a:path>
            </a:pathLst>
          </a:custGeom>
          <a:solidFill>
            <a:srgbClr val="3C3C3C"/>
          </a:solidFill>
        </p:spPr>
        <p:txBody>
          <a:bodyPr wrap="square" lIns="0" tIns="0" rIns="0" bIns="0" rtlCol="0"/>
          <a:lstStyle/>
          <a:p/>
        </p:txBody>
      </p:sp>
      <p:sp>
        <p:nvSpPr>
          <p:cNvPr id="4" name="object 4"/>
          <p:cNvSpPr/>
          <p:nvPr/>
        </p:nvSpPr>
        <p:spPr>
          <a:xfrm>
            <a:off x="861822" y="1525905"/>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5" name="object 5"/>
          <p:cNvSpPr/>
          <p:nvPr/>
        </p:nvSpPr>
        <p:spPr>
          <a:xfrm>
            <a:off x="11145011" y="1524000"/>
            <a:ext cx="0" cy="4859020"/>
          </a:xfrm>
          <a:custGeom>
            <a:avLst/>
            <a:gdLst/>
            <a:ahLst/>
            <a:cxnLst/>
            <a:rect l="l" t="t" r="r" b="b"/>
            <a:pathLst>
              <a:path h="4859020">
                <a:moveTo>
                  <a:pt x="0" y="0"/>
                </a:moveTo>
                <a:lnTo>
                  <a:pt x="0" y="4858512"/>
                </a:lnTo>
              </a:path>
            </a:pathLst>
          </a:custGeom>
          <a:ln w="7620">
            <a:solidFill>
              <a:srgbClr val="3C3C3C"/>
            </a:solidFill>
          </a:ln>
        </p:spPr>
        <p:txBody>
          <a:bodyPr wrap="square" lIns="0" tIns="0" rIns="0" bIns="0" rtlCol="0"/>
          <a:lstStyle/>
          <a:p/>
        </p:txBody>
      </p:sp>
      <p:sp>
        <p:nvSpPr>
          <p:cNvPr id="6" name="object 6"/>
          <p:cNvSpPr/>
          <p:nvPr/>
        </p:nvSpPr>
        <p:spPr>
          <a:xfrm>
            <a:off x="861822" y="6380607"/>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7" name="object 7"/>
          <p:cNvSpPr txBox="1"/>
          <p:nvPr/>
        </p:nvSpPr>
        <p:spPr>
          <a:xfrm>
            <a:off x="943152" y="1601419"/>
            <a:ext cx="10022205" cy="3601085"/>
          </a:xfrm>
          <a:prstGeom prst="rect">
            <a:avLst/>
          </a:prstGeom>
        </p:spPr>
        <p:txBody>
          <a:bodyPr vert="horz" wrap="square" lIns="0" tIns="0" rIns="0" bIns="0" rtlCol="0">
            <a:spAutoFit/>
          </a:bodyPr>
          <a:lstStyle/>
          <a:p>
            <a:pPr marL="522605" marR="33655" indent="-509905">
              <a:lnSpc>
                <a:spcPct val="133000"/>
              </a:lnSpc>
            </a:pPr>
            <a:r>
              <a:rPr sz="2000" b="1" spc="5" dirty="0">
                <a:latin typeface="Microsoft JhengHei" panose="020B0604030504040204" charset="-120"/>
                <a:cs typeface="Microsoft JhengHei" panose="020B0604030504040204" charset="-120"/>
              </a:rPr>
              <a:t>（</a:t>
            </a:r>
            <a:r>
              <a:rPr sz="2000" b="1" spc="5" dirty="0">
                <a:latin typeface="Arial" panose="020B0604020202020204"/>
                <a:cs typeface="Arial" panose="020B0604020202020204"/>
              </a:rPr>
              <a:t>4</a:t>
            </a:r>
            <a:r>
              <a:rPr sz="2000" b="1" spc="5" dirty="0">
                <a:latin typeface="Microsoft JhengHei" panose="020B0604030504040204" charset="-120"/>
                <a:cs typeface="Microsoft JhengHei" panose="020B0604030504040204" charset="-120"/>
              </a:rPr>
              <a:t>）其他相关费用 </a:t>
            </a:r>
            <a:r>
              <a:rPr sz="2000" b="1" spc="-484"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指与研发活动直接相关的其他费用，如技术图书资料费、资料翻译费、专家咨询费、</a:t>
            </a:r>
            <a:endParaRPr sz="2000">
              <a:latin typeface="Microsoft JhengHei" panose="020B0604030504040204" charset="-120"/>
              <a:cs typeface="Microsoft JhengHei" panose="020B0604030504040204" charset="-120"/>
            </a:endParaRPr>
          </a:p>
          <a:p>
            <a:pPr marL="12700">
              <a:lnSpc>
                <a:spcPct val="100000"/>
              </a:lnSpc>
              <a:spcBef>
                <a:spcPts val="945"/>
              </a:spcBef>
            </a:pPr>
            <a:r>
              <a:rPr sz="2000" b="1" spc="10" dirty="0">
                <a:latin typeface="Microsoft JhengHei" panose="020B0604030504040204" charset="-120"/>
                <a:cs typeface="Microsoft JhengHei" panose="020B0604030504040204" charset="-120"/>
              </a:rPr>
              <a:t>高新科技研发保险费，研发成果的检索、分析、评议、论证、鉴定、评审、评估、验收费</a:t>
            </a:r>
            <a:endParaRPr sz="2000">
              <a:latin typeface="Microsoft JhengHei" panose="020B0604030504040204" charset="-120"/>
              <a:cs typeface="Microsoft JhengHei" panose="020B0604030504040204" charset="-120"/>
            </a:endParaRPr>
          </a:p>
          <a:p>
            <a:pPr marL="12700" marR="5080">
              <a:lnSpc>
                <a:spcPct val="148000"/>
              </a:lnSpc>
              <a:spcBef>
                <a:spcPts val="110"/>
              </a:spcBef>
            </a:pPr>
            <a:r>
              <a:rPr sz="2000" b="1" spc="65" dirty="0">
                <a:latin typeface="Microsoft JhengHei" panose="020B0604030504040204" charset="-120"/>
                <a:cs typeface="Microsoft JhengHei" panose="020B0604030504040204" charset="-120"/>
              </a:rPr>
              <a:t>用，知识产权的申请费、注册费、代理费，差旅费、会议费，</a:t>
            </a:r>
            <a:r>
              <a:rPr sz="2000" b="1" spc="65" dirty="0">
                <a:solidFill>
                  <a:srgbClr val="FF0000"/>
                </a:solidFill>
                <a:latin typeface="Microsoft JhengHei" panose="020B0604030504040204" charset="-120"/>
                <a:cs typeface="Microsoft JhengHei" panose="020B0604030504040204" charset="-120"/>
              </a:rPr>
              <a:t>职工福利费、补充养老保 </a:t>
            </a:r>
            <a:r>
              <a:rPr sz="2000" b="1" spc="-260" dirty="0">
                <a:solidFill>
                  <a:srgbClr val="FF0000"/>
                </a:solidFill>
                <a:latin typeface="Microsoft JhengHei" panose="020B0604030504040204" charset="-120"/>
                <a:cs typeface="Microsoft JhengHei" panose="020B0604030504040204" charset="-120"/>
              </a:rPr>
              <a:t> </a:t>
            </a:r>
            <a:r>
              <a:rPr sz="2000" b="1" spc="5" dirty="0">
                <a:solidFill>
                  <a:srgbClr val="FF0000"/>
                </a:solidFill>
                <a:latin typeface="Microsoft JhengHei" panose="020B0604030504040204" charset="-120"/>
                <a:cs typeface="Microsoft JhengHei" panose="020B0604030504040204" charset="-120"/>
              </a:rPr>
              <a:t>险</a:t>
            </a:r>
            <a:r>
              <a:rPr sz="2000" b="1" spc="100" dirty="0">
                <a:solidFill>
                  <a:srgbClr val="FF0000"/>
                </a:solidFill>
                <a:latin typeface="Microsoft JhengHei" panose="020B0604030504040204" charset="-120"/>
                <a:cs typeface="Microsoft JhengHei" panose="020B0604030504040204" charset="-120"/>
              </a:rPr>
              <a:t> </a:t>
            </a:r>
            <a:r>
              <a:rPr sz="2000" b="1" spc="10" dirty="0">
                <a:solidFill>
                  <a:srgbClr val="FF0000"/>
                </a:solidFill>
                <a:latin typeface="Microsoft JhengHei" panose="020B0604030504040204" charset="-120"/>
                <a:cs typeface="Microsoft JhengHei" panose="020B0604030504040204" charset="-120"/>
              </a:rPr>
              <a:t>费、补充医疗保险费</a:t>
            </a:r>
            <a:r>
              <a:rPr sz="2000" b="1" spc="10" dirty="0">
                <a:latin typeface="Microsoft JhengHei" panose="020B0604030504040204" charset="-120"/>
                <a:cs typeface="Microsoft JhengHei" panose="020B0604030504040204" charset="-120"/>
              </a:rPr>
              <a:t>。（增加）</a:t>
            </a:r>
            <a:endParaRPr sz="2000">
              <a:latin typeface="Microsoft JhengHei" panose="020B0604030504040204" charset="-120"/>
              <a:cs typeface="Microsoft JhengHei" panose="020B0604030504040204" charset="-120"/>
            </a:endParaRPr>
          </a:p>
          <a:p>
            <a:pPr marL="527685" marR="109855">
              <a:lnSpc>
                <a:spcPts val="3950"/>
              </a:lnSpc>
              <a:spcBef>
                <a:spcPts val="240"/>
              </a:spcBef>
            </a:pPr>
            <a:r>
              <a:rPr sz="2000" b="1" spc="-5" dirty="0">
                <a:latin typeface="Microsoft JhengHei" panose="020B0604030504040204" charset="-120"/>
                <a:cs typeface="Microsoft JhengHei" panose="020B0604030504040204" charset="-120"/>
              </a:rPr>
              <a:t>此类费用总额不得超过可加计扣除研发费用总额的</a:t>
            </a:r>
            <a:r>
              <a:rPr sz="2000" b="1" spc="-5" dirty="0">
                <a:latin typeface="Arial" panose="020B0604020202020204"/>
                <a:cs typeface="Arial" panose="020B0604020202020204"/>
              </a:rPr>
              <a:t>10%</a:t>
            </a:r>
            <a:r>
              <a:rPr sz="2000" b="1" spc="-5" dirty="0">
                <a:latin typeface="Microsoft JhengHei" panose="020B0604030504040204" charset="-120"/>
                <a:cs typeface="Microsoft JhengHei" panose="020B0604030504040204" charset="-120"/>
              </a:rPr>
              <a:t>。</a:t>
            </a:r>
            <a:r>
              <a:rPr sz="2000" b="1" spc="100" dirty="0">
                <a:latin typeface="Microsoft JhengHei" panose="020B0604030504040204" charset="-120"/>
                <a:cs typeface="Microsoft JhengHei" panose="020B0604030504040204" charset="-120"/>
              </a:rPr>
              <a:t> </a:t>
            </a:r>
            <a:r>
              <a:rPr sz="2000" b="1" spc="10" dirty="0">
                <a:solidFill>
                  <a:srgbClr val="E11606"/>
                </a:solidFill>
                <a:latin typeface="Microsoft JhengHei" panose="020B0604030504040204" charset="-120"/>
                <a:cs typeface="Microsoft JhengHei" panose="020B0604030504040204" charset="-120"/>
              </a:rPr>
              <a:t>正列举，没有兜底条款</a:t>
            </a:r>
            <a:r>
              <a:rPr sz="2000" b="1" spc="10" dirty="0">
                <a:latin typeface="Microsoft JhengHei" panose="020B0604030504040204" charset="-120"/>
                <a:cs typeface="Microsoft JhengHei" panose="020B0604030504040204" charset="-120"/>
              </a:rPr>
              <a:t>。 </a:t>
            </a:r>
            <a:r>
              <a:rPr sz="2000" b="1" dirty="0">
                <a:latin typeface="Microsoft JhengHei" panose="020B0604030504040204" charset="-120"/>
                <a:cs typeface="Microsoft JhengHei" panose="020B0604030504040204" charset="-120"/>
              </a:rPr>
              <a:t> </a:t>
            </a:r>
            <a:r>
              <a:rPr sz="2000" b="1" spc="15" dirty="0">
                <a:latin typeface="Microsoft JhengHei" panose="020B0604030504040204" charset="-120"/>
                <a:cs typeface="Microsoft JhengHei" panose="020B0604030504040204" charset="-120"/>
              </a:rPr>
              <a:t>其他相关费用限额＝允</a:t>
            </a:r>
            <a:r>
              <a:rPr sz="2000" b="1" spc="5" dirty="0">
                <a:latin typeface="Microsoft JhengHei" panose="020B0604030504040204" charset="-120"/>
                <a:cs typeface="Microsoft JhengHei" panose="020B0604030504040204" charset="-120"/>
              </a:rPr>
              <a:t>许</a:t>
            </a:r>
            <a:r>
              <a:rPr sz="2000" b="1" spc="15" dirty="0">
                <a:latin typeface="Microsoft JhengHei" panose="020B0604030504040204" charset="-120"/>
                <a:cs typeface="Microsoft JhengHei" panose="020B0604030504040204" charset="-120"/>
              </a:rPr>
              <a:t>加计</a:t>
            </a:r>
            <a:r>
              <a:rPr sz="2000" b="1" spc="5" dirty="0">
                <a:latin typeface="Microsoft JhengHei" panose="020B0604030504040204" charset="-120"/>
                <a:cs typeface="Microsoft JhengHei" panose="020B0604030504040204" charset="-120"/>
              </a:rPr>
              <a:t>扣</a:t>
            </a:r>
            <a:r>
              <a:rPr sz="2000" b="1" spc="15" dirty="0">
                <a:latin typeface="Microsoft JhengHei" panose="020B0604030504040204" charset="-120"/>
                <a:cs typeface="Microsoft JhengHei" panose="020B0604030504040204" charset="-120"/>
              </a:rPr>
              <a:t>除的研</a:t>
            </a:r>
            <a:r>
              <a:rPr sz="2000" b="1" spc="5" dirty="0">
                <a:latin typeface="Microsoft JhengHei" panose="020B0604030504040204" charset="-120"/>
                <a:cs typeface="Microsoft JhengHei" panose="020B0604030504040204" charset="-120"/>
              </a:rPr>
              <a:t>发</a:t>
            </a:r>
            <a:r>
              <a:rPr sz="2000" b="1" spc="15" dirty="0">
                <a:latin typeface="Microsoft JhengHei" panose="020B0604030504040204" charset="-120"/>
                <a:cs typeface="Microsoft JhengHei" panose="020B0604030504040204" charset="-120"/>
              </a:rPr>
              <a:t>费用</a:t>
            </a:r>
            <a:r>
              <a:rPr sz="2000" b="1" spc="5" dirty="0">
                <a:latin typeface="Microsoft JhengHei" panose="020B0604030504040204" charset="-120"/>
                <a:cs typeface="Microsoft JhengHei" panose="020B0604030504040204" charset="-120"/>
              </a:rPr>
              <a:t>中</a:t>
            </a:r>
            <a:r>
              <a:rPr sz="2000" b="1" spc="15" dirty="0">
                <a:latin typeface="Microsoft JhengHei" panose="020B0604030504040204" charset="-120"/>
                <a:cs typeface="Microsoft JhengHei" panose="020B0604030504040204" charset="-120"/>
              </a:rPr>
              <a:t>的第１</a:t>
            </a:r>
            <a:r>
              <a:rPr sz="2000" b="1" spc="5" dirty="0">
                <a:latin typeface="Microsoft JhengHei" panose="020B0604030504040204" charset="-120"/>
                <a:cs typeface="Microsoft JhengHei" panose="020B0604030504040204" charset="-120"/>
              </a:rPr>
              <a:t>项</a:t>
            </a:r>
            <a:r>
              <a:rPr sz="2000" b="1" spc="15" dirty="0">
                <a:latin typeface="Microsoft JhengHei" panose="020B0604030504040204" charset="-120"/>
                <a:cs typeface="Microsoft JhengHei" panose="020B0604030504040204" charset="-120"/>
              </a:rPr>
              <a:t>至第</a:t>
            </a:r>
            <a:r>
              <a:rPr sz="2000" b="1" spc="5" dirty="0">
                <a:latin typeface="Microsoft JhengHei" panose="020B0604030504040204" charset="-120"/>
                <a:cs typeface="Microsoft JhengHei" panose="020B0604030504040204" charset="-120"/>
              </a:rPr>
              <a:t>５</a:t>
            </a:r>
            <a:r>
              <a:rPr sz="2000" b="1" spc="15" dirty="0">
                <a:latin typeface="Microsoft JhengHei" panose="020B0604030504040204" charset="-120"/>
                <a:cs typeface="Microsoft JhengHei" panose="020B0604030504040204" charset="-120"/>
              </a:rPr>
              <a:t>项的</a:t>
            </a:r>
            <a:r>
              <a:rPr sz="2000" b="1" spc="5" dirty="0">
                <a:latin typeface="Microsoft JhengHei" panose="020B0604030504040204" charset="-120"/>
                <a:cs typeface="Microsoft JhengHei" panose="020B0604030504040204" charset="-120"/>
              </a:rPr>
              <a:t>费</a:t>
            </a:r>
            <a:r>
              <a:rPr sz="2000" b="1" spc="15" dirty="0">
                <a:latin typeface="Microsoft JhengHei" panose="020B0604030504040204" charset="-120"/>
                <a:cs typeface="Microsoft JhengHei" panose="020B0604030504040204" charset="-120"/>
              </a:rPr>
              <a:t>用之</a:t>
            </a:r>
            <a:r>
              <a:rPr sz="2000" b="1" spc="25" dirty="0">
                <a:latin typeface="Microsoft JhengHei" panose="020B0604030504040204" charset="-120"/>
                <a:cs typeface="Microsoft JhengHei" panose="020B0604030504040204" charset="-120"/>
              </a:rPr>
              <a:t>和</a:t>
            </a:r>
            <a:r>
              <a:rPr sz="2000" b="1" spc="-114" dirty="0">
                <a:latin typeface="Century Gothic" panose="020B0502020202020204"/>
                <a:cs typeface="Century Gothic" panose="020B0502020202020204"/>
              </a:rPr>
              <a:t>×</a:t>
            </a:r>
            <a:r>
              <a:rPr sz="2000" b="1" spc="25" dirty="0">
                <a:latin typeface="Arial" panose="020B0604020202020204"/>
                <a:cs typeface="Arial" panose="020B0604020202020204"/>
              </a:rPr>
              <a:t>10</a:t>
            </a:r>
            <a:r>
              <a:rPr sz="2000" b="1" spc="5" dirty="0">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a:p>
            <a:pPr marL="12700">
              <a:lnSpc>
                <a:spcPct val="100000"/>
              </a:lnSpc>
              <a:spcBef>
                <a:spcPts val="660"/>
              </a:spcBef>
            </a:pPr>
            <a:r>
              <a:rPr sz="2000" b="1" dirty="0">
                <a:latin typeface="Arial" panose="020B0604020202020204"/>
                <a:cs typeface="Arial" panose="020B0604020202020204"/>
              </a:rPr>
              <a:t>/(1-10%)</a:t>
            </a:r>
            <a:r>
              <a:rPr sz="2000" b="1" dirty="0">
                <a:latin typeface="Microsoft JhengHei" panose="020B0604030504040204" charset="-120"/>
                <a:cs typeface="Microsoft JhengHei" panose="020B0604030504040204" charset="-120"/>
              </a:rPr>
              <a:t>。</a:t>
            </a:r>
            <a:r>
              <a:rPr sz="2000" b="1" dirty="0">
                <a:solidFill>
                  <a:srgbClr val="E11606"/>
                </a:solidFill>
                <a:latin typeface="Microsoft JhengHei" panose="020B0604030504040204" charset="-120"/>
                <a:cs typeface="Microsoft JhengHei" panose="020B0604030504040204" charset="-120"/>
              </a:rPr>
              <a:t>按项目分别计算</a:t>
            </a:r>
            <a:r>
              <a:rPr sz="2000" b="1" dirty="0">
                <a:latin typeface="Microsoft JhengHei" panose="020B0604030504040204" charset="-120"/>
                <a:cs typeface="Microsoft JhengHei" panose="020B0604030504040204" charset="-120"/>
              </a:rPr>
              <a:t>（合并计算企业可能会在项目间调剂）。</a:t>
            </a:r>
            <a:endParaRPr sz="2000">
              <a:latin typeface="Microsoft JhengHei" panose="020B0604030504040204" charset="-120"/>
              <a:cs typeface="Microsoft JhengHei" panose="020B0604030504040204" charset="-120"/>
            </a:endParaRPr>
          </a:p>
        </p:txBody>
      </p:sp>
      <p:sp>
        <p:nvSpPr>
          <p:cNvPr id="8" name="object 8"/>
          <p:cNvSpPr/>
          <p:nvPr/>
        </p:nvSpPr>
        <p:spPr>
          <a:xfrm>
            <a:off x="762000" y="1539239"/>
            <a:ext cx="110489" cy="274320"/>
          </a:xfrm>
          <a:custGeom>
            <a:avLst/>
            <a:gdLst/>
            <a:ahLst/>
            <a:cxnLst/>
            <a:rect l="l" t="t" r="r" b="b"/>
            <a:pathLst>
              <a:path w="110490" h="274319">
                <a:moveTo>
                  <a:pt x="0" y="0"/>
                </a:moveTo>
                <a:lnTo>
                  <a:pt x="110159" y="0"/>
                </a:lnTo>
                <a:lnTo>
                  <a:pt x="110159" y="274320"/>
                </a:lnTo>
                <a:lnTo>
                  <a:pt x="0" y="274320"/>
                </a:lnTo>
                <a:lnTo>
                  <a:pt x="0" y="0"/>
                </a:lnTo>
                <a:close/>
              </a:path>
            </a:pathLst>
          </a:custGeom>
          <a:solidFill>
            <a:srgbClr val="4276AA"/>
          </a:solidFill>
        </p:spPr>
        <p:txBody>
          <a:bodyPr wrap="square" lIns="0" tIns="0" rIns="0" bIns="0" rtlCol="0"/>
          <a:lstStyle/>
          <a:p/>
        </p:txBody>
      </p:sp>
      <p:sp>
        <p:nvSpPr>
          <p:cNvPr id="9" name="object 9"/>
          <p:cNvSpPr/>
          <p:nvPr/>
        </p:nvSpPr>
        <p:spPr>
          <a:xfrm>
            <a:off x="762000" y="1430019"/>
            <a:ext cx="386080" cy="109220"/>
          </a:xfrm>
          <a:custGeom>
            <a:avLst/>
            <a:gdLst/>
            <a:ahLst/>
            <a:cxnLst/>
            <a:rect l="l" t="t" r="r" b="b"/>
            <a:pathLst>
              <a:path w="386080" h="109219">
                <a:moveTo>
                  <a:pt x="0" y="0"/>
                </a:moveTo>
                <a:lnTo>
                  <a:pt x="385572" y="0"/>
                </a:lnTo>
                <a:lnTo>
                  <a:pt x="385572" y="109219"/>
                </a:lnTo>
                <a:lnTo>
                  <a:pt x="0" y="109219"/>
                </a:lnTo>
                <a:lnTo>
                  <a:pt x="0" y="0"/>
                </a:lnTo>
                <a:close/>
              </a:path>
            </a:pathLst>
          </a:custGeom>
          <a:solidFill>
            <a:srgbClr val="4276AA"/>
          </a:solidFill>
        </p:spPr>
        <p:txBody>
          <a:bodyPr wrap="square" lIns="0" tIns="0" rIns="0" bIns="0" rtlCol="0"/>
          <a:lstStyle/>
          <a:p/>
        </p:txBody>
      </p:sp>
      <p:sp>
        <p:nvSpPr>
          <p:cNvPr id="10" name="object 10"/>
          <p:cNvSpPr/>
          <p:nvPr/>
        </p:nvSpPr>
        <p:spPr>
          <a:xfrm>
            <a:off x="10858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1" name="object 11"/>
          <p:cNvSpPr/>
          <p:nvPr/>
        </p:nvSpPr>
        <p:spPr>
          <a:xfrm>
            <a:off x="11133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2" name="object 12"/>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3" name="object 13"/>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14" name="object 14"/>
          <p:cNvSpPr txBox="1"/>
          <p:nvPr/>
        </p:nvSpPr>
        <p:spPr>
          <a:xfrm>
            <a:off x="11307826" y="6431000"/>
            <a:ext cx="194945" cy="194310"/>
          </a:xfrm>
          <a:prstGeom prst="rect">
            <a:avLst/>
          </a:prstGeom>
        </p:spPr>
        <p:txBody>
          <a:bodyPr vert="horz" wrap="square" lIns="0" tIns="0" rIns="0" bIns="0" rtlCol="0">
            <a:spAutoFit/>
          </a:bodyPr>
          <a:lstStyle/>
          <a:p>
            <a:pPr marL="12700">
              <a:lnSpc>
                <a:spcPct val="100000"/>
              </a:lnSpc>
            </a:pPr>
            <a:r>
              <a:rPr sz="1200" spc="-10" dirty="0">
                <a:solidFill>
                  <a:srgbClr val="868686"/>
                </a:solidFill>
                <a:latin typeface="Arial" panose="020B0604020202020204"/>
                <a:cs typeface="Arial" panose="020B0604020202020204"/>
              </a:rPr>
              <a:t>7</a:t>
            </a:r>
            <a:r>
              <a:rPr sz="1200" spc="-5" dirty="0">
                <a:solidFill>
                  <a:srgbClr val="868686"/>
                </a:solidFill>
                <a:latin typeface="Arial" panose="020B0604020202020204"/>
                <a:cs typeface="Arial" panose="020B0604020202020204"/>
              </a:rPr>
              <a:t>3</a:t>
            </a:r>
            <a:endParaRPr sz="1200">
              <a:latin typeface="Arial" panose="020B0604020202020204"/>
              <a:cs typeface="Arial" panose="020B0604020202020204"/>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597" rIns="0" bIns="0" rtlCol="0">
            <a:spAutoFit/>
          </a:bodyPr>
          <a:lstStyle/>
          <a:p>
            <a:pPr marL="565785">
              <a:lnSpc>
                <a:spcPct val="100000"/>
              </a:lnSpc>
            </a:pPr>
            <a:r>
              <a:rPr sz="1800" b="1" spc="5" dirty="0">
                <a:solidFill>
                  <a:srgbClr val="3C3C3C"/>
                </a:solidFill>
                <a:latin typeface="Microsoft JhengHei" panose="020B0604030504040204" charset="-120"/>
                <a:cs typeface="Microsoft JhengHei" panose="020B0604030504040204" charset="-120"/>
              </a:rPr>
              <a:t>研发费加计扣除企业所得税优惠政策</a:t>
            </a:r>
            <a:endParaRPr sz="1800">
              <a:latin typeface="Microsoft JhengHei" panose="020B0604030504040204" charset="-120"/>
              <a:cs typeface="Microsoft JhengHei" panose="020B0604030504040204" charset="-120"/>
            </a:endParaRPr>
          </a:p>
        </p:txBody>
      </p:sp>
      <p:sp>
        <p:nvSpPr>
          <p:cNvPr id="3" name="object 3"/>
          <p:cNvSpPr/>
          <p:nvPr/>
        </p:nvSpPr>
        <p:spPr>
          <a:xfrm>
            <a:off x="854202" y="1520189"/>
            <a:ext cx="10294620" cy="4866640"/>
          </a:xfrm>
          <a:custGeom>
            <a:avLst/>
            <a:gdLst/>
            <a:ahLst/>
            <a:cxnLst/>
            <a:rect l="l" t="t" r="r" b="b"/>
            <a:pathLst>
              <a:path w="10294620" h="4866640">
                <a:moveTo>
                  <a:pt x="10290810" y="4866132"/>
                </a:moveTo>
                <a:lnTo>
                  <a:pt x="3809" y="4866132"/>
                </a:lnTo>
                <a:lnTo>
                  <a:pt x="2349" y="4865839"/>
                </a:lnTo>
                <a:lnTo>
                  <a:pt x="1117" y="4865014"/>
                </a:lnTo>
                <a:lnTo>
                  <a:pt x="292" y="4863782"/>
                </a:lnTo>
                <a:lnTo>
                  <a:pt x="0" y="4862322"/>
                </a:lnTo>
                <a:lnTo>
                  <a:pt x="0" y="3810"/>
                </a:lnTo>
                <a:lnTo>
                  <a:pt x="292" y="2349"/>
                </a:lnTo>
                <a:lnTo>
                  <a:pt x="1117" y="1117"/>
                </a:lnTo>
                <a:lnTo>
                  <a:pt x="2349" y="292"/>
                </a:lnTo>
                <a:lnTo>
                  <a:pt x="3809" y="0"/>
                </a:lnTo>
                <a:lnTo>
                  <a:pt x="10290810" y="0"/>
                </a:lnTo>
                <a:lnTo>
                  <a:pt x="10292270" y="292"/>
                </a:lnTo>
                <a:lnTo>
                  <a:pt x="10293502" y="1117"/>
                </a:lnTo>
                <a:lnTo>
                  <a:pt x="10294327" y="2349"/>
                </a:lnTo>
                <a:lnTo>
                  <a:pt x="10294620" y="3810"/>
                </a:lnTo>
                <a:lnTo>
                  <a:pt x="7619" y="3810"/>
                </a:lnTo>
                <a:lnTo>
                  <a:pt x="3809" y="7620"/>
                </a:lnTo>
                <a:lnTo>
                  <a:pt x="7619" y="7620"/>
                </a:lnTo>
                <a:lnTo>
                  <a:pt x="7619" y="4858512"/>
                </a:lnTo>
                <a:lnTo>
                  <a:pt x="3809" y="4858512"/>
                </a:lnTo>
                <a:lnTo>
                  <a:pt x="7619" y="4862322"/>
                </a:lnTo>
                <a:lnTo>
                  <a:pt x="10294620" y="4862322"/>
                </a:lnTo>
                <a:lnTo>
                  <a:pt x="10294327" y="4863782"/>
                </a:lnTo>
                <a:lnTo>
                  <a:pt x="10293502" y="4865014"/>
                </a:lnTo>
                <a:lnTo>
                  <a:pt x="10292270" y="4865839"/>
                </a:lnTo>
                <a:lnTo>
                  <a:pt x="10290810" y="4866132"/>
                </a:lnTo>
                <a:close/>
              </a:path>
            </a:pathLst>
          </a:custGeom>
          <a:solidFill>
            <a:srgbClr val="3C3C3C"/>
          </a:solidFill>
        </p:spPr>
        <p:txBody>
          <a:bodyPr wrap="square" lIns="0" tIns="0" rIns="0" bIns="0" rtlCol="0"/>
          <a:lstStyle/>
          <a:p/>
        </p:txBody>
      </p:sp>
      <p:sp>
        <p:nvSpPr>
          <p:cNvPr id="4" name="object 4"/>
          <p:cNvSpPr/>
          <p:nvPr/>
        </p:nvSpPr>
        <p:spPr>
          <a:xfrm>
            <a:off x="861822" y="1525905"/>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5" name="object 5"/>
          <p:cNvSpPr/>
          <p:nvPr/>
        </p:nvSpPr>
        <p:spPr>
          <a:xfrm>
            <a:off x="11145011" y="1524000"/>
            <a:ext cx="0" cy="4859020"/>
          </a:xfrm>
          <a:custGeom>
            <a:avLst/>
            <a:gdLst/>
            <a:ahLst/>
            <a:cxnLst/>
            <a:rect l="l" t="t" r="r" b="b"/>
            <a:pathLst>
              <a:path h="4859020">
                <a:moveTo>
                  <a:pt x="0" y="0"/>
                </a:moveTo>
                <a:lnTo>
                  <a:pt x="0" y="4858512"/>
                </a:lnTo>
              </a:path>
            </a:pathLst>
          </a:custGeom>
          <a:ln w="7620">
            <a:solidFill>
              <a:srgbClr val="3C3C3C"/>
            </a:solidFill>
          </a:ln>
        </p:spPr>
        <p:txBody>
          <a:bodyPr wrap="square" lIns="0" tIns="0" rIns="0" bIns="0" rtlCol="0"/>
          <a:lstStyle/>
          <a:p/>
        </p:txBody>
      </p:sp>
      <p:sp>
        <p:nvSpPr>
          <p:cNvPr id="6" name="object 6"/>
          <p:cNvSpPr/>
          <p:nvPr/>
        </p:nvSpPr>
        <p:spPr>
          <a:xfrm>
            <a:off x="861822" y="6380607"/>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7" name="object 7"/>
          <p:cNvSpPr/>
          <p:nvPr/>
        </p:nvSpPr>
        <p:spPr>
          <a:xfrm>
            <a:off x="762000" y="1539239"/>
            <a:ext cx="110489" cy="274320"/>
          </a:xfrm>
          <a:custGeom>
            <a:avLst/>
            <a:gdLst/>
            <a:ahLst/>
            <a:cxnLst/>
            <a:rect l="l" t="t" r="r" b="b"/>
            <a:pathLst>
              <a:path w="110490" h="274319">
                <a:moveTo>
                  <a:pt x="0" y="0"/>
                </a:moveTo>
                <a:lnTo>
                  <a:pt x="110159" y="0"/>
                </a:lnTo>
                <a:lnTo>
                  <a:pt x="110159" y="274320"/>
                </a:lnTo>
                <a:lnTo>
                  <a:pt x="0" y="274320"/>
                </a:lnTo>
                <a:lnTo>
                  <a:pt x="0" y="0"/>
                </a:lnTo>
                <a:close/>
              </a:path>
            </a:pathLst>
          </a:custGeom>
          <a:solidFill>
            <a:srgbClr val="4276AA"/>
          </a:solidFill>
        </p:spPr>
        <p:txBody>
          <a:bodyPr wrap="square" lIns="0" tIns="0" rIns="0" bIns="0" rtlCol="0"/>
          <a:lstStyle/>
          <a:p/>
        </p:txBody>
      </p:sp>
      <p:sp>
        <p:nvSpPr>
          <p:cNvPr id="8" name="object 8"/>
          <p:cNvSpPr/>
          <p:nvPr/>
        </p:nvSpPr>
        <p:spPr>
          <a:xfrm>
            <a:off x="762000" y="1430019"/>
            <a:ext cx="386080" cy="109220"/>
          </a:xfrm>
          <a:custGeom>
            <a:avLst/>
            <a:gdLst/>
            <a:ahLst/>
            <a:cxnLst/>
            <a:rect l="l" t="t" r="r" b="b"/>
            <a:pathLst>
              <a:path w="386080" h="109219">
                <a:moveTo>
                  <a:pt x="0" y="0"/>
                </a:moveTo>
                <a:lnTo>
                  <a:pt x="385572" y="0"/>
                </a:lnTo>
                <a:lnTo>
                  <a:pt x="385572" y="109219"/>
                </a:lnTo>
                <a:lnTo>
                  <a:pt x="0" y="109219"/>
                </a:lnTo>
                <a:lnTo>
                  <a:pt x="0" y="0"/>
                </a:lnTo>
                <a:close/>
              </a:path>
            </a:pathLst>
          </a:custGeom>
          <a:solidFill>
            <a:srgbClr val="4276AA"/>
          </a:solidFill>
        </p:spPr>
        <p:txBody>
          <a:bodyPr wrap="square" lIns="0" tIns="0" rIns="0" bIns="0" rtlCol="0"/>
          <a:lstStyle/>
          <a:p/>
        </p:txBody>
      </p:sp>
      <p:sp>
        <p:nvSpPr>
          <p:cNvPr id="9" name="object 9"/>
          <p:cNvSpPr/>
          <p:nvPr/>
        </p:nvSpPr>
        <p:spPr>
          <a:xfrm>
            <a:off x="10858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0" name="object 10"/>
          <p:cNvSpPr/>
          <p:nvPr/>
        </p:nvSpPr>
        <p:spPr>
          <a:xfrm>
            <a:off x="11133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1" name="object 11"/>
          <p:cNvSpPr txBox="1"/>
          <p:nvPr/>
        </p:nvSpPr>
        <p:spPr>
          <a:xfrm>
            <a:off x="748690" y="1518970"/>
            <a:ext cx="10168890" cy="4899025"/>
          </a:xfrm>
          <a:prstGeom prst="rect">
            <a:avLst/>
          </a:prstGeom>
        </p:spPr>
        <p:txBody>
          <a:bodyPr vert="horz" wrap="square" lIns="0" tIns="0" rIns="0" bIns="0" rtlCol="0">
            <a:spAutoFit/>
          </a:bodyPr>
          <a:lstStyle/>
          <a:p>
            <a:pPr marL="715645" marR="244475" indent="-508635">
              <a:lnSpc>
                <a:spcPct val="149000"/>
              </a:lnSpc>
            </a:pPr>
            <a:r>
              <a:rPr sz="2000" b="1" dirty="0">
                <a:latin typeface="Microsoft JhengHei" panose="020B0604030504040204" charset="-120"/>
                <a:cs typeface="Microsoft JhengHei" panose="020B0604030504040204" charset="-120"/>
              </a:rPr>
              <a:t>（</a:t>
            </a:r>
            <a:r>
              <a:rPr sz="2000" b="1" dirty="0">
                <a:latin typeface="Arial" panose="020B0604020202020204"/>
                <a:cs typeface="Arial" panose="020B0604020202020204"/>
              </a:rPr>
              <a:t>5</a:t>
            </a:r>
            <a:r>
              <a:rPr sz="2000" b="1" dirty="0">
                <a:latin typeface="Microsoft JhengHei" panose="020B0604030504040204" charset="-120"/>
                <a:cs typeface="Microsoft JhengHei" panose="020B0604030504040204" charset="-120"/>
              </a:rPr>
              <a:t>）与新政府补助准则净额法的衔接 </a:t>
            </a:r>
            <a:r>
              <a:rPr sz="2000" b="1" spc="-450" dirty="0">
                <a:latin typeface="Microsoft JhengHei" panose="020B0604030504040204" charset="-120"/>
                <a:cs typeface="Microsoft JhengHei" panose="020B0604030504040204" charset="-120"/>
              </a:rPr>
              <a:t> </a:t>
            </a:r>
            <a:r>
              <a:rPr sz="2000" b="1" spc="15" dirty="0">
                <a:latin typeface="Microsoft JhengHei" panose="020B0604030504040204" charset="-120"/>
                <a:cs typeface="Microsoft JhengHei" panose="020B0604030504040204" charset="-120"/>
              </a:rPr>
              <a:t>企业取得的政府补助</a:t>
            </a:r>
            <a:r>
              <a:rPr sz="2000" b="1" spc="5" dirty="0">
                <a:latin typeface="Microsoft JhengHei" panose="020B0604030504040204" charset="-120"/>
                <a:cs typeface="Microsoft JhengHei" panose="020B0604030504040204" charset="-120"/>
              </a:rPr>
              <a:t>，</a:t>
            </a:r>
            <a:r>
              <a:rPr sz="2000" b="1" spc="15" dirty="0">
                <a:latin typeface="Microsoft JhengHei" panose="020B0604030504040204" charset="-120"/>
                <a:cs typeface="Microsoft JhengHei" panose="020B0604030504040204" charset="-120"/>
              </a:rPr>
              <a:t>会计处</a:t>
            </a:r>
            <a:r>
              <a:rPr sz="2000" b="1" spc="5" dirty="0">
                <a:latin typeface="Microsoft JhengHei" panose="020B0604030504040204" charset="-120"/>
                <a:cs typeface="Microsoft JhengHei" panose="020B0604030504040204" charset="-120"/>
              </a:rPr>
              <a:t>理</a:t>
            </a:r>
            <a:r>
              <a:rPr sz="2000" b="1" spc="15" dirty="0">
                <a:latin typeface="Microsoft JhengHei" panose="020B0604030504040204" charset="-120"/>
                <a:cs typeface="Microsoft JhengHei" panose="020B0604030504040204" charset="-120"/>
              </a:rPr>
              <a:t>时采</a:t>
            </a:r>
            <a:r>
              <a:rPr sz="2000" b="1" spc="5" dirty="0">
                <a:latin typeface="Microsoft JhengHei" panose="020B0604030504040204" charset="-120"/>
                <a:cs typeface="Microsoft JhengHei" panose="020B0604030504040204" charset="-120"/>
              </a:rPr>
              <a:t>用</a:t>
            </a:r>
            <a:r>
              <a:rPr sz="2000" b="1" spc="15" dirty="0">
                <a:latin typeface="Microsoft JhengHei" panose="020B0604030504040204" charset="-120"/>
                <a:cs typeface="Microsoft JhengHei" panose="020B0604030504040204" charset="-120"/>
              </a:rPr>
              <a:t>直接冲</a:t>
            </a:r>
            <a:r>
              <a:rPr sz="2000" b="1" spc="5" dirty="0">
                <a:latin typeface="Microsoft JhengHei" panose="020B0604030504040204" charset="-120"/>
                <a:cs typeface="Microsoft JhengHei" panose="020B0604030504040204" charset="-120"/>
              </a:rPr>
              <a:t>减</a:t>
            </a:r>
            <a:r>
              <a:rPr sz="2000" b="1" spc="15" dirty="0">
                <a:latin typeface="Microsoft JhengHei" panose="020B0604030504040204" charset="-120"/>
                <a:cs typeface="Microsoft JhengHei" panose="020B0604030504040204" charset="-120"/>
              </a:rPr>
              <a:t>研发</a:t>
            </a:r>
            <a:r>
              <a:rPr sz="2000" b="1" spc="5" dirty="0">
                <a:latin typeface="Microsoft JhengHei" panose="020B0604030504040204" charset="-120"/>
                <a:cs typeface="Microsoft JhengHei" panose="020B0604030504040204" charset="-120"/>
              </a:rPr>
              <a:t>费</a:t>
            </a:r>
            <a:r>
              <a:rPr sz="2000" b="1" spc="15" dirty="0">
                <a:latin typeface="Microsoft JhengHei" panose="020B0604030504040204" charset="-120"/>
                <a:cs typeface="Microsoft JhengHei" panose="020B0604030504040204" charset="-120"/>
              </a:rPr>
              <a:t>用方</a:t>
            </a:r>
            <a:r>
              <a:rPr sz="2000" b="1" spc="5" dirty="0">
                <a:latin typeface="Microsoft JhengHei" panose="020B0604030504040204" charset="-120"/>
                <a:cs typeface="Microsoft JhengHei" panose="020B0604030504040204" charset="-120"/>
              </a:rPr>
              <a:t>法</a:t>
            </a:r>
            <a:r>
              <a:rPr sz="2000" b="1" spc="15" dirty="0">
                <a:latin typeface="Microsoft JhengHei" panose="020B0604030504040204" charset="-120"/>
                <a:cs typeface="Microsoft JhengHei" panose="020B0604030504040204" charset="-120"/>
              </a:rPr>
              <a:t>且税务</a:t>
            </a:r>
            <a:r>
              <a:rPr sz="2000" b="1" spc="5" dirty="0">
                <a:latin typeface="Microsoft JhengHei" panose="020B0604030504040204" charset="-120"/>
                <a:cs typeface="Microsoft JhengHei" panose="020B0604030504040204" charset="-120"/>
              </a:rPr>
              <a:t>处</a:t>
            </a:r>
            <a:r>
              <a:rPr sz="2000" b="1" spc="15" dirty="0">
                <a:latin typeface="Microsoft JhengHei" panose="020B0604030504040204" charset="-120"/>
                <a:cs typeface="Microsoft JhengHei" panose="020B0604030504040204" charset="-120"/>
              </a:rPr>
              <a:t>理时</a:t>
            </a:r>
            <a:r>
              <a:rPr sz="2000" b="1" spc="5" dirty="0">
                <a:latin typeface="Microsoft JhengHei" panose="020B0604030504040204" charset="-120"/>
                <a:cs typeface="Microsoft JhengHei" panose="020B0604030504040204" charset="-120"/>
              </a:rPr>
              <a:t>未</a:t>
            </a:r>
            <a:r>
              <a:rPr sz="2000" b="1" spc="15" dirty="0">
                <a:latin typeface="Microsoft JhengHei" panose="020B0604030504040204" charset="-120"/>
                <a:cs typeface="Microsoft JhengHei" panose="020B0604030504040204" charset="-120"/>
              </a:rPr>
              <a:t>将</a:t>
            </a:r>
            <a:r>
              <a:rPr sz="2000" b="1" spc="5" dirty="0">
                <a:latin typeface="Microsoft JhengHei" panose="020B0604030504040204" charset="-120"/>
                <a:cs typeface="Microsoft JhengHei" panose="020B0604030504040204" charset="-120"/>
              </a:rPr>
              <a:t>其</a:t>
            </a:r>
            <a:endParaRPr sz="2000">
              <a:latin typeface="Microsoft JhengHei" panose="020B0604030504040204" charset="-120"/>
              <a:cs typeface="Microsoft JhengHei" panose="020B0604030504040204" charset="-120"/>
            </a:endParaRPr>
          </a:p>
          <a:p>
            <a:pPr marL="721995" marR="5080" indent="-514985">
              <a:lnSpc>
                <a:spcPts val="3810"/>
              </a:lnSpc>
              <a:spcBef>
                <a:spcPts val="95"/>
              </a:spcBef>
            </a:pPr>
            <a:r>
              <a:rPr sz="2000" b="1" spc="5" dirty="0">
                <a:latin typeface="Microsoft JhengHei" panose="020B0604030504040204" charset="-120"/>
                <a:cs typeface="Microsoft JhengHei" panose="020B0604030504040204" charset="-120"/>
              </a:rPr>
              <a:t>确 </a:t>
            </a:r>
            <a:r>
              <a:rPr sz="2000" b="1" spc="10" dirty="0">
                <a:latin typeface="Microsoft JhengHei" panose="020B0604030504040204" charset="-120"/>
                <a:cs typeface="Microsoft JhengHei" panose="020B0604030504040204" charset="-120"/>
              </a:rPr>
              <a:t>认为应税收入的，应按冲减后的余额计算加计扣除金额。 </a:t>
            </a:r>
            <a:r>
              <a:rPr sz="2000" b="1" spc="-280"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企业在税收上将政府补助确认为应税收入，同时增加研发费用，加计扣除应以税前扣</a:t>
            </a:r>
            <a:endParaRPr sz="2000">
              <a:latin typeface="Microsoft JhengHei" panose="020B0604030504040204" charset="-120"/>
              <a:cs typeface="Microsoft JhengHei" panose="020B0604030504040204" charset="-120"/>
            </a:endParaRPr>
          </a:p>
          <a:p>
            <a:pPr marL="721995" marR="238125" indent="-514985">
              <a:lnSpc>
                <a:spcPts val="3600"/>
              </a:lnSpc>
              <a:spcBef>
                <a:spcPts val="10"/>
              </a:spcBef>
            </a:pPr>
            <a:r>
              <a:rPr sz="2000" b="1" spc="10" dirty="0">
                <a:latin typeface="Microsoft JhengHei" panose="020B0604030504040204" charset="-120"/>
                <a:cs typeface="Microsoft JhengHei" panose="020B0604030504040204" charset="-120"/>
              </a:rPr>
              <a:t>除的研发费用为基数</a:t>
            </a:r>
            <a:r>
              <a:rPr sz="2000" b="1" spc="10" dirty="0">
                <a:solidFill>
                  <a:srgbClr val="FF0000"/>
                </a:solidFill>
                <a:latin typeface="Microsoft JhengHei" panose="020B0604030504040204" charset="-120"/>
                <a:cs typeface="Microsoft JhengHei" panose="020B0604030504040204" charset="-120"/>
              </a:rPr>
              <a:t>（总额法）</a:t>
            </a:r>
            <a:r>
              <a:rPr sz="2000" b="1" spc="10" dirty="0">
                <a:latin typeface="Microsoft JhengHei" panose="020B0604030504040204" charset="-120"/>
                <a:cs typeface="Microsoft JhengHei" panose="020B0604030504040204" charset="-120"/>
              </a:rPr>
              <a:t>。 </a:t>
            </a:r>
            <a:r>
              <a:rPr sz="2000" b="1" spc="-445" dirty="0">
                <a:latin typeface="Microsoft JhengHei" panose="020B0604030504040204" charset="-120"/>
                <a:cs typeface="Microsoft JhengHei" panose="020B0604030504040204" charset="-120"/>
              </a:rPr>
              <a:t> </a:t>
            </a:r>
            <a:r>
              <a:rPr sz="2000" b="1" spc="15" dirty="0">
                <a:latin typeface="Microsoft JhengHei" panose="020B0604030504040204" charset="-120"/>
                <a:cs typeface="Microsoft JhengHei" panose="020B0604030504040204" charset="-120"/>
              </a:rPr>
              <a:t>但企业未进行相应调整</a:t>
            </a:r>
            <a:r>
              <a:rPr sz="2000" b="1" spc="5" dirty="0">
                <a:latin typeface="Microsoft JhengHei" panose="020B0604030504040204" charset="-120"/>
                <a:cs typeface="Microsoft JhengHei" panose="020B0604030504040204" charset="-120"/>
              </a:rPr>
              <a:t>的</a:t>
            </a:r>
            <a:r>
              <a:rPr sz="2000" b="1" spc="15" dirty="0">
                <a:latin typeface="Microsoft JhengHei" panose="020B0604030504040204" charset="-120"/>
                <a:cs typeface="Microsoft JhengHei" panose="020B0604030504040204" charset="-120"/>
              </a:rPr>
              <a:t>，税</a:t>
            </a:r>
            <a:r>
              <a:rPr sz="2000" b="1" spc="5" dirty="0">
                <a:latin typeface="Microsoft JhengHei" panose="020B0604030504040204" charset="-120"/>
                <a:cs typeface="Microsoft JhengHei" panose="020B0604030504040204" charset="-120"/>
              </a:rPr>
              <a:t>前</a:t>
            </a:r>
            <a:r>
              <a:rPr sz="2000" b="1" spc="15" dirty="0">
                <a:latin typeface="Microsoft JhengHei" panose="020B0604030504040204" charset="-120"/>
                <a:cs typeface="Microsoft JhengHei" panose="020B0604030504040204" charset="-120"/>
              </a:rPr>
              <a:t>扣除的</a:t>
            </a:r>
            <a:r>
              <a:rPr sz="2000" b="1" spc="5" dirty="0">
                <a:latin typeface="Microsoft JhengHei" panose="020B0604030504040204" charset="-120"/>
                <a:cs typeface="Microsoft JhengHei" panose="020B0604030504040204" charset="-120"/>
              </a:rPr>
              <a:t>研</a:t>
            </a:r>
            <a:r>
              <a:rPr sz="2000" b="1" spc="15" dirty="0">
                <a:latin typeface="Microsoft JhengHei" panose="020B0604030504040204" charset="-120"/>
                <a:cs typeface="Microsoft JhengHei" panose="020B0604030504040204" charset="-120"/>
              </a:rPr>
              <a:t>发费</a:t>
            </a:r>
            <a:r>
              <a:rPr sz="2000" b="1" spc="5" dirty="0">
                <a:latin typeface="Microsoft JhengHei" panose="020B0604030504040204" charset="-120"/>
                <a:cs typeface="Microsoft JhengHei" panose="020B0604030504040204" charset="-120"/>
              </a:rPr>
              <a:t>用</a:t>
            </a:r>
            <a:r>
              <a:rPr sz="2000" b="1" spc="15" dirty="0">
                <a:latin typeface="Microsoft JhengHei" panose="020B0604030504040204" charset="-120"/>
                <a:cs typeface="Microsoft JhengHei" panose="020B0604030504040204" charset="-120"/>
              </a:rPr>
              <a:t>与会计</a:t>
            </a:r>
            <a:r>
              <a:rPr sz="2000" b="1" spc="5" dirty="0">
                <a:latin typeface="Microsoft JhengHei" panose="020B0604030504040204" charset="-120"/>
                <a:cs typeface="Microsoft JhengHei" panose="020B0604030504040204" charset="-120"/>
              </a:rPr>
              <a:t>的</a:t>
            </a:r>
            <a:r>
              <a:rPr sz="2000" b="1" spc="15" dirty="0">
                <a:latin typeface="Microsoft JhengHei" panose="020B0604030504040204" charset="-120"/>
                <a:cs typeface="Microsoft JhengHei" panose="020B0604030504040204" charset="-120"/>
              </a:rPr>
              <a:t>扣除</a:t>
            </a:r>
            <a:r>
              <a:rPr sz="2000" b="1" spc="5" dirty="0">
                <a:latin typeface="Microsoft JhengHei" panose="020B0604030504040204" charset="-120"/>
                <a:cs typeface="Microsoft JhengHei" panose="020B0604030504040204" charset="-120"/>
              </a:rPr>
              <a:t>金</a:t>
            </a:r>
            <a:r>
              <a:rPr sz="2000" b="1" spc="15" dirty="0">
                <a:latin typeface="Microsoft JhengHei" panose="020B0604030504040204" charset="-120"/>
                <a:cs typeface="Microsoft JhengHei" panose="020B0604030504040204" charset="-120"/>
              </a:rPr>
              <a:t>额相</a:t>
            </a:r>
            <a:r>
              <a:rPr sz="2000" b="1" spc="5" dirty="0">
                <a:latin typeface="Microsoft JhengHei" panose="020B0604030504040204" charset="-120"/>
                <a:cs typeface="Microsoft JhengHei" panose="020B0604030504040204" charset="-120"/>
              </a:rPr>
              <a:t>同</a:t>
            </a:r>
            <a:r>
              <a:rPr sz="2000" b="1" spc="15" dirty="0">
                <a:latin typeface="Microsoft JhengHei" panose="020B0604030504040204" charset="-120"/>
                <a:cs typeface="Microsoft JhengHei" panose="020B0604030504040204" charset="-120"/>
              </a:rPr>
              <a:t>，应以</a:t>
            </a:r>
            <a:r>
              <a:rPr sz="2000" b="1" spc="5" dirty="0">
                <a:latin typeface="Microsoft JhengHei" panose="020B0604030504040204" charset="-120"/>
                <a:cs typeface="Microsoft JhengHei" panose="020B0604030504040204" charset="-120"/>
              </a:rPr>
              <a:t>会计</a:t>
            </a:r>
            <a:endParaRPr sz="2000">
              <a:latin typeface="Microsoft JhengHei" panose="020B0604030504040204" charset="-120"/>
              <a:cs typeface="Microsoft JhengHei" panose="020B0604030504040204" charset="-120"/>
            </a:endParaRPr>
          </a:p>
          <a:p>
            <a:pPr marL="721995" marR="96520" indent="-514985">
              <a:lnSpc>
                <a:spcPts val="3290"/>
              </a:lnSpc>
              <a:spcBef>
                <a:spcPts val="190"/>
              </a:spcBef>
            </a:pPr>
            <a:r>
              <a:rPr sz="2000" b="1" spc="5" dirty="0">
                <a:latin typeface="Microsoft JhengHei" panose="020B0604030504040204" charset="-120"/>
                <a:cs typeface="Microsoft JhengHei" panose="020B0604030504040204" charset="-120"/>
              </a:rPr>
              <a:t>上 冲减后的余额计算加计扣除金额</a:t>
            </a:r>
            <a:r>
              <a:rPr sz="2000" b="1" spc="5" dirty="0">
                <a:solidFill>
                  <a:srgbClr val="FF0000"/>
                </a:solidFill>
                <a:latin typeface="Microsoft JhengHei" panose="020B0604030504040204" charset="-120"/>
                <a:cs typeface="Microsoft JhengHei" panose="020B0604030504040204" charset="-120"/>
              </a:rPr>
              <a:t>（净额法）</a:t>
            </a:r>
            <a:r>
              <a:rPr sz="2000" b="1" spc="5" dirty="0">
                <a:latin typeface="Microsoft JhengHei" panose="020B0604030504040204" charset="-120"/>
                <a:cs typeface="Microsoft JhengHei" panose="020B0604030504040204" charset="-120"/>
              </a:rPr>
              <a:t>。 </a:t>
            </a:r>
            <a:r>
              <a:rPr sz="2000" b="1" spc="-275" dirty="0">
                <a:latin typeface="Microsoft JhengHei" panose="020B0604030504040204" charset="-120"/>
                <a:cs typeface="Microsoft JhengHei" panose="020B0604030504040204" charset="-120"/>
              </a:rPr>
              <a:t> </a:t>
            </a:r>
            <a:r>
              <a:rPr sz="2000" b="1" spc="15" dirty="0">
                <a:latin typeface="Microsoft JhengHei" panose="020B0604030504040204" charset="-120"/>
                <a:cs typeface="Microsoft JhengHei" panose="020B0604030504040204" charset="-120"/>
              </a:rPr>
              <a:t>比如，某企业当年发生</a:t>
            </a:r>
            <a:r>
              <a:rPr sz="2000" b="1" spc="5" dirty="0">
                <a:latin typeface="Microsoft JhengHei" panose="020B0604030504040204" charset="-120"/>
                <a:cs typeface="Microsoft JhengHei" panose="020B0604030504040204" charset="-120"/>
              </a:rPr>
              <a:t>研</a:t>
            </a:r>
            <a:r>
              <a:rPr sz="2000" b="1" spc="15" dirty="0">
                <a:latin typeface="Microsoft JhengHei" panose="020B0604030504040204" charset="-120"/>
                <a:cs typeface="Microsoft JhengHei" panose="020B0604030504040204" charset="-120"/>
              </a:rPr>
              <a:t>发支</a:t>
            </a:r>
            <a:r>
              <a:rPr sz="2000" b="1" spc="10" dirty="0">
                <a:latin typeface="Microsoft JhengHei" panose="020B0604030504040204" charset="-120"/>
                <a:cs typeface="Microsoft JhengHei" panose="020B0604030504040204" charset="-120"/>
              </a:rPr>
              <a:t>出</a:t>
            </a:r>
            <a:r>
              <a:rPr sz="2000" b="1" spc="-90" dirty="0">
                <a:latin typeface="Arial" panose="020B0604020202020204"/>
                <a:cs typeface="Arial" panose="020B0604020202020204"/>
              </a:rPr>
              <a:t>200</a:t>
            </a:r>
            <a:r>
              <a:rPr sz="2000" b="1" spc="5" dirty="0">
                <a:latin typeface="Microsoft JhengHei" panose="020B0604030504040204" charset="-120"/>
                <a:cs typeface="Microsoft JhengHei" panose="020B0604030504040204" charset="-120"/>
              </a:rPr>
              <a:t>万</a:t>
            </a:r>
            <a:r>
              <a:rPr sz="2000" b="1" spc="15" dirty="0">
                <a:latin typeface="Microsoft JhengHei" panose="020B0604030504040204" charset="-120"/>
                <a:cs typeface="Microsoft JhengHei" panose="020B0604030504040204" charset="-120"/>
              </a:rPr>
              <a:t>，取</a:t>
            </a:r>
            <a:r>
              <a:rPr sz="2000" b="1" spc="5" dirty="0">
                <a:latin typeface="Microsoft JhengHei" panose="020B0604030504040204" charset="-120"/>
                <a:cs typeface="Microsoft JhengHei" panose="020B0604030504040204" charset="-120"/>
              </a:rPr>
              <a:t>得</a:t>
            </a:r>
            <a:r>
              <a:rPr sz="2000" b="1" spc="15" dirty="0">
                <a:latin typeface="Microsoft JhengHei" panose="020B0604030504040204" charset="-120"/>
                <a:cs typeface="Microsoft JhengHei" panose="020B0604030504040204" charset="-120"/>
              </a:rPr>
              <a:t>政府补助</a:t>
            </a:r>
            <a:r>
              <a:rPr sz="2000" b="1" spc="-100" dirty="0">
                <a:latin typeface="Arial" panose="020B0604020202020204"/>
                <a:cs typeface="Arial" panose="020B0604020202020204"/>
              </a:rPr>
              <a:t>50</a:t>
            </a:r>
            <a:r>
              <a:rPr sz="2000" b="1" spc="15" dirty="0">
                <a:latin typeface="Microsoft JhengHei" panose="020B0604030504040204" charset="-120"/>
                <a:cs typeface="Microsoft JhengHei" panose="020B0604030504040204" charset="-120"/>
              </a:rPr>
              <a:t>万</a:t>
            </a:r>
            <a:r>
              <a:rPr sz="2000" b="1" spc="5" dirty="0">
                <a:latin typeface="Microsoft JhengHei" panose="020B0604030504040204" charset="-120"/>
                <a:cs typeface="Microsoft JhengHei" panose="020B0604030504040204" charset="-120"/>
              </a:rPr>
              <a:t>，</a:t>
            </a:r>
            <a:r>
              <a:rPr sz="2000" b="1" spc="15" dirty="0">
                <a:latin typeface="Microsoft JhengHei" panose="020B0604030504040204" charset="-120"/>
                <a:cs typeface="Microsoft JhengHei" panose="020B0604030504040204" charset="-120"/>
              </a:rPr>
              <a:t>当年会</a:t>
            </a:r>
            <a:r>
              <a:rPr sz="2000" b="1" spc="5" dirty="0">
                <a:latin typeface="Microsoft JhengHei" panose="020B0604030504040204" charset="-120"/>
                <a:cs typeface="Microsoft JhengHei" panose="020B0604030504040204" charset="-120"/>
              </a:rPr>
              <a:t>计</a:t>
            </a:r>
            <a:r>
              <a:rPr sz="2000" b="1" spc="15" dirty="0">
                <a:latin typeface="Microsoft JhengHei" panose="020B0604030504040204" charset="-120"/>
                <a:cs typeface="Microsoft JhengHei" panose="020B0604030504040204" charset="-120"/>
              </a:rPr>
              <a:t>上的</a:t>
            </a:r>
            <a:r>
              <a:rPr sz="2000" b="1" spc="5" dirty="0">
                <a:latin typeface="Microsoft JhengHei" panose="020B0604030504040204" charset="-120"/>
                <a:cs typeface="Microsoft JhengHei" panose="020B0604030504040204" charset="-120"/>
              </a:rPr>
              <a:t>研</a:t>
            </a:r>
            <a:r>
              <a:rPr sz="2000" b="1" spc="15" dirty="0">
                <a:latin typeface="Microsoft JhengHei" panose="020B0604030504040204" charset="-120"/>
                <a:cs typeface="Microsoft JhengHei" panose="020B0604030504040204" charset="-120"/>
              </a:rPr>
              <a:t>发费</a:t>
            </a:r>
            <a:r>
              <a:rPr sz="2000" b="1" spc="5" dirty="0">
                <a:latin typeface="Microsoft JhengHei" panose="020B0604030504040204" charset="-120"/>
                <a:cs typeface="Microsoft JhengHei" panose="020B0604030504040204" charset="-120"/>
              </a:rPr>
              <a:t>用</a:t>
            </a:r>
            <a:endParaRPr sz="2000">
              <a:latin typeface="Microsoft JhengHei" panose="020B0604030504040204" charset="-120"/>
              <a:cs typeface="Microsoft JhengHei" panose="020B0604030504040204" charset="-120"/>
            </a:endParaRPr>
          </a:p>
          <a:p>
            <a:pPr marL="207010" marR="495300">
              <a:lnSpc>
                <a:spcPts val="3710"/>
              </a:lnSpc>
              <a:spcBef>
                <a:spcPts val="120"/>
              </a:spcBef>
            </a:pPr>
            <a:r>
              <a:rPr sz="2000" b="1" spc="-30" dirty="0">
                <a:latin typeface="Microsoft JhengHei" panose="020B0604030504040204" charset="-120"/>
                <a:cs typeface="Microsoft JhengHei" panose="020B0604030504040204" charset="-120"/>
              </a:rPr>
              <a:t>为</a:t>
            </a:r>
            <a:r>
              <a:rPr sz="2000" b="1" spc="-30" dirty="0">
                <a:latin typeface="Arial" panose="020B0604020202020204"/>
                <a:cs typeface="Arial" panose="020B0604020202020204"/>
              </a:rPr>
              <a:t>150</a:t>
            </a:r>
            <a:r>
              <a:rPr sz="2000" b="1" spc="-30" dirty="0">
                <a:latin typeface="Microsoft JhengHei" panose="020B0604030504040204" charset="-120"/>
                <a:cs typeface="Microsoft JhengHei" panose="020B0604030504040204" charset="-120"/>
              </a:rPr>
              <a:t>万，未进行相应的纳税调整，则税前加计扣除金额为</a:t>
            </a:r>
            <a:r>
              <a:rPr sz="2000" b="1" spc="-30" dirty="0">
                <a:latin typeface="Arial" panose="020B0604020202020204"/>
                <a:cs typeface="Arial" panose="020B0604020202020204"/>
              </a:rPr>
              <a:t>150</a:t>
            </a:r>
            <a:r>
              <a:rPr sz="2000" b="1" spc="-30" dirty="0">
                <a:latin typeface="Century Gothic" panose="020B0502020202020204"/>
                <a:cs typeface="Century Gothic" panose="020B0502020202020204"/>
              </a:rPr>
              <a:t>×</a:t>
            </a:r>
            <a:r>
              <a:rPr sz="2000" b="1" spc="-30" dirty="0">
                <a:latin typeface="Arial" panose="020B0604020202020204"/>
                <a:cs typeface="Arial" panose="020B0604020202020204"/>
              </a:rPr>
              <a:t>75%=112.5</a:t>
            </a:r>
            <a:r>
              <a:rPr sz="2000" b="1" spc="-30" dirty="0">
                <a:latin typeface="Microsoft JhengHei" panose="020B0604030504040204" charset="-120"/>
                <a:cs typeface="Microsoft JhengHei" panose="020B0604030504040204" charset="-120"/>
              </a:rPr>
              <a:t>万元。 </a:t>
            </a:r>
            <a:r>
              <a:rPr sz="2000" b="1" dirty="0">
                <a:latin typeface="Microsoft JhengHei" panose="020B0604030504040204" charset="-120"/>
                <a:cs typeface="Microsoft JhengHei" panose="020B0604030504040204" charset="-120"/>
              </a:rPr>
              <a:t> </a:t>
            </a:r>
            <a:r>
              <a:rPr sz="2000" b="1" spc="10" dirty="0">
                <a:solidFill>
                  <a:srgbClr val="FF0000"/>
                </a:solidFill>
                <a:latin typeface="Microsoft JhengHei" panose="020B0604030504040204" charset="-120"/>
                <a:cs typeface="Microsoft JhengHei" panose="020B0604030504040204" charset="-120"/>
              </a:rPr>
              <a:t>总结：</a:t>
            </a:r>
            <a:r>
              <a:rPr sz="2000" b="1" spc="10" dirty="0">
                <a:solidFill>
                  <a:srgbClr val="E11606"/>
                </a:solidFill>
                <a:latin typeface="Microsoft JhengHei" panose="020B0604030504040204" charset="-120"/>
                <a:cs typeface="Microsoft JhengHei" panose="020B0604030504040204" charset="-120"/>
              </a:rPr>
              <a:t>纳税调整时，税收上要还原总额法</a:t>
            </a:r>
            <a:r>
              <a:rPr sz="2000" b="1" spc="10" dirty="0">
                <a:solidFill>
                  <a:srgbClr val="FF0000"/>
                </a:solidFill>
                <a:latin typeface="Microsoft JhengHei" panose="020B0604030504040204" charset="-120"/>
                <a:cs typeface="Microsoft JhengHei" panose="020B0604030504040204" charset="-120"/>
              </a:rPr>
              <a:t>，不然按照净额法加计扣除，企业会吃亏。</a:t>
            </a:r>
            <a:endParaRPr sz="2000">
              <a:latin typeface="Microsoft JhengHei" panose="020B0604030504040204" charset="-120"/>
              <a:cs typeface="Microsoft JhengHei" panose="020B0604030504040204" charset="-120"/>
            </a:endParaRPr>
          </a:p>
          <a:p>
            <a:pPr marL="12700">
              <a:lnSpc>
                <a:spcPct val="100000"/>
              </a:lnSpc>
              <a:spcBef>
                <a:spcPts val="915"/>
              </a:spcBef>
              <a:tabLst>
                <a:tab pos="5067935" algn="l"/>
              </a:tabLst>
            </a:pPr>
            <a:r>
              <a:rPr sz="1000" u="sng" spc="-20" dirty="0">
                <a:solidFill>
                  <a:srgbClr val="0000FF"/>
                </a:solidFill>
                <a:latin typeface="Arial" panose="020B0604020202020204"/>
                <a:cs typeface="Arial" panose="020B0604020202020204"/>
                <a:hlinkClick r:id="rId1"/>
              </a:rPr>
              <a:t>www.islide.cc</a:t>
            </a:r>
            <a:r>
              <a:rPr sz="1000" spc="-20" dirty="0">
                <a:solidFill>
                  <a:srgbClr val="0000FF"/>
                </a:solidFill>
                <a:latin typeface="Arial" panose="020B0604020202020204"/>
                <a:cs typeface="Arial" panose="020B0604020202020204"/>
              </a:rPr>
              <a:t>	</a:t>
            </a: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12" name="object 12"/>
          <p:cNvSpPr txBox="1"/>
          <p:nvPr/>
        </p:nvSpPr>
        <p:spPr>
          <a:xfrm>
            <a:off x="11307826" y="6431000"/>
            <a:ext cx="194945" cy="194310"/>
          </a:xfrm>
          <a:prstGeom prst="rect">
            <a:avLst/>
          </a:prstGeom>
        </p:spPr>
        <p:txBody>
          <a:bodyPr vert="horz" wrap="square" lIns="0" tIns="0" rIns="0" bIns="0" rtlCol="0">
            <a:spAutoFit/>
          </a:bodyPr>
          <a:lstStyle/>
          <a:p>
            <a:pPr marL="12700">
              <a:lnSpc>
                <a:spcPct val="100000"/>
              </a:lnSpc>
            </a:pPr>
            <a:r>
              <a:rPr sz="1200" spc="-10" dirty="0">
                <a:solidFill>
                  <a:srgbClr val="868686"/>
                </a:solidFill>
                <a:latin typeface="Arial" panose="020B0604020202020204"/>
                <a:cs typeface="Arial" panose="020B0604020202020204"/>
              </a:rPr>
              <a:t>7</a:t>
            </a:r>
            <a:r>
              <a:rPr sz="1200" spc="-5" dirty="0">
                <a:solidFill>
                  <a:srgbClr val="868686"/>
                </a:solidFill>
                <a:latin typeface="Arial" panose="020B0604020202020204"/>
                <a:cs typeface="Arial" panose="020B0604020202020204"/>
              </a:rPr>
              <a:t>4</a:t>
            </a:r>
            <a:endParaRPr sz="1200">
              <a:latin typeface="Arial" panose="020B0604020202020204"/>
              <a:cs typeface="Arial" panose="020B0604020202020204"/>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604" y="334264"/>
            <a:ext cx="3702050" cy="281305"/>
          </a:xfrm>
          <a:prstGeom prst="rect">
            <a:avLst/>
          </a:prstGeom>
        </p:spPr>
        <p:txBody>
          <a:bodyPr vert="horz" wrap="square" lIns="0" tIns="0" rIns="0" bIns="0" rtlCol="0">
            <a:spAutoFit/>
          </a:bodyPr>
          <a:lstStyle/>
          <a:p>
            <a:pPr marL="12700">
              <a:lnSpc>
                <a:spcPct val="100000"/>
              </a:lnSpc>
            </a:pPr>
            <a:r>
              <a:rPr sz="1800" b="1" spc="5" dirty="0">
                <a:solidFill>
                  <a:srgbClr val="3C3C3C"/>
                </a:solidFill>
                <a:latin typeface="Microsoft JhengHei" panose="020B0604030504040204" charset="-120"/>
                <a:cs typeface="Microsoft JhengHei" panose="020B0604030504040204" charset="-120"/>
              </a:rPr>
              <a:t>研发费加计扣除企业所得税优惠政策</a:t>
            </a:r>
            <a:endParaRPr sz="1800">
              <a:latin typeface="Microsoft JhengHei" panose="020B0604030504040204" charset="-120"/>
              <a:cs typeface="Microsoft JhengHei" panose="020B0604030504040204" charset="-120"/>
            </a:endParaRPr>
          </a:p>
        </p:txBody>
      </p:sp>
      <p:sp>
        <p:nvSpPr>
          <p:cNvPr id="3" name="object 3"/>
          <p:cNvSpPr/>
          <p:nvPr/>
        </p:nvSpPr>
        <p:spPr>
          <a:xfrm>
            <a:off x="854202" y="1520189"/>
            <a:ext cx="10294620" cy="4866640"/>
          </a:xfrm>
          <a:custGeom>
            <a:avLst/>
            <a:gdLst/>
            <a:ahLst/>
            <a:cxnLst/>
            <a:rect l="l" t="t" r="r" b="b"/>
            <a:pathLst>
              <a:path w="10294620" h="4866640">
                <a:moveTo>
                  <a:pt x="10290810" y="4866132"/>
                </a:moveTo>
                <a:lnTo>
                  <a:pt x="3809" y="4866132"/>
                </a:lnTo>
                <a:lnTo>
                  <a:pt x="2349" y="4865839"/>
                </a:lnTo>
                <a:lnTo>
                  <a:pt x="1117" y="4865014"/>
                </a:lnTo>
                <a:lnTo>
                  <a:pt x="292" y="4863782"/>
                </a:lnTo>
                <a:lnTo>
                  <a:pt x="0" y="4862322"/>
                </a:lnTo>
                <a:lnTo>
                  <a:pt x="0" y="3810"/>
                </a:lnTo>
                <a:lnTo>
                  <a:pt x="292" y="2349"/>
                </a:lnTo>
                <a:lnTo>
                  <a:pt x="1117" y="1117"/>
                </a:lnTo>
                <a:lnTo>
                  <a:pt x="2349" y="292"/>
                </a:lnTo>
                <a:lnTo>
                  <a:pt x="3809" y="0"/>
                </a:lnTo>
                <a:lnTo>
                  <a:pt x="10290810" y="0"/>
                </a:lnTo>
                <a:lnTo>
                  <a:pt x="10292270" y="292"/>
                </a:lnTo>
                <a:lnTo>
                  <a:pt x="10293502" y="1117"/>
                </a:lnTo>
                <a:lnTo>
                  <a:pt x="10294327" y="2349"/>
                </a:lnTo>
                <a:lnTo>
                  <a:pt x="10294620" y="3810"/>
                </a:lnTo>
                <a:lnTo>
                  <a:pt x="7619" y="3810"/>
                </a:lnTo>
                <a:lnTo>
                  <a:pt x="3809" y="7620"/>
                </a:lnTo>
                <a:lnTo>
                  <a:pt x="7619" y="7620"/>
                </a:lnTo>
                <a:lnTo>
                  <a:pt x="7619" y="4858512"/>
                </a:lnTo>
                <a:lnTo>
                  <a:pt x="3809" y="4858512"/>
                </a:lnTo>
                <a:lnTo>
                  <a:pt x="7619" y="4862322"/>
                </a:lnTo>
                <a:lnTo>
                  <a:pt x="10294620" y="4862322"/>
                </a:lnTo>
                <a:lnTo>
                  <a:pt x="10294327" y="4863782"/>
                </a:lnTo>
                <a:lnTo>
                  <a:pt x="10293502" y="4865014"/>
                </a:lnTo>
                <a:lnTo>
                  <a:pt x="10292270" y="4865839"/>
                </a:lnTo>
                <a:lnTo>
                  <a:pt x="10290810" y="4866132"/>
                </a:lnTo>
                <a:close/>
              </a:path>
            </a:pathLst>
          </a:custGeom>
          <a:solidFill>
            <a:srgbClr val="3C3C3C"/>
          </a:solidFill>
        </p:spPr>
        <p:txBody>
          <a:bodyPr wrap="square" lIns="0" tIns="0" rIns="0" bIns="0" rtlCol="0"/>
          <a:lstStyle/>
          <a:p/>
        </p:txBody>
      </p:sp>
      <p:sp>
        <p:nvSpPr>
          <p:cNvPr id="4" name="object 4"/>
          <p:cNvSpPr/>
          <p:nvPr/>
        </p:nvSpPr>
        <p:spPr>
          <a:xfrm>
            <a:off x="861822" y="1525905"/>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5" name="object 5"/>
          <p:cNvSpPr/>
          <p:nvPr/>
        </p:nvSpPr>
        <p:spPr>
          <a:xfrm>
            <a:off x="11145011" y="1524000"/>
            <a:ext cx="0" cy="4859020"/>
          </a:xfrm>
          <a:custGeom>
            <a:avLst/>
            <a:gdLst/>
            <a:ahLst/>
            <a:cxnLst/>
            <a:rect l="l" t="t" r="r" b="b"/>
            <a:pathLst>
              <a:path h="4859020">
                <a:moveTo>
                  <a:pt x="0" y="0"/>
                </a:moveTo>
                <a:lnTo>
                  <a:pt x="0" y="4858512"/>
                </a:lnTo>
              </a:path>
            </a:pathLst>
          </a:custGeom>
          <a:ln w="7620">
            <a:solidFill>
              <a:srgbClr val="3C3C3C"/>
            </a:solidFill>
          </a:ln>
        </p:spPr>
        <p:txBody>
          <a:bodyPr wrap="square" lIns="0" tIns="0" rIns="0" bIns="0" rtlCol="0"/>
          <a:lstStyle/>
          <a:p/>
        </p:txBody>
      </p:sp>
      <p:sp>
        <p:nvSpPr>
          <p:cNvPr id="6" name="object 6"/>
          <p:cNvSpPr/>
          <p:nvPr/>
        </p:nvSpPr>
        <p:spPr>
          <a:xfrm>
            <a:off x="861822" y="6380607"/>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7" name="object 7"/>
          <p:cNvSpPr txBox="1">
            <a:spLocks noGrp="1"/>
          </p:cNvSpPr>
          <p:nvPr>
            <p:ph type="title"/>
          </p:nvPr>
        </p:nvSpPr>
        <p:spPr>
          <a:xfrm>
            <a:off x="944676" y="1739849"/>
            <a:ext cx="9998710" cy="1248410"/>
          </a:xfrm>
          <a:prstGeom prst="rect">
            <a:avLst/>
          </a:prstGeom>
        </p:spPr>
        <p:txBody>
          <a:bodyPr vert="horz" wrap="square" lIns="0" tIns="0" rIns="0" bIns="0" rtlCol="0">
            <a:spAutoFit/>
          </a:bodyPr>
          <a:lstStyle/>
          <a:p>
            <a:pPr marL="425450">
              <a:lnSpc>
                <a:spcPct val="100000"/>
              </a:lnSpc>
              <a:tabLst>
                <a:tab pos="3111500" algn="l"/>
              </a:tabLst>
            </a:pPr>
            <a:r>
              <a:rPr sz="2000" b="1" spc="-90" dirty="0">
                <a:solidFill>
                  <a:srgbClr val="000000"/>
                </a:solidFill>
                <a:latin typeface="Arial" panose="020B0604020202020204"/>
                <a:cs typeface="Arial" panose="020B0604020202020204"/>
              </a:rPr>
              <a:t>6</a:t>
            </a:r>
            <a:r>
              <a:rPr sz="2000" b="1" spc="15" dirty="0">
                <a:solidFill>
                  <a:srgbClr val="000000"/>
                </a:solidFill>
                <a:latin typeface="Microsoft JhengHei" panose="020B0604030504040204" charset="-120"/>
                <a:cs typeface="Microsoft JhengHei" panose="020B0604030504040204" charset="-120"/>
              </a:rPr>
              <a:t>、委托境外研发新</a:t>
            </a:r>
            <a:r>
              <a:rPr sz="2000" b="1" spc="5" dirty="0">
                <a:solidFill>
                  <a:srgbClr val="000000"/>
                </a:solidFill>
                <a:latin typeface="Microsoft JhengHei" panose="020B0604030504040204" charset="-120"/>
                <a:cs typeface="Microsoft JhengHei" panose="020B0604030504040204" charset="-120"/>
              </a:rPr>
              <a:t>规</a:t>
            </a:r>
            <a:r>
              <a:rPr sz="2000" b="1" dirty="0">
                <a:solidFill>
                  <a:srgbClr val="000000"/>
                </a:solidFill>
                <a:latin typeface="Microsoft JhengHei" panose="020B0604030504040204" charset="-120"/>
                <a:cs typeface="Microsoft JhengHei" panose="020B0604030504040204" charset="-120"/>
              </a:rPr>
              <a:t>	</a:t>
            </a:r>
            <a:r>
              <a:rPr sz="2000" b="1" spc="540" dirty="0">
                <a:solidFill>
                  <a:srgbClr val="000000"/>
                </a:solidFill>
                <a:latin typeface="Arial" panose="020B0604020202020204"/>
                <a:cs typeface="Arial" panose="020B0604020202020204"/>
              </a:rPr>
              <a:t>--</a:t>
            </a:r>
            <a:r>
              <a:rPr sz="2000" b="1" spc="315" dirty="0">
                <a:solidFill>
                  <a:srgbClr val="000000"/>
                </a:solidFill>
                <a:latin typeface="Arial" panose="020B0604020202020204"/>
                <a:cs typeface="Arial" panose="020B0604020202020204"/>
              </a:rPr>
              <a:t>-</a:t>
            </a:r>
            <a:r>
              <a:rPr sz="2000" b="1" spc="-330" dirty="0">
                <a:solidFill>
                  <a:srgbClr val="000000"/>
                </a:solidFill>
                <a:latin typeface="Arial" panose="020B0604020202020204"/>
                <a:cs typeface="Arial" panose="020B0604020202020204"/>
              </a:rPr>
              <a:t> </a:t>
            </a:r>
            <a:r>
              <a:rPr sz="2000" b="1" spc="15" dirty="0">
                <a:solidFill>
                  <a:srgbClr val="000000"/>
                </a:solidFill>
                <a:latin typeface="Microsoft JhengHei" panose="020B0604030504040204" charset="-120"/>
                <a:cs typeface="Microsoft JhengHei" panose="020B0604030504040204" charset="-120"/>
              </a:rPr>
              <a:t>财税【</a:t>
            </a:r>
            <a:r>
              <a:rPr sz="2000" b="1" spc="-100" dirty="0">
                <a:solidFill>
                  <a:srgbClr val="000000"/>
                </a:solidFill>
                <a:latin typeface="Arial" panose="020B0604020202020204"/>
                <a:cs typeface="Arial" panose="020B0604020202020204"/>
              </a:rPr>
              <a:t>2018</a:t>
            </a:r>
            <a:r>
              <a:rPr sz="2000" b="1" spc="15" dirty="0">
                <a:solidFill>
                  <a:srgbClr val="000000"/>
                </a:solidFill>
                <a:latin typeface="Microsoft JhengHei" panose="020B0604030504040204" charset="-120"/>
                <a:cs typeface="Microsoft JhengHei" panose="020B0604030504040204" charset="-120"/>
              </a:rPr>
              <a:t>】</a:t>
            </a:r>
            <a:r>
              <a:rPr sz="2000" b="1" spc="-100" dirty="0">
                <a:solidFill>
                  <a:srgbClr val="000000"/>
                </a:solidFill>
                <a:latin typeface="Arial" panose="020B0604020202020204"/>
                <a:cs typeface="Arial" panose="020B0604020202020204"/>
              </a:rPr>
              <a:t>64</a:t>
            </a:r>
            <a:r>
              <a:rPr sz="2000" b="1" spc="5" dirty="0">
                <a:solidFill>
                  <a:srgbClr val="000000"/>
                </a:solidFill>
                <a:latin typeface="Microsoft JhengHei" panose="020B0604030504040204" charset="-120"/>
                <a:cs typeface="Microsoft JhengHei" panose="020B0604030504040204" charset="-120"/>
              </a:rPr>
              <a:t>号</a:t>
            </a:r>
            <a:endParaRPr sz="2000">
              <a:latin typeface="Microsoft JhengHei" panose="020B0604030504040204" charset="-120"/>
              <a:cs typeface="Microsoft JhengHei" panose="020B0604030504040204" charset="-120"/>
            </a:endParaRPr>
          </a:p>
          <a:p>
            <a:pPr marL="12700" marR="5080" indent="385445">
              <a:lnSpc>
                <a:spcPts val="3600"/>
              </a:lnSpc>
              <a:spcBef>
                <a:spcPts val="230"/>
              </a:spcBef>
            </a:pPr>
            <a:r>
              <a:rPr sz="2000" b="1" spc="-5" dirty="0">
                <a:solidFill>
                  <a:srgbClr val="000000"/>
                </a:solidFill>
                <a:latin typeface="Microsoft JhengHei" panose="020B0604030504040204" charset="-120"/>
                <a:cs typeface="Microsoft JhengHei" panose="020B0604030504040204" charset="-120"/>
              </a:rPr>
              <a:t>（</a:t>
            </a:r>
            <a:r>
              <a:rPr sz="2000" b="1" spc="-5" dirty="0">
                <a:solidFill>
                  <a:srgbClr val="000000"/>
                </a:solidFill>
                <a:latin typeface="Arial" panose="020B0604020202020204"/>
                <a:cs typeface="Arial" panose="020B0604020202020204"/>
              </a:rPr>
              <a:t>1</a:t>
            </a:r>
            <a:r>
              <a:rPr sz="2000" b="1" spc="-5" dirty="0">
                <a:solidFill>
                  <a:srgbClr val="000000"/>
                </a:solidFill>
                <a:latin typeface="Microsoft JhengHei" panose="020B0604030504040204" charset="-120"/>
                <a:cs typeface="Microsoft JhengHei" panose="020B0604030504040204" charset="-120"/>
              </a:rPr>
              <a:t>）委托境外进行研发活动所发生的费用，按照费用</a:t>
            </a:r>
            <a:r>
              <a:rPr sz="2000" b="1" spc="-5" dirty="0">
                <a:solidFill>
                  <a:srgbClr val="E11606"/>
                </a:solidFill>
                <a:latin typeface="Microsoft JhengHei" panose="020B0604030504040204" charset="-120"/>
                <a:cs typeface="Microsoft JhengHei" panose="020B0604030504040204" charset="-120"/>
              </a:rPr>
              <a:t>实际发生额的</a:t>
            </a:r>
            <a:r>
              <a:rPr sz="2000" b="1" spc="-5" dirty="0">
                <a:solidFill>
                  <a:srgbClr val="E11606"/>
                </a:solidFill>
                <a:latin typeface="Arial" panose="020B0604020202020204"/>
                <a:cs typeface="Arial" panose="020B0604020202020204"/>
              </a:rPr>
              <a:t>80%</a:t>
            </a:r>
            <a:r>
              <a:rPr sz="2000" b="1" spc="-5" dirty="0">
                <a:solidFill>
                  <a:srgbClr val="000000"/>
                </a:solidFill>
                <a:latin typeface="Microsoft JhengHei" panose="020B0604030504040204" charset="-120"/>
                <a:cs typeface="Microsoft JhengHei" panose="020B0604030504040204" charset="-120"/>
              </a:rPr>
              <a:t>计入委托方的 </a:t>
            </a:r>
            <a:r>
              <a:rPr sz="2000" b="1" dirty="0">
                <a:solidFill>
                  <a:srgbClr val="000000"/>
                </a:solidFill>
                <a:latin typeface="Microsoft JhengHei" panose="020B0604030504040204" charset="-120"/>
                <a:cs typeface="Microsoft JhengHei" panose="020B0604030504040204" charset="-120"/>
              </a:rPr>
              <a:t> </a:t>
            </a:r>
            <a:r>
              <a:rPr sz="2000" b="1" spc="10" dirty="0">
                <a:solidFill>
                  <a:srgbClr val="000000"/>
                </a:solidFill>
                <a:latin typeface="Microsoft JhengHei" panose="020B0604030504040204" charset="-120"/>
                <a:cs typeface="Microsoft JhengHei" panose="020B0604030504040204" charset="-120"/>
              </a:rPr>
              <a:t>委托境外研发费用。委托境外研发费用</a:t>
            </a:r>
            <a:r>
              <a:rPr sz="2000" b="1" spc="10" dirty="0">
                <a:solidFill>
                  <a:srgbClr val="E11606"/>
                </a:solidFill>
                <a:latin typeface="Microsoft JhengHei" panose="020B0604030504040204" charset="-120"/>
                <a:cs typeface="Microsoft JhengHei" panose="020B0604030504040204" charset="-120"/>
              </a:rPr>
              <a:t>不超过境内符合条件的研发费用三分之二的部分</a:t>
            </a:r>
            <a:r>
              <a:rPr sz="2000" b="1" spc="10" dirty="0">
                <a:solidFill>
                  <a:srgbClr val="000000"/>
                </a:solidFill>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p:txBody>
      </p:sp>
      <p:sp>
        <p:nvSpPr>
          <p:cNvPr id="8" name="object 8"/>
          <p:cNvSpPr txBox="1"/>
          <p:nvPr/>
        </p:nvSpPr>
        <p:spPr>
          <a:xfrm>
            <a:off x="944676" y="3006420"/>
            <a:ext cx="9719310" cy="1299210"/>
          </a:xfrm>
          <a:prstGeom prst="rect">
            <a:avLst/>
          </a:prstGeom>
        </p:spPr>
        <p:txBody>
          <a:bodyPr vert="horz" wrap="square" lIns="0" tIns="0" rIns="0" bIns="0" rtlCol="0">
            <a:spAutoFit/>
          </a:bodyPr>
          <a:lstStyle/>
          <a:p>
            <a:pPr marL="527685" marR="5080" indent="-514985">
              <a:lnSpc>
                <a:spcPts val="3490"/>
              </a:lnSpc>
            </a:pPr>
            <a:r>
              <a:rPr sz="2000" b="1" spc="10" dirty="0">
                <a:latin typeface="Microsoft JhengHei" panose="020B0604030504040204" charset="-120"/>
                <a:cs typeface="Microsoft JhengHei" panose="020B0604030504040204" charset="-120"/>
              </a:rPr>
              <a:t>可以按规定在企业所得税前加计扣除。 </a:t>
            </a:r>
            <a:r>
              <a:rPr sz="2000" b="1" spc="-450"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上述费用实际发生额应按照独立交易原则确定。委托方与受托方存在关联关系的，</a:t>
            </a:r>
            <a:endParaRPr sz="2000">
              <a:latin typeface="Microsoft JhengHei" panose="020B0604030504040204" charset="-120"/>
              <a:cs typeface="Microsoft JhengHei" panose="020B0604030504040204" charset="-120"/>
            </a:endParaRPr>
          </a:p>
          <a:p>
            <a:pPr marL="12700">
              <a:lnSpc>
                <a:spcPct val="100000"/>
              </a:lnSpc>
              <a:spcBef>
                <a:spcPts val="845"/>
              </a:spcBef>
            </a:pPr>
            <a:r>
              <a:rPr sz="2000" b="1" spc="5" dirty="0">
                <a:latin typeface="Microsoft JhengHei" panose="020B0604030504040204" charset="-120"/>
                <a:cs typeface="Microsoft JhengHei" panose="020B0604030504040204" charset="-120"/>
              </a:rPr>
              <a:t>受</a:t>
            </a:r>
            <a:r>
              <a:rPr sz="2000" b="1" spc="120"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托方应向委托方提供研发项目费用支出明细情况。</a:t>
            </a:r>
            <a:endParaRPr sz="2000">
              <a:latin typeface="Microsoft JhengHei" panose="020B0604030504040204" charset="-120"/>
              <a:cs typeface="Microsoft JhengHei" panose="020B0604030504040204" charset="-120"/>
            </a:endParaRPr>
          </a:p>
        </p:txBody>
      </p:sp>
      <p:sp>
        <p:nvSpPr>
          <p:cNvPr id="9" name="object 9"/>
          <p:cNvSpPr txBox="1"/>
          <p:nvPr/>
        </p:nvSpPr>
        <p:spPr>
          <a:xfrm>
            <a:off x="944041" y="4497120"/>
            <a:ext cx="175895" cy="318770"/>
          </a:xfrm>
          <a:prstGeom prst="rect">
            <a:avLst/>
          </a:prstGeom>
        </p:spPr>
        <p:txBody>
          <a:bodyPr vert="horz" wrap="square" lIns="0" tIns="0" rIns="0" bIns="0" rtlCol="0">
            <a:spAutoFit/>
          </a:bodyPr>
          <a:lstStyle/>
          <a:p>
            <a:pPr marL="12700">
              <a:lnSpc>
                <a:spcPct val="100000"/>
              </a:lnSpc>
            </a:pPr>
            <a:r>
              <a:rPr sz="1900" b="1" spc="125" dirty="0">
                <a:latin typeface="Arial" panose="020B0604020202020204"/>
                <a:cs typeface="Arial" panose="020B0604020202020204"/>
              </a:rPr>
              <a:t>2</a:t>
            </a:r>
            <a:endParaRPr sz="1900">
              <a:latin typeface="Arial" panose="020B0604020202020204"/>
              <a:cs typeface="Arial" panose="020B0604020202020204"/>
            </a:endParaRPr>
          </a:p>
        </p:txBody>
      </p:sp>
      <p:sp>
        <p:nvSpPr>
          <p:cNvPr id="10" name="object 10"/>
          <p:cNvSpPr txBox="1"/>
          <p:nvPr/>
        </p:nvSpPr>
        <p:spPr>
          <a:xfrm>
            <a:off x="1586026" y="4490136"/>
            <a:ext cx="8971280" cy="311150"/>
          </a:xfrm>
          <a:prstGeom prst="rect">
            <a:avLst/>
          </a:prstGeom>
        </p:spPr>
        <p:txBody>
          <a:bodyPr vert="horz" wrap="square" lIns="0" tIns="0" rIns="0" bIns="0" rtlCol="0">
            <a:spAutoFit/>
          </a:bodyPr>
          <a:lstStyle/>
          <a:p>
            <a:pPr marL="12700">
              <a:lnSpc>
                <a:spcPct val="100000"/>
              </a:lnSpc>
            </a:pPr>
            <a:r>
              <a:rPr sz="2000" b="1" spc="10" dirty="0">
                <a:latin typeface="Microsoft JhengHei" panose="020B0604030504040204" charset="-120"/>
                <a:cs typeface="Microsoft JhengHei" panose="020B0604030504040204" charset="-120"/>
              </a:rPr>
              <a:t>委托境外进行研发活动应签订技术开发合同，并由</a:t>
            </a:r>
            <a:r>
              <a:rPr sz="2000" b="1" spc="10" dirty="0">
                <a:solidFill>
                  <a:srgbClr val="E11606"/>
                </a:solidFill>
                <a:latin typeface="Microsoft JhengHei" panose="020B0604030504040204" charset="-120"/>
                <a:cs typeface="Microsoft JhengHei" panose="020B0604030504040204" charset="-120"/>
              </a:rPr>
              <a:t>委托方到科技行政主管部门进</a:t>
            </a:r>
            <a:endParaRPr sz="2000">
              <a:latin typeface="Microsoft JhengHei" panose="020B0604030504040204" charset="-120"/>
              <a:cs typeface="Microsoft JhengHei" panose="020B0604030504040204" charset="-120"/>
            </a:endParaRPr>
          </a:p>
        </p:txBody>
      </p:sp>
      <p:sp>
        <p:nvSpPr>
          <p:cNvPr id="11" name="object 11"/>
          <p:cNvSpPr txBox="1"/>
          <p:nvPr/>
        </p:nvSpPr>
        <p:spPr>
          <a:xfrm>
            <a:off x="944676" y="4947336"/>
            <a:ext cx="8185784" cy="311150"/>
          </a:xfrm>
          <a:prstGeom prst="rect">
            <a:avLst/>
          </a:prstGeom>
        </p:spPr>
        <p:txBody>
          <a:bodyPr vert="horz" wrap="square" lIns="0" tIns="0" rIns="0" bIns="0" rtlCol="0">
            <a:spAutoFit/>
          </a:bodyPr>
          <a:lstStyle/>
          <a:p>
            <a:pPr marL="12700">
              <a:lnSpc>
                <a:spcPts val="1175"/>
              </a:lnSpc>
              <a:tabLst>
                <a:tab pos="653415" algn="l"/>
              </a:tabLst>
            </a:pPr>
            <a:r>
              <a:rPr sz="2000" b="1" spc="5" dirty="0">
                <a:solidFill>
                  <a:srgbClr val="E11606"/>
                </a:solidFill>
                <a:latin typeface="Microsoft JhengHei" panose="020B0604030504040204" charset="-120"/>
                <a:cs typeface="Microsoft JhengHei" panose="020B0604030504040204" charset="-120"/>
              </a:rPr>
              <a:t>登记	</a:t>
            </a:r>
            <a:r>
              <a:rPr sz="3000" b="1" spc="7" baseline="33000" dirty="0">
                <a:solidFill>
                  <a:srgbClr val="E11606"/>
                </a:solidFill>
                <a:latin typeface="Microsoft JhengHei" panose="020B0604030504040204" charset="-120"/>
                <a:cs typeface="Microsoft JhengHei" panose="020B0604030504040204" charset="-120"/>
              </a:rPr>
              <a:t>行</a:t>
            </a:r>
            <a:r>
              <a:rPr sz="3000" b="1" spc="682" baseline="33000" dirty="0">
                <a:solidFill>
                  <a:srgbClr val="E11606"/>
                </a:solidFill>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关事项按技术合同认定登记管理办法及技术合同认定规则执行。</a:t>
            </a:r>
            <a:endParaRPr sz="2000">
              <a:latin typeface="Microsoft JhengHei" panose="020B0604030504040204" charset="-120"/>
              <a:cs typeface="Microsoft JhengHei" panose="020B0604030504040204" charset="-120"/>
            </a:endParaRPr>
          </a:p>
          <a:p>
            <a:pPr marL="523240">
              <a:lnSpc>
                <a:spcPts val="1225"/>
              </a:lnSpc>
            </a:pPr>
            <a:r>
              <a:rPr sz="2000" b="1" spc="5" dirty="0">
                <a:latin typeface="Microsoft JhengHei" panose="020B0604030504040204" charset="-120"/>
                <a:cs typeface="Microsoft JhengHei" panose="020B0604030504040204" charset="-120"/>
              </a:rPr>
              <a:t>。相</a:t>
            </a:r>
            <a:endParaRPr sz="2000">
              <a:latin typeface="Microsoft JhengHei" panose="020B0604030504040204" charset="-120"/>
              <a:cs typeface="Microsoft JhengHei" panose="020B0604030504040204" charset="-120"/>
            </a:endParaRPr>
          </a:p>
        </p:txBody>
      </p:sp>
      <p:sp>
        <p:nvSpPr>
          <p:cNvPr id="12" name="object 12"/>
          <p:cNvSpPr txBox="1"/>
          <p:nvPr/>
        </p:nvSpPr>
        <p:spPr>
          <a:xfrm>
            <a:off x="944041" y="5412155"/>
            <a:ext cx="175895" cy="318770"/>
          </a:xfrm>
          <a:prstGeom prst="rect">
            <a:avLst/>
          </a:prstGeom>
        </p:spPr>
        <p:txBody>
          <a:bodyPr vert="horz" wrap="square" lIns="0" tIns="0" rIns="0" bIns="0" rtlCol="0">
            <a:spAutoFit/>
          </a:bodyPr>
          <a:lstStyle/>
          <a:p>
            <a:pPr marL="12700">
              <a:lnSpc>
                <a:spcPct val="100000"/>
              </a:lnSpc>
            </a:pPr>
            <a:r>
              <a:rPr sz="1900" b="1" spc="125" dirty="0">
                <a:latin typeface="Arial" panose="020B0604020202020204"/>
                <a:cs typeface="Arial" panose="020B0604020202020204"/>
              </a:rPr>
              <a:t>3</a:t>
            </a:r>
            <a:endParaRPr sz="1900">
              <a:latin typeface="Arial" panose="020B0604020202020204"/>
              <a:cs typeface="Arial" panose="020B0604020202020204"/>
            </a:endParaRPr>
          </a:p>
        </p:txBody>
      </p:sp>
      <p:sp>
        <p:nvSpPr>
          <p:cNvPr id="13" name="object 13"/>
          <p:cNvSpPr txBox="1"/>
          <p:nvPr/>
        </p:nvSpPr>
        <p:spPr>
          <a:xfrm>
            <a:off x="1586026" y="5405170"/>
            <a:ext cx="6925945" cy="311150"/>
          </a:xfrm>
          <a:prstGeom prst="rect">
            <a:avLst/>
          </a:prstGeom>
        </p:spPr>
        <p:txBody>
          <a:bodyPr vert="horz" wrap="square" lIns="0" tIns="0" rIns="0" bIns="0" rtlCol="0">
            <a:spAutoFit/>
          </a:bodyPr>
          <a:lstStyle/>
          <a:p>
            <a:pPr marL="12700">
              <a:lnSpc>
                <a:spcPct val="100000"/>
              </a:lnSpc>
            </a:pPr>
            <a:r>
              <a:rPr sz="2000" b="1" spc="10" dirty="0">
                <a:latin typeface="Microsoft JhengHei" panose="020B0604030504040204" charset="-120"/>
                <a:cs typeface="Microsoft JhengHei" panose="020B0604030504040204" charset="-120"/>
              </a:rPr>
              <a:t>委托境外进行研发活动不</a:t>
            </a:r>
            <a:r>
              <a:rPr sz="2000" b="1" spc="10" dirty="0">
                <a:solidFill>
                  <a:srgbClr val="FF0000"/>
                </a:solidFill>
                <a:latin typeface="Microsoft JhengHei" panose="020B0604030504040204" charset="-120"/>
                <a:cs typeface="Microsoft JhengHei" panose="020B0604030504040204" charset="-120"/>
              </a:rPr>
              <a:t>包括委托境外个人</a:t>
            </a:r>
            <a:r>
              <a:rPr sz="2000" b="1" spc="10" dirty="0">
                <a:latin typeface="Microsoft JhengHei" panose="020B0604030504040204" charset="-120"/>
                <a:cs typeface="Microsoft JhengHei" panose="020B0604030504040204" charset="-120"/>
              </a:rPr>
              <a:t>进行的研发活动。</a:t>
            </a:r>
            <a:endParaRPr sz="2000">
              <a:latin typeface="Microsoft JhengHei" panose="020B0604030504040204" charset="-120"/>
              <a:cs typeface="Microsoft JhengHei" panose="020B0604030504040204" charset="-120"/>
            </a:endParaRPr>
          </a:p>
        </p:txBody>
      </p:sp>
      <p:sp>
        <p:nvSpPr>
          <p:cNvPr id="14" name="object 14"/>
          <p:cNvSpPr/>
          <p:nvPr/>
        </p:nvSpPr>
        <p:spPr>
          <a:xfrm>
            <a:off x="762000" y="1539239"/>
            <a:ext cx="110489" cy="274320"/>
          </a:xfrm>
          <a:custGeom>
            <a:avLst/>
            <a:gdLst/>
            <a:ahLst/>
            <a:cxnLst/>
            <a:rect l="l" t="t" r="r" b="b"/>
            <a:pathLst>
              <a:path w="110490" h="274319">
                <a:moveTo>
                  <a:pt x="0" y="0"/>
                </a:moveTo>
                <a:lnTo>
                  <a:pt x="110159" y="0"/>
                </a:lnTo>
                <a:lnTo>
                  <a:pt x="110159" y="274320"/>
                </a:lnTo>
                <a:lnTo>
                  <a:pt x="0" y="274320"/>
                </a:lnTo>
                <a:lnTo>
                  <a:pt x="0" y="0"/>
                </a:lnTo>
                <a:close/>
              </a:path>
            </a:pathLst>
          </a:custGeom>
          <a:solidFill>
            <a:srgbClr val="4276AA"/>
          </a:solidFill>
        </p:spPr>
        <p:txBody>
          <a:bodyPr wrap="square" lIns="0" tIns="0" rIns="0" bIns="0" rtlCol="0"/>
          <a:lstStyle/>
          <a:p/>
        </p:txBody>
      </p:sp>
      <p:sp>
        <p:nvSpPr>
          <p:cNvPr id="15" name="object 15"/>
          <p:cNvSpPr/>
          <p:nvPr/>
        </p:nvSpPr>
        <p:spPr>
          <a:xfrm>
            <a:off x="762000" y="1430019"/>
            <a:ext cx="386080" cy="109220"/>
          </a:xfrm>
          <a:custGeom>
            <a:avLst/>
            <a:gdLst/>
            <a:ahLst/>
            <a:cxnLst/>
            <a:rect l="l" t="t" r="r" b="b"/>
            <a:pathLst>
              <a:path w="386080" h="109219">
                <a:moveTo>
                  <a:pt x="0" y="0"/>
                </a:moveTo>
                <a:lnTo>
                  <a:pt x="385572" y="0"/>
                </a:lnTo>
                <a:lnTo>
                  <a:pt x="385572" y="109219"/>
                </a:lnTo>
                <a:lnTo>
                  <a:pt x="0" y="109219"/>
                </a:lnTo>
                <a:lnTo>
                  <a:pt x="0" y="0"/>
                </a:lnTo>
                <a:close/>
              </a:path>
            </a:pathLst>
          </a:custGeom>
          <a:solidFill>
            <a:srgbClr val="4276AA"/>
          </a:solidFill>
        </p:spPr>
        <p:txBody>
          <a:bodyPr wrap="square" lIns="0" tIns="0" rIns="0" bIns="0" rtlCol="0"/>
          <a:lstStyle/>
          <a:p/>
        </p:txBody>
      </p:sp>
      <p:sp>
        <p:nvSpPr>
          <p:cNvPr id="16" name="object 16"/>
          <p:cNvSpPr/>
          <p:nvPr/>
        </p:nvSpPr>
        <p:spPr>
          <a:xfrm>
            <a:off x="10858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7" name="object 17"/>
          <p:cNvSpPr/>
          <p:nvPr/>
        </p:nvSpPr>
        <p:spPr>
          <a:xfrm>
            <a:off x="11133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18" name="object 18"/>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9" name="object 19"/>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20" name="object 20"/>
          <p:cNvSpPr txBox="1"/>
          <p:nvPr/>
        </p:nvSpPr>
        <p:spPr>
          <a:xfrm>
            <a:off x="11307826" y="6431000"/>
            <a:ext cx="194945" cy="194310"/>
          </a:xfrm>
          <a:prstGeom prst="rect">
            <a:avLst/>
          </a:prstGeom>
        </p:spPr>
        <p:txBody>
          <a:bodyPr vert="horz" wrap="square" lIns="0" tIns="0" rIns="0" bIns="0" rtlCol="0">
            <a:spAutoFit/>
          </a:bodyPr>
          <a:lstStyle/>
          <a:p>
            <a:pPr marL="12700">
              <a:lnSpc>
                <a:spcPct val="100000"/>
              </a:lnSpc>
            </a:pPr>
            <a:r>
              <a:rPr sz="1200" spc="-10" dirty="0">
                <a:solidFill>
                  <a:srgbClr val="868686"/>
                </a:solidFill>
                <a:latin typeface="Arial" panose="020B0604020202020204"/>
                <a:cs typeface="Arial" panose="020B0604020202020204"/>
              </a:rPr>
              <a:t>7</a:t>
            </a:r>
            <a:r>
              <a:rPr sz="1200" spc="-5" dirty="0">
                <a:solidFill>
                  <a:srgbClr val="868686"/>
                </a:solidFill>
                <a:latin typeface="Arial" panose="020B0604020202020204"/>
                <a:cs typeface="Arial" panose="020B0604020202020204"/>
              </a:rPr>
              <a:t>5</a:t>
            </a:r>
            <a:endParaRPr sz="1200">
              <a:latin typeface="Arial" panose="020B0604020202020204"/>
              <a:cs typeface="Arial" panose="020B0604020202020204"/>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604" y="334264"/>
            <a:ext cx="3702050" cy="281305"/>
          </a:xfrm>
          <a:prstGeom prst="rect">
            <a:avLst/>
          </a:prstGeom>
        </p:spPr>
        <p:txBody>
          <a:bodyPr vert="horz" wrap="square" lIns="0" tIns="0" rIns="0" bIns="0" rtlCol="0">
            <a:spAutoFit/>
          </a:bodyPr>
          <a:lstStyle/>
          <a:p>
            <a:pPr marL="12700">
              <a:lnSpc>
                <a:spcPct val="100000"/>
              </a:lnSpc>
            </a:pPr>
            <a:r>
              <a:rPr sz="1800" b="1" spc="5" dirty="0">
                <a:solidFill>
                  <a:srgbClr val="3C3C3C"/>
                </a:solidFill>
                <a:latin typeface="Microsoft JhengHei" panose="020B0604030504040204" charset="-120"/>
                <a:cs typeface="Microsoft JhengHei" panose="020B0604030504040204" charset="-120"/>
              </a:rPr>
              <a:t>研发费加计扣除企业所得税优惠政策</a:t>
            </a:r>
            <a:endParaRPr sz="1800">
              <a:latin typeface="Microsoft JhengHei" panose="020B0604030504040204" charset="-120"/>
              <a:cs typeface="Microsoft JhengHei" panose="020B0604030504040204" charset="-120"/>
            </a:endParaRPr>
          </a:p>
        </p:txBody>
      </p:sp>
      <p:sp>
        <p:nvSpPr>
          <p:cNvPr id="3" name="object 3"/>
          <p:cNvSpPr/>
          <p:nvPr/>
        </p:nvSpPr>
        <p:spPr>
          <a:xfrm>
            <a:off x="854202" y="1194053"/>
            <a:ext cx="10294620" cy="5192395"/>
          </a:xfrm>
          <a:custGeom>
            <a:avLst/>
            <a:gdLst/>
            <a:ahLst/>
            <a:cxnLst/>
            <a:rect l="l" t="t" r="r" b="b"/>
            <a:pathLst>
              <a:path w="10294620" h="5192395">
                <a:moveTo>
                  <a:pt x="10290810" y="5192268"/>
                </a:moveTo>
                <a:lnTo>
                  <a:pt x="3809" y="5192268"/>
                </a:lnTo>
                <a:lnTo>
                  <a:pt x="2349" y="5191975"/>
                </a:lnTo>
                <a:lnTo>
                  <a:pt x="1117" y="5191150"/>
                </a:lnTo>
                <a:lnTo>
                  <a:pt x="292" y="5189918"/>
                </a:lnTo>
                <a:lnTo>
                  <a:pt x="0" y="5188458"/>
                </a:lnTo>
                <a:lnTo>
                  <a:pt x="0" y="3810"/>
                </a:lnTo>
                <a:lnTo>
                  <a:pt x="292" y="2349"/>
                </a:lnTo>
                <a:lnTo>
                  <a:pt x="1117" y="1117"/>
                </a:lnTo>
                <a:lnTo>
                  <a:pt x="2349" y="292"/>
                </a:lnTo>
                <a:lnTo>
                  <a:pt x="3809" y="0"/>
                </a:lnTo>
                <a:lnTo>
                  <a:pt x="10290810" y="0"/>
                </a:lnTo>
                <a:lnTo>
                  <a:pt x="10292270" y="292"/>
                </a:lnTo>
                <a:lnTo>
                  <a:pt x="10293502" y="1117"/>
                </a:lnTo>
                <a:lnTo>
                  <a:pt x="10294327" y="2349"/>
                </a:lnTo>
                <a:lnTo>
                  <a:pt x="10294620" y="3810"/>
                </a:lnTo>
                <a:lnTo>
                  <a:pt x="7619" y="3810"/>
                </a:lnTo>
                <a:lnTo>
                  <a:pt x="3809" y="7620"/>
                </a:lnTo>
                <a:lnTo>
                  <a:pt x="7619" y="7620"/>
                </a:lnTo>
                <a:lnTo>
                  <a:pt x="7619" y="5184648"/>
                </a:lnTo>
                <a:lnTo>
                  <a:pt x="3809" y="5184648"/>
                </a:lnTo>
                <a:lnTo>
                  <a:pt x="7619" y="5188458"/>
                </a:lnTo>
                <a:lnTo>
                  <a:pt x="10294620" y="5188458"/>
                </a:lnTo>
                <a:lnTo>
                  <a:pt x="10294327" y="5189918"/>
                </a:lnTo>
                <a:lnTo>
                  <a:pt x="10293502" y="5191150"/>
                </a:lnTo>
                <a:lnTo>
                  <a:pt x="10292270" y="5191975"/>
                </a:lnTo>
                <a:lnTo>
                  <a:pt x="10290810" y="5192268"/>
                </a:lnTo>
                <a:close/>
              </a:path>
            </a:pathLst>
          </a:custGeom>
          <a:solidFill>
            <a:srgbClr val="3C3C3C"/>
          </a:solidFill>
        </p:spPr>
        <p:txBody>
          <a:bodyPr wrap="square" lIns="0" tIns="0" rIns="0" bIns="0" rtlCol="0"/>
          <a:lstStyle/>
          <a:p/>
        </p:txBody>
      </p:sp>
      <p:sp>
        <p:nvSpPr>
          <p:cNvPr id="4" name="object 4"/>
          <p:cNvSpPr/>
          <p:nvPr/>
        </p:nvSpPr>
        <p:spPr>
          <a:xfrm>
            <a:off x="887844" y="1199769"/>
            <a:ext cx="10253345" cy="0"/>
          </a:xfrm>
          <a:custGeom>
            <a:avLst/>
            <a:gdLst/>
            <a:ahLst/>
            <a:cxnLst/>
            <a:rect l="l" t="t" r="r" b="b"/>
            <a:pathLst>
              <a:path w="10253345">
                <a:moveTo>
                  <a:pt x="0" y="0"/>
                </a:moveTo>
                <a:lnTo>
                  <a:pt x="10253357" y="0"/>
                </a:lnTo>
              </a:path>
            </a:pathLst>
          </a:custGeom>
          <a:ln w="3810">
            <a:solidFill>
              <a:srgbClr val="3C3C3C"/>
            </a:solidFill>
          </a:ln>
        </p:spPr>
        <p:txBody>
          <a:bodyPr wrap="square" lIns="0" tIns="0" rIns="0" bIns="0" rtlCol="0"/>
          <a:lstStyle/>
          <a:p/>
        </p:txBody>
      </p:sp>
      <p:sp>
        <p:nvSpPr>
          <p:cNvPr id="5" name="object 5"/>
          <p:cNvSpPr/>
          <p:nvPr/>
        </p:nvSpPr>
        <p:spPr>
          <a:xfrm>
            <a:off x="11145011" y="1197863"/>
            <a:ext cx="0" cy="5184775"/>
          </a:xfrm>
          <a:custGeom>
            <a:avLst/>
            <a:gdLst/>
            <a:ahLst/>
            <a:cxnLst/>
            <a:rect l="l" t="t" r="r" b="b"/>
            <a:pathLst>
              <a:path h="5184775">
                <a:moveTo>
                  <a:pt x="0" y="0"/>
                </a:moveTo>
                <a:lnTo>
                  <a:pt x="0" y="5184648"/>
                </a:lnTo>
              </a:path>
            </a:pathLst>
          </a:custGeom>
          <a:ln w="7620">
            <a:solidFill>
              <a:srgbClr val="3C3C3C"/>
            </a:solidFill>
          </a:ln>
        </p:spPr>
        <p:txBody>
          <a:bodyPr wrap="square" lIns="0" tIns="0" rIns="0" bIns="0" rtlCol="0"/>
          <a:lstStyle/>
          <a:p/>
        </p:txBody>
      </p:sp>
      <p:sp>
        <p:nvSpPr>
          <p:cNvPr id="6" name="object 6"/>
          <p:cNvSpPr/>
          <p:nvPr/>
        </p:nvSpPr>
        <p:spPr>
          <a:xfrm>
            <a:off x="861822" y="6380607"/>
            <a:ext cx="10279380" cy="0"/>
          </a:xfrm>
          <a:custGeom>
            <a:avLst/>
            <a:gdLst/>
            <a:ahLst/>
            <a:cxnLst/>
            <a:rect l="l" t="t" r="r" b="b"/>
            <a:pathLst>
              <a:path w="10279380">
                <a:moveTo>
                  <a:pt x="0" y="0"/>
                </a:moveTo>
                <a:lnTo>
                  <a:pt x="10279380" y="0"/>
                </a:lnTo>
              </a:path>
            </a:pathLst>
          </a:custGeom>
          <a:ln w="3810">
            <a:solidFill>
              <a:srgbClr val="3C3C3C"/>
            </a:solidFill>
          </a:ln>
        </p:spPr>
        <p:txBody>
          <a:bodyPr wrap="square" lIns="0" tIns="0" rIns="0" bIns="0" rtlCol="0"/>
          <a:lstStyle/>
          <a:p/>
        </p:txBody>
      </p:sp>
      <p:sp>
        <p:nvSpPr>
          <p:cNvPr id="7" name="object 7"/>
          <p:cNvSpPr txBox="1">
            <a:spLocks noGrp="1"/>
          </p:cNvSpPr>
          <p:nvPr>
            <p:ph type="title"/>
          </p:nvPr>
        </p:nvSpPr>
        <p:spPr>
          <a:xfrm>
            <a:off x="939800" y="1368044"/>
            <a:ext cx="2839085" cy="311150"/>
          </a:xfrm>
          <a:prstGeom prst="rect">
            <a:avLst/>
          </a:prstGeom>
        </p:spPr>
        <p:txBody>
          <a:bodyPr vert="horz" wrap="square" lIns="0" tIns="0" rIns="0" bIns="0" rtlCol="0">
            <a:spAutoFit/>
          </a:bodyPr>
          <a:lstStyle/>
          <a:p>
            <a:pPr marL="12700">
              <a:lnSpc>
                <a:spcPct val="100000"/>
              </a:lnSpc>
            </a:pPr>
            <a:r>
              <a:rPr sz="2000" b="1" spc="10" dirty="0">
                <a:solidFill>
                  <a:srgbClr val="000000"/>
                </a:solidFill>
                <a:latin typeface="Microsoft JhengHei" panose="020B0604030504040204" charset="-120"/>
                <a:cs typeface="Microsoft JhengHei" panose="020B0604030504040204" charset="-120"/>
              </a:rPr>
              <a:t>委托研发加计扣除口径：</a:t>
            </a:r>
            <a:endParaRPr sz="2000">
              <a:latin typeface="Microsoft JhengHei" panose="020B0604030504040204" charset="-120"/>
              <a:cs typeface="Microsoft JhengHei" panose="020B0604030504040204" charset="-120"/>
            </a:endParaRPr>
          </a:p>
        </p:txBody>
      </p:sp>
      <p:sp>
        <p:nvSpPr>
          <p:cNvPr id="8" name="object 8"/>
          <p:cNvSpPr txBox="1"/>
          <p:nvPr/>
        </p:nvSpPr>
        <p:spPr>
          <a:xfrm>
            <a:off x="939164" y="1788134"/>
            <a:ext cx="175895" cy="318770"/>
          </a:xfrm>
          <a:prstGeom prst="rect">
            <a:avLst/>
          </a:prstGeom>
        </p:spPr>
        <p:txBody>
          <a:bodyPr vert="horz" wrap="square" lIns="0" tIns="0" rIns="0" bIns="0" rtlCol="0">
            <a:spAutoFit/>
          </a:bodyPr>
          <a:lstStyle/>
          <a:p>
            <a:pPr marL="12700">
              <a:lnSpc>
                <a:spcPct val="100000"/>
              </a:lnSpc>
            </a:pPr>
            <a:r>
              <a:rPr sz="1900" b="1" spc="125" dirty="0">
                <a:latin typeface="Arial" panose="020B0604020202020204"/>
                <a:cs typeface="Arial" panose="020B0604020202020204"/>
              </a:rPr>
              <a:t>1</a:t>
            </a:r>
            <a:endParaRPr sz="1900">
              <a:latin typeface="Arial" panose="020B0604020202020204"/>
              <a:cs typeface="Arial" panose="020B0604020202020204"/>
            </a:endParaRPr>
          </a:p>
        </p:txBody>
      </p:sp>
      <p:sp>
        <p:nvSpPr>
          <p:cNvPr id="9" name="object 9"/>
          <p:cNvSpPr txBox="1"/>
          <p:nvPr/>
        </p:nvSpPr>
        <p:spPr>
          <a:xfrm>
            <a:off x="1581150" y="1775434"/>
            <a:ext cx="5748020" cy="335280"/>
          </a:xfrm>
          <a:prstGeom prst="rect">
            <a:avLst/>
          </a:prstGeom>
        </p:spPr>
        <p:txBody>
          <a:bodyPr vert="horz" wrap="square" lIns="0" tIns="0" rIns="0" bIns="0" rtlCol="0">
            <a:spAutoFit/>
          </a:bodyPr>
          <a:lstStyle/>
          <a:p>
            <a:pPr marL="12700">
              <a:lnSpc>
                <a:spcPct val="100000"/>
              </a:lnSpc>
            </a:pPr>
            <a:r>
              <a:rPr sz="2000" b="1" spc="15" dirty="0">
                <a:latin typeface="Microsoft JhengHei" panose="020B0604030504040204" charset="-120"/>
                <a:cs typeface="Microsoft JhengHei" panose="020B0604030504040204" charset="-120"/>
              </a:rPr>
              <a:t>加计扣除金额</a:t>
            </a:r>
            <a:r>
              <a:rPr sz="2000" b="1" spc="-155" dirty="0">
                <a:latin typeface="Arial" panose="020B0604020202020204"/>
                <a:cs typeface="Arial" panose="020B0604020202020204"/>
              </a:rPr>
              <a:t>——</a:t>
            </a:r>
            <a:r>
              <a:rPr sz="2000" b="1" spc="15" dirty="0">
                <a:solidFill>
                  <a:srgbClr val="404040"/>
                </a:solidFill>
                <a:latin typeface="Microsoft JhengHei" panose="020B0604030504040204" charset="-120"/>
                <a:cs typeface="Microsoft JhengHei" panose="020B0604030504040204" charset="-120"/>
              </a:rPr>
              <a:t>委托方</a:t>
            </a:r>
            <a:r>
              <a:rPr sz="2000" b="1" spc="5" dirty="0">
                <a:solidFill>
                  <a:srgbClr val="404040"/>
                </a:solidFill>
                <a:latin typeface="Microsoft JhengHei" panose="020B0604030504040204" charset="-120"/>
                <a:cs typeface="Microsoft JhengHei" panose="020B0604030504040204" charset="-120"/>
              </a:rPr>
              <a:t>支</a:t>
            </a:r>
            <a:r>
              <a:rPr sz="2000" b="1" spc="15" dirty="0">
                <a:solidFill>
                  <a:srgbClr val="404040"/>
                </a:solidFill>
                <a:latin typeface="Microsoft JhengHei" panose="020B0604030504040204" charset="-120"/>
                <a:cs typeface="Microsoft JhengHei" panose="020B0604030504040204" charset="-120"/>
              </a:rPr>
              <a:t>付给</a:t>
            </a:r>
            <a:r>
              <a:rPr sz="2000" b="1" spc="5" dirty="0">
                <a:solidFill>
                  <a:srgbClr val="404040"/>
                </a:solidFill>
                <a:latin typeface="Microsoft JhengHei" panose="020B0604030504040204" charset="-120"/>
                <a:cs typeface="Microsoft JhengHei" panose="020B0604030504040204" charset="-120"/>
              </a:rPr>
              <a:t>受</a:t>
            </a:r>
            <a:r>
              <a:rPr sz="2000" b="1" spc="15" dirty="0">
                <a:solidFill>
                  <a:srgbClr val="404040"/>
                </a:solidFill>
                <a:latin typeface="Microsoft JhengHei" panose="020B0604030504040204" charset="-120"/>
                <a:cs typeface="Microsoft JhengHei" panose="020B0604030504040204" charset="-120"/>
              </a:rPr>
              <a:t>托方的</a:t>
            </a:r>
            <a:r>
              <a:rPr sz="2000" b="1" spc="5" dirty="0">
                <a:solidFill>
                  <a:srgbClr val="404040"/>
                </a:solidFill>
                <a:latin typeface="Microsoft JhengHei" panose="020B0604030504040204" charset="-120"/>
                <a:cs typeface="Microsoft JhengHei" panose="020B0604030504040204" charset="-120"/>
              </a:rPr>
              <a:t>费</a:t>
            </a:r>
            <a:r>
              <a:rPr sz="2000" b="1" spc="30" dirty="0">
                <a:solidFill>
                  <a:srgbClr val="404040"/>
                </a:solidFill>
                <a:latin typeface="Microsoft JhengHei" panose="020B0604030504040204" charset="-120"/>
                <a:cs typeface="Microsoft JhengHei" panose="020B0604030504040204" charset="-120"/>
              </a:rPr>
              <a:t>用</a:t>
            </a:r>
            <a:r>
              <a:rPr sz="2000" b="1" spc="25" dirty="0">
                <a:solidFill>
                  <a:srgbClr val="404040"/>
                </a:solidFill>
                <a:latin typeface="Century Gothic" panose="020B0502020202020204"/>
                <a:cs typeface="Century Gothic" panose="020B0502020202020204"/>
              </a:rPr>
              <a:t>×</a:t>
            </a:r>
            <a:r>
              <a:rPr sz="2000" b="1" spc="-100" dirty="0">
                <a:solidFill>
                  <a:srgbClr val="FF0000"/>
                </a:solidFill>
                <a:latin typeface="Arial" panose="020B0604020202020204"/>
                <a:cs typeface="Arial" panose="020B0604020202020204"/>
              </a:rPr>
              <a:t>80</a:t>
            </a:r>
            <a:r>
              <a:rPr sz="2000" b="1" spc="65" dirty="0">
                <a:solidFill>
                  <a:srgbClr val="FF0000"/>
                </a:solidFill>
                <a:latin typeface="Arial" panose="020B0604020202020204"/>
                <a:cs typeface="Arial" panose="020B0604020202020204"/>
              </a:rPr>
              <a:t>%</a:t>
            </a:r>
            <a:endParaRPr sz="2000">
              <a:latin typeface="Arial" panose="020B0604020202020204"/>
              <a:cs typeface="Arial" panose="020B0604020202020204"/>
            </a:endParaRPr>
          </a:p>
        </p:txBody>
      </p:sp>
      <p:sp>
        <p:nvSpPr>
          <p:cNvPr id="10" name="object 10"/>
          <p:cNvSpPr txBox="1"/>
          <p:nvPr/>
        </p:nvSpPr>
        <p:spPr>
          <a:xfrm>
            <a:off x="939800" y="2104466"/>
            <a:ext cx="9881870" cy="690880"/>
          </a:xfrm>
          <a:prstGeom prst="rect">
            <a:avLst/>
          </a:prstGeom>
        </p:spPr>
        <p:txBody>
          <a:bodyPr vert="horz" wrap="square" lIns="0" tIns="0" rIns="0" bIns="0" rtlCol="0">
            <a:spAutoFit/>
          </a:bodyPr>
          <a:lstStyle/>
          <a:p>
            <a:pPr marL="12700" marR="5080">
              <a:lnSpc>
                <a:spcPct val="112000"/>
              </a:lnSpc>
            </a:pPr>
            <a:r>
              <a:rPr sz="1900" b="1" dirty="0">
                <a:latin typeface="Arial" panose="020B0604020202020204"/>
                <a:cs typeface="Arial" panose="020B0604020202020204"/>
              </a:rPr>
              <a:t>2</a:t>
            </a:r>
            <a:r>
              <a:rPr sz="2000" b="1" dirty="0">
                <a:latin typeface="Microsoft JhengHei" panose="020B0604030504040204" charset="-120"/>
                <a:cs typeface="Microsoft JhengHei" panose="020B0604030504040204" charset="-120"/>
              </a:rPr>
              <a:t>加计扣除主体</a:t>
            </a:r>
            <a:r>
              <a:rPr sz="2000" b="1" dirty="0">
                <a:latin typeface="Arial" panose="020B0604020202020204"/>
                <a:cs typeface="Arial" panose="020B0604020202020204"/>
              </a:rPr>
              <a:t>——</a:t>
            </a:r>
            <a:r>
              <a:rPr sz="2000" b="1" dirty="0">
                <a:latin typeface="Microsoft JhengHei" panose="020B0604030504040204" charset="-120"/>
                <a:cs typeface="Microsoft JhengHei" panose="020B0604030504040204" charset="-120"/>
              </a:rPr>
              <a:t>无论委托方是否享受研发费用税前加计扣除政策，</a:t>
            </a:r>
            <a:r>
              <a:rPr sz="2000" b="1" dirty="0">
                <a:solidFill>
                  <a:srgbClr val="FF0000"/>
                </a:solidFill>
                <a:latin typeface="Microsoft JhengHei" panose="020B0604030504040204" charset="-120"/>
                <a:cs typeface="Microsoft JhengHei" panose="020B0604030504040204" charset="-120"/>
              </a:rPr>
              <a:t>受托方均不得</a:t>
            </a:r>
            <a:r>
              <a:rPr sz="2000" b="1" spc="-70" dirty="0">
                <a:solidFill>
                  <a:srgbClr val="FF0000"/>
                </a:solidFill>
                <a:latin typeface="Microsoft JhengHei" panose="020B0604030504040204" charset="-120"/>
                <a:cs typeface="Microsoft JhengHei" panose="020B0604030504040204" charset="-120"/>
              </a:rPr>
              <a:t> </a:t>
            </a:r>
            <a:r>
              <a:rPr sz="2000" b="1" spc="10" dirty="0">
                <a:solidFill>
                  <a:srgbClr val="FF0000"/>
                </a:solidFill>
                <a:latin typeface="Microsoft JhengHei" panose="020B0604030504040204" charset="-120"/>
                <a:cs typeface="Microsoft JhengHei" panose="020B0604030504040204" charset="-120"/>
              </a:rPr>
              <a:t>加计 </a:t>
            </a:r>
            <a:r>
              <a:rPr sz="2000" b="1" spc="-405" dirty="0">
                <a:solidFill>
                  <a:srgbClr val="FF0000"/>
                </a:solidFill>
                <a:latin typeface="Microsoft JhengHei" panose="020B0604030504040204" charset="-120"/>
                <a:cs typeface="Microsoft JhengHei" panose="020B0604030504040204" charset="-120"/>
              </a:rPr>
              <a:t> </a:t>
            </a:r>
            <a:r>
              <a:rPr sz="2000" b="1" spc="10" dirty="0">
                <a:solidFill>
                  <a:srgbClr val="FF0000"/>
                </a:solidFill>
                <a:latin typeface="Microsoft JhengHei" panose="020B0604030504040204" charset="-120"/>
                <a:cs typeface="Microsoft JhengHei" panose="020B0604030504040204" charset="-120"/>
              </a:rPr>
              <a:t>扣除。</a:t>
            </a:r>
            <a:endParaRPr sz="2000">
              <a:latin typeface="Microsoft JhengHei" panose="020B0604030504040204" charset="-120"/>
              <a:cs typeface="Microsoft JhengHei" panose="020B0604030504040204" charset="-120"/>
            </a:endParaRPr>
          </a:p>
        </p:txBody>
      </p:sp>
      <p:sp>
        <p:nvSpPr>
          <p:cNvPr id="11" name="object 11"/>
          <p:cNvSpPr txBox="1"/>
          <p:nvPr/>
        </p:nvSpPr>
        <p:spPr>
          <a:xfrm>
            <a:off x="939164" y="2898114"/>
            <a:ext cx="175895" cy="318770"/>
          </a:xfrm>
          <a:prstGeom prst="rect">
            <a:avLst/>
          </a:prstGeom>
        </p:spPr>
        <p:txBody>
          <a:bodyPr vert="horz" wrap="square" lIns="0" tIns="0" rIns="0" bIns="0" rtlCol="0">
            <a:spAutoFit/>
          </a:bodyPr>
          <a:lstStyle/>
          <a:p>
            <a:pPr marL="12700">
              <a:lnSpc>
                <a:spcPct val="100000"/>
              </a:lnSpc>
            </a:pPr>
            <a:r>
              <a:rPr sz="1900" b="1" spc="125" dirty="0">
                <a:latin typeface="Arial" panose="020B0604020202020204"/>
                <a:cs typeface="Arial" panose="020B0604020202020204"/>
              </a:rPr>
              <a:t>3</a:t>
            </a:r>
            <a:endParaRPr sz="1900">
              <a:latin typeface="Arial" panose="020B0604020202020204"/>
              <a:cs typeface="Arial" panose="020B0604020202020204"/>
            </a:endParaRPr>
          </a:p>
        </p:txBody>
      </p:sp>
      <p:sp>
        <p:nvSpPr>
          <p:cNvPr id="12" name="object 12"/>
          <p:cNvSpPr txBox="1"/>
          <p:nvPr/>
        </p:nvSpPr>
        <p:spPr>
          <a:xfrm>
            <a:off x="1581150" y="2884144"/>
            <a:ext cx="9186545" cy="335280"/>
          </a:xfrm>
          <a:prstGeom prst="rect">
            <a:avLst/>
          </a:prstGeom>
        </p:spPr>
        <p:txBody>
          <a:bodyPr vert="horz" wrap="square" lIns="0" tIns="0" rIns="0" bIns="0" rtlCol="0">
            <a:spAutoFit/>
          </a:bodyPr>
          <a:lstStyle/>
          <a:p>
            <a:pPr marL="12700">
              <a:lnSpc>
                <a:spcPct val="100000"/>
              </a:lnSpc>
            </a:pPr>
            <a:r>
              <a:rPr sz="2000" b="1" dirty="0">
                <a:latin typeface="Microsoft JhengHei" panose="020B0604030504040204" charset="-120"/>
                <a:cs typeface="Microsoft JhengHei" panose="020B0604030504040204" charset="-120"/>
              </a:rPr>
              <a:t>加计扣除境内外划分</a:t>
            </a:r>
            <a:r>
              <a:rPr sz="2000" b="1" dirty="0">
                <a:latin typeface="Arial" panose="020B0604020202020204"/>
                <a:cs typeface="Arial" panose="020B0604020202020204"/>
              </a:rPr>
              <a:t>——</a:t>
            </a:r>
            <a:r>
              <a:rPr sz="2000" b="1" dirty="0">
                <a:latin typeface="Microsoft JhengHei" panose="020B0604030504040204" charset="-120"/>
                <a:cs typeface="Microsoft JhengHei" panose="020B0604030504040204" charset="-120"/>
              </a:rPr>
              <a:t>委托境外研发费用</a:t>
            </a:r>
            <a:r>
              <a:rPr sz="2000" b="1" dirty="0">
                <a:solidFill>
                  <a:srgbClr val="E11606"/>
                </a:solidFill>
                <a:latin typeface="Microsoft JhengHei" panose="020B0604030504040204" charset="-120"/>
                <a:cs typeface="Microsoft JhengHei" panose="020B0604030504040204" charset="-120"/>
              </a:rPr>
              <a:t>不超过境内符合条件的研发费用三分之</a:t>
            </a:r>
            <a:endParaRPr sz="2000">
              <a:latin typeface="Microsoft JhengHei" panose="020B0604030504040204" charset="-120"/>
              <a:cs typeface="Microsoft JhengHei" panose="020B0604030504040204" charset="-120"/>
            </a:endParaRPr>
          </a:p>
        </p:txBody>
      </p:sp>
      <p:sp>
        <p:nvSpPr>
          <p:cNvPr id="13" name="object 13"/>
          <p:cNvSpPr txBox="1"/>
          <p:nvPr/>
        </p:nvSpPr>
        <p:spPr>
          <a:xfrm>
            <a:off x="939800" y="3178352"/>
            <a:ext cx="9878060" cy="1416050"/>
          </a:xfrm>
          <a:prstGeom prst="rect">
            <a:avLst/>
          </a:prstGeom>
        </p:spPr>
        <p:txBody>
          <a:bodyPr vert="horz" wrap="square" lIns="0" tIns="47625" rIns="0" bIns="0" rtlCol="0">
            <a:spAutoFit/>
          </a:bodyPr>
          <a:lstStyle/>
          <a:p>
            <a:pPr marL="12700" algn="just">
              <a:lnSpc>
                <a:spcPct val="100000"/>
              </a:lnSpc>
              <a:spcBef>
                <a:spcPts val="375"/>
              </a:spcBef>
            </a:pPr>
            <a:r>
              <a:rPr sz="2000" b="1" spc="5" dirty="0">
                <a:solidFill>
                  <a:srgbClr val="E11606"/>
                </a:solidFill>
                <a:latin typeface="Microsoft JhengHei" panose="020B0604030504040204" charset="-120"/>
                <a:cs typeface="Microsoft JhengHei" panose="020B0604030504040204" charset="-120"/>
              </a:rPr>
              <a:t>二的部分。</a:t>
            </a:r>
            <a:endParaRPr sz="2000">
              <a:latin typeface="Microsoft JhengHei" panose="020B0604030504040204" charset="-120"/>
              <a:cs typeface="Microsoft JhengHei" panose="020B0604030504040204" charset="-120"/>
            </a:endParaRPr>
          </a:p>
          <a:p>
            <a:pPr marL="12700" marR="5080" algn="just">
              <a:lnSpc>
                <a:spcPct val="111000"/>
              </a:lnSpc>
              <a:spcBef>
                <a:spcPts val="320"/>
              </a:spcBef>
            </a:pPr>
            <a:r>
              <a:rPr sz="1900" b="1" dirty="0">
                <a:latin typeface="Arial" panose="020B0604020202020204"/>
                <a:cs typeface="Arial" panose="020B0604020202020204"/>
              </a:rPr>
              <a:t>4</a:t>
            </a:r>
            <a:r>
              <a:rPr sz="2000" b="1" dirty="0">
                <a:solidFill>
                  <a:srgbClr val="333333"/>
                </a:solidFill>
                <a:latin typeface="Microsoft JhengHei" panose="020B0604030504040204" charset="-120"/>
                <a:cs typeface="Microsoft JhengHei" panose="020B0604030504040204" charset="-120"/>
              </a:rPr>
              <a:t>关联方费用支出明细情况的范围</a:t>
            </a:r>
            <a:r>
              <a:rPr sz="2000" b="1" dirty="0">
                <a:solidFill>
                  <a:srgbClr val="333333"/>
                </a:solidFill>
                <a:latin typeface="Arial" panose="020B0604020202020204"/>
                <a:cs typeface="Arial" panose="020B0604020202020204"/>
              </a:rPr>
              <a:t>——</a:t>
            </a:r>
            <a:r>
              <a:rPr sz="2000" b="1" dirty="0">
                <a:solidFill>
                  <a:srgbClr val="333333"/>
                </a:solidFill>
                <a:latin typeface="Microsoft JhengHei" panose="020B0604030504040204" charset="-120"/>
                <a:cs typeface="Microsoft JhengHei" panose="020B0604030504040204" charset="-120"/>
              </a:rPr>
              <a:t>委托方委托关联方开展研发活动的，受托方需</a:t>
            </a:r>
            <a:r>
              <a:rPr sz="2000" b="1" spc="-100" dirty="0">
                <a:solidFill>
                  <a:srgbClr val="333333"/>
                </a:solidFill>
                <a:latin typeface="Microsoft JhengHei" panose="020B0604030504040204" charset="-120"/>
                <a:cs typeface="Microsoft JhengHei" panose="020B0604030504040204" charset="-120"/>
              </a:rPr>
              <a:t> </a:t>
            </a:r>
            <a:r>
              <a:rPr sz="2000" b="1" spc="10" dirty="0">
                <a:solidFill>
                  <a:srgbClr val="333333"/>
                </a:solidFill>
                <a:latin typeface="Microsoft JhengHei" panose="020B0604030504040204" charset="-120"/>
                <a:cs typeface="Microsoft JhengHei" panose="020B0604030504040204" charset="-120"/>
              </a:rPr>
              <a:t>向委 </a:t>
            </a:r>
            <a:r>
              <a:rPr sz="2000" b="1" spc="-405" dirty="0">
                <a:solidFill>
                  <a:srgbClr val="333333"/>
                </a:solidFill>
                <a:latin typeface="Microsoft JhengHei" panose="020B0604030504040204" charset="-120"/>
                <a:cs typeface="Microsoft JhengHei" panose="020B0604030504040204" charset="-120"/>
              </a:rPr>
              <a:t> </a:t>
            </a:r>
            <a:r>
              <a:rPr sz="2000" b="1" spc="10" dirty="0">
                <a:solidFill>
                  <a:srgbClr val="333333"/>
                </a:solidFill>
                <a:latin typeface="Microsoft JhengHei" panose="020B0604030504040204" charset="-120"/>
                <a:cs typeface="Microsoft JhengHei" panose="020B0604030504040204" charset="-120"/>
              </a:rPr>
              <a:t>托方提供研发过程中实际发生的研发项目费用支出明细情况。（非关联方之间可以不 </a:t>
            </a:r>
            <a:r>
              <a:rPr sz="2000" b="1" spc="5" dirty="0">
                <a:solidFill>
                  <a:srgbClr val="333333"/>
                </a:solidFill>
                <a:latin typeface="Microsoft JhengHei" panose="020B0604030504040204" charset="-120"/>
                <a:cs typeface="Microsoft JhengHei" panose="020B0604030504040204" charset="-120"/>
              </a:rPr>
              <a:t>提 </a:t>
            </a:r>
            <a:r>
              <a:rPr sz="2000" b="1" spc="-390" dirty="0">
                <a:solidFill>
                  <a:srgbClr val="333333"/>
                </a:solidFill>
                <a:latin typeface="Microsoft JhengHei" panose="020B0604030504040204" charset="-120"/>
                <a:cs typeface="Microsoft JhengHei" panose="020B0604030504040204" charset="-120"/>
              </a:rPr>
              <a:t> </a:t>
            </a:r>
            <a:r>
              <a:rPr sz="2000" b="1" spc="10" dirty="0">
                <a:solidFill>
                  <a:srgbClr val="333333"/>
                </a:solidFill>
                <a:latin typeface="Microsoft JhengHei" panose="020B0604030504040204" charset="-120"/>
                <a:cs typeface="Microsoft JhengHei" panose="020B0604030504040204" charset="-120"/>
              </a:rPr>
              <a:t>供费用明细）</a:t>
            </a:r>
            <a:endParaRPr sz="2000">
              <a:latin typeface="Microsoft JhengHei" panose="020B0604030504040204" charset="-120"/>
              <a:cs typeface="Microsoft JhengHei" panose="020B0604030504040204" charset="-120"/>
            </a:endParaRPr>
          </a:p>
        </p:txBody>
      </p:sp>
      <p:sp>
        <p:nvSpPr>
          <p:cNvPr id="14" name="object 14"/>
          <p:cNvSpPr txBox="1"/>
          <p:nvPr/>
        </p:nvSpPr>
        <p:spPr>
          <a:xfrm>
            <a:off x="939164" y="4696993"/>
            <a:ext cx="184785" cy="1111250"/>
          </a:xfrm>
          <a:prstGeom prst="rect">
            <a:avLst/>
          </a:prstGeom>
        </p:spPr>
        <p:txBody>
          <a:bodyPr vert="horz" wrap="square" lIns="0" tIns="0" rIns="0" bIns="0" rtlCol="0">
            <a:spAutoFit/>
          </a:bodyPr>
          <a:lstStyle/>
          <a:p>
            <a:pPr marL="12700">
              <a:lnSpc>
                <a:spcPct val="100000"/>
              </a:lnSpc>
            </a:pPr>
            <a:r>
              <a:rPr sz="1900" b="1" spc="125" dirty="0">
                <a:latin typeface="Arial" panose="020B0604020202020204"/>
                <a:cs typeface="Arial" panose="020B0604020202020204"/>
              </a:rPr>
              <a:t>5</a:t>
            </a:r>
            <a:endParaRPr sz="1900">
              <a:latin typeface="Arial" panose="020B0604020202020204"/>
              <a:cs typeface="Arial" panose="020B0604020202020204"/>
            </a:endParaRPr>
          </a:p>
          <a:p>
            <a:pPr marL="12700">
              <a:lnSpc>
                <a:spcPct val="100000"/>
              </a:lnSpc>
              <a:spcBef>
                <a:spcPts val="730"/>
              </a:spcBef>
            </a:pPr>
            <a:r>
              <a:rPr sz="2000" b="1" spc="135" dirty="0">
                <a:solidFill>
                  <a:srgbClr val="333333"/>
                </a:solidFill>
                <a:latin typeface="Arial" panose="020B0604020202020204"/>
                <a:cs typeface="Arial" panose="020B0604020202020204"/>
              </a:rPr>
              <a:t>6</a:t>
            </a:r>
            <a:endParaRPr sz="2000">
              <a:latin typeface="Arial" panose="020B0604020202020204"/>
              <a:cs typeface="Arial" panose="020B0604020202020204"/>
            </a:endParaRPr>
          </a:p>
          <a:p>
            <a:pPr marL="12700">
              <a:lnSpc>
                <a:spcPct val="100000"/>
              </a:lnSpc>
              <a:spcBef>
                <a:spcPts val="830"/>
              </a:spcBef>
            </a:pPr>
            <a:r>
              <a:rPr sz="1900" b="1" spc="125" dirty="0">
                <a:solidFill>
                  <a:srgbClr val="333333"/>
                </a:solidFill>
                <a:latin typeface="Arial" panose="020B0604020202020204"/>
                <a:cs typeface="Arial" panose="020B0604020202020204"/>
              </a:rPr>
              <a:t>7</a:t>
            </a:r>
            <a:endParaRPr sz="1900">
              <a:latin typeface="Arial" panose="020B0604020202020204"/>
              <a:cs typeface="Arial" panose="020B0604020202020204"/>
            </a:endParaRPr>
          </a:p>
        </p:txBody>
      </p:sp>
      <p:sp>
        <p:nvSpPr>
          <p:cNvPr id="15" name="object 15"/>
          <p:cNvSpPr txBox="1"/>
          <p:nvPr/>
        </p:nvSpPr>
        <p:spPr>
          <a:xfrm>
            <a:off x="1581150" y="4587798"/>
            <a:ext cx="8716010" cy="1205230"/>
          </a:xfrm>
          <a:prstGeom prst="rect">
            <a:avLst/>
          </a:prstGeom>
        </p:spPr>
        <p:txBody>
          <a:bodyPr vert="horz" wrap="square" lIns="0" tIns="0" rIns="0" bIns="0" rtlCol="0">
            <a:spAutoFit/>
          </a:bodyPr>
          <a:lstStyle/>
          <a:p>
            <a:pPr marL="12700" marR="5080">
              <a:lnSpc>
                <a:spcPct val="131000"/>
              </a:lnSpc>
            </a:pPr>
            <a:r>
              <a:rPr sz="2000" b="1" spc="-10" dirty="0">
                <a:latin typeface="Microsoft JhengHei" panose="020B0604030504040204" charset="-120"/>
                <a:cs typeface="Microsoft JhengHei" panose="020B0604030504040204" charset="-120"/>
              </a:rPr>
              <a:t>委托</a:t>
            </a:r>
            <a:r>
              <a:rPr sz="2000" b="1" spc="-10" dirty="0">
                <a:solidFill>
                  <a:srgbClr val="FF0000"/>
                </a:solidFill>
                <a:latin typeface="Microsoft JhengHei" panose="020B0604030504040204" charset="-120"/>
                <a:cs typeface="Microsoft JhengHei" panose="020B0604030504040204" charset="-120"/>
              </a:rPr>
              <a:t>个人研发</a:t>
            </a:r>
            <a:r>
              <a:rPr sz="2000" b="1" spc="-10" dirty="0">
                <a:solidFill>
                  <a:srgbClr val="FF0000"/>
                </a:solidFill>
                <a:latin typeface="Arial" panose="020B0604020202020204"/>
                <a:cs typeface="Arial" panose="020B0604020202020204"/>
              </a:rPr>
              <a:t>——</a:t>
            </a:r>
            <a:r>
              <a:rPr sz="2000" b="1" spc="-10" dirty="0">
                <a:latin typeface="Microsoft JhengHei" panose="020B0604030504040204" charset="-120"/>
                <a:cs typeface="Microsoft JhengHei" panose="020B0604030504040204" charset="-120"/>
              </a:rPr>
              <a:t>个人要出具发票。 </a:t>
            </a:r>
            <a:r>
              <a:rPr sz="2000" b="1" spc="-475" dirty="0">
                <a:latin typeface="Microsoft JhengHei" panose="020B0604030504040204" charset="-120"/>
                <a:cs typeface="Microsoft JhengHei" panose="020B0604030504040204" charset="-120"/>
              </a:rPr>
              <a:t> </a:t>
            </a:r>
            <a:r>
              <a:rPr sz="2000" b="1" spc="10" dirty="0">
                <a:solidFill>
                  <a:srgbClr val="333333"/>
                </a:solidFill>
                <a:latin typeface="Microsoft JhengHei" panose="020B0604030504040204" charset="-120"/>
                <a:cs typeface="Microsoft JhengHei" panose="020B0604030504040204" charset="-120"/>
              </a:rPr>
              <a:t>委托、合作研究开发项目的合同需要科技行政主管部门登记。 </a:t>
            </a:r>
            <a:r>
              <a:rPr sz="2000" b="1" spc="-420" dirty="0">
                <a:solidFill>
                  <a:srgbClr val="333333"/>
                </a:solidFill>
                <a:latin typeface="Microsoft JhengHei" panose="020B0604030504040204" charset="-120"/>
                <a:cs typeface="Microsoft JhengHei" panose="020B0604030504040204" charset="-120"/>
              </a:rPr>
              <a:t> </a:t>
            </a:r>
            <a:r>
              <a:rPr sz="2000" b="1" spc="15" dirty="0">
                <a:solidFill>
                  <a:srgbClr val="333333"/>
                </a:solidFill>
                <a:latin typeface="Microsoft JhengHei" panose="020B0604030504040204" charset="-120"/>
                <a:cs typeface="Microsoft JhengHei" panose="020B0604030504040204" charset="-120"/>
              </a:rPr>
              <a:t>委托境外研发的</a:t>
            </a:r>
            <a:r>
              <a:rPr sz="2000" b="1" spc="5" dirty="0">
                <a:solidFill>
                  <a:srgbClr val="333333"/>
                </a:solidFill>
                <a:latin typeface="Microsoft JhengHei" panose="020B0604030504040204" charset="-120"/>
                <a:cs typeface="Microsoft JhengHei" panose="020B0604030504040204" charset="-120"/>
              </a:rPr>
              <a:t>费</a:t>
            </a:r>
            <a:r>
              <a:rPr sz="2000" b="1" spc="15" dirty="0">
                <a:solidFill>
                  <a:srgbClr val="333333"/>
                </a:solidFill>
                <a:latin typeface="Microsoft JhengHei" panose="020B0604030504040204" charset="-120"/>
                <a:cs typeface="Microsoft JhengHei" panose="020B0604030504040204" charset="-120"/>
              </a:rPr>
              <a:t>用与高</a:t>
            </a:r>
            <a:r>
              <a:rPr sz="2000" b="1" spc="5" dirty="0">
                <a:solidFill>
                  <a:srgbClr val="333333"/>
                </a:solidFill>
                <a:latin typeface="Microsoft JhengHei" panose="020B0604030504040204" charset="-120"/>
                <a:cs typeface="Microsoft JhengHei" panose="020B0604030504040204" charset="-120"/>
              </a:rPr>
              <a:t>新</a:t>
            </a:r>
            <a:r>
              <a:rPr sz="2000" b="1" spc="15" dirty="0">
                <a:solidFill>
                  <a:srgbClr val="333333"/>
                </a:solidFill>
                <a:latin typeface="Microsoft JhengHei" panose="020B0604030504040204" charset="-120"/>
                <a:cs typeface="Microsoft JhengHei" panose="020B0604030504040204" charset="-120"/>
              </a:rPr>
              <a:t>不同</a:t>
            </a:r>
            <a:r>
              <a:rPr sz="2000" b="1" spc="5" dirty="0">
                <a:solidFill>
                  <a:srgbClr val="333333"/>
                </a:solidFill>
                <a:latin typeface="Microsoft JhengHei" panose="020B0604030504040204" charset="-120"/>
                <a:cs typeface="Microsoft JhengHei" panose="020B0604030504040204" charset="-120"/>
              </a:rPr>
              <a:t>（</a:t>
            </a:r>
            <a:r>
              <a:rPr sz="2000" b="1" spc="15" dirty="0">
                <a:solidFill>
                  <a:srgbClr val="FF0000"/>
                </a:solidFill>
                <a:latin typeface="Microsoft JhengHei" panose="020B0604030504040204" charset="-120"/>
                <a:cs typeface="Microsoft JhengHei" panose="020B0604030504040204" charset="-120"/>
              </a:rPr>
              <a:t>高新含</a:t>
            </a:r>
            <a:r>
              <a:rPr sz="2000" b="1" spc="5" dirty="0">
                <a:solidFill>
                  <a:srgbClr val="FF0000"/>
                </a:solidFill>
                <a:latin typeface="Microsoft JhengHei" panose="020B0604030504040204" charset="-120"/>
                <a:cs typeface="Microsoft JhengHei" panose="020B0604030504040204" charset="-120"/>
              </a:rPr>
              <a:t>境</a:t>
            </a:r>
            <a:r>
              <a:rPr sz="2000" b="1" spc="15" dirty="0">
                <a:solidFill>
                  <a:srgbClr val="FF0000"/>
                </a:solidFill>
                <a:latin typeface="Microsoft JhengHei" panose="020B0604030504040204" charset="-120"/>
                <a:cs typeface="Microsoft JhengHei" panose="020B0604030504040204" charset="-120"/>
              </a:rPr>
              <a:t>外个</a:t>
            </a:r>
            <a:r>
              <a:rPr sz="2000" b="1" spc="5" dirty="0">
                <a:solidFill>
                  <a:srgbClr val="FF0000"/>
                </a:solidFill>
                <a:latin typeface="Microsoft JhengHei" panose="020B0604030504040204" charset="-120"/>
                <a:cs typeface="Microsoft JhengHei" panose="020B0604030504040204" charset="-120"/>
              </a:rPr>
              <a:t>人</a:t>
            </a:r>
            <a:r>
              <a:rPr sz="2000" b="1" spc="25" dirty="0">
                <a:solidFill>
                  <a:srgbClr val="FF0000"/>
                </a:solidFill>
                <a:latin typeface="Microsoft JhengHei" panose="020B0604030504040204" charset="-120"/>
                <a:cs typeface="Microsoft JhengHei" panose="020B0604030504040204" charset="-120"/>
              </a:rPr>
              <a:t>，</a:t>
            </a:r>
            <a:r>
              <a:rPr sz="2000" b="1" spc="15" dirty="0">
                <a:solidFill>
                  <a:srgbClr val="333333"/>
                </a:solidFill>
                <a:latin typeface="Microsoft JhengHei" panose="020B0604030504040204" charset="-120"/>
                <a:cs typeface="Microsoft JhengHei" panose="020B0604030504040204" charset="-120"/>
              </a:rPr>
              <a:t>且没</a:t>
            </a:r>
            <a:r>
              <a:rPr sz="2000" b="1" spc="5" dirty="0">
                <a:solidFill>
                  <a:srgbClr val="333333"/>
                </a:solidFill>
                <a:latin typeface="Microsoft JhengHei" panose="020B0604030504040204" charset="-120"/>
                <a:cs typeface="Microsoft JhengHei" panose="020B0604030504040204" charset="-120"/>
              </a:rPr>
              <a:t>有</a:t>
            </a:r>
            <a:r>
              <a:rPr sz="2000" b="1" spc="15" dirty="0">
                <a:solidFill>
                  <a:srgbClr val="333333"/>
                </a:solidFill>
                <a:latin typeface="Microsoft JhengHei" panose="020B0604030504040204" charset="-120"/>
                <a:cs typeface="Microsoft JhengHei" panose="020B0604030504040204" charset="-120"/>
              </a:rPr>
              <a:t>三分</a:t>
            </a:r>
            <a:r>
              <a:rPr sz="2000" b="1" spc="5" dirty="0">
                <a:solidFill>
                  <a:srgbClr val="333333"/>
                </a:solidFill>
                <a:latin typeface="Microsoft JhengHei" panose="020B0604030504040204" charset="-120"/>
                <a:cs typeface="Microsoft JhengHei" panose="020B0604030504040204" charset="-120"/>
              </a:rPr>
              <a:t>之</a:t>
            </a:r>
            <a:r>
              <a:rPr sz="2000" b="1" spc="15" dirty="0">
                <a:solidFill>
                  <a:srgbClr val="333333"/>
                </a:solidFill>
                <a:latin typeface="Microsoft JhengHei" panose="020B0604030504040204" charset="-120"/>
                <a:cs typeface="Microsoft JhengHei" panose="020B0604030504040204" charset="-120"/>
              </a:rPr>
              <a:t>二限</a:t>
            </a:r>
            <a:r>
              <a:rPr sz="2000" b="1" spc="5" dirty="0">
                <a:solidFill>
                  <a:srgbClr val="333333"/>
                </a:solidFill>
                <a:latin typeface="Microsoft JhengHei" panose="020B0604030504040204" charset="-120"/>
                <a:cs typeface="Microsoft JhengHei" panose="020B0604030504040204" charset="-120"/>
              </a:rPr>
              <a:t>制</a:t>
            </a:r>
            <a:r>
              <a:rPr sz="2000" b="1" spc="15" dirty="0">
                <a:solidFill>
                  <a:srgbClr val="333333"/>
                </a:solidFill>
                <a:latin typeface="Microsoft JhengHei" panose="020B0604030504040204" charset="-120"/>
                <a:cs typeface="Microsoft JhengHei" panose="020B0604030504040204" charset="-120"/>
              </a:rPr>
              <a:t>）</a:t>
            </a:r>
            <a:r>
              <a:rPr sz="2000" b="1" spc="5" dirty="0">
                <a:solidFill>
                  <a:srgbClr val="333333"/>
                </a:solidFill>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p:txBody>
      </p:sp>
      <p:sp>
        <p:nvSpPr>
          <p:cNvPr id="16" name="object 16"/>
          <p:cNvSpPr/>
          <p:nvPr/>
        </p:nvSpPr>
        <p:spPr>
          <a:xfrm>
            <a:off x="777240" y="1160780"/>
            <a:ext cx="111125" cy="274320"/>
          </a:xfrm>
          <a:custGeom>
            <a:avLst/>
            <a:gdLst/>
            <a:ahLst/>
            <a:cxnLst/>
            <a:rect l="l" t="t" r="r" b="b"/>
            <a:pathLst>
              <a:path w="111125" h="274319">
                <a:moveTo>
                  <a:pt x="0" y="0"/>
                </a:moveTo>
                <a:lnTo>
                  <a:pt x="110604" y="0"/>
                </a:lnTo>
                <a:lnTo>
                  <a:pt x="110604" y="274320"/>
                </a:lnTo>
                <a:lnTo>
                  <a:pt x="0" y="274320"/>
                </a:lnTo>
                <a:lnTo>
                  <a:pt x="0" y="0"/>
                </a:lnTo>
                <a:close/>
              </a:path>
            </a:pathLst>
          </a:custGeom>
          <a:solidFill>
            <a:srgbClr val="4276AA"/>
          </a:solidFill>
        </p:spPr>
        <p:txBody>
          <a:bodyPr wrap="square" lIns="0" tIns="0" rIns="0" bIns="0" rtlCol="0"/>
          <a:lstStyle/>
          <a:p/>
        </p:txBody>
      </p:sp>
      <p:sp>
        <p:nvSpPr>
          <p:cNvPr id="17" name="object 17"/>
          <p:cNvSpPr/>
          <p:nvPr/>
        </p:nvSpPr>
        <p:spPr>
          <a:xfrm>
            <a:off x="777240" y="1051560"/>
            <a:ext cx="387350" cy="109220"/>
          </a:xfrm>
          <a:custGeom>
            <a:avLst/>
            <a:gdLst/>
            <a:ahLst/>
            <a:cxnLst/>
            <a:rect l="l" t="t" r="r" b="b"/>
            <a:pathLst>
              <a:path w="387350" h="109219">
                <a:moveTo>
                  <a:pt x="0" y="0"/>
                </a:moveTo>
                <a:lnTo>
                  <a:pt x="387096" y="0"/>
                </a:lnTo>
                <a:lnTo>
                  <a:pt x="387096" y="109219"/>
                </a:lnTo>
                <a:lnTo>
                  <a:pt x="0" y="109219"/>
                </a:lnTo>
                <a:lnTo>
                  <a:pt x="0" y="0"/>
                </a:lnTo>
                <a:close/>
              </a:path>
            </a:pathLst>
          </a:custGeom>
          <a:solidFill>
            <a:srgbClr val="4276AA"/>
          </a:solidFill>
        </p:spPr>
        <p:txBody>
          <a:bodyPr wrap="square" lIns="0" tIns="0" rIns="0" bIns="0" rtlCol="0"/>
          <a:lstStyle/>
          <a:p/>
        </p:txBody>
      </p:sp>
      <p:sp>
        <p:nvSpPr>
          <p:cNvPr id="18" name="object 18"/>
          <p:cNvSpPr/>
          <p:nvPr/>
        </p:nvSpPr>
        <p:spPr>
          <a:xfrm>
            <a:off x="10858500" y="6371590"/>
            <a:ext cx="386080" cy="110489"/>
          </a:xfrm>
          <a:custGeom>
            <a:avLst/>
            <a:gdLst/>
            <a:ahLst/>
            <a:cxnLst/>
            <a:rect l="l" t="t" r="r" b="b"/>
            <a:pathLst>
              <a:path w="386079" h="110489">
                <a:moveTo>
                  <a:pt x="0" y="0"/>
                </a:moveTo>
                <a:lnTo>
                  <a:pt x="385572" y="0"/>
                </a:lnTo>
                <a:lnTo>
                  <a:pt x="385572" y="110489"/>
                </a:lnTo>
                <a:lnTo>
                  <a:pt x="0" y="110489"/>
                </a:lnTo>
                <a:lnTo>
                  <a:pt x="0" y="0"/>
                </a:lnTo>
                <a:close/>
              </a:path>
            </a:pathLst>
          </a:custGeom>
          <a:solidFill>
            <a:srgbClr val="4276AA"/>
          </a:solidFill>
        </p:spPr>
        <p:txBody>
          <a:bodyPr wrap="square" lIns="0" tIns="0" rIns="0" bIns="0" rtlCol="0"/>
          <a:lstStyle/>
          <a:p/>
        </p:txBody>
      </p:sp>
      <p:sp>
        <p:nvSpPr>
          <p:cNvPr id="19" name="object 19"/>
          <p:cNvSpPr/>
          <p:nvPr/>
        </p:nvSpPr>
        <p:spPr>
          <a:xfrm>
            <a:off x="11133963" y="6096000"/>
            <a:ext cx="110489" cy="275590"/>
          </a:xfrm>
          <a:custGeom>
            <a:avLst/>
            <a:gdLst/>
            <a:ahLst/>
            <a:cxnLst/>
            <a:rect l="l" t="t" r="r" b="b"/>
            <a:pathLst>
              <a:path w="110490" h="275589">
                <a:moveTo>
                  <a:pt x="0" y="0"/>
                </a:moveTo>
                <a:lnTo>
                  <a:pt x="110108" y="0"/>
                </a:lnTo>
                <a:lnTo>
                  <a:pt x="110108" y="275589"/>
                </a:lnTo>
                <a:lnTo>
                  <a:pt x="0" y="275589"/>
                </a:lnTo>
                <a:lnTo>
                  <a:pt x="0" y="0"/>
                </a:lnTo>
                <a:close/>
              </a:path>
            </a:pathLst>
          </a:custGeom>
          <a:solidFill>
            <a:srgbClr val="4276AA"/>
          </a:solidFill>
        </p:spPr>
        <p:txBody>
          <a:bodyPr wrap="square" lIns="0" tIns="0" rIns="0" bIns="0" rtlCol="0"/>
          <a:lstStyle/>
          <a:p/>
        </p:txBody>
      </p:sp>
      <p:sp>
        <p:nvSpPr>
          <p:cNvPr id="20" name="object 20"/>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21" name="object 21"/>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22" name="object 22"/>
          <p:cNvSpPr txBox="1"/>
          <p:nvPr/>
        </p:nvSpPr>
        <p:spPr>
          <a:xfrm>
            <a:off x="11307826" y="6431000"/>
            <a:ext cx="194945" cy="194310"/>
          </a:xfrm>
          <a:prstGeom prst="rect">
            <a:avLst/>
          </a:prstGeom>
        </p:spPr>
        <p:txBody>
          <a:bodyPr vert="horz" wrap="square" lIns="0" tIns="0" rIns="0" bIns="0" rtlCol="0">
            <a:spAutoFit/>
          </a:bodyPr>
          <a:lstStyle/>
          <a:p>
            <a:pPr marL="12700">
              <a:lnSpc>
                <a:spcPct val="100000"/>
              </a:lnSpc>
            </a:pPr>
            <a:r>
              <a:rPr sz="1200" spc="-10" dirty="0">
                <a:solidFill>
                  <a:srgbClr val="868686"/>
                </a:solidFill>
                <a:latin typeface="Arial" panose="020B0604020202020204"/>
                <a:cs typeface="Arial" panose="020B0604020202020204"/>
              </a:rPr>
              <a:t>7</a:t>
            </a:r>
            <a:r>
              <a:rPr sz="1200" spc="-5" dirty="0">
                <a:solidFill>
                  <a:srgbClr val="868686"/>
                </a:solidFill>
                <a:latin typeface="Arial" panose="020B0604020202020204"/>
                <a:cs typeface="Arial" panose="020B0604020202020204"/>
              </a:rPr>
              <a:t>6</a:t>
            </a:r>
            <a:endParaRPr sz="1200">
              <a:latin typeface="Arial" panose="020B0604020202020204"/>
              <a:cs typeface="Arial" panose="020B0604020202020204"/>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05869" y="6286500"/>
            <a:ext cx="125095" cy="330200"/>
          </a:xfrm>
          <a:prstGeom prst="rect">
            <a:avLst/>
          </a:prstGeom>
        </p:spPr>
        <p:txBody>
          <a:bodyPr vert="horz" wrap="square" lIns="0" tIns="2272" rIns="0" bIns="0" rtlCol="0">
            <a:spAutoFit/>
          </a:bodyPr>
          <a:lstStyle/>
          <a:p>
            <a:pPr>
              <a:lnSpc>
                <a:spcPct val="100000"/>
              </a:lnSpc>
              <a:spcBef>
                <a:spcPts val="15"/>
              </a:spcBef>
            </a:pPr>
            <a:endParaRPr sz="1000">
              <a:latin typeface="Times New Roman" panose="02020603050405020304"/>
              <a:cs typeface="Times New Roman" panose="02020603050405020304"/>
            </a:endParaRPr>
          </a:p>
          <a:p>
            <a:pPr>
              <a:lnSpc>
                <a:spcPts val="1430"/>
              </a:lnSpc>
            </a:pPr>
            <a:r>
              <a:rPr sz="1200" spc="-5" dirty="0">
                <a:solidFill>
                  <a:srgbClr val="868686"/>
                </a:solidFill>
                <a:latin typeface="Arial" panose="020B0604020202020204"/>
                <a:cs typeface="Arial" panose="020B0604020202020204"/>
              </a:rPr>
              <a:t>7</a:t>
            </a:r>
            <a:endParaRPr sz="1200">
              <a:latin typeface="Arial" panose="020B0604020202020204"/>
              <a:cs typeface="Arial" panose="020B0604020202020204"/>
            </a:endParaRPr>
          </a:p>
        </p:txBody>
      </p:sp>
      <p:sp>
        <p:nvSpPr>
          <p:cNvPr id="3" name="object 3"/>
          <p:cNvSpPr txBox="1"/>
          <p:nvPr/>
        </p:nvSpPr>
        <p:spPr>
          <a:xfrm>
            <a:off x="1130604" y="334264"/>
            <a:ext cx="3702050" cy="281305"/>
          </a:xfrm>
          <a:prstGeom prst="rect">
            <a:avLst/>
          </a:prstGeom>
        </p:spPr>
        <p:txBody>
          <a:bodyPr vert="horz" wrap="square" lIns="0" tIns="0" rIns="0" bIns="0" rtlCol="0">
            <a:spAutoFit/>
          </a:bodyPr>
          <a:lstStyle/>
          <a:p>
            <a:pPr marL="12700">
              <a:lnSpc>
                <a:spcPct val="100000"/>
              </a:lnSpc>
            </a:pPr>
            <a:r>
              <a:rPr sz="1800" b="1" spc="5" dirty="0">
                <a:solidFill>
                  <a:srgbClr val="3C3C3C"/>
                </a:solidFill>
                <a:latin typeface="Microsoft JhengHei" panose="020B0604030504040204" charset="-120"/>
                <a:cs typeface="Microsoft JhengHei" panose="020B0604030504040204" charset="-120"/>
              </a:rPr>
              <a:t>研发费加计扣除企业所得税优惠政策</a:t>
            </a:r>
            <a:endParaRPr sz="1800">
              <a:latin typeface="Microsoft JhengHei" panose="020B0604030504040204" charset="-120"/>
              <a:cs typeface="Microsoft JhengHei" panose="020B0604030504040204" charset="-120"/>
            </a:endParaRPr>
          </a:p>
        </p:txBody>
      </p:sp>
      <p:sp>
        <p:nvSpPr>
          <p:cNvPr id="4" name="object 4"/>
          <p:cNvSpPr/>
          <p:nvPr/>
        </p:nvSpPr>
        <p:spPr>
          <a:xfrm>
            <a:off x="663701" y="1226058"/>
            <a:ext cx="10770235" cy="5351145"/>
          </a:xfrm>
          <a:custGeom>
            <a:avLst/>
            <a:gdLst/>
            <a:ahLst/>
            <a:cxnLst/>
            <a:rect l="l" t="t" r="r" b="b"/>
            <a:pathLst>
              <a:path w="10770235" h="5351145">
                <a:moveTo>
                  <a:pt x="10766298" y="5350764"/>
                </a:moveTo>
                <a:lnTo>
                  <a:pt x="3810" y="5350764"/>
                </a:lnTo>
                <a:lnTo>
                  <a:pt x="2349" y="5350471"/>
                </a:lnTo>
                <a:lnTo>
                  <a:pt x="1117" y="5349646"/>
                </a:lnTo>
                <a:lnTo>
                  <a:pt x="292" y="5348414"/>
                </a:lnTo>
                <a:lnTo>
                  <a:pt x="0" y="5346953"/>
                </a:lnTo>
                <a:lnTo>
                  <a:pt x="0" y="3809"/>
                </a:lnTo>
                <a:lnTo>
                  <a:pt x="292" y="2349"/>
                </a:lnTo>
                <a:lnTo>
                  <a:pt x="1117" y="1117"/>
                </a:lnTo>
                <a:lnTo>
                  <a:pt x="2349" y="292"/>
                </a:lnTo>
                <a:lnTo>
                  <a:pt x="3810" y="0"/>
                </a:lnTo>
                <a:lnTo>
                  <a:pt x="10766298" y="0"/>
                </a:lnTo>
                <a:lnTo>
                  <a:pt x="10767758" y="292"/>
                </a:lnTo>
                <a:lnTo>
                  <a:pt x="10768990" y="1117"/>
                </a:lnTo>
                <a:lnTo>
                  <a:pt x="10769815" y="2349"/>
                </a:lnTo>
                <a:lnTo>
                  <a:pt x="10770108" y="3809"/>
                </a:lnTo>
                <a:lnTo>
                  <a:pt x="7620" y="3809"/>
                </a:lnTo>
                <a:lnTo>
                  <a:pt x="3810" y="7619"/>
                </a:lnTo>
                <a:lnTo>
                  <a:pt x="7620" y="7619"/>
                </a:lnTo>
                <a:lnTo>
                  <a:pt x="7620" y="5343144"/>
                </a:lnTo>
                <a:lnTo>
                  <a:pt x="3810" y="5343144"/>
                </a:lnTo>
                <a:lnTo>
                  <a:pt x="7620" y="5346953"/>
                </a:lnTo>
                <a:lnTo>
                  <a:pt x="10770108" y="5346953"/>
                </a:lnTo>
                <a:lnTo>
                  <a:pt x="10769815" y="5348414"/>
                </a:lnTo>
                <a:lnTo>
                  <a:pt x="10768990" y="5349646"/>
                </a:lnTo>
                <a:lnTo>
                  <a:pt x="10767758" y="5350471"/>
                </a:lnTo>
                <a:lnTo>
                  <a:pt x="10766298" y="5350764"/>
                </a:lnTo>
                <a:close/>
              </a:path>
            </a:pathLst>
          </a:custGeom>
          <a:solidFill>
            <a:srgbClr val="3C3C3C"/>
          </a:solidFill>
        </p:spPr>
        <p:txBody>
          <a:bodyPr wrap="square" lIns="0" tIns="0" rIns="0" bIns="0" rtlCol="0"/>
          <a:lstStyle/>
          <a:p/>
        </p:txBody>
      </p:sp>
      <p:sp>
        <p:nvSpPr>
          <p:cNvPr id="5" name="object 5"/>
          <p:cNvSpPr/>
          <p:nvPr/>
        </p:nvSpPr>
        <p:spPr>
          <a:xfrm>
            <a:off x="671322" y="1231772"/>
            <a:ext cx="10754995" cy="0"/>
          </a:xfrm>
          <a:custGeom>
            <a:avLst/>
            <a:gdLst/>
            <a:ahLst/>
            <a:cxnLst/>
            <a:rect l="l" t="t" r="r" b="b"/>
            <a:pathLst>
              <a:path w="10754995">
                <a:moveTo>
                  <a:pt x="0" y="0"/>
                </a:moveTo>
                <a:lnTo>
                  <a:pt x="10754868" y="0"/>
                </a:lnTo>
              </a:path>
            </a:pathLst>
          </a:custGeom>
          <a:ln w="3809">
            <a:solidFill>
              <a:srgbClr val="3C3C3C"/>
            </a:solidFill>
          </a:ln>
        </p:spPr>
        <p:txBody>
          <a:bodyPr wrap="square" lIns="0" tIns="0" rIns="0" bIns="0" rtlCol="0"/>
          <a:lstStyle/>
          <a:p/>
        </p:txBody>
      </p:sp>
      <p:sp>
        <p:nvSpPr>
          <p:cNvPr id="6" name="object 6"/>
          <p:cNvSpPr/>
          <p:nvPr/>
        </p:nvSpPr>
        <p:spPr>
          <a:xfrm>
            <a:off x="11430000" y="1229867"/>
            <a:ext cx="0" cy="5343525"/>
          </a:xfrm>
          <a:custGeom>
            <a:avLst/>
            <a:gdLst/>
            <a:ahLst/>
            <a:cxnLst/>
            <a:rect l="l" t="t" r="r" b="b"/>
            <a:pathLst>
              <a:path h="5343525">
                <a:moveTo>
                  <a:pt x="0" y="0"/>
                </a:moveTo>
                <a:lnTo>
                  <a:pt x="0" y="5343143"/>
                </a:lnTo>
              </a:path>
            </a:pathLst>
          </a:custGeom>
          <a:ln w="7619">
            <a:solidFill>
              <a:srgbClr val="3C3C3C"/>
            </a:solidFill>
          </a:ln>
        </p:spPr>
        <p:txBody>
          <a:bodyPr wrap="square" lIns="0" tIns="0" rIns="0" bIns="0" rtlCol="0"/>
          <a:lstStyle/>
          <a:p/>
        </p:txBody>
      </p:sp>
      <p:sp>
        <p:nvSpPr>
          <p:cNvPr id="7" name="object 7"/>
          <p:cNvSpPr/>
          <p:nvPr/>
        </p:nvSpPr>
        <p:spPr>
          <a:xfrm>
            <a:off x="671322" y="6571106"/>
            <a:ext cx="10754995" cy="0"/>
          </a:xfrm>
          <a:custGeom>
            <a:avLst/>
            <a:gdLst/>
            <a:ahLst/>
            <a:cxnLst/>
            <a:rect l="l" t="t" r="r" b="b"/>
            <a:pathLst>
              <a:path w="10754995">
                <a:moveTo>
                  <a:pt x="0" y="0"/>
                </a:moveTo>
                <a:lnTo>
                  <a:pt x="10754868" y="0"/>
                </a:lnTo>
              </a:path>
            </a:pathLst>
          </a:custGeom>
          <a:ln w="3809">
            <a:solidFill>
              <a:srgbClr val="3C3C3C"/>
            </a:solidFill>
          </a:ln>
        </p:spPr>
        <p:txBody>
          <a:bodyPr wrap="square" lIns="0" tIns="0" rIns="0" bIns="0" rtlCol="0"/>
          <a:lstStyle/>
          <a:p/>
        </p:txBody>
      </p:sp>
      <p:sp>
        <p:nvSpPr>
          <p:cNvPr id="8" name="object 8"/>
          <p:cNvSpPr txBox="1">
            <a:spLocks noGrp="1"/>
          </p:cNvSpPr>
          <p:nvPr>
            <p:ph type="title"/>
          </p:nvPr>
        </p:nvSpPr>
        <p:spPr>
          <a:xfrm>
            <a:off x="860552" y="1345717"/>
            <a:ext cx="10391140" cy="1190625"/>
          </a:xfrm>
          <a:prstGeom prst="rect">
            <a:avLst/>
          </a:prstGeom>
        </p:spPr>
        <p:txBody>
          <a:bodyPr vert="horz" wrap="square" lIns="0" tIns="0" rIns="0" bIns="0" rtlCol="0">
            <a:spAutoFit/>
          </a:bodyPr>
          <a:lstStyle/>
          <a:p>
            <a:pPr marL="12700" marR="5080" algn="just">
              <a:lnSpc>
                <a:spcPct val="127000"/>
              </a:lnSpc>
            </a:pPr>
            <a:r>
              <a:rPr sz="2000" b="1" spc="-10" dirty="0">
                <a:solidFill>
                  <a:srgbClr val="000000"/>
                </a:solidFill>
                <a:latin typeface="Microsoft JhengHei" panose="020B0604030504040204" charset="-120"/>
                <a:cs typeface="Microsoft JhengHei" panose="020B0604030504040204" charset="-120"/>
              </a:rPr>
              <a:t>举例：首先看一下</a:t>
            </a:r>
            <a:r>
              <a:rPr sz="2000" b="1" spc="-10" dirty="0">
                <a:solidFill>
                  <a:srgbClr val="000000"/>
                </a:solidFill>
                <a:latin typeface="Arial" panose="020B0604020202020204"/>
                <a:cs typeface="Arial" panose="020B0604020202020204"/>
              </a:rPr>
              <a:t>40</a:t>
            </a:r>
            <a:r>
              <a:rPr sz="2000" b="1" spc="-10" dirty="0">
                <a:solidFill>
                  <a:srgbClr val="000000"/>
                </a:solidFill>
                <a:latin typeface="Microsoft JhengHei" panose="020B0604030504040204" charset="-120"/>
                <a:cs typeface="Microsoft JhengHei" panose="020B0604030504040204" charset="-120"/>
              </a:rPr>
              <a:t>号公告的例子：</a:t>
            </a:r>
            <a:r>
              <a:rPr sz="2000" b="1" spc="-10" dirty="0">
                <a:solidFill>
                  <a:srgbClr val="000000"/>
                </a:solidFill>
                <a:latin typeface="Arial" panose="020B0604020202020204"/>
                <a:cs typeface="Arial" panose="020B0604020202020204"/>
              </a:rPr>
              <a:t>A</a:t>
            </a:r>
            <a:r>
              <a:rPr sz="2000" b="1" spc="-10" dirty="0">
                <a:solidFill>
                  <a:srgbClr val="000000"/>
                </a:solidFill>
                <a:latin typeface="Microsoft JhengHei" panose="020B0604030504040204" charset="-120"/>
                <a:cs typeface="Microsoft JhengHei" panose="020B0604030504040204" charset="-120"/>
              </a:rPr>
              <a:t>企业</a:t>
            </a:r>
            <a:r>
              <a:rPr sz="2000" b="1" spc="-10" dirty="0">
                <a:solidFill>
                  <a:srgbClr val="000000"/>
                </a:solidFill>
                <a:latin typeface="Arial" panose="020B0604020202020204"/>
                <a:cs typeface="Arial" panose="020B0604020202020204"/>
              </a:rPr>
              <a:t>2017</a:t>
            </a:r>
            <a:r>
              <a:rPr sz="2000" b="1" spc="-10" dirty="0">
                <a:solidFill>
                  <a:srgbClr val="000000"/>
                </a:solidFill>
                <a:latin typeface="Microsoft JhengHei" panose="020B0604030504040204" charset="-120"/>
                <a:cs typeface="Microsoft JhengHei" panose="020B0604030504040204" charset="-120"/>
              </a:rPr>
              <a:t>年委托其</a:t>
            </a:r>
            <a:r>
              <a:rPr sz="2000" b="1" spc="-10" dirty="0">
                <a:solidFill>
                  <a:srgbClr val="000000"/>
                </a:solidFill>
                <a:latin typeface="Arial" panose="020B0604020202020204"/>
                <a:cs typeface="Arial" panose="020B0604020202020204"/>
              </a:rPr>
              <a:t>B</a:t>
            </a:r>
            <a:r>
              <a:rPr sz="2000" b="1" spc="-10" dirty="0">
                <a:solidFill>
                  <a:srgbClr val="000000"/>
                </a:solidFill>
                <a:latin typeface="Microsoft JhengHei" panose="020B0604030504040204" charset="-120"/>
                <a:cs typeface="Microsoft JhengHei" panose="020B0604030504040204" charset="-120"/>
              </a:rPr>
              <a:t>关联企业研发，假设该研发符合研 </a:t>
            </a:r>
            <a:r>
              <a:rPr sz="2000" b="1" dirty="0">
                <a:solidFill>
                  <a:srgbClr val="000000"/>
                </a:solidFill>
                <a:latin typeface="Microsoft JhengHei" panose="020B0604030504040204" charset="-120"/>
                <a:cs typeface="Microsoft JhengHei" panose="020B0604030504040204" charset="-120"/>
              </a:rPr>
              <a:t> </a:t>
            </a:r>
            <a:r>
              <a:rPr sz="2000" b="1" spc="-15" dirty="0">
                <a:solidFill>
                  <a:srgbClr val="000000"/>
                </a:solidFill>
                <a:latin typeface="Microsoft JhengHei" panose="020B0604030504040204" charset="-120"/>
                <a:cs typeface="Microsoft JhengHei" panose="020B0604030504040204" charset="-120"/>
              </a:rPr>
              <a:t>发费用加计扣除的相关条件。</a:t>
            </a:r>
            <a:r>
              <a:rPr sz="2000" b="1" spc="-15" dirty="0">
                <a:solidFill>
                  <a:srgbClr val="000000"/>
                </a:solidFill>
                <a:latin typeface="Arial" panose="020B0604020202020204"/>
                <a:cs typeface="Arial" panose="020B0604020202020204"/>
              </a:rPr>
              <a:t>A</a:t>
            </a:r>
            <a:r>
              <a:rPr sz="2000" b="1" spc="-15" dirty="0">
                <a:solidFill>
                  <a:srgbClr val="000000"/>
                </a:solidFill>
                <a:latin typeface="Microsoft JhengHei" panose="020B0604030504040204" charset="-120"/>
                <a:cs typeface="Microsoft JhengHei" panose="020B0604030504040204" charset="-120"/>
              </a:rPr>
              <a:t>企业支付给</a:t>
            </a:r>
            <a:r>
              <a:rPr sz="2000" b="1" spc="-15" dirty="0">
                <a:solidFill>
                  <a:srgbClr val="000000"/>
                </a:solidFill>
                <a:latin typeface="Arial" panose="020B0604020202020204"/>
                <a:cs typeface="Arial" panose="020B0604020202020204"/>
              </a:rPr>
              <a:t>B</a:t>
            </a:r>
            <a:r>
              <a:rPr sz="2000" b="1" spc="-15" dirty="0">
                <a:solidFill>
                  <a:srgbClr val="000000"/>
                </a:solidFill>
                <a:latin typeface="Microsoft JhengHei" panose="020B0604030504040204" charset="-120"/>
                <a:cs typeface="Microsoft JhengHei" panose="020B0604030504040204" charset="-120"/>
              </a:rPr>
              <a:t>企业</a:t>
            </a:r>
            <a:r>
              <a:rPr sz="2000" b="1" spc="-15" dirty="0">
                <a:solidFill>
                  <a:srgbClr val="000000"/>
                </a:solidFill>
                <a:latin typeface="Arial" panose="020B0604020202020204"/>
                <a:cs typeface="Arial" panose="020B0604020202020204"/>
              </a:rPr>
              <a:t>100</a:t>
            </a:r>
            <a:r>
              <a:rPr sz="2000" b="1" spc="-15" dirty="0">
                <a:solidFill>
                  <a:srgbClr val="000000"/>
                </a:solidFill>
                <a:latin typeface="Microsoft JhengHei" panose="020B0604030504040204" charset="-120"/>
                <a:cs typeface="Microsoft JhengHei" panose="020B0604030504040204" charset="-120"/>
              </a:rPr>
              <a:t>万元。</a:t>
            </a:r>
            <a:r>
              <a:rPr sz="2000" b="1" spc="-15" dirty="0">
                <a:solidFill>
                  <a:srgbClr val="000000"/>
                </a:solidFill>
                <a:latin typeface="Arial" panose="020B0604020202020204"/>
                <a:cs typeface="Arial" panose="020B0604020202020204"/>
              </a:rPr>
              <a:t>B</a:t>
            </a:r>
            <a:r>
              <a:rPr sz="2000" b="1" spc="-15" dirty="0">
                <a:solidFill>
                  <a:srgbClr val="000000"/>
                </a:solidFill>
                <a:latin typeface="Microsoft JhengHei" panose="020B0604030504040204" charset="-120"/>
                <a:cs typeface="Microsoft JhengHei" panose="020B0604030504040204" charset="-120"/>
              </a:rPr>
              <a:t>企业实际发生费用</a:t>
            </a:r>
            <a:r>
              <a:rPr sz="2000" b="1" spc="-15" dirty="0">
                <a:solidFill>
                  <a:srgbClr val="000000"/>
                </a:solidFill>
                <a:latin typeface="Arial" panose="020B0604020202020204"/>
                <a:cs typeface="Arial" panose="020B0604020202020204"/>
              </a:rPr>
              <a:t>90</a:t>
            </a:r>
            <a:r>
              <a:rPr sz="2000" b="1" spc="-15" dirty="0">
                <a:solidFill>
                  <a:srgbClr val="000000"/>
                </a:solidFill>
                <a:latin typeface="Microsoft JhengHei" panose="020B0604030504040204" charset="-120"/>
                <a:cs typeface="Microsoft JhengHei" panose="020B0604030504040204" charset="-120"/>
              </a:rPr>
              <a:t>万元（其中 </a:t>
            </a:r>
            <a:r>
              <a:rPr sz="2000" b="1" dirty="0">
                <a:solidFill>
                  <a:srgbClr val="000000"/>
                </a:solidFill>
                <a:latin typeface="Microsoft JhengHei" panose="020B0604030504040204" charset="-120"/>
                <a:cs typeface="Microsoft JhengHei" panose="020B0604030504040204" charset="-120"/>
              </a:rPr>
              <a:t> </a:t>
            </a:r>
            <a:r>
              <a:rPr sz="2000" b="1" spc="25" dirty="0">
                <a:solidFill>
                  <a:srgbClr val="000000"/>
                </a:solidFill>
                <a:latin typeface="Microsoft JhengHei" panose="020B0604030504040204" charset="-120"/>
                <a:cs typeface="Microsoft JhengHei" panose="020B0604030504040204" charset="-120"/>
              </a:rPr>
              <a:t>按可加计扣除口径归集的费用为</a:t>
            </a:r>
            <a:r>
              <a:rPr sz="2000" b="1" spc="25" dirty="0">
                <a:solidFill>
                  <a:srgbClr val="000000"/>
                </a:solidFill>
                <a:latin typeface="Arial" panose="020B0604020202020204"/>
                <a:cs typeface="Arial" panose="020B0604020202020204"/>
              </a:rPr>
              <a:t>85</a:t>
            </a:r>
            <a:r>
              <a:rPr sz="2000" b="1" spc="25" dirty="0">
                <a:solidFill>
                  <a:srgbClr val="000000"/>
                </a:solidFill>
                <a:latin typeface="Microsoft JhengHei" panose="020B0604030504040204" charset="-120"/>
                <a:cs typeface="Microsoft JhengHei" panose="020B0604030504040204" charset="-120"/>
              </a:rPr>
              <a:t>万元），利润</a:t>
            </a:r>
            <a:r>
              <a:rPr sz="2000" b="1" spc="25" dirty="0">
                <a:solidFill>
                  <a:srgbClr val="000000"/>
                </a:solidFill>
                <a:latin typeface="Arial" panose="020B0604020202020204"/>
                <a:cs typeface="Arial" panose="020B0604020202020204"/>
              </a:rPr>
              <a:t>10</a:t>
            </a:r>
            <a:r>
              <a:rPr sz="2000" b="1" spc="25" dirty="0">
                <a:solidFill>
                  <a:srgbClr val="000000"/>
                </a:solidFill>
                <a:latin typeface="Microsoft JhengHei" panose="020B0604030504040204" charset="-120"/>
                <a:cs typeface="Microsoft JhengHei" panose="020B0604030504040204" charset="-120"/>
              </a:rPr>
              <a:t>万元。</a:t>
            </a:r>
            <a:r>
              <a:rPr sz="2000" b="1" spc="25" dirty="0">
                <a:solidFill>
                  <a:srgbClr val="000000"/>
                </a:solidFill>
                <a:latin typeface="Arial" panose="020B0604020202020204"/>
                <a:cs typeface="Arial" panose="020B0604020202020204"/>
              </a:rPr>
              <a:t>2017</a:t>
            </a:r>
            <a:r>
              <a:rPr sz="2000" b="1" spc="25" dirty="0">
                <a:solidFill>
                  <a:srgbClr val="000000"/>
                </a:solidFill>
                <a:latin typeface="Microsoft JhengHei" panose="020B0604030504040204" charset="-120"/>
                <a:cs typeface="Microsoft JhengHei" panose="020B0604030504040204" charset="-120"/>
              </a:rPr>
              <a:t>年，</a:t>
            </a:r>
            <a:r>
              <a:rPr sz="2000" b="1" spc="25" dirty="0">
                <a:solidFill>
                  <a:srgbClr val="000000"/>
                </a:solidFill>
                <a:latin typeface="Arial" panose="020B0604020202020204"/>
                <a:cs typeface="Arial" panose="020B0604020202020204"/>
              </a:rPr>
              <a:t>A</a:t>
            </a:r>
            <a:r>
              <a:rPr sz="2000" b="1" spc="25" dirty="0">
                <a:solidFill>
                  <a:srgbClr val="000000"/>
                </a:solidFill>
                <a:latin typeface="Microsoft JhengHei" panose="020B0604030504040204" charset="-120"/>
                <a:cs typeface="Microsoft JhengHei" panose="020B0604030504040204" charset="-120"/>
              </a:rPr>
              <a:t>企业可加计扣除的金额</a:t>
            </a:r>
            <a:endParaRPr sz="2000">
              <a:latin typeface="Microsoft JhengHei" panose="020B0604030504040204" charset="-120"/>
              <a:cs typeface="Microsoft JhengHei" panose="020B0604030504040204" charset="-120"/>
            </a:endParaRPr>
          </a:p>
        </p:txBody>
      </p:sp>
      <p:sp>
        <p:nvSpPr>
          <p:cNvPr id="9" name="object 9"/>
          <p:cNvSpPr txBox="1"/>
          <p:nvPr/>
        </p:nvSpPr>
        <p:spPr>
          <a:xfrm>
            <a:off x="860552" y="2589123"/>
            <a:ext cx="10565765" cy="3233420"/>
          </a:xfrm>
          <a:prstGeom prst="rect">
            <a:avLst/>
          </a:prstGeom>
        </p:spPr>
        <p:txBody>
          <a:bodyPr vert="horz" wrap="square" lIns="0" tIns="0" rIns="0" bIns="0" rtlCol="0">
            <a:spAutoFit/>
          </a:bodyPr>
          <a:lstStyle/>
          <a:p>
            <a:pPr marL="12700" algn="just">
              <a:lnSpc>
                <a:spcPct val="100000"/>
              </a:lnSpc>
            </a:pPr>
            <a:r>
              <a:rPr sz="2000" b="1" spc="5" dirty="0">
                <a:latin typeface="Microsoft JhengHei" panose="020B0604030504040204" charset="-120"/>
                <a:cs typeface="Microsoft JhengHei" panose="020B0604030504040204" charset="-120"/>
              </a:rPr>
              <a:t>为 </a:t>
            </a:r>
            <a:r>
              <a:rPr sz="2000" b="1" spc="85" dirty="0">
                <a:latin typeface="Microsoft JhengHei" panose="020B0604030504040204" charset="-120"/>
                <a:cs typeface="Microsoft JhengHei" panose="020B0604030504040204" charset="-120"/>
              </a:rPr>
              <a:t> </a:t>
            </a:r>
            <a:r>
              <a:rPr sz="2000" b="1" spc="-45" dirty="0">
                <a:latin typeface="Arial" panose="020B0604020202020204"/>
                <a:cs typeface="Arial" panose="020B0604020202020204"/>
              </a:rPr>
              <a:t>100</a:t>
            </a:r>
            <a:r>
              <a:rPr sz="2000" b="1" spc="-45" dirty="0">
                <a:latin typeface="Century Gothic" panose="020B0502020202020204"/>
                <a:cs typeface="Century Gothic" panose="020B0502020202020204"/>
              </a:rPr>
              <a:t>×</a:t>
            </a:r>
            <a:r>
              <a:rPr sz="2000" b="1" spc="-45" dirty="0">
                <a:latin typeface="Arial" panose="020B0604020202020204"/>
                <a:cs typeface="Arial" panose="020B0604020202020204"/>
              </a:rPr>
              <a:t>80%</a:t>
            </a:r>
            <a:r>
              <a:rPr sz="2000" b="1" spc="-45" dirty="0">
                <a:latin typeface="Century Gothic" panose="020B0502020202020204"/>
                <a:cs typeface="Century Gothic" panose="020B0502020202020204"/>
              </a:rPr>
              <a:t>×</a:t>
            </a:r>
            <a:r>
              <a:rPr sz="2000" b="1" spc="-45" dirty="0">
                <a:latin typeface="Arial" panose="020B0604020202020204"/>
                <a:cs typeface="Arial" panose="020B0604020202020204"/>
              </a:rPr>
              <a:t>50%=40</a:t>
            </a:r>
            <a:r>
              <a:rPr sz="2000" b="1" spc="-45" dirty="0">
                <a:latin typeface="Microsoft JhengHei" panose="020B0604030504040204" charset="-120"/>
                <a:cs typeface="Microsoft JhengHei" panose="020B0604030504040204" charset="-120"/>
              </a:rPr>
              <a:t>万元，</a:t>
            </a:r>
            <a:r>
              <a:rPr sz="2000" b="1" spc="-45" dirty="0">
                <a:latin typeface="Arial" panose="020B0604020202020204"/>
                <a:cs typeface="Arial" panose="020B0604020202020204"/>
              </a:rPr>
              <a:t>B</a:t>
            </a:r>
            <a:r>
              <a:rPr sz="2000" b="1" spc="-45" dirty="0">
                <a:latin typeface="Microsoft JhengHei" panose="020B0604030504040204" charset="-120"/>
                <a:cs typeface="Microsoft JhengHei" panose="020B0604030504040204" charset="-120"/>
              </a:rPr>
              <a:t>企业应向</a:t>
            </a:r>
            <a:r>
              <a:rPr sz="2000" b="1" spc="-45" dirty="0">
                <a:latin typeface="Arial" panose="020B0604020202020204"/>
                <a:cs typeface="Arial" panose="020B0604020202020204"/>
              </a:rPr>
              <a:t>A</a:t>
            </a:r>
            <a:r>
              <a:rPr sz="2000" b="1" spc="-45" dirty="0">
                <a:latin typeface="Microsoft JhengHei" panose="020B0604030504040204" charset="-120"/>
                <a:cs typeface="Microsoft JhengHei" panose="020B0604030504040204" charset="-120"/>
              </a:rPr>
              <a:t>企业提供实际发生费用</a:t>
            </a:r>
            <a:r>
              <a:rPr sz="2000" b="1" spc="-45" dirty="0">
                <a:latin typeface="Arial" panose="020B0604020202020204"/>
                <a:cs typeface="Arial" panose="020B0604020202020204"/>
              </a:rPr>
              <a:t>90</a:t>
            </a:r>
            <a:r>
              <a:rPr sz="2000" b="1" spc="-45" dirty="0">
                <a:latin typeface="Microsoft JhengHei" panose="020B0604030504040204" charset="-120"/>
                <a:cs typeface="Microsoft JhengHei" panose="020B0604030504040204" charset="-120"/>
              </a:rPr>
              <a:t>万元的明细情况。</a:t>
            </a:r>
            <a:endParaRPr sz="2000">
              <a:latin typeface="Microsoft JhengHei" panose="020B0604030504040204" charset="-120"/>
              <a:cs typeface="Microsoft JhengHei" panose="020B0604030504040204" charset="-120"/>
            </a:endParaRPr>
          </a:p>
          <a:p>
            <a:pPr marL="12700" algn="just">
              <a:lnSpc>
                <a:spcPct val="100000"/>
              </a:lnSpc>
              <a:spcBef>
                <a:spcPts val="670"/>
              </a:spcBef>
            </a:pPr>
            <a:r>
              <a:rPr sz="2000" b="1" spc="-15" dirty="0">
                <a:solidFill>
                  <a:srgbClr val="006DC0"/>
                </a:solidFill>
                <a:latin typeface="Arial" panose="020B0604020202020204"/>
                <a:cs typeface="Arial" panose="020B0604020202020204"/>
              </a:rPr>
              <a:t>A</a:t>
            </a:r>
            <a:r>
              <a:rPr sz="2000" b="1" spc="-15" dirty="0">
                <a:solidFill>
                  <a:srgbClr val="006DC0"/>
                </a:solidFill>
                <a:latin typeface="Microsoft JhengHei" panose="020B0604030504040204" charset="-120"/>
                <a:cs typeface="Microsoft JhengHei" panose="020B0604030504040204" charset="-120"/>
              </a:rPr>
              <a:t>、加计扣除时按照研发活动发生费用的</a:t>
            </a:r>
            <a:r>
              <a:rPr sz="2000" b="1" spc="-15" dirty="0">
                <a:solidFill>
                  <a:srgbClr val="006DC0"/>
                </a:solidFill>
                <a:latin typeface="Arial" panose="020B0604020202020204"/>
                <a:cs typeface="Arial" panose="020B0604020202020204"/>
              </a:rPr>
              <a:t>80%</a:t>
            </a:r>
            <a:r>
              <a:rPr sz="2000" b="1" spc="-15" dirty="0">
                <a:solidFill>
                  <a:srgbClr val="006DC0"/>
                </a:solidFill>
                <a:latin typeface="Microsoft JhengHei" panose="020B0604030504040204" charset="-120"/>
                <a:cs typeface="Microsoft JhengHei" panose="020B0604030504040204" charset="-120"/>
              </a:rPr>
              <a:t>作为加计扣除基数（</a:t>
            </a:r>
            <a:r>
              <a:rPr sz="2000" b="1" spc="-15" dirty="0">
                <a:solidFill>
                  <a:srgbClr val="006DC0"/>
                </a:solidFill>
                <a:latin typeface="Arial" panose="020B0604020202020204"/>
                <a:cs typeface="Arial" panose="020B0604020202020204"/>
              </a:rPr>
              <a:t>97</a:t>
            </a:r>
            <a:r>
              <a:rPr sz="2000" b="1" spc="-15" dirty="0">
                <a:solidFill>
                  <a:srgbClr val="006DC0"/>
                </a:solidFill>
                <a:latin typeface="Microsoft JhengHei" panose="020B0604030504040204" charset="-120"/>
                <a:cs typeface="Microsoft JhengHei" panose="020B0604030504040204" charset="-120"/>
              </a:rPr>
              <a:t>号公告）</a:t>
            </a:r>
            <a:endParaRPr sz="2000">
              <a:latin typeface="Microsoft JhengHei" panose="020B0604030504040204" charset="-120"/>
              <a:cs typeface="Microsoft JhengHei" panose="020B0604030504040204" charset="-120"/>
            </a:endParaRPr>
          </a:p>
          <a:p>
            <a:pPr marL="12700" marR="103505" algn="just">
              <a:lnSpc>
                <a:spcPts val="2950"/>
              </a:lnSpc>
              <a:spcBef>
                <a:spcPts val="150"/>
              </a:spcBef>
            </a:pPr>
            <a:r>
              <a:rPr sz="2000" b="1" spc="-90" dirty="0">
                <a:solidFill>
                  <a:srgbClr val="006DC0"/>
                </a:solidFill>
                <a:latin typeface="Arial" panose="020B0604020202020204"/>
                <a:cs typeface="Arial" panose="020B0604020202020204"/>
              </a:rPr>
              <a:t>B</a:t>
            </a:r>
            <a:r>
              <a:rPr sz="2000" b="1" spc="-355" dirty="0">
                <a:solidFill>
                  <a:srgbClr val="006DC0"/>
                </a:solidFill>
                <a:latin typeface="Arial" panose="020B0604020202020204"/>
                <a:cs typeface="Arial" panose="020B0604020202020204"/>
              </a:rPr>
              <a:t> </a:t>
            </a:r>
            <a:r>
              <a:rPr sz="2000" b="1" spc="50" dirty="0">
                <a:solidFill>
                  <a:srgbClr val="006DC0"/>
                </a:solidFill>
                <a:latin typeface="Microsoft JhengHei" panose="020B0604030504040204" charset="-120"/>
                <a:cs typeface="Microsoft JhengHei" panose="020B0604030504040204" charset="-120"/>
              </a:rPr>
              <a:t>、</a:t>
            </a:r>
            <a:r>
              <a:rPr sz="2000" b="1" spc="50" dirty="0">
                <a:solidFill>
                  <a:srgbClr val="006DC0"/>
                </a:solidFill>
                <a:latin typeface="Arial" panose="020B0604020202020204"/>
                <a:cs typeface="Arial" panose="020B0604020202020204"/>
              </a:rPr>
              <a:t>97</a:t>
            </a:r>
            <a:r>
              <a:rPr sz="2000" b="1" spc="50" dirty="0">
                <a:solidFill>
                  <a:srgbClr val="006DC0"/>
                </a:solidFill>
                <a:latin typeface="Microsoft JhengHei" panose="020B0604030504040204" charset="-120"/>
                <a:cs typeface="Microsoft JhengHei" panose="020B0604030504040204" charset="-120"/>
              </a:rPr>
              <a:t>号第三条所称</a:t>
            </a:r>
            <a:r>
              <a:rPr sz="2000" b="1" spc="50" dirty="0">
                <a:solidFill>
                  <a:srgbClr val="006DC0"/>
                </a:solidFill>
                <a:latin typeface="Arial" panose="020B0604020202020204"/>
                <a:cs typeface="Arial" panose="020B0604020202020204"/>
              </a:rPr>
              <a:t>“</a:t>
            </a:r>
            <a:r>
              <a:rPr sz="2000" b="1" spc="50" dirty="0">
                <a:solidFill>
                  <a:srgbClr val="006DC0"/>
                </a:solidFill>
                <a:latin typeface="Microsoft JhengHei" panose="020B0604030504040204" charset="-120"/>
                <a:cs typeface="Microsoft JhengHei" panose="020B0604030504040204" charset="-120"/>
              </a:rPr>
              <a:t>研发活动发生费用</a:t>
            </a:r>
            <a:r>
              <a:rPr sz="2000" b="1" spc="50" dirty="0">
                <a:solidFill>
                  <a:srgbClr val="006DC0"/>
                </a:solidFill>
                <a:latin typeface="Arial" panose="020B0604020202020204"/>
                <a:cs typeface="Arial" panose="020B0604020202020204"/>
              </a:rPr>
              <a:t>”</a:t>
            </a:r>
            <a:r>
              <a:rPr sz="2000" b="1" spc="50" dirty="0">
                <a:solidFill>
                  <a:srgbClr val="006DC0"/>
                </a:solidFill>
                <a:latin typeface="Microsoft JhengHei" panose="020B0604030504040204" charset="-120"/>
                <a:cs typeface="Microsoft JhengHei" panose="020B0604030504040204" charset="-120"/>
              </a:rPr>
              <a:t>是指委托方实际支付给受托方的费用（</a:t>
            </a:r>
            <a:r>
              <a:rPr sz="2000" b="1" spc="50" dirty="0">
                <a:solidFill>
                  <a:srgbClr val="006DC0"/>
                </a:solidFill>
                <a:latin typeface="Arial" panose="020B0604020202020204"/>
                <a:cs typeface="Arial" panose="020B0604020202020204"/>
              </a:rPr>
              <a:t>40</a:t>
            </a:r>
            <a:r>
              <a:rPr sz="2000" b="1" spc="50" dirty="0">
                <a:solidFill>
                  <a:srgbClr val="006DC0"/>
                </a:solidFill>
                <a:latin typeface="Microsoft JhengHei" panose="020B0604030504040204" charset="-120"/>
                <a:cs typeface="Microsoft JhengHei" panose="020B0604030504040204" charset="-120"/>
              </a:rPr>
              <a:t>号公告） </a:t>
            </a:r>
            <a:r>
              <a:rPr sz="2000" b="1" spc="-409" dirty="0">
                <a:solidFill>
                  <a:srgbClr val="006DC0"/>
                </a:solidFill>
                <a:latin typeface="Microsoft JhengHei" panose="020B0604030504040204" charset="-120"/>
                <a:cs typeface="Microsoft JhengHei" panose="020B0604030504040204" charset="-120"/>
              </a:rPr>
              <a:t> </a:t>
            </a:r>
            <a:r>
              <a:rPr sz="2000" b="1" dirty="0">
                <a:solidFill>
                  <a:srgbClr val="006DC0"/>
                </a:solidFill>
                <a:latin typeface="Arial" panose="020B0604020202020204"/>
                <a:cs typeface="Arial" panose="020B0604020202020204"/>
              </a:rPr>
              <a:t>C</a:t>
            </a:r>
            <a:r>
              <a:rPr sz="2000" b="1" spc="-260" dirty="0">
                <a:solidFill>
                  <a:srgbClr val="006DC0"/>
                </a:solidFill>
                <a:latin typeface="Arial" panose="020B0604020202020204"/>
                <a:cs typeface="Arial" panose="020B0604020202020204"/>
              </a:rPr>
              <a:t> </a:t>
            </a:r>
            <a:r>
              <a:rPr sz="2000" b="1" dirty="0">
                <a:solidFill>
                  <a:srgbClr val="006DC0"/>
                </a:solidFill>
                <a:latin typeface="Microsoft JhengHei" panose="020B0604030504040204" charset="-120"/>
                <a:cs typeface="Microsoft JhengHei" panose="020B0604030504040204" charset="-120"/>
              </a:rPr>
              <a:t>、委托境外进行研发活动所发生的费用，按照费用实际发生额的</a:t>
            </a:r>
            <a:r>
              <a:rPr sz="2000" b="1" dirty="0">
                <a:solidFill>
                  <a:srgbClr val="006DC0"/>
                </a:solidFill>
                <a:latin typeface="Arial" panose="020B0604020202020204"/>
                <a:cs typeface="Arial" panose="020B0604020202020204"/>
              </a:rPr>
              <a:t>80%</a:t>
            </a:r>
            <a:r>
              <a:rPr sz="2000" b="1" dirty="0">
                <a:solidFill>
                  <a:srgbClr val="006DC0"/>
                </a:solidFill>
                <a:latin typeface="Microsoft JhengHei" panose="020B0604030504040204" charset="-120"/>
                <a:cs typeface="Microsoft JhengHei" panose="020B0604030504040204" charset="-120"/>
              </a:rPr>
              <a:t>计入委托方的委托境外 </a:t>
            </a:r>
            <a:r>
              <a:rPr sz="2000" b="1" spc="-455" dirty="0">
                <a:solidFill>
                  <a:srgbClr val="006DC0"/>
                </a:solidFill>
                <a:latin typeface="Microsoft JhengHei" panose="020B0604030504040204" charset="-120"/>
                <a:cs typeface="Microsoft JhengHei" panose="020B0604030504040204" charset="-120"/>
              </a:rPr>
              <a:t> </a:t>
            </a:r>
            <a:r>
              <a:rPr sz="2000" b="1" spc="-5" dirty="0">
                <a:solidFill>
                  <a:srgbClr val="006DC0"/>
                </a:solidFill>
                <a:latin typeface="Microsoft JhengHei" panose="020B0604030504040204" charset="-120"/>
                <a:cs typeface="Microsoft JhengHei" panose="020B0604030504040204" charset="-120"/>
              </a:rPr>
              <a:t>研发费用（</a:t>
            </a:r>
            <a:r>
              <a:rPr sz="2000" b="1" spc="-5" dirty="0">
                <a:solidFill>
                  <a:srgbClr val="006DC0"/>
                </a:solidFill>
                <a:latin typeface="Arial" panose="020B0604020202020204"/>
                <a:cs typeface="Arial" panose="020B0604020202020204"/>
              </a:rPr>
              <a:t>64</a:t>
            </a:r>
            <a:r>
              <a:rPr sz="2000" b="1" spc="-5" dirty="0">
                <a:solidFill>
                  <a:srgbClr val="006DC0"/>
                </a:solidFill>
                <a:latin typeface="Microsoft JhengHei" panose="020B0604030504040204" charset="-120"/>
                <a:cs typeface="Microsoft JhengHei" panose="020B0604030504040204" charset="-120"/>
              </a:rPr>
              <a:t>号文）</a:t>
            </a:r>
            <a:endParaRPr sz="2000">
              <a:latin typeface="Microsoft JhengHei" panose="020B0604030504040204" charset="-120"/>
              <a:cs typeface="Microsoft JhengHei" panose="020B0604030504040204" charset="-120"/>
            </a:endParaRPr>
          </a:p>
          <a:p>
            <a:pPr>
              <a:lnSpc>
                <a:spcPct val="100000"/>
              </a:lnSpc>
              <a:spcBef>
                <a:spcPts val="5"/>
              </a:spcBef>
            </a:pPr>
            <a:endParaRPr sz="1950">
              <a:latin typeface="Times New Roman" panose="02020603050405020304"/>
              <a:cs typeface="Times New Roman" panose="02020603050405020304"/>
            </a:endParaRPr>
          </a:p>
          <a:p>
            <a:pPr marL="527685">
              <a:lnSpc>
                <a:spcPct val="100000"/>
              </a:lnSpc>
            </a:pPr>
            <a:r>
              <a:rPr sz="2000" b="1" spc="-40" dirty="0">
                <a:latin typeface="Arial" panose="020B0604020202020204"/>
                <a:cs typeface="Arial" panose="020B0604020202020204"/>
              </a:rPr>
              <a:t>2018</a:t>
            </a:r>
            <a:r>
              <a:rPr sz="2000" b="1" spc="-40" dirty="0">
                <a:latin typeface="Microsoft JhengHei" panose="020B0604030504040204" charset="-120"/>
                <a:cs typeface="Microsoft JhengHei" panose="020B0604030504040204" charset="-120"/>
              </a:rPr>
              <a:t>年，</a:t>
            </a:r>
            <a:r>
              <a:rPr sz="2000" b="1" spc="-220" dirty="0">
                <a:latin typeface="Microsoft JhengHei" panose="020B0604030504040204" charset="-120"/>
                <a:cs typeface="Microsoft JhengHei" panose="020B0604030504040204" charset="-120"/>
              </a:rPr>
              <a:t> </a:t>
            </a:r>
            <a:r>
              <a:rPr sz="2000" b="1" dirty="0">
                <a:latin typeface="Arial" panose="020B0604020202020204"/>
                <a:cs typeface="Arial" panose="020B0604020202020204"/>
              </a:rPr>
              <a:t>F</a:t>
            </a:r>
            <a:r>
              <a:rPr sz="2000" b="1" dirty="0">
                <a:latin typeface="Microsoft JhengHei" panose="020B0604030504040204" charset="-120"/>
                <a:cs typeface="Microsoft JhengHei" panose="020B0604030504040204" charset="-120"/>
              </a:rPr>
              <a:t>公司委托境外甲公司进行研发支付</a:t>
            </a:r>
            <a:r>
              <a:rPr sz="2000" b="1" dirty="0">
                <a:latin typeface="Arial" panose="020B0604020202020204"/>
                <a:cs typeface="Arial" panose="020B0604020202020204"/>
              </a:rPr>
              <a:t>1200</a:t>
            </a:r>
            <a:r>
              <a:rPr sz="2000" b="1" dirty="0">
                <a:latin typeface="Microsoft JhengHei" panose="020B0604030504040204" charset="-120"/>
                <a:cs typeface="Microsoft JhengHei" panose="020B0604030504040204" charset="-120"/>
              </a:rPr>
              <a:t>万，假设所有研发均符合研发费加计</a:t>
            </a:r>
            <a:endParaRPr sz="2000">
              <a:latin typeface="Microsoft JhengHei" panose="020B0604030504040204" charset="-120"/>
              <a:cs typeface="Microsoft JhengHei" panose="020B0604030504040204" charset="-120"/>
            </a:endParaRPr>
          </a:p>
          <a:p>
            <a:pPr marL="12700" marR="5080">
              <a:lnSpc>
                <a:spcPts val="3100"/>
              </a:lnSpc>
              <a:spcBef>
                <a:spcPts val="120"/>
              </a:spcBef>
            </a:pPr>
            <a:r>
              <a:rPr sz="2000" b="1" spc="5" dirty="0">
                <a:latin typeface="Microsoft JhengHei" panose="020B0604030504040204" charset="-120"/>
                <a:cs typeface="Microsoft JhengHei" panose="020B0604030504040204" charset="-120"/>
              </a:rPr>
              <a:t>扣</a:t>
            </a:r>
            <a:r>
              <a:rPr sz="2000" b="1" spc="-160" dirty="0">
                <a:latin typeface="Microsoft JhengHei" panose="020B0604030504040204" charset="-120"/>
                <a:cs typeface="Microsoft JhengHei" panose="020B0604030504040204" charset="-120"/>
              </a:rPr>
              <a:t> </a:t>
            </a:r>
            <a:r>
              <a:rPr sz="2000" b="1" spc="-15" dirty="0">
                <a:latin typeface="Microsoft JhengHei" panose="020B0604030504040204" charset="-120"/>
                <a:cs typeface="Microsoft JhengHei" panose="020B0604030504040204" charset="-120"/>
              </a:rPr>
              <a:t>除的规定，甲公司受托研发实际发生额</a:t>
            </a:r>
            <a:r>
              <a:rPr sz="2000" b="1" spc="-15" dirty="0">
                <a:latin typeface="Arial" panose="020B0604020202020204"/>
                <a:cs typeface="Arial" panose="020B0604020202020204"/>
              </a:rPr>
              <a:t>1000</a:t>
            </a:r>
            <a:r>
              <a:rPr sz="2000" b="1" spc="-15" dirty="0">
                <a:latin typeface="Microsoft JhengHei" panose="020B0604030504040204" charset="-120"/>
                <a:cs typeface="Microsoft JhengHei" panose="020B0604030504040204" charset="-120"/>
              </a:rPr>
              <a:t>万，按照财税</a:t>
            </a:r>
            <a:r>
              <a:rPr sz="2000" b="1" spc="-15" dirty="0">
                <a:latin typeface="Arial" panose="020B0604020202020204"/>
                <a:cs typeface="Arial" panose="020B0604020202020204"/>
              </a:rPr>
              <a:t>64</a:t>
            </a:r>
            <a:r>
              <a:rPr sz="2000" b="1" spc="-15" dirty="0">
                <a:latin typeface="Microsoft JhengHei" panose="020B0604030504040204" charset="-120"/>
                <a:cs typeface="Microsoft JhengHei" panose="020B0604030504040204" charset="-120"/>
              </a:rPr>
              <a:t>号文，那么</a:t>
            </a:r>
            <a:r>
              <a:rPr sz="2000" b="1" spc="-15" dirty="0">
                <a:latin typeface="Arial" panose="020B0604020202020204"/>
                <a:cs typeface="Arial" panose="020B0604020202020204"/>
              </a:rPr>
              <a:t>960</a:t>
            </a:r>
            <a:r>
              <a:rPr sz="2000" b="1" spc="-15" dirty="0">
                <a:latin typeface="Microsoft JhengHei" panose="020B0604030504040204" charset="-120"/>
                <a:cs typeface="Microsoft JhengHei" panose="020B0604030504040204" charset="-120"/>
              </a:rPr>
              <a:t>万（</a:t>
            </a:r>
            <a:r>
              <a:rPr sz="2000" b="1" spc="-15" dirty="0">
                <a:latin typeface="Arial" panose="020B0604020202020204"/>
                <a:cs typeface="Arial" panose="020B0604020202020204"/>
              </a:rPr>
              <a:t>1200*80%</a:t>
            </a:r>
            <a:r>
              <a:rPr sz="2000" b="1" spc="-15" dirty="0">
                <a:latin typeface="Microsoft JhengHei" panose="020B0604030504040204" charset="-120"/>
                <a:cs typeface="Microsoft JhengHei" panose="020B0604030504040204" charset="-120"/>
              </a:rPr>
              <a:t>） </a:t>
            </a:r>
            <a:r>
              <a:rPr sz="2000" b="1" spc="-434"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计入委托方的委托境外研发费用，如果</a:t>
            </a:r>
            <a:r>
              <a:rPr sz="2000" b="1" spc="10" dirty="0">
                <a:latin typeface="Arial" panose="020B0604020202020204"/>
                <a:cs typeface="Arial" panose="020B0604020202020204"/>
              </a:rPr>
              <a:t>F</a:t>
            </a:r>
            <a:r>
              <a:rPr sz="2000" b="1" spc="10" dirty="0">
                <a:latin typeface="Microsoft JhengHei" panose="020B0604030504040204" charset="-120"/>
                <a:cs typeface="Microsoft JhengHei" panose="020B0604030504040204" charset="-120"/>
              </a:rPr>
              <a:t>公司境内有研发项目研发费用为</a:t>
            </a:r>
            <a:r>
              <a:rPr sz="2000" b="1" spc="10" dirty="0">
                <a:latin typeface="Arial" panose="020B0604020202020204"/>
                <a:cs typeface="Arial" panose="020B0604020202020204"/>
              </a:rPr>
              <a:t>600</a:t>
            </a:r>
            <a:r>
              <a:rPr sz="2000" b="1" spc="10" dirty="0">
                <a:latin typeface="Microsoft JhengHei" panose="020B0604030504040204" charset="-120"/>
                <a:cs typeface="Microsoft JhengHei" panose="020B0604030504040204" charset="-120"/>
              </a:rPr>
              <a:t>万，则</a:t>
            </a:r>
            <a:r>
              <a:rPr sz="2000" b="1" spc="10" dirty="0">
                <a:latin typeface="Arial" panose="020B0604020202020204"/>
                <a:cs typeface="Arial" panose="020B0604020202020204"/>
              </a:rPr>
              <a:t>F</a:t>
            </a:r>
            <a:r>
              <a:rPr sz="2000" b="1" spc="10" dirty="0">
                <a:latin typeface="Microsoft JhengHei" panose="020B0604030504040204" charset="-120"/>
                <a:cs typeface="Microsoft JhengHei" panose="020B0604030504040204" charset="-120"/>
              </a:rPr>
              <a:t>公司委托</a:t>
            </a:r>
            <a:endParaRPr sz="2000">
              <a:latin typeface="Microsoft JhengHei" panose="020B0604030504040204" charset="-120"/>
              <a:cs typeface="Microsoft JhengHei" panose="020B0604030504040204" charset="-120"/>
            </a:endParaRPr>
          </a:p>
        </p:txBody>
      </p:sp>
      <p:sp>
        <p:nvSpPr>
          <p:cNvPr id="10" name="object 10"/>
          <p:cNvSpPr txBox="1"/>
          <p:nvPr/>
        </p:nvSpPr>
        <p:spPr>
          <a:xfrm>
            <a:off x="748690" y="6095212"/>
            <a:ext cx="665480" cy="288925"/>
          </a:xfrm>
          <a:prstGeom prst="rect">
            <a:avLst/>
          </a:prstGeom>
        </p:spPr>
        <p:txBody>
          <a:bodyPr vert="horz" wrap="square" lIns="0" tIns="0" rIns="0" bIns="0" rtlCol="0">
            <a:spAutoFit/>
          </a:bodyPr>
          <a:lstStyle/>
          <a:p>
            <a:pPr marL="12700">
              <a:lnSpc>
                <a:spcPts val="2275"/>
              </a:lnSpc>
            </a:pPr>
            <a:r>
              <a:rPr sz="1000" spc="-425" dirty="0">
                <a:solidFill>
                  <a:srgbClr val="7C7C7C"/>
                </a:solidFill>
                <a:latin typeface="Arial" panose="020B0604020202020204"/>
                <a:cs typeface="Arial" panose="020B0604020202020204"/>
              </a:rPr>
              <a:t>ww</a:t>
            </a:r>
            <a:r>
              <a:rPr sz="2850" b="1" spc="-637" baseline="1000" dirty="0">
                <a:latin typeface="Microsoft JhengHei" panose="020B0604030504040204" charset="-120"/>
                <a:cs typeface="Microsoft JhengHei" panose="020B0604030504040204" charset="-120"/>
              </a:rPr>
              <a:t>境</a:t>
            </a:r>
            <a:r>
              <a:rPr sz="1000" spc="-425" dirty="0">
                <a:solidFill>
                  <a:srgbClr val="7C7C7C"/>
                </a:solidFill>
                <a:latin typeface="Arial" panose="020B0604020202020204"/>
                <a:cs typeface="Arial" panose="020B0604020202020204"/>
              </a:rPr>
              <a:t>w.is</a:t>
            </a:r>
            <a:r>
              <a:rPr sz="2850" b="1" spc="-637" baseline="1000" dirty="0">
                <a:latin typeface="Microsoft JhengHei" panose="020B0604030504040204" charset="-120"/>
                <a:cs typeface="Microsoft JhengHei" panose="020B0604030504040204" charset="-120"/>
              </a:rPr>
              <a:t>外</a:t>
            </a:r>
            <a:r>
              <a:rPr sz="1000" spc="-425" dirty="0">
                <a:solidFill>
                  <a:srgbClr val="7C7C7C"/>
                </a:solidFill>
                <a:latin typeface="Arial" panose="020B0604020202020204"/>
                <a:cs typeface="Arial" panose="020B0604020202020204"/>
              </a:rPr>
              <a:t>lide.</a:t>
            </a:r>
            <a:r>
              <a:rPr sz="2850" b="1" spc="-637" baseline="1000" dirty="0">
                <a:latin typeface="Microsoft JhengHei" panose="020B0604030504040204" charset="-120"/>
                <a:cs typeface="Microsoft JhengHei" panose="020B0604030504040204" charset="-120"/>
              </a:rPr>
              <a:t>研</a:t>
            </a:r>
            <a:r>
              <a:rPr sz="1000" spc="-425" dirty="0">
                <a:solidFill>
                  <a:srgbClr val="7C7C7C"/>
                </a:solidFill>
                <a:latin typeface="Arial" panose="020B0604020202020204"/>
                <a:cs typeface="Arial" panose="020B0604020202020204"/>
              </a:rPr>
              <a:t>cc</a:t>
            </a:r>
            <a:endParaRPr sz="1000">
              <a:latin typeface="Arial" panose="020B0604020202020204"/>
              <a:cs typeface="Arial" panose="020B0604020202020204"/>
            </a:endParaRPr>
          </a:p>
        </p:txBody>
      </p:sp>
      <p:sp>
        <p:nvSpPr>
          <p:cNvPr id="11" name="object 11"/>
          <p:cNvSpPr txBox="1"/>
          <p:nvPr/>
        </p:nvSpPr>
        <p:spPr>
          <a:xfrm>
            <a:off x="1628648" y="6027521"/>
            <a:ext cx="4662170" cy="335280"/>
          </a:xfrm>
          <a:prstGeom prst="rect">
            <a:avLst/>
          </a:prstGeom>
        </p:spPr>
        <p:txBody>
          <a:bodyPr vert="horz" wrap="square" lIns="0" tIns="0" rIns="0" bIns="0" rtlCol="0">
            <a:spAutoFit/>
          </a:bodyPr>
          <a:lstStyle/>
          <a:p>
            <a:pPr marL="12700">
              <a:lnSpc>
                <a:spcPct val="100000"/>
              </a:lnSpc>
            </a:pPr>
            <a:r>
              <a:rPr sz="2000" b="1" spc="10" dirty="0">
                <a:latin typeface="Microsoft JhengHei" panose="020B0604030504040204" charset="-120"/>
                <a:cs typeface="Microsoft JhengHei" panose="020B0604030504040204" charset="-120"/>
              </a:rPr>
              <a:t>发费用可加计扣</a:t>
            </a:r>
            <a:r>
              <a:rPr sz="2000" b="1" spc="15" dirty="0">
                <a:latin typeface="Microsoft JhengHei" panose="020B0604030504040204" charset="-120"/>
                <a:cs typeface="Microsoft JhengHei" panose="020B0604030504040204" charset="-120"/>
              </a:rPr>
              <a:t>除</a:t>
            </a:r>
            <a:r>
              <a:rPr sz="2000" b="1" spc="-90" dirty="0">
                <a:latin typeface="Arial" panose="020B0604020202020204"/>
                <a:cs typeface="Arial" panose="020B0604020202020204"/>
              </a:rPr>
              <a:t>600</a:t>
            </a:r>
            <a:r>
              <a:rPr sz="2000" b="1" spc="-75" dirty="0">
                <a:latin typeface="Arial" panose="020B0604020202020204"/>
                <a:cs typeface="Arial" panose="020B0604020202020204"/>
              </a:rPr>
              <a:t>*</a:t>
            </a:r>
            <a:r>
              <a:rPr sz="2000" b="1" spc="-90" dirty="0">
                <a:latin typeface="Arial" panose="020B0604020202020204"/>
                <a:cs typeface="Arial" panose="020B0604020202020204"/>
              </a:rPr>
              <a:t>2</a:t>
            </a:r>
            <a:r>
              <a:rPr sz="2000" b="1" spc="-5" dirty="0">
                <a:latin typeface="Arial" panose="020B0604020202020204"/>
                <a:cs typeface="Arial" panose="020B0604020202020204"/>
              </a:rPr>
              <a:t>/</a:t>
            </a:r>
            <a:r>
              <a:rPr sz="2000" b="1" spc="-90" dirty="0">
                <a:latin typeface="Arial" panose="020B0604020202020204"/>
                <a:cs typeface="Arial" panose="020B0604020202020204"/>
              </a:rPr>
              <a:t>3</a:t>
            </a:r>
            <a:r>
              <a:rPr sz="2000" b="1" spc="-75" dirty="0">
                <a:latin typeface="Arial" panose="020B0604020202020204"/>
                <a:cs typeface="Arial" panose="020B0604020202020204"/>
              </a:rPr>
              <a:t>*</a:t>
            </a:r>
            <a:r>
              <a:rPr sz="2000" b="1" spc="-90" dirty="0">
                <a:latin typeface="Arial" panose="020B0604020202020204"/>
                <a:cs typeface="Arial" panose="020B0604020202020204"/>
              </a:rPr>
              <a:t>75</a:t>
            </a:r>
            <a:r>
              <a:rPr sz="2000" b="1" spc="-160" dirty="0">
                <a:latin typeface="Arial" panose="020B0604020202020204"/>
                <a:cs typeface="Arial" panose="020B0604020202020204"/>
              </a:rPr>
              <a:t>%</a:t>
            </a:r>
            <a:r>
              <a:rPr sz="2000" b="1" spc="-145" dirty="0">
                <a:latin typeface="Arial" panose="020B0604020202020204"/>
                <a:cs typeface="Arial" panose="020B0604020202020204"/>
              </a:rPr>
              <a:t>=</a:t>
            </a:r>
            <a:r>
              <a:rPr sz="2000" b="1" spc="-90" dirty="0">
                <a:latin typeface="Arial" panose="020B0604020202020204"/>
                <a:cs typeface="Arial" panose="020B0604020202020204"/>
              </a:rPr>
              <a:t>300</a:t>
            </a:r>
            <a:r>
              <a:rPr sz="2000" b="1" spc="-440" dirty="0">
                <a:latin typeface="Microsoft JhengHei" panose="020B0604030504040204" charset="-120"/>
                <a:cs typeface="Microsoft JhengHei" panose="020B0604030504040204" charset="-120"/>
              </a:rPr>
              <a:t>万</a:t>
            </a:r>
            <a:r>
              <a:rPr sz="1350" spc="-330" baseline="-12000" dirty="0">
                <a:solidFill>
                  <a:srgbClr val="7C7C7C"/>
                </a:solidFill>
                <a:latin typeface="Arial" panose="020B0604020202020204"/>
                <a:cs typeface="Arial" panose="020B0604020202020204"/>
              </a:rPr>
              <a:t>2</a:t>
            </a:r>
            <a:r>
              <a:rPr sz="2000" b="1" spc="-1900" dirty="0">
                <a:latin typeface="Microsoft JhengHei" panose="020B0604030504040204" charset="-120"/>
                <a:cs typeface="Microsoft JhengHei" panose="020B0604030504040204" charset="-120"/>
              </a:rPr>
              <a:t>。</a:t>
            </a:r>
            <a:r>
              <a:rPr sz="1350" spc="7" baseline="-12000" dirty="0">
                <a:solidFill>
                  <a:srgbClr val="7C7C7C"/>
                </a:solidFill>
                <a:latin typeface="Arial" panose="020B0604020202020204"/>
                <a:cs typeface="Arial" panose="020B0604020202020204"/>
              </a:rPr>
              <a:t>020</a:t>
            </a:r>
            <a:r>
              <a:rPr sz="1350" spc="-7" baseline="-12000" dirty="0">
                <a:solidFill>
                  <a:srgbClr val="7C7C7C"/>
                </a:solidFill>
                <a:latin typeface="Arial" panose="020B0604020202020204"/>
                <a:cs typeface="Arial" panose="020B0604020202020204"/>
              </a:rPr>
              <a:t>/</a:t>
            </a:r>
            <a:r>
              <a:rPr sz="1350" spc="7" baseline="-12000" dirty="0">
                <a:solidFill>
                  <a:srgbClr val="7C7C7C"/>
                </a:solidFill>
                <a:latin typeface="Arial" panose="020B0604020202020204"/>
                <a:cs typeface="Arial" panose="020B0604020202020204"/>
              </a:rPr>
              <a:t>4</a:t>
            </a:r>
            <a:r>
              <a:rPr sz="1350" spc="-7" baseline="-12000" dirty="0">
                <a:solidFill>
                  <a:srgbClr val="7C7C7C"/>
                </a:solidFill>
                <a:latin typeface="Arial" panose="020B0604020202020204"/>
                <a:cs typeface="Arial" panose="020B0604020202020204"/>
              </a:rPr>
              <a:t>/</a:t>
            </a:r>
            <a:r>
              <a:rPr sz="1350" spc="7" baseline="-12000" dirty="0">
                <a:solidFill>
                  <a:srgbClr val="7C7C7C"/>
                </a:solidFill>
                <a:latin typeface="Arial" panose="020B0604020202020204"/>
                <a:cs typeface="Arial" panose="020B0604020202020204"/>
              </a:rPr>
              <a:t>1</a:t>
            </a:r>
            <a:r>
              <a:rPr sz="1350" spc="15" baseline="-12000" dirty="0">
                <a:solidFill>
                  <a:srgbClr val="7C7C7C"/>
                </a:solidFill>
                <a:latin typeface="Arial" panose="020B0604020202020204"/>
                <a:cs typeface="Arial" panose="020B0604020202020204"/>
              </a:rPr>
              <a:t>7</a:t>
            </a:r>
            <a:endParaRPr sz="1350" baseline="-12000">
              <a:latin typeface="Arial" panose="020B0604020202020204"/>
              <a:cs typeface="Arial" panose="020B0604020202020204"/>
            </a:endParaRPr>
          </a:p>
        </p:txBody>
      </p:sp>
      <p:sp>
        <p:nvSpPr>
          <p:cNvPr id="12" name="object 12"/>
          <p:cNvSpPr/>
          <p:nvPr/>
        </p:nvSpPr>
        <p:spPr>
          <a:xfrm>
            <a:off x="539495" y="1221739"/>
            <a:ext cx="110489" cy="274320"/>
          </a:xfrm>
          <a:custGeom>
            <a:avLst/>
            <a:gdLst/>
            <a:ahLst/>
            <a:cxnLst/>
            <a:rect l="l" t="t" r="r" b="b"/>
            <a:pathLst>
              <a:path w="110490" h="274319">
                <a:moveTo>
                  <a:pt x="0" y="0"/>
                </a:moveTo>
                <a:lnTo>
                  <a:pt x="110159" y="0"/>
                </a:lnTo>
                <a:lnTo>
                  <a:pt x="110159" y="274320"/>
                </a:lnTo>
                <a:lnTo>
                  <a:pt x="0" y="274320"/>
                </a:lnTo>
                <a:lnTo>
                  <a:pt x="0" y="0"/>
                </a:lnTo>
                <a:close/>
              </a:path>
            </a:pathLst>
          </a:custGeom>
          <a:solidFill>
            <a:srgbClr val="4276AA"/>
          </a:solidFill>
        </p:spPr>
        <p:txBody>
          <a:bodyPr wrap="square" lIns="0" tIns="0" rIns="0" bIns="0" rtlCol="0"/>
          <a:lstStyle/>
          <a:p/>
        </p:txBody>
      </p:sp>
      <p:sp>
        <p:nvSpPr>
          <p:cNvPr id="13" name="object 13"/>
          <p:cNvSpPr/>
          <p:nvPr/>
        </p:nvSpPr>
        <p:spPr>
          <a:xfrm>
            <a:off x="539495" y="1112519"/>
            <a:ext cx="386080" cy="109220"/>
          </a:xfrm>
          <a:custGeom>
            <a:avLst/>
            <a:gdLst/>
            <a:ahLst/>
            <a:cxnLst/>
            <a:rect l="l" t="t" r="r" b="b"/>
            <a:pathLst>
              <a:path w="386080" h="109219">
                <a:moveTo>
                  <a:pt x="0" y="0"/>
                </a:moveTo>
                <a:lnTo>
                  <a:pt x="385572" y="0"/>
                </a:lnTo>
                <a:lnTo>
                  <a:pt x="385572" y="109219"/>
                </a:lnTo>
                <a:lnTo>
                  <a:pt x="0" y="109219"/>
                </a:lnTo>
                <a:lnTo>
                  <a:pt x="0" y="0"/>
                </a:lnTo>
                <a:close/>
              </a:path>
            </a:pathLst>
          </a:custGeom>
          <a:solidFill>
            <a:srgbClr val="4276AA"/>
          </a:solidFill>
        </p:spPr>
        <p:txBody>
          <a:bodyPr wrap="square" lIns="0" tIns="0" rIns="0" bIns="0" rtlCol="0"/>
          <a:lstStyle/>
          <a:p/>
        </p:txBody>
      </p:sp>
      <p:sp>
        <p:nvSpPr>
          <p:cNvPr id="14" name="object 14"/>
          <p:cNvSpPr/>
          <p:nvPr/>
        </p:nvSpPr>
        <p:spPr>
          <a:xfrm>
            <a:off x="11145011" y="6562090"/>
            <a:ext cx="386080" cy="110489"/>
          </a:xfrm>
          <a:custGeom>
            <a:avLst/>
            <a:gdLst/>
            <a:ahLst/>
            <a:cxnLst/>
            <a:rect l="l" t="t" r="r" b="b"/>
            <a:pathLst>
              <a:path w="386079"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5" name="object 15"/>
          <p:cNvSpPr/>
          <p:nvPr/>
        </p:nvSpPr>
        <p:spPr>
          <a:xfrm>
            <a:off x="11420475" y="6286500"/>
            <a:ext cx="110489" cy="275590"/>
          </a:xfrm>
          <a:custGeom>
            <a:avLst/>
            <a:gdLst/>
            <a:ahLst/>
            <a:cxnLst/>
            <a:rect l="l" t="t" r="r" b="b"/>
            <a:pathLst>
              <a:path w="110490" h="275590">
                <a:moveTo>
                  <a:pt x="0" y="0"/>
                </a:moveTo>
                <a:lnTo>
                  <a:pt x="110108" y="0"/>
                </a:lnTo>
                <a:lnTo>
                  <a:pt x="110108" y="275590"/>
                </a:lnTo>
                <a:lnTo>
                  <a:pt x="0" y="275590"/>
                </a:lnTo>
                <a:lnTo>
                  <a:pt x="0" y="0"/>
                </a:lnTo>
                <a:close/>
              </a:path>
            </a:pathLst>
          </a:custGeom>
          <a:solidFill>
            <a:srgbClr val="4276AA"/>
          </a:solidFill>
        </p:spPr>
        <p:txBody>
          <a:bodyPr wrap="square" lIns="0" tIns="0" rIns="0" bIns="0" rtlCol="0"/>
          <a:lstStyle/>
          <a:p/>
        </p:txBody>
      </p:sp>
      <p:sp>
        <p:nvSpPr>
          <p:cNvPr id="16" name="object 16"/>
          <p:cNvSpPr txBox="1"/>
          <p:nvPr/>
        </p:nvSpPr>
        <p:spPr>
          <a:xfrm>
            <a:off x="11307826" y="6431000"/>
            <a:ext cx="110489" cy="194310"/>
          </a:xfrm>
          <a:prstGeom prst="rect">
            <a:avLst/>
          </a:prstGeom>
        </p:spPr>
        <p:txBody>
          <a:bodyPr vert="horz" wrap="square" lIns="0" tIns="0" rIns="0" bIns="0" rtlCol="0">
            <a:spAutoFit/>
          </a:bodyPr>
          <a:lstStyle/>
          <a:p>
            <a:pPr marL="12700">
              <a:lnSpc>
                <a:spcPct val="100000"/>
              </a:lnSpc>
            </a:pPr>
            <a:r>
              <a:rPr sz="1200" spc="-5" dirty="0">
                <a:solidFill>
                  <a:srgbClr val="868686"/>
                </a:solidFill>
                <a:latin typeface="Arial" panose="020B0604020202020204"/>
                <a:cs typeface="Arial" panose="020B0604020202020204"/>
              </a:rPr>
              <a:t>7</a:t>
            </a:r>
            <a:endParaRPr sz="1200">
              <a:latin typeface="Arial" panose="020B0604020202020204"/>
              <a:cs typeface="Arial" panose="020B0604020202020204"/>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05869" y="6286500"/>
            <a:ext cx="125095" cy="330200"/>
          </a:xfrm>
          <a:prstGeom prst="rect">
            <a:avLst/>
          </a:prstGeom>
        </p:spPr>
        <p:txBody>
          <a:bodyPr vert="horz" wrap="square" lIns="0" tIns="2272" rIns="0" bIns="0" rtlCol="0">
            <a:spAutoFit/>
          </a:bodyPr>
          <a:lstStyle/>
          <a:p>
            <a:pPr>
              <a:lnSpc>
                <a:spcPct val="100000"/>
              </a:lnSpc>
              <a:spcBef>
                <a:spcPts val="15"/>
              </a:spcBef>
            </a:pPr>
            <a:endParaRPr sz="1000">
              <a:latin typeface="Times New Roman" panose="02020603050405020304"/>
              <a:cs typeface="Times New Roman" panose="02020603050405020304"/>
            </a:endParaRPr>
          </a:p>
          <a:p>
            <a:pPr>
              <a:lnSpc>
                <a:spcPts val="1430"/>
              </a:lnSpc>
            </a:pPr>
            <a:r>
              <a:rPr sz="1200" spc="-5" dirty="0">
                <a:solidFill>
                  <a:srgbClr val="868686"/>
                </a:solidFill>
                <a:latin typeface="Arial" panose="020B0604020202020204"/>
                <a:cs typeface="Arial" panose="020B0604020202020204"/>
              </a:rPr>
              <a:t>8</a:t>
            </a:r>
            <a:endParaRPr sz="1200">
              <a:latin typeface="Arial" panose="020B0604020202020204"/>
              <a:cs typeface="Arial" panose="020B0604020202020204"/>
            </a:endParaRPr>
          </a:p>
        </p:txBody>
      </p:sp>
      <p:sp>
        <p:nvSpPr>
          <p:cNvPr id="3" name="object 3"/>
          <p:cNvSpPr txBox="1"/>
          <p:nvPr/>
        </p:nvSpPr>
        <p:spPr>
          <a:xfrm>
            <a:off x="1130604" y="334264"/>
            <a:ext cx="3702050" cy="281305"/>
          </a:xfrm>
          <a:prstGeom prst="rect">
            <a:avLst/>
          </a:prstGeom>
        </p:spPr>
        <p:txBody>
          <a:bodyPr vert="horz" wrap="square" lIns="0" tIns="0" rIns="0" bIns="0" rtlCol="0">
            <a:spAutoFit/>
          </a:bodyPr>
          <a:lstStyle/>
          <a:p>
            <a:pPr marL="12700">
              <a:lnSpc>
                <a:spcPct val="100000"/>
              </a:lnSpc>
            </a:pPr>
            <a:r>
              <a:rPr sz="1800" b="1" spc="5" dirty="0">
                <a:solidFill>
                  <a:srgbClr val="3C3C3C"/>
                </a:solidFill>
                <a:latin typeface="Microsoft JhengHei" panose="020B0604030504040204" charset="-120"/>
                <a:cs typeface="Microsoft JhengHei" panose="020B0604030504040204" charset="-120"/>
              </a:rPr>
              <a:t>研发费加计扣除企业所得税优惠政策</a:t>
            </a:r>
            <a:endParaRPr sz="1800">
              <a:latin typeface="Microsoft JhengHei" panose="020B0604030504040204" charset="-120"/>
              <a:cs typeface="Microsoft JhengHei" panose="020B0604030504040204" charset="-120"/>
            </a:endParaRPr>
          </a:p>
        </p:txBody>
      </p:sp>
      <p:sp>
        <p:nvSpPr>
          <p:cNvPr id="4" name="object 4"/>
          <p:cNvSpPr/>
          <p:nvPr/>
        </p:nvSpPr>
        <p:spPr>
          <a:xfrm>
            <a:off x="663701" y="1226058"/>
            <a:ext cx="10770235" cy="5351145"/>
          </a:xfrm>
          <a:custGeom>
            <a:avLst/>
            <a:gdLst/>
            <a:ahLst/>
            <a:cxnLst/>
            <a:rect l="l" t="t" r="r" b="b"/>
            <a:pathLst>
              <a:path w="10770235" h="5351145">
                <a:moveTo>
                  <a:pt x="10766298" y="5350764"/>
                </a:moveTo>
                <a:lnTo>
                  <a:pt x="3810" y="5350764"/>
                </a:lnTo>
                <a:lnTo>
                  <a:pt x="2349" y="5350471"/>
                </a:lnTo>
                <a:lnTo>
                  <a:pt x="1117" y="5349646"/>
                </a:lnTo>
                <a:lnTo>
                  <a:pt x="292" y="5348414"/>
                </a:lnTo>
                <a:lnTo>
                  <a:pt x="0" y="5346953"/>
                </a:lnTo>
                <a:lnTo>
                  <a:pt x="0" y="3809"/>
                </a:lnTo>
                <a:lnTo>
                  <a:pt x="292" y="2349"/>
                </a:lnTo>
                <a:lnTo>
                  <a:pt x="1117" y="1117"/>
                </a:lnTo>
                <a:lnTo>
                  <a:pt x="2349" y="292"/>
                </a:lnTo>
                <a:lnTo>
                  <a:pt x="3810" y="0"/>
                </a:lnTo>
                <a:lnTo>
                  <a:pt x="10766298" y="0"/>
                </a:lnTo>
                <a:lnTo>
                  <a:pt x="10767758" y="292"/>
                </a:lnTo>
                <a:lnTo>
                  <a:pt x="10768990" y="1117"/>
                </a:lnTo>
                <a:lnTo>
                  <a:pt x="10769815" y="2349"/>
                </a:lnTo>
                <a:lnTo>
                  <a:pt x="10770108" y="3809"/>
                </a:lnTo>
                <a:lnTo>
                  <a:pt x="7620" y="3809"/>
                </a:lnTo>
                <a:lnTo>
                  <a:pt x="3810" y="7619"/>
                </a:lnTo>
                <a:lnTo>
                  <a:pt x="7620" y="7619"/>
                </a:lnTo>
                <a:lnTo>
                  <a:pt x="7620" y="5343144"/>
                </a:lnTo>
                <a:lnTo>
                  <a:pt x="3810" y="5343144"/>
                </a:lnTo>
                <a:lnTo>
                  <a:pt x="7620" y="5346953"/>
                </a:lnTo>
                <a:lnTo>
                  <a:pt x="10770108" y="5346953"/>
                </a:lnTo>
                <a:lnTo>
                  <a:pt x="10769815" y="5348414"/>
                </a:lnTo>
                <a:lnTo>
                  <a:pt x="10768990" y="5349646"/>
                </a:lnTo>
                <a:lnTo>
                  <a:pt x="10767758" y="5350471"/>
                </a:lnTo>
                <a:lnTo>
                  <a:pt x="10766298" y="5350764"/>
                </a:lnTo>
                <a:close/>
              </a:path>
            </a:pathLst>
          </a:custGeom>
          <a:solidFill>
            <a:srgbClr val="3C3C3C"/>
          </a:solidFill>
        </p:spPr>
        <p:txBody>
          <a:bodyPr wrap="square" lIns="0" tIns="0" rIns="0" bIns="0" rtlCol="0"/>
          <a:lstStyle/>
          <a:p/>
        </p:txBody>
      </p:sp>
      <p:sp>
        <p:nvSpPr>
          <p:cNvPr id="5" name="object 5"/>
          <p:cNvSpPr/>
          <p:nvPr/>
        </p:nvSpPr>
        <p:spPr>
          <a:xfrm>
            <a:off x="671322" y="1231772"/>
            <a:ext cx="10754995" cy="0"/>
          </a:xfrm>
          <a:custGeom>
            <a:avLst/>
            <a:gdLst/>
            <a:ahLst/>
            <a:cxnLst/>
            <a:rect l="l" t="t" r="r" b="b"/>
            <a:pathLst>
              <a:path w="10754995">
                <a:moveTo>
                  <a:pt x="0" y="0"/>
                </a:moveTo>
                <a:lnTo>
                  <a:pt x="10754868" y="0"/>
                </a:lnTo>
              </a:path>
            </a:pathLst>
          </a:custGeom>
          <a:ln w="3809">
            <a:solidFill>
              <a:srgbClr val="3C3C3C"/>
            </a:solidFill>
          </a:ln>
        </p:spPr>
        <p:txBody>
          <a:bodyPr wrap="square" lIns="0" tIns="0" rIns="0" bIns="0" rtlCol="0"/>
          <a:lstStyle/>
          <a:p/>
        </p:txBody>
      </p:sp>
      <p:sp>
        <p:nvSpPr>
          <p:cNvPr id="6" name="object 6"/>
          <p:cNvSpPr/>
          <p:nvPr/>
        </p:nvSpPr>
        <p:spPr>
          <a:xfrm>
            <a:off x="11430000" y="1229867"/>
            <a:ext cx="0" cy="5343525"/>
          </a:xfrm>
          <a:custGeom>
            <a:avLst/>
            <a:gdLst/>
            <a:ahLst/>
            <a:cxnLst/>
            <a:rect l="l" t="t" r="r" b="b"/>
            <a:pathLst>
              <a:path h="5343525">
                <a:moveTo>
                  <a:pt x="0" y="0"/>
                </a:moveTo>
                <a:lnTo>
                  <a:pt x="0" y="5343143"/>
                </a:lnTo>
              </a:path>
            </a:pathLst>
          </a:custGeom>
          <a:ln w="7619">
            <a:solidFill>
              <a:srgbClr val="3C3C3C"/>
            </a:solidFill>
          </a:ln>
        </p:spPr>
        <p:txBody>
          <a:bodyPr wrap="square" lIns="0" tIns="0" rIns="0" bIns="0" rtlCol="0"/>
          <a:lstStyle/>
          <a:p/>
        </p:txBody>
      </p:sp>
      <p:sp>
        <p:nvSpPr>
          <p:cNvPr id="7" name="object 7"/>
          <p:cNvSpPr/>
          <p:nvPr/>
        </p:nvSpPr>
        <p:spPr>
          <a:xfrm>
            <a:off x="671322" y="6571106"/>
            <a:ext cx="10754995" cy="0"/>
          </a:xfrm>
          <a:custGeom>
            <a:avLst/>
            <a:gdLst/>
            <a:ahLst/>
            <a:cxnLst/>
            <a:rect l="l" t="t" r="r" b="b"/>
            <a:pathLst>
              <a:path w="10754995">
                <a:moveTo>
                  <a:pt x="0" y="0"/>
                </a:moveTo>
                <a:lnTo>
                  <a:pt x="10754868" y="0"/>
                </a:lnTo>
              </a:path>
            </a:pathLst>
          </a:custGeom>
          <a:ln w="3809">
            <a:solidFill>
              <a:srgbClr val="3C3C3C"/>
            </a:solidFill>
          </a:ln>
        </p:spPr>
        <p:txBody>
          <a:bodyPr wrap="square" lIns="0" tIns="0" rIns="0" bIns="0" rtlCol="0"/>
          <a:lstStyle/>
          <a:p/>
        </p:txBody>
      </p:sp>
      <p:sp>
        <p:nvSpPr>
          <p:cNvPr id="8" name="object 8"/>
          <p:cNvSpPr txBox="1">
            <a:spLocks noGrp="1"/>
          </p:cNvSpPr>
          <p:nvPr>
            <p:ph type="title"/>
          </p:nvPr>
        </p:nvSpPr>
        <p:spPr>
          <a:xfrm>
            <a:off x="1271777" y="1282446"/>
            <a:ext cx="2968625" cy="304800"/>
          </a:xfrm>
          <a:prstGeom prst="rect">
            <a:avLst/>
          </a:prstGeom>
        </p:spPr>
        <p:txBody>
          <a:bodyPr vert="horz" wrap="square" lIns="0" tIns="0" rIns="0" bIns="0" rtlCol="0">
            <a:spAutoFit/>
          </a:bodyPr>
          <a:lstStyle/>
          <a:p>
            <a:pPr marL="12700">
              <a:lnSpc>
                <a:spcPct val="100000"/>
              </a:lnSpc>
            </a:pPr>
            <a:r>
              <a:rPr sz="2000" b="1" spc="-90" dirty="0">
                <a:solidFill>
                  <a:srgbClr val="000000"/>
                </a:solidFill>
                <a:latin typeface="Arial" panose="020B0604020202020204"/>
                <a:cs typeface="Arial" panose="020B0604020202020204"/>
              </a:rPr>
              <a:t>7</a:t>
            </a:r>
            <a:r>
              <a:rPr sz="2000" b="1" spc="15" dirty="0">
                <a:solidFill>
                  <a:srgbClr val="000000"/>
                </a:solidFill>
                <a:latin typeface="Microsoft JhengHei" panose="020B0604030504040204" charset="-120"/>
                <a:cs typeface="Microsoft JhengHei" panose="020B0604030504040204" charset="-120"/>
              </a:rPr>
              <a:t>、研发费用核算管理</a:t>
            </a:r>
            <a:r>
              <a:rPr sz="2000" b="1" spc="5" dirty="0">
                <a:solidFill>
                  <a:srgbClr val="000000"/>
                </a:solidFill>
                <a:latin typeface="Microsoft JhengHei" panose="020B0604030504040204" charset="-120"/>
                <a:cs typeface="Microsoft JhengHei" panose="020B0604030504040204" charset="-120"/>
              </a:rPr>
              <a:t>要求</a:t>
            </a:r>
            <a:endParaRPr sz="2000">
              <a:latin typeface="Microsoft JhengHei" panose="020B0604030504040204" charset="-120"/>
              <a:cs typeface="Microsoft JhengHei" panose="020B0604030504040204" charset="-120"/>
            </a:endParaRPr>
          </a:p>
        </p:txBody>
      </p:sp>
      <p:sp>
        <p:nvSpPr>
          <p:cNvPr id="9" name="object 9"/>
          <p:cNvSpPr txBox="1"/>
          <p:nvPr/>
        </p:nvSpPr>
        <p:spPr>
          <a:xfrm>
            <a:off x="814527" y="1685518"/>
            <a:ext cx="10370185" cy="1676400"/>
          </a:xfrm>
          <a:prstGeom prst="rect">
            <a:avLst/>
          </a:prstGeom>
        </p:spPr>
        <p:txBody>
          <a:bodyPr vert="horz" wrap="square" lIns="0" tIns="0" rIns="0" bIns="0" rtlCol="0">
            <a:spAutoFit/>
          </a:bodyPr>
          <a:lstStyle/>
          <a:p>
            <a:pPr marL="12700" algn="just">
              <a:lnSpc>
                <a:spcPct val="100000"/>
              </a:lnSpc>
            </a:pPr>
            <a:r>
              <a:rPr sz="1900" spc="-5" dirty="0">
                <a:latin typeface="Wingdings" panose="05000000000000000000"/>
                <a:cs typeface="Wingdings" panose="05000000000000000000"/>
              </a:rPr>
              <a:t></a:t>
            </a:r>
            <a:r>
              <a:rPr sz="2000" spc="-5" dirty="0">
                <a:latin typeface="Arial Unicode MS" panose="020B0604020202020204" charset="-122"/>
                <a:cs typeface="Arial Unicode MS" panose="020B0604020202020204" charset="-122"/>
              </a:rPr>
              <a:t>企业应按照</a:t>
            </a:r>
            <a:r>
              <a:rPr sz="2000" spc="-5" dirty="0">
                <a:solidFill>
                  <a:srgbClr val="FF0000"/>
                </a:solidFill>
                <a:latin typeface="Arial Unicode MS" panose="020B0604020202020204" charset="-122"/>
                <a:cs typeface="Arial Unicode MS" panose="020B0604020202020204" charset="-122"/>
              </a:rPr>
              <a:t>国家财务会计制度</a:t>
            </a:r>
            <a:r>
              <a:rPr sz="2000" spc="-5" dirty="0">
                <a:latin typeface="Arial Unicode MS" panose="020B0604020202020204" charset="-122"/>
                <a:cs typeface="Arial Unicode MS" panose="020B0604020202020204" charset="-122"/>
              </a:rPr>
              <a:t>要求，对研发支出进行会计处理；同时，对享受加计扣除的研</a:t>
            </a:r>
            <a:endParaRPr sz="2000">
              <a:latin typeface="Arial Unicode MS" panose="020B0604020202020204" charset="-122"/>
              <a:cs typeface="Arial Unicode MS" panose="020B0604020202020204" charset="-122"/>
            </a:endParaRPr>
          </a:p>
          <a:p>
            <a:pPr marL="12700" marR="206375" algn="just">
              <a:lnSpc>
                <a:spcPct val="150000"/>
              </a:lnSpc>
            </a:pPr>
            <a:r>
              <a:rPr sz="2000" dirty="0">
                <a:latin typeface="Arial Unicode MS" panose="020B0604020202020204" charset="-122"/>
                <a:cs typeface="Arial Unicode MS" panose="020B0604020202020204" charset="-122"/>
              </a:rPr>
              <a:t>发费</a:t>
            </a:r>
            <a:r>
              <a:rPr sz="2000" spc="-15" dirty="0">
                <a:latin typeface="Arial Unicode MS" panose="020B0604020202020204" charset="-122"/>
                <a:cs typeface="Arial Unicode MS" panose="020B0604020202020204" charset="-122"/>
              </a:rPr>
              <a:t>用</a:t>
            </a:r>
            <a:r>
              <a:rPr sz="2000" dirty="0">
                <a:latin typeface="Arial Unicode MS" panose="020B0604020202020204" charset="-122"/>
                <a:cs typeface="Arial Unicode MS" panose="020B0604020202020204" charset="-122"/>
              </a:rPr>
              <a:t>按</a:t>
            </a:r>
            <a:r>
              <a:rPr sz="2000" b="1" spc="5" dirty="0">
                <a:solidFill>
                  <a:srgbClr val="006DC0"/>
                </a:solidFill>
                <a:latin typeface="Microsoft JhengHei" panose="020B0604030504040204" charset="-120"/>
                <a:cs typeface="Microsoft JhengHei" panose="020B0604030504040204" charset="-120"/>
              </a:rPr>
              <a:t>研</a:t>
            </a:r>
            <a:r>
              <a:rPr sz="2000" b="1" spc="15" dirty="0">
                <a:solidFill>
                  <a:srgbClr val="006DC0"/>
                </a:solidFill>
                <a:latin typeface="Microsoft JhengHei" panose="020B0604030504040204" charset="-120"/>
                <a:cs typeface="Microsoft JhengHei" panose="020B0604030504040204" charset="-120"/>
              </a:rPr>
              <a:t>发项目</a:t>
            </a:r>
            <a:r>
              <a:rPr sz="2000" spc="-15" dirty="0">
                <a:solidFill>
                  <a:srgbClr val="FF0000"/>
                </a:solidFill>
                <a:latin typeface="Arial Unicode MS" panose="020B0604020202020204" charset="-122"/>
                <a:cs typeface="Arial Unicode MS" panose="020B0604020202020204" charset="-122"/>
              </a:rPr>
              <a:t>设</a:t>
            </a:r>
            <a:r>
              <a:rPr sz="2000" dirty="0">
                <a:solidFill>
                  <a:srgbClr val="FF0000"/>
                </a:solidFill>
                <a:latin typeface="Arial Unicode MS" panose="020B0604020202020204" charset="-122"/>
                <a:cs typeface="Arial Unicode MS" panose="020B0604020202020204" charset="-122"/>
              </a:rPr>
              <a:t>置</a:t>
            </a:r>
            <a:r>
              <a:rPr sz="2000" spc="-15" dirty="0">
                <a:solidFill>
                  <a:srgbClr val="FF0000"/>
                </a:solidFill>
                <a:latin typeface="Arial Unicode MS" panose="020B0604020202020204" charset="-122"/>
                <a:cs typeface="Arial Unicode MS" panose="020B0604020202020204" charset="-122"/>
              </a:rPr>
              <a:t>辅</a:t>
            </a:r>
            <a:r>
              <a:rPr sz="2000" dirty="0">
                <a:solidFill>
                  <a:srgbClr val="FF0000"/>
                </a:solidFill>
                <a:latin typeface="Arial Unicode MS" panose="020B0604020202020204" charset="-122"/>
                <a:cs typeface="Arial Unicode MS" panose="020B0604020202020204" charset="-122"/>
              </a:rPr>
              <a:t>助账</a:t>
            </a:r>
            <a:r>
              <a:rPr sz="2000" dirty="0">
                <a:latin typeface="Arial Unicode MS" panose="020B0604020202020204" charset="-122"/>
                <a:cs typeface="Arial Unicode MS" panose="020B0604020202020204" charset="-122"/>
              </a:rPr>
              <a:t>，</a:t>
            </a:r>
            <a:r>
              <a:rPr sz="2000" spc="-15" dirty="0">
                <a:latin typeface="Arial Unicode MS" panose="020B0604020202020204" charset="-122"/>
                <a:cs typeface="Arial Unicode MS" panose="020B0604020202020204" charset="-122"/>
              </a:rPr>
              <a:t>准</a:t>
            </a:r>
            <a:r>
              <a:rPr sz="2000" dirty="0">
                <a:latin typeface="Arial Unicode MS" panose="020B0604020202020204" charset="-122"/>
                <a:cs typeface="Arial Unicode MS" panose="020B0604020202020204" charset="-122"/>
              </a:rPr>
              <a:t>确</a:t>
            </a:r>
            <a:r>
              <a:rPr sz="2000" spc="-15" dirty="0">
                <a:latin typeface="Arial Unicode MS" panose="020B0604020202020204" charset="-122"/>
                <a:cs typeface="Arial Unicode MS" panose="020B0604020202020204" charset="-122"/>
              </a:rPr>
              <a:t>归</a:t>
            </a:r>
            <a:r>
              <a:rPr sz="2000" dirty="0">
                <a:latin typeface="Arial Unicode MS" panose="020B0604020202020204" charset="-122"/>
                <a:cs typeface="Arial Unicode MS" panose="020B0604020202020204" charset="-122"/>
              </a:rPr>
              <a:t>集核算</a:t>
            </a:r>
            <a:r>
              <a:rPr sz="2000" spc="-15" dirty="0">
                <a:latin typeface="Arial Unicode MS" panose="020B0604020202020204" charset="-122"/>
                <a:cs typeface="Arial Unicode MS" panose="020B0604020202020204" charset="-122"/>
              </a:rPr>
              <a:t>当</a:t>
            </a:r>
            <a:r>
              <a:rPr sz="2000" dirty="0">
                <a:latin typeface="Arial Unicode MS" panose="020B0604020202020204" charset="-122"/>
                <a:cs typeface="Arial Unicode MS" panose="020B0604020202020204" charset="-122"/>
              </a:rPr>
              <a:t>年</a:t>
            </a:r>
            <a:r>
              <a:rPr sz="2000" spc="-15" dirty="0">
                <a:latin typeface="Arial Unicode MS" panose="020B0604020202020204" charset="-122"/>
                <a:cs typeface="Arial Unicode MS" panose="020B0604020202020204" charset="-122"/>
              </a:rPr>
              <a:t>可</a:t>
            </a:r>
            <a:r>
              <a:rPr sz="2000" dirty="0">
                <a:latin typeface="Arial Unicode MS" panose="020B0604020202020204" charset="-122"/>
                <a:cs typeface="Arial Unicode MS" panose="020B0604020202020204" charset="-122"/>
              </a:rPr>
              <a:t>加计扣</a:t>
            </a:r>
            <a:r>
              <a:rPr sz="2000" spc="-15" dirty="0">
                <a:latin typeface="Arial Unicode MS" panose="020B0604020202020204" charset="-122"/>
                <a:cs typeface="Arial Unicode MS" panose="020B0604020202020204" charset="-122"/>
              </a:rPr>
              <a:t>除</a:t>
            </a:r>
            <a:r>
              <a:rPr sz="2000" dirty="0">
                <a:latin typeface="Arial Unicode MS" panose="020B0604020202020204" charset="-122"/>
                <a:cs typeface="Arial Unicode MS" panose="020B0604020202020204" charset="-122"/>
              </a:rPr>
              <a:t>的</a:t>
            </a:r>
            <a:r>
              <a:rPr sz="2000" spc="-15" dirty="0">
                <a:latin typeface="Arial Unicode MS" panose="020B0604020202020204" charset="-122"/>
                <a:cs typeface="Arial Unicode MS" panose="020B0604020202020204" charset="-122"/>
              </a:rPr>
              <a:t>各</a:t>
            </a:r>
            <a:r>
              <a:rPr sz="2000" dirty="0">
                <a:latin typeface="Arial Unicode MS" panose="020B0604020202020204" charset="-122"/>
                <a:cs typeface="Arial Unicode MS" panose="020B0604020202020204" charset="-122"/>
              </a:rPr>
              <a:t>项研发</a:t>
            </a:r>
            <a:r>
              <a:rPr sz="2000" spc="-15" dirty="0">
                <a:latin typeface="Arial Unicode MS" panose="020B0604020202020204" charset="-122"/>
                <a:cs typeface="Arial Unicode MS" panose="020B0604020202020204" charset="-122"/>
              </a:rPr>
              <a:t>费</a:t>
            </a:r>
            <a:r>
              <a:rPr sz="2000" dirty="0">
                <a:latin typeface="Arial Unicode MS" panose="020B0604020202020204" charset="-122"/>
                <a:cs typeface="Arial Unicode MS" panose="020B0604020202020204" charset="-122"/>
              </a:rPr>
              <a:t>用</a:t>
            </a:r>
            <a:r>
              <a:rPr sz="2000" spc="-15" dirty="0">
                <a:latin typeface="Arial Unicode MS" panose="020B0604020202020204" charset="-122"/>
                <a:cs typeface="Arial Unicode MS" panose="020B0604020202020204" charset="-122"/>
              </a:rPr>
              <a:t>实</a:t>
            </a:r>
            <a:r>
              <a:rPr sz="2000" dirty="0">
                <a:latin typeface="Arial Unicode MS" panose="020B0604020202020204" charset="-122"/>
                <a:cs typeface="Arial Unicode MS" panose="020B0604020202020204" charset="-122"/>
              </a:rPr>
              <a:t>际发生</a:t>
            </a:r>
            <a:r>
              <a:rPr sz="2000" spc="-15" dirty="0">
                <a:latin typeface="Arial Unicode MS" panose="020B0604020202020204" charset="-122"/>
                <a:cs typeface="Arial Unicode MS" panose="020B0604020202020204" charset="-122"/>
              </a:rPr>
              <a:t>额</a:t>
            </a:r>
            <a:r>
              <a:rPr sz="2000" dirty="0">
                <a:latin typeface="Arial Unicode MS" panose="020B0604020202020204" charset="-122"/>
                <a:cs typeface="Arial Unicode MS" panose="020B0604020202020204" charset="-122"/>
              </a:rPr>
              <a:t>。 </a:t>
            </a:r>
            <a:r>
              <a:rPr sz="2000" dirty="0">
                <a:latin typeface="Arial Unicode MS" panose="020B0604020202020204" charset="-122"/>
                <a:cs typeface="Arial Unicode MS" panose="020B0604020202020204" charset="-122"/>
              </a:rPr>
              <a:t> </a:t>
            </a:r>
            <a:r>
              <a:rPr sz="2000" dirty="0">
                <a:latin typeface="Arial Unicode MS" panose="020B0604020202020204" charset="-122"/>
                <a:cs typeface="Arial Unicode MS" panose="020B0604020202020204" charset="-122"/>
              </a:rPr>
              <a:t>企业在一个纳税年度内</a:t>
            </a:r>
            <a:r>
              <a:rPr sz="2000" spc="-15" dirty="0">
                <a:latin typeface="Arial Unicode MS" panose="020B0604020202020204" charset="-122"/>
                <a:cs typeface="Arial Unicode MS" panose="020B0604020202020204" charset="-122"/>
              </a:rPr>
              <a:t>进</a:t>
            </a:r>
            <a:r>
              <a:rPr sz="2000" dirty="0">
                <a:latin typeface="Arial Unicode MS" panose="020B0604020202020204" charset="-122"/>
                <a:cs typeface="Arial Unicode MS" panose="020B0604020202020204" charset="-122"/>
              </a:rPr>
              <a:t>行多</a:t>
            </a:r>
            <a:r>
              <a:rPr sz="2000" spc="-15" dirty="0">
                <a:latin typeface="Arial Unicode MS" panose="020B0604020202020204" charset="-122"/>
                <a:cs typeface="Arial Unicode MS" panose="020B0604020202020204" charset="-122"/>
              </a:rPr>
              <a:t>项</a:t>
            </a:r>
            <a:r>
              <a:rPr sz="2000" dirty="0">
                <a:latin typeface="Arial Unicode MS" panose="020B0604020202020204" charset="-122"/>
                <a:cs typeface="Arial Unicode MS" panose="020B0604020202020204" charset="-122"/>
              </a:rPr>
              <a:t>研发</a:t>
            </a:r>
            <a:r>
              <a:rPr sz="2000" spc="-15" dirty="0">
                <a:latin typeface="Arial Unicode MS" panose="020B0604020202020204" charset="-122"/>
                <a:cs typeface="Arial Unicode MS" panose="020B0604020202020204" charset="-122"/>
              </a:rPr>
              <a:t>活</a:t>
            </a:r>
            <a:r>
              <a:rPr sz="2000" dirty="0">
                <a:latin typeface="Arial Unicode MS" panose="020B0604020202020204" charset="-122"/>
                <a:cs typeface="Arial Unicode MS" panose="020B0604020202020204" charset="-122"/>
              </a:rPr>
              <a:t>动的</a:t>
            </a:r>
            <a:r>
              <a:rPr sz="2000" spc="-15" dirty="0">
                <a:latin typeface="Arial Unicode MS" panose="020B0604020202020204" charset="-122"/>
                <a:cs typeface="Arial Unicode MS" panose="020B0604020202020204" charset="-122"/>
              </a:rPr>
              <a:t>，</a:t>
            </a:r>
            <a:r>
              <a:rPr sz="2000" dirty="0">
                <a:latin typeface="Arial Unicode MS" panose="020B0604020202020204" charset="-122"/>
                <a:cs typeface="Arial Unicode MS" panose="020B0604020202020204" charset="-122"/>
              </a:rPr>
              <a:t>应按</a:t>
            </a:r>
            <a:r>
              <a:rPr sz="2000" spc="-15" dirty="0">
                <a:latin typeface="Arial Unicode MS" panose="020B0604020202020204" charset="-122"/>
                <a:cs typeface="Arial Unicode MS" panose="020B0604020202020204" charset="-122"/>
              </a:rPr>
              <a:t>照</a:t>
            </a:r>
            <a:r>
              <a:rPr sz="2000" dirty="0">
                <a:latin typeface="Arial Unicode MS" panose="020B0604020202020204" charset="-122"/>
                <a:cs typeface="Arial Unicode MS" panose="020B0604020202020204" charset="-122"/>
              </a:rPr>
              <a:t>不同</a:t>
            </a:r>
            <a:r>
              <a:rPr sz="2000" spc="-15" dirty="0">
                <a:latin typeface="Arial Unicode MS" panose="020B0604020202020204" charset="-122"/>
                <a:cs typeface="Arial Unicode MS" panose="020B0604020202020204" charset="-122"/>
              </a:rPr>
              <a:t>研</a:t>
            </a:r>
            <a:r>
              <a:rPr sz="2000" dirty="0">
                <a:latin typeface="Arial Unicode MS" panose="020B0604020202020204" charset="-122"/>
                <a:cs typeface="Arial Unicode MS" panose="020B0604020202020204" charset="-122"/>
              </a:rPr>
              <a:t>发项</a:t>
            </a:r>
            <a:r>
              <a:rPr sz="2000" spc="-15" dirty="0">
                <a:latin typeface="Arial Unicode MS" panose="020B0604020202020204" charset="-122"/>
                <a:cs typeface="Arial Unicode MS" panose="020B0604020202020204" charset="-122"/>
              </a:rPr>
              <a:t>目</a:t>
            </a:r>
            <a:r>
              <a:rPr sz="2000" dirty="0">
                <a:latin typeface="Arial Unicode MS" panose="020B0604020202020204" charset="-122"/>
                <a:cs typeface="Arial Unicode MS" panose="020B0604020202020204" charset="-122"/>
              </a:rPr>
              <a:t>分别</a:t>
            </a:r>
            <a:r>
              <a:rPr sz="2000" spc="-15" dirty="0">
                <a:latin typeface="Arial Unicode MS" panose="020B0604020202020204" charset="-122"/>
                <a:cs typeface="Arial Unicode MS" panose="020B0604020202020204" charset="-122"/>
              </a:rPr>
              <a:t>归</a:t>
            </a:r>
            <a:r>
              <a:rPr sz="2000" dirty="0">
                <a:latin typeface="Arial Unicode MS" panose="020B0604020202020204" charset="-122"/>
                <a:cs typeface="Arial Unicode MS" panose="020B0604020202020204" charset="-122"/>
              </a:rPr>
              <a:t>集可</a:t>
            </a:r>
            <a:r>
              <a:rPr sz="2000" spc="-15" dirty="0">
                <a:latin typeface="Arial Unicode MS" panose="020B0604020202020204" charset="-122"/>
                <a:cs typeface="Arial Unicode MS" panose="020B0604020202020204" charset="-122"/>
              </a:rPr>
              <a:t>加</a:t>
            </a:r>
            <a:r>
              <a:rPr sz="2000" dirty="0">
                <a:latin typeface="Arial Unicode MS" panose="020B0604020202020204" charset="-122"/>
                <a:cs typeface="Arial Unicode MS" panose="020B0604020202020204" charset="-122"/>
              </a:rPr>
              <a:t>计扣</a:t>
            </a:r>
            <a:r>
              <a:rPr sz="2000" spc="-15" dirty="0">
                <a:latin typeface="Arial Unicode MS" panose="020B0604020202020204" charset="-122"/>
                <a:cs typeface="Arial Unicode MS" panose="020B0604020202020204" charset="-122"/>
              </a:rPr>
              <a:t>除</a:t>
            </a:r>
            <a:r>
              <a:rPr sz="2000" dirty="0">
                <a:latin typeface="Arial Unicode MS" panose="020B0604020202020204" charset="-122"/>
                <a:cs typeface="Arial Unicode MS" panose="020B0604020202020204" charset="-122"/>
              </a:rPr>
              <a:t>的</a:t>
            </a:r>
            <a:r>
              <a:rPr sz="2000" dirty="0">
                <a:latin typeface="Arial Unicode MS" panose="020B0604020202020204" charset="-122"/>
                <a:cs typeface="Arial Unicode MS" panose="020B0604020202020204" charset="-122"/>
              </a:rPr>
              <a:t>研 </a:t>
            </a:r>
            <a:r>
              <a:rPr sz="2000" dirty="0">
                <a:latin typeface="Arial Unicode MS" panose="020B0604020202020204" charset="-122"/>
                <a:cs typeface="Arial Unicode MS" panose="020B0604020202020204" charset="-122"/>
              </a:rPr>
              <a:t> </a:t>
            </a:r>
            <a:r>
              <a:rPr sz="2000" dirty="0">
                <a:latin typeface="Arial Unicode MS" panose="020B0604020202020204" charset="-122"/>
                <a:cs typeface="Arial Unicode MS" panose="020B0604020202020204" charset="-122"/>
              </a:rPr>
              <a:t>发费用。</a:t>
            </a:r>
            <a:endParaRPr sz="2000">
              <a:latin typeface="Arial Unicode MS" panose="020B0604020202020204" charset="-122"/>
              <a:cs typeface="Arial Unicode MS" panose="020B0604020202020204" charset="-122"/>
            </a:endParaRPr>
          </a:p>
        </p:txBody>
      </p:sp>
      <p:sp>
        <p:nvSpPr>
          <p:cNvPr id="10" name="object 10"/>
          <p:cNvSpPr txBox="1"/>
          <p:nvPr/>
        </p:nvSpPr>
        <p:spPr>
          <a:xfrm>
            <a:off x="1271092" y="3578326"/>
            <a:ext cx="146050" cy="1210310"/>
          </a:xfrm>
          <a:prstGeom prst="rect">
            <a:avLst/>
          </a:prstGeom>
        </p:spPr>
        <p:txBody>
          <a:bodyPr vert="horz" wrap="square" lIns="0" tIns="0" rIns="0" bIns="0" rtlCol="0">
            <a:spAutoFit/>
          </a:bodyPr>
          <a:lstStyle/>
          <a:p>
            <a:pPr marL="12700">
              <a:lnSpc>
                <a:spcPct val="100000"/>
              </a:lnSpc>
            </a:pPr>
            <a:r>
              <a:rPr sz="1900" spc="-110" dirty="0">
                <a:latin typeface="Arial Unicode MS" panose="020B0604020202020204" charset="-122"/>
                <a:cs typeface="Arial Unicode MS" panose="020B0604020202020204" charset="-122"/>
              </a:rPr>
              <a:t>1</a:t>
            </a:r>
            <a:endParaRPr sz="1900">
              <a:latin typeface="Arial Unicode MS" panose="020B0604020202020204" charset="-122"/>
              <a:cs typeface="Arial Unicode MS" panose="020B0604020202020204" charset="-122"/>
            </a:endParaRPr>
          </a:p>
          <a:p>
            <a:pPr marL="12700">
              <a:lnSpc>
                <a:spcPct val="100000"/>
              </a:lnSpc>
              <a:spcBef>
                <a:spcPts val="1320"/>
              </a:spcBef>
            </a:pPr>
            <a:r>
              <a:rPr sz="1900" spc="-110" dirty="0">
                <a:latin typeface="Arial Unicode MS" panose="020B0604020202020204" charset="-122"/>
                <a:cs typeface="Arial Unicode MS" panose="020B0604020202020204" charset="-122"/>
              </a:rPr>
              <a:t>2</a:t>
            </a:r>
            <a:endParaRPr sz="1900">
              <a:latin typeface="Arial Unicode MS" panose="020B0604020202020204" charset="-122"/>
              <a:cs typeface="Arial Unicode MS" panose="020B0604020202020204" charset="-122"/>
            </a:endParaRPr>
          </a:p>
          <a:p>
            <a:pPr marL="12700">
              <a:lnSpc>
                <a:spcPct val="100000"/>
              </a:lnSpc>
              <a:spcBef>
                <a:spcPts val="1320"/>
              </a:spcBef>
            </a:pPr>
            <a:r>
              <a:rPr sz="1900" spc="-110" dirty="0">
                <a:latin typeface="Arial Unicode MS" panose="020B0604020202020204" charset="-122"/>
                <a:cs typeface="Arial Unicode MS" panose="020B0604020202020204" charset="-122"/>
              </a:rPr>
              <a:t>3</a:t>
            </a:r>
            <a:endParaRPr sz="1900">
              <a:latin typeface="Arial Unicode MS" panose="020B0604020202020204" charset="-122"/>
              <a:cs typeface="Arial Unicode MS" panose="020B0604020202020204" charset="-122"/>
            </a:endParaRPr>
          </a:p>
        </p:txBody>
      </p:sp>
      <p:sp>
        <p:nvSpPr>
          <p:cNvPr id="11" name="object 11"/>
          <p:cNvSpPr txBox="1"/>
          <p:nvPr/>
        </p:nvSpPr>
        <p:spPr>
          <a:xfrm>
            <a:off x="1909267" y="3425520"/>
            <a:ext cx="6621145" cy="1339850"/>
          </a:xfrm>
          <a:prstGeom prst="rect">
            <a:avLst/>
          </a:prstGeom>
        </p:spPr>
        <p:txBody>
          <a:bodyPr vert="horz" wrap="square" lIns="0" tIns="0" rIns="0" bIns="0" rtlCol="0">
            <a:spAutoFit/>
          </a:bodyPr>
          <a:lstStyle/>
          <a:p>
            <a:pPr marL="12700" marR="5080">
              <a:lnSpc>
                <a:spcPct val="146000"/>
              </a:lnSpc>
            </a:pPr>
            <a:r>
              <a:rPr sz="2000" spc="-5" dirty="0">
                <a:latin typeface="Arial Unicode MS" panose="020B0604020202020204" charset="-122"/>
                <a:cs typeface="Arial Unicode MS" panose="020B0604020202020204" charset="-122"/>
              </a:rPr>
              <a:t>研发立项时，设置研发辅助账； </a:t>
            </a:r>
            <a:r>
              <a:rPr sz="2000" spc="-530" dirty="0">
                <a:latin typeface="Arial Unicode MS" panose="020B0604020202020204" charset="-122"/>
                <a:cs typeface="Arial Unicode MS" panose="020B0604020202020204" charset="-122"/>
              </a:rPr>
              <a:t> </a:t>
            </a:r>
            <a:r>
              <a:rPr sz="2000" dirty="0">
                <a:latin typeface="Arial Unicode MS" panose="020B0604020202020204" charset="-122"/>
                <a:cs typeface="Arial Unicode MS" panose="020B0604020202020204" charset="-122"/>
              </a:rPr>
              <a:t>年末填报辅助</a:t>
            </a:r>
            <a:r>
              <a:rPr sz="2000" spc="-10" dirty="0">
                <a:latin typeface="Arial Unicode MS" panose="020B0604020202020204" charset="-122"/>
                <a:cs typeface="Arial Unicode MS" panose="020B0604020202020204" charset="-122"/>
              </a:rPr>
              <a:t>账</a:t>
            </a:r>
            <a:r>
              <a:rPr sz="2000" dirty="0">
                <a:latin typeface="Arial Unicode MS" panose="020B0604020202020204" charset="-122"/>
                <a:cs typeface="Arial Unicode MS" panose="020B0604020202020204" charset="-122"/>
              </a:rPr>
              <a:t>汇总</a:t>
            </a:r>
            <a:r>
              <a:rPr sz="2000" spc="-10" dirty="0">
                <a:latin typeface="Arial Unicode MS" panose="020B0604020202020204" charset="-122"/>
                <a:cs typeface="Arial Unicode MS" panose="020B0604020202020204" charset="-122"/>
              </a:rPr>
              <a:t>表</a:t>
            </a:r>
            <a:r>
              <a:rPr sz="2000" dirty="0">
                <a:latin typeface="Arial Unicode MS" panose="020B0604020202020204" charset="-122"/>
                <a:cs typeface="Arial Unicode MS" panose="020B0604020202020204" charset="-122"/>
              </a:rPr>
              <a:t>，随</a:t>
            </a:r>
            <a:r>
              <a:rPr sz="2000" spc="-10" dirty="0">
                <a:latin typeface="Arial Unicode MS" panose="020B0604020202020204" charset="-122"/>
                <a:cs typeface="Arial Unicode MS" panose="020B0604020202020204" charset="-122"/>
              </a:rPr>
              <a:t>财</a:t>
            </a:r>
            <a:r>
              <a:rPr sz="2000" dirty="0">
                <a:latin typeface="Arial Unicode MS" panose="020B0604020202020204" charset="-122"/>
                <a:cs typeface="Arial Unicode MS" panose="020B0604020202020204" charset="-122"/>
              </a:rPr>
              <a:t>报附</a:t>
            </a:r>
            <a:r>
              <a:rPr sz="2000" spc="-10" dirty="0">
                <a:latin typeface="Arial Unicode MS" panose="020B0604020202020204" charset="-122"/>
                <a:cs typeface="Arial Unicode MS" panose="020B0604020202020204" charset="-122"/>
              </a:rPr>
              <a:t>注</a:t>
            </a:r>
            <a:r>
              <a:rPr sz="2000" dirty="0">
                <a:latin typeface="Arial Unicode MS" panose="020B0604020202020204" charset="-122"/>
                <a:cs typeface="Arial Unicode MS" panose="020B0604020202020204" charset="-122"/>
              </a:rPr>
              <a:t>一并</a:t>
            </a:r>
            <a:r>
              <a:rPr sz="2000" spc="-10" dirty="0">
                <a:latin typeface="Arial Unicode MS" panose="020B0604020202020204" charset="-122"/>
                <a:cs typeface="Arial Unicode MS" panose="020B0604020202020204" charset="-122"/>
              </a:rPr>
              <a:t>报</a:t>
            </a:r>
            <a:r>
              <a:rPr sz="2000" dirty="0">
                <a:latin typeface="Arial Unicode MS" panose="020B0604020202020204" charset="-122"/>
                <a:cs typeface="Arial Unicode MS" panose="020B0604020202020204" charset="-122"/>
              </a:rPr>
              <a:t>送主</a:t>
            </a:r>
            <a:r>
              <a:rPr sz="2000" spc="-10" dirty="0">
                <a:latin typeface="Arial Unicode MS" panose="020B0604020202020204" charset="-122"/>
                <a:cs typeface="Arial Unicode MS" panose="020B0604020202020204" charset="-122"/>
              </a:rPr>
              <a:t>管</a:t>
            </a:r>
            <a:r>
              <a:rPr sz="2000" dirty="0">
                <a:latin typeface="Arial Unicode MS" panose="020B0604020202020204" charset="-122"/>
                <a:cs typeface="Arial Unicode MS" panose="020B0604020202020204" charset="-122"/>
              </a:rPr>
              <a:t>税务</a:t>
            </a:r>
            <a:r>
              <a:rPr sz="2000" spc="-10" dirty="0">
                <a:latin typeface="Arial Unicode MS" panose="020B0604020202020204" charset="-122"/>
                <a:cs typeface="Arial Unicode MS" panose="020B0604020202020204" charset="-122"/>
              </a:rPr>
              <a:t>机</a:t>
            </a:r>
            <a:r>
              <a:rPr sz="2000" dirty="0">
                <a:latin typeface="Arial Unicode MS" panose="020B0604020202020204" charset="-122"/>
                <a:cs typeface="Arial Unicode MS" panose="020B0604020202020204" charset="-122"/>
              </a:rPr>
              <a:t>关 </a:t>
            </a:r>
            <a:r>
              <a:rPr sz="2000" dirty="0">
                <a:latin typeface="Arial Unicode MS" panose="020B0604020202020204" charset="-122"/>
                <a:cs typeface="Arial Unicode MS" panose="020B0604020202020204" charset="-122"/>
              </a:rPr>
              <a:t> </a:t>
            </a:r>
            <a:r>
              <a:rPr sz="2000" spc="-20" dirty="0">
                <a:latin typeface="Arial Unicode MS" panose="020B0604020202020204" charset="-122"/>
                <a:cs typeface="Arial Unicode MS" panose="020B0604020202020204" charset="-122"/>
              </a:rPr>
              <a:t>辅助账与辅助账汇总表按照97号公告编制。</a:t>
            </a:r>
            <a:endParaRPr sz="2000">
              <a:latin typeface="Arial Unicode MS" panose="020B0604020202020204" charset="-122"/>
              <a:cs typeface="Arial Unicode MS" panose="020B0604020202020204" charset="-122"/>
            </a:endParaRPr>
          </a:p>
        </p:txBody>
      </p:sp>
      <p:sp>
        <p:nvSpPr>
          <p:cNvPr id="12" name="object 12"/>
          <p:cNvSpPr txBox="1"/>
          <p:nvPr/>
        </p:nvSpPr>
        <p:spPr>
          <a:xfrm>
            <a:off x="813257" y="4758918"/>
            <a:ext cx="10114915" cy="920750"/>
          </a:xfrm>
          <a:prstGeom prst="rect">
            <a:avLst/>
          </a:prstGeom>
        </p:spPr>
        <p:txBody>
          <a:bodyPr vert="horz" wrap="square" lIns="0" tIns="0" rIns="0" bIns="0" rtlCol="0">
            <a:spAutoFit/>
          </a:bodyPr>
          <a:lstStyle/>
          <a:p>
            <a:pPr marL="12700" marR="5080" indent="-635">
              <a:lnSpc>
                <a:spcPct val="150000"/>
              </a:lnSpc>
            </a:pPr>
            <a:r>
              <a:rPr sz="2000" spc="-5" dirty="0">
                <a:latin typeface="Wingdings" panose="05000000000000000000"/>
                <a:cs typeface="Wingdings" panose="05000000000000000000"/>
              </a:rPr>
              <a:t></a:t>
            </a:r>
            <a:r>
              <a:rPr sz="2000" dirty="0">
                <a:latin typeface="Arial Unicode MS" panose="020B0604020202020204" charset="-122"/>
                <a:cs typeface="Arial Unicode MS" panose="020B0604020202020204" charset="-122"/>
              </a:rPr>
              <a:t>作为</a:t>
            </a:r>
            <a:r>
              <a:rPr sz="2000" dirty="0">
                <a:solidFill>
                  <a:srgbClr val="FF0000"/>
                </a:solidFill>
                <a:latin typeface="Arial Unicode MS" panose="020B0604020202020204" charset="-122"/>
                <a:cs typeface="Arial Unicode MS" panose="020B0604020202020204" charset="-122"/>
              </a:rPr>
              <a:t>不征税收入</a:t>
            </a:r>
            <a:r>
              <a:rPr sz="2000" dirty="0">
                <a:latin typeface="Arial Unicode MS" panose="020B0604020202020204" charset="-122"/>
                <a:cs typeface="Arial Unicode MS" panose="020B0604020202020204" charset="-122"/>
              </a:rPr>
              <a:t>处理的</a:t>
            </a:r>
            <a:r>
              <a:rPr sz="2000" spc="-15" dirty="0">
                <a:solidFill>
                  <a:srgbClr val="FF0000"/>
                </a:solidFill>
                <a:latin typeface="Arial Unicode MS" panose="020B0604020202020204" charset="-122"/>
                <a:cs typeface="Arial Unicode MS" panose="020B0604020202020204" charset="-122"/>
              </a:rPr>
              <a:t>财</a:t>
            </a:r>
            <a:r>
              <a:rPr sz="2000" dirty="0">
                <a:solidFill>
                  <a:srgbClr val="FF0000"/>
                </a:solidFill>
                <a:latin typeface="Arial Unicode MS" panose="020B0604020202020204" charset="-122"/>
                <a:cs typeface="Arial Unicode MS" panose="020B0604020202020204" charset="-122"/>
              </a:rPr>
              <a:t>政性</a:t>
            </a:r>
            <a:r>
              <a:rPr sz="2000" spc="-15" dirty="0">
                <a:solidFill>
                  <a:srgbClr val="FF0000"/>
                </a:solidFill>
                <a:latin typeface="Arial Unicode MS" panose="020B0604020202020204" charset="-122"/>
                <a:cs typeface="Arial Unicode MS" panose="020B0604020202020204" charset="-122"/>
              </a:rPr>
              <a:t>资</a:t>
            </a:r>
            <a:r>
              <a:rPr sz="2000" dirty="0">
                <a:solidFill>
                  <a:srgbClr val="FF0000"/>
                </a:solidFill>
                <a:latin typeface="Arial Unicode MS" panose="020B0604020202020204" charset="-122"/>
                <a:cs typeface="Arial Unicode MS" panose="020B0604020202020204" charset="-122"/>
              </a:rPr>
              <a:t>金</a:t>
            </a:r>
            <a:r>
              <a:rPr sz="2000" dirty="0">
                <a:latin typeface="Arial Unicode MS" panose="020B0604020202020204" charset="-122"/>
                <a:cs typeface="Arial Unicode MS" panose="020B0604020202020204" charset="-122"/>
              </a:rPr>
              <a:t>用</a:t>
            </a:r>
            <a:r>
              <a:rPr sz="2000" spc="-15" dirty="0">
                <a:latin typeface="Arial Unicode MS" panose="020B0604020202020204" charset="-122"/>
                <a:cs typeface="Arial Unicode MS" panose="020B0604020202020204" charset="-122"/>
              </a:rPr>
              <a:t>于</a:t>
            </a:r>
            <a:r>
              <a:rPr sz="2000" dirty="0">
                <a:latin typeface="Arial Unicode MS" panose="020B0604020202020204" charset="-122"/>
                <a:cs typeface="Arial Unicode MS" panose="020B0604020202020204" charset="-122"/>
              </a:rPr>
              <a:t>研发</a:t>
            </a:r>
            <a:r>
              <a:rPr sz="2000" spc="-15" dirty="0">
                <a:latin typeface="Arial Unicode MS" panose="020B0604020202020204" charset="-122"/>
                <a:cs typeface="Arial Unicode MS" panose="020B0604020202020204" charset="-122"/>
              </a:rPr>
              <a:t>活</a:t>
            </a:r>
            <a:r>
              <a:rPr sz="2000" dirty="0">
                <a:latin typeface="Arial Unicode MS" panose="020B0604020202020204" charset="-122"/>
                <a:cs typeface="Arial Unicode MS" panose="020B0604020202020204" charset="-122"/>
              </a:rPr>
              <a:t>动所</a:t>
            </a:r>
            <a:r>
              <a:rPr sz="2000" spc="-15" dirty="0">
                <a:latin typeface="Arial Unicode MS" panose="020B0604020202020204" charset="-122"/>
                <a:cs typeface="Arial Unicode MS" panose="020B0604020202020204" charset="-122"/>
              </a:rPr>
              <a:t>形</a:t>
            </a:r>
            <a:r>
              <a:rPr sz="2000" dirty="0">
                <a:latin typeface="Arial Unicode MS" panose="020B0604020202020204" charset="-122"/>
                <a:cs typeface="Arial Unicode MS" panose="020B0604020202020204" charset="-122"/>
              </a:rPr>
              <a:t>成的</a:t>
            </a:r>
            <a:r>
              <a:rPr sz="2000" spc="-15" dirty="0">
                <a:latin typeface="Arial Unicode MS" panose="020B0604020202020204" charset="-122"/>
                <a:cs typeface="Arial Unicode MS" panose="020B0604020202020204" charset="-122"/>
              </a:rPr>
              <a:t>费</a:t>
            </a:r>
            <a:r>
              <a:rPr sz="2000" dirty="0">
                <a:latin typeface="Arial Unicode MS" panose="020B0604020202020204" charset="-122"/>
                <a:cs typeface="Arial Unicode MS" panose="020B0604020202020204" charset="-122"/>
              </a:rPr>
              <a:t>用或</a:t>
            </a:r>
            <a:r>
              <a:rPr sz="2000" spc="-15" dirty="0">
                <a:latin typeface="Arial Unicode MS" panose="020B0604020202020204" charset="-122"/>
                <a:cs typeface="Arial Unicode MS" panose="020B0604020202020204" charset="-122"/>
              </a:rPr>
              <a:t>无</a:t>
            </a:r>
            <a:r>
              <a:rPr sz="2000" dirty="0">
                <a:latin typeface="Arial Unicode MS" panose="020B0604020202020204" charset="-122"/>
                <a:cs typeface="Arial Unicode MS" panose="020B0604020202020204" charset="-122"/>
              </a:rPr>
              <a:t>形资</a:t>
            </a:r>
            <a:r>
              <a:rPr sz="2000" spc="-15" dirty="0">
                <a:latin typeface="Arial Unicode MS" panose="020B0604020202020204" charset="-122"/>
                <a:cs typeface="Arial Unicode MS" panose="020B0604020202020204" charset="-122"/>
              </a:rPr>
              <a:t>产</a:t>
            </a:r>
            <a:r>
              <a:rPr sz="2000" dirty="0">
                <a:latin typeface="Arial Unicode MS" panose="020B0604020202020204" charset="-122"/>
                <a:cs typeface="Arial Unicode MS" panose="020B0604020202020204" charset="-122"/>
              </a:rPr>
              <a:t>，不</a:t>
            </a:r>
            <a:r>
              <a:rPr sz="2000" spc="-15" dirty="0">
                <a:latin typeface="Arial Unicode MS" panose="020B0604020202020204" charset="-122"/>
                <a:cs typeface="Arial Unicode MS" panose="020B0604020202020204" charset="-122"/>
              </a:rPr>
              <a:t>得</a:t>
            </a:r>
            <a:r>
              <a:rPr sz="2000" dirty="0">
                <a:latin typeface="Arial Unicode MS" panose="020B0604020202020204" charset="-122"/>
                <a:cs typeface="Arial Unicode MS" panose="020B0604020202020204" charset="-122"/>
              </a:rPr>
              <a:t>计算</a:t>
            </a:r>
            <a:r>
              <a:rPr sz="2000" spc="-15" dirty="0">
                <a:latin typeface="Arial Unicode MS" panose="020B0604020202020204" charset="-122"/>
                <a:cs typeface="Arial Unicode MS" panose="020B0604020202020204" charset="-122"/>
              </a:rPr>
              <a:t>加</a:t>
            </a:r>
            <a:r>
              <a:rPr sz="2000" dirty="0">
                <a:latin typeface="Arial Unicode MS" panose="020B0604020202020204" charset="-122"/>
                <a:cs typeface="Arial Unicode MS" panose="020B0604020202020204" charset="-122"/>
              </a:rPr>
              <a:t>计 </a:t>
            </a:r>
            <a:r>
              <a:rPr sz="2000" dirty="0">
                <a:latin typeface="Arial Unicode MS" panose="020B0604020202020204" charset="-122"/>
                <a:cs typeface="Arial Unicode MS" panose="020B0604020202020204" charset="-122"/>
              </a:rPr>
              <a:t> </a:t>
            </a:r>
            <a:r>
              <a:rPr sz="2000" dirty="0">
                <a:latin typeface="Arial Unicode MS" panose="020B0604020202020204" charset="-122"/>
                <a:cs typeface="Arial Unicode MS" panose="020B0604020202020204" charset="-122"/>
              </a:rPr>
              <a:t>扣除或摊销。</a:t>
            </a:r>
            <a:endParaRPr sz="2000">
              <a:latin typeface="Arial Unicode MS" panose="020B0604020202020204" charset="-122"/>
              <a:cs typeface="Arial Unicode MS" panose="020B0604020202020204" charset="-122"/>
            </a:endParaRPr>
          </a:p>
        </p:txBody>
      </p:sp>
      <p:sp>
        <p:nvSpPr>
          <p:cNvPr id="13" name="object 13"/>
          <p:cNvSpPr/>
          <p:nvPr/>
        </p:nvSpPr>
        <p:spPr>
          <a:xfrm>
            <a:off x="539495" y="1221739"/>
            <a:ext cx="110489" cy="274320"/>
          </a:xfrm>
          <a:custGeom>
            <a:avLst/>
            <a:gdLst/>
            <a:ahLst/>
            <a:cxnLst/>
            <a:rect l="l" t="t" r="r" b="b"/>
            <a:pathLst>
              <a:path w="110490" h="274319">
                <a:moveTo>
                  <a:pt x="0" y="0"/>
                </a:moveTo>
                <a:lnTo>
                  <a:pt x="110159" y="0"/>
                </a:lnTo>
                <a:lnTo>
                  <a:pt x="110159" y="274320"/>
                </a:lnTo>
                <a:lnTo>
                  <a:pt x="0" y="274320"/>
                </a:lnTo>
                <a:lnTo>
                  <a:pt x="0" y="0"/>
                </a:lnTo>
                <a:close/>
              </a:path>
            </a:pathLst>
          </a:custGeom>
          <a:solidFill>
            <a:srgbClr val="4276AA"/>
          </a:solidFill>
        </p:spPr>
        <p:txBody>
          <a:bodyPr wrap="square" lIns="0" tIns="0" rIns="0" bIns="0" rtlCol="0"/>
          <a:lstStyle/>
          <a:p/>
        </p:txBody>
      </p:sp>
      <p:sp>
        <p:nvSpPr>
          <p:cNvPr id="14" name="object 14"/>
          <p:cNvSpPr/>
          <p:nvPr/>
        </p:nvSpPr>
        <p:spPr>
          <a:xfrm>
            <a:off x="539495" y="1112519"/>
            <a:ext cx="386080" cy="109220"/>
          </a:xfrm>
          <a:custGeom>
            <a:avLst/>
            <a:gdLst/>
            <a:ahLst/>
            <a:cxnLst/>
            <a:rect l="l" t="t" r="r" b="b"/>
            <a:pathLst>
              <a:path w="386080" h="109219">
                <a:moveTo>
                  <a:pt x="0" y="0"/>
                </a:moveTo>
                <a:lnTo>
                  <a:pt x="385572" y="0"/>
                </a:lnTo>
                <a:lnTo>
                  <a:pt x="385572" y="109219"/>
                </a:lnTo>
                <a:lnTo>
                  <a:pt x="0" y="109219"/>
                </a:lnTo>
                <a:lnTo>
                  <a:pt x="0" y="0"/>
                </a:lnTo>
                <a:close/>
              </a:path>
            </a:pathLst>
          </a:custGeom>
          <a:solidFill>
            <a:srgbClr val="4276AA"/>
          </a:solidFill>
        </p:spPr>
        <p:txBody>
          <a:bodyPr wrap="square" lIns="0" tIns="0" rIns="0" bIns="0" rtlCol="0"/>
          <a:lstStyle/>
          <a:p/>
        </p:txBody>
      </p:sp>
      <p:sp>
        <p:nvSpPr>
          <p:cNvPr id="15" name="object 15"/>
          <p:cNvSpPr/>
          <p:nvPr/>
        </p:nvSpPr>
        <p:spPr>
          <a:xfrm>
            <a:off x="11145011" y="6562090"/>
            <a:ext cx="386080" cy="110489"/>
          </a:xfrm>
          <a:custGeom>
            <a:avLst/>
            <a:gdLst/>
            <a:ahLst/>
            <a:cxnLst/>
            <a:rect l="l" t="t" r="r" b="b"/>
            <a:pathLst>
              <a:path w="386079"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6" name="object 16"/>
          <p:cNvSpPr/>
          <p:nvPr/>
        </p:nvSpPr>
        <p:spPr>
          <a:xfrm>
            <a:off x="11420475" y="6286500"/>
            <a:ext cx="110489" cy="275590"/>
          </a:xfrm>
          <a:custGeom>
            <a:avLst/>
            <a:gdLst/>
            <a:ahLst/>
            <a:cxnLst/>
            <a:rect l="l" t="t" r="r" b="b"/>
            <a:pathLst>
              <a:path w="110490" h="275590">
                <a:moveTo>
                  <a:pt x="0" y="0"/>
                </a:moveTo>
                <a:lnTo>
                  <a:pt x="110108" y="0"/>
                </a:lnTo>
                <a:lnTo>
                  <a:pt x="110108" y="275590"/>
                </a:lnTo>
                <a:lnTo>
                  <a:pt x="0" y="275590"/>
                </a:lnTo>
                <a:lnTo>
                  <a:pt x="0" y="0"/>
                </a:lnTo>
                <a:close/>
              </a:path>
            </a:pathLst>
          </a:custGeom>
          <a:solidFill>
            <a:srgbClr val="4276AA"/>
          </a:solidFill>
        </p:spPr>
        <p:txBody>
          <a:bodyPr wrap="square" lIns="0" tIns="0" rIns="0" bIns="0" rtlCol="0"/>
          <a:lstStyle/>
          <a:p/>
        </p:txBody>
      </p:sp>
      <p:sp>
        <p:nvSpPr>
          <p:cNvPr id="17" name="object 17"/>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8" name="object 18"/>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19" name="object 19"/>
          <p:cNvSpPr txBox="1"/>
          <p:nvPr/>
        </p:nvSpPr>
        <p:spPr>
          <a:xfrm>
            <a:off x="11307826" y="6431000"/>
            <a:ext cx="110489" cy="194310"/>
          </a:xfrm>
          <a:prstGeom prst="rect">
            <a:avLst/>
          </a:prstGeom>
        </p:spPr>
        <p:txBody>
          <a:bodyPr vert="horz" wrap="square" lIns="0" tIns="0" rIns="0" bIns="0" rtlCol="0">
            <a:spAutoFit/>
          </a:bodyPr>
          <a:lstStyle/>
          <a:p>
            <a:pPr marL="12700">
              <a:lnSpc>
                <a:spcPct val="100000"/>
              </a:lnSpc>
            </a:pPr>
            <a:r>
              <a:rPr sz="1200" spc="-5" dirty="0">
                <a:solidFill>
                  <a:srgbClr val="868686"/>
                </a:solidFill>
                <a:latin typeface="Arial" panose="020B0604020202020204"/>
                <a:cs typeface="Arial" panose="020B0604020202020204"/>
              </a:rPr>
              <a:t>7</a:t>
            </a:r>
            <a:endParaRPr sz="1200">
              <a:latin typeface="Arial" panose="020B0604020202020204"/>
              <a:cs typeface="Arial" panose="020B0604020202020204"/>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05869" y="6286500"/>
            <a:ext cx="125095" cy="330200"/>
          </a:xfrm>
          <a:prstGeom prst="rect">
            <a:avLst/>
          </a:prstGeom>
        </p:spPr>
        <p:txBody>
          <a:bodyPr vert="horz" wrap="square" lIns="0" tIns="2272" rIns="0" bIns="0" rtlCol="0">
            <a:spAutoFit/>
          </a:bodyPr>
          <a:lstStyle/>
          <a:p>
            <a:pPr>
              <a:lnSpc>
                <a:spcPct val="100000"/>
              </a:lnSpc>
              <a:spcBef>
                <a:spcPts val="15"/>
              </a:spcBef>
            </a:pPr>
            <a:endParaRPr sz="1000">
              <a:latin typeface="Times New Roman" panose="02020603050405020304"/>
              <a:cs typeface="Times New Roman" panose="02020603050405020304"/>
            </a:endParaRPr>
          </a:p>
          <a:p>
            <a:pPr>
              <a:lnSpc>
                <a:spcPts val="1430"/>
              </a:lnSpc>
            </a:pPr>
            <a:r>
              <a:rPr sz="1200" spc="-5" dirty="0">
                <a:solidFill>
                  <a:srgbClr val="868686"/>
                </a:solidFill>
                <a:latin typeface="Arial" panose="020B0604020202020204"/>
                <a:cs typeface="Arial" panose="020B0604020202020204"/>
              </a:rPr>
              <a:t>9</a:t>
            </a:r>
            <a:endParaRPr sz="1200">
              <a:latin typeface="Arial" panose="020B0604020202020204"/>
              <a:cs typeface="Arial" panose="020B0604020202020204"/>
            </a:endParaRPr>
          </a:p>
        </p:txBody>
      </p:sp>
      <p:sp>
        <p:nvSpPr>
          <p:cNvPr id="3" name="object 3"/>
          <p:cNvSpPr txBox="1">
            <a:spLocks noGrp="1"/>
          </p:cNvSpPr>
          <p:nvPr>
            <p:ph type="title"/>
          </p:nvPr>
        </p:nvSpPr>
        <p:spPr>
          <a:prstGeom prst="rect">
            <a:avLst/>
          </a:prstGeom>
        </p:spPr>
        <p:txBody>
          <a:bodyPr vert="horz" wrap="square" lIns="0" tIns="204597" rIns="0" bIns="0" rtlCol="0">
            <a:spAutoFit/>
          </a:bodyPr>
          <a:lstStyle/>
          <a:p>
            <a:pPr marL="565785">
              <a:lnSpc>
                <a:spcPct val="100000"/>
              </a:lnSpc>
            </a:pPr>
            <a:r>
              <a:rPr sz="1800" b="1" spc="5" dirty="0">
                <a:solidFill>
                  <a:srgbClr val="3C3C3C"/>
                </a:solidFill>
                <a:latin typeface="Microsoft JhengHei" panose="020B0604030504040204" charset="-120"/>
                <a:cs typeface="Microsoft JhengHei" panose="020B0604030504040204" charset="-120"/>
              </a:rPr>
              <a:t>研发费加计扣除企业所得税优惠政策</a:t>
            </a:r>
            <a:endParaRPr sz="1800">
              <a:latin typeface="Microsoft JhengHei" panose="020B0604030504040204" charset="-120"/>
              <a:cs typeface="Microsoft JhengHei" panose="020B0604030504040204" charset="-120"/>
            </a:endParaRPr>
          </a:p>
        </p:txBody>
      </p:sp>
      <p:sp>
        <p:nvSpPr>
          <p:cNvPr id="4" name="object 4"/>
          <p:cNvSpPr/>
          <p:nvPr/>
        </p:nvSpPr>
        <p:spPr>
          <a:xfrm>
            <a:off x="663701" y="1226058"/>
            <a:ext cx="10770235" cy="5351145"/>
          </a:xfrm>
          <a:custGeom>
            <a:avLst/>
            <a:gdLst/>
            <a:ahLst/>
            <a:cxnLst/>
            <a:rect l="l" t="t" r="r" b="b"/>
            <a:pathLst>
              <a:path w="10770235" h="5351145">
                <a:moveTo>
                  <a:pt x="10766298" y="5350764"/>
                </a:moveTo>
                <a:lnTo>
                  <a:pt x="3810" y="5350764"/>
                </a:lnTo>
                <a:lnTo>
                  <a:pt x="2349" y="5350471"/>
                </a:lnTo>
                <a:lnTo>
                  <a:pt x="1117" y="5349646"/>
                </a:lnTo>
                <a:lnTo>
                  <a:pt x="292" y="5348414"/>
                </a:lnTo>
                <a:lnTo>
                  <a:pt x="0" y="5346953"/>
                </a:lnTo>
                <a:lnTo>
                  <a:pt x="0" y="3809"/>
                </a:lnTo>
                <a:lnTo>
                  <a:pt x="292" y="2349"/>
                </a:lnTo>
                <a:lnTo>
                  <a:pt x="1117" y="1117"/>
                </a:lnTo>
                <a:lnTo>
                  <a:pt x="2349" y="292"/>
                </a:lnTo>
                <a:lnTo>
                  <a:pt x="3810" y="0"/>
                </a:lnTo>
                <a:lnTo>
                  <a:pt x="10766298" y="0"/>
                </a:lnTo>
                <a:lnTo>
                  <a:pt x="10767758" y="292"/>
                </a:lnTo>
                <a:lnTo>
                  <a:pt x="10768990" y="1117"/>
                </a:lnTo>
                <a:lnTo>
                  <a:pt x="10769815" y="2349"/>
                </a:lnTo>
                <a:lnTo>
                  <a:pt x="10770108" y="3809"/>
                </a:lnTo>
                <a:lnTo>
                  <a:pt x="7620" y="3809"/>
                </a:lnTo>
                <a:lnTo>
                  <a:pt x="3810" y="7619"/>
                </a:lnTo>
                <a:lnTo>
                  <a:pt x="7620" y="7619"/>
                </a:lnTo>
                <a:lnTo>
                  <a:pt x="7620" y="5343144"/>
                </a:lnTo>
                <a:lnTo>
                  <a:pt x="3810" y="5343144"/>
                </a:lnTo>
                <a:lnTo>
                  <a:pt x="7620" y="5346953"/>
                </a:lnTo>
                <a:lnTo>
                  <a:pt x="10770108" y="5346953"/>
                </a:lnTo>
                <a:lnTo>
                  <a:pt x="10769815" y="5348414"/>
                </a:lnTo>
                <a:lnTo>
                  <a:pt x="10768990" y="5349646"/>
                </a:lnTo>
                <a:lnTo>
                  <a:pt x="10767758" y="5350471"/>
                </a:lnTo>
                <a:lnTo>
                  <a:pt x="10766298" y="5350764"/>
                </a:lnTo>
                <a:close/>
              </a:path>
            </a:pathLst>
          </a:custGeom>
          <a:solidFill>
            <a:srgbClr val="3C3C3C"/>
          </a:solidFill>
        </p:spPr>
        <p:txBody>
          <a:bodyPr wrap="square" lIns="0" tIns="0" rIns="0" bIns="0" rtlCol="0"/>
          <a:lstStyle/>
          <a:p/>
        </p:txBody>
      </p:sp>
      <p:sp>
        <p:nvSpPr>
          <p:cNvPr id="5" name="object 5"/>
          <p:cNvSpPr/>
          <p:nvPr/>
        </p:nvSpPr>
        <p:spPr>
          <a:xfrm>
            <a:off x="671322" y="1231772"/>
            <a:ext cx="10754995" cy="0"/>
          </a:xfrm>
          <a:custGeom>
            <a:avLst/>
            <a:gdLst/>
            <a:ahLst/>
            <a:cxnLst/>
            <a:rect l="l" t="t" r="r" b="b"/>
            <a:pathLst>
              <a:path w="10754995">
                <a:moveTo>
                  <a:pt x="0" y="0"/>
                </a:moveTo>
                <a:lnTo>
                  <a:pt x="10754868" y="0"/>
                </a:lnTo>
              </a:path>
            </a:pathLst>
          </a:custGeom>
          <a:ln w="3809">
            <a:solidFill>
              <a:srgbClr val="3C3C3C"/>
            </a:solidFill>
          </a:ln>
        </p:spPr>
        <p:txBody>
          <a:bodyPr wrap="square" lIns="0" tIns="0" rIns="0" bIns="0" rtlCol="0"/>
          <a:lstStyle/>
          <a:p/>
        </p:txBody>
      </p:sp>
      <p:sp>
        <p:nvSpPr>
          <p:cNvPr id="6" name="object 6"/>
          <p:cNvSpPr/>
          <p:nvPr/>
        </p:nvSpPr>
        <p:spPr>
          <a:xfrm>
            <a:off x="11430000" y="1229867"/>
            <a:ext cx="0" cy="5343525"/>
          </a:xfrm>
          <a:custGeom>
            <a:avLst/>
            <a:gdLst/>
            <a:ahLst/>
            <a:cxnLst/>
            <a:rect l="l" t="t" r="r" b="b"/>
            <a:pathLst>
              <a:path h="5343525">
                <a:moveTo>
                  <a:pt x="0" y="0"/>
                </a:moveTo>
                <a:lnTo>
                  <a:pt x="0" y="5343143"/>
                </a:lnTo>
              </a:path>
            </a:pathLst>
          </a:custGeom>
          <a:ln w="7619">
            <a:solidFill>
              <a:srgbClr val="3C3C3C"/>
            </a:solidFill>
          </a:ln>
        </p:spPr>
        <p:txBody>
          <a:bodyPr wrap="square" lIns="0" tIns="0" rIns="0" bIns="0" rtlCol="0"/>
          <a:lstStyle/>
          <a:p/>
        </p:txBody>
      </p:sp>
      <p:sp>
        <p:nvSpPr>
          <p:cNvPr id="7" name="object 7"/>
          <p:cNvSpPr/>
          <p:nvPr/>
        </p:nvSpPr>
        <p:spPr>
          <a:xfrm>
            <a:off x="671322" y="6571106"/>
            <a:ext cx="10754995" cy="0"/>
          </a:xfrm>
          <a:custGeom>
            <a:avLst/>
            <a:gdLst/>
            <a:ahLst/>
            <a:cxnLst/>
            <a:rect l="l" t="t" r="r" b="b"/>
            <a:pathLst>
              <a:path w="10754995">
                <a:moveTo>
                  <a:pt x="0" y="0"/>
                </a:moveTo>
                <a:lnTo>
                  <a:pt x="10754868" y="0"/>
                </a:lnTo>
              </a:path>
            </a:pathLst>
          </a:custGeom>
          <a:ln w="3809">
            <a:solidFill>
              <a:srgbClr val="3C3C3C"/>
            </a:solidFill>
          </a:ln>
        </p:spPr>
        <p:txBody>
          <a:bodyPr wrap="square" lIns="0" tIns="0" rIns="0" bIns="0" rtlCol="0"/>
          <a:lstStyle/>
          <a:p/>
        </p:txBody>
      </p:sp>
      <p:sp>
        <p:nvSpPr>
          <p:cNvPr id="8" name="object 8"/>
          <p:cNvSpPr txBox="1">
            <a:spLocks noGrp="1"/>
          </p:cNvSpPr>
          <p:nvPr>
            <p:ph type="body" idx="1"/>
          </p:nvPr>
        </p:nvSpPr>
        <p:spPr>
          <a:prstGeom prst="rect">
            <a:avLst/>
          </a:prstGeom>
        </p:spPr>
        <p:txBody>
          <a:bodyPr vert="horz" wrap="square" lIns="0" tIns="0" rIns="0" bIns="0" rtlCol="0">
            <a:spAutoFit/>
          </a:bodyPr>
          <a:lstStyle/>
          <a:p>
            <a:pPr marL="361315" marR="234950" indent="-348615">
              <a:lnSpc>
                <a:spcPct val="119000"/>
              </a:lnSpc>
            </a:pPr>
            <a:r>
              <a:rPr spc="-30" dirty="0">
                <a:latin typeface="Arial" panose="020B0604020202020204"/>
                <a:cs typeface="Arial" panose="020B0604020202020204"/>
              </a:rPr>
              <a:t>8</a:t>
            </a:r>
            <a:r>
              <a:rPr spc="-30" dirty="0"/>
              <a:t>、留存备查资料</a:t>
            </a:r>
            <a:r>
              <a:rPr spc="-30" dirty="0">
                <a:latin typeface="Arial" panose="020B0604020202020204"/>
                <a:cs typeface="Arial" panose="020B0604020202020204"/>
              </a:rPr>
              <a:t>——</a:t>
            </a:r>
            <a:r>
              <a:rPr spc="-30" dirty="0"/>
              <a:t>财税【</a:t>
            </a:r>
            <a:r>
              <a:rPr spc="-30" dirty="0">
                <a:latin typeface="Arial" panose="020B0604020202020204"/>
                <a:cs typeface="Arial" panose="020B0604020202020204"/>
              </a:rPr>
              <a:t>2018</a:t>
            </a:r>
            <a:r>
              <a:rPr spc="-30" dirty="0"/>
              <a:t>】</a:t>
            </a:r>
            <a:r>
              <a:rPr spc="-30" dirty="0">
                <a:latin typeface="Arial" panose="020B0604020202020204"/>
                <a:cs typeface="Arial" panose="020B0604020202020204"/>
              </a:rPr>
              <a:t>64</a:t>
            </a:r>
            <a:r>
              <a:rPr spc="-30" dirty="0"/>
              <a:t>号 </a:t>
            </a:r>
            <a:r>
              <a:rPr dirty="0"/>
              <a:t> </a:t>
            </a:r>
            <a:r>
              <a:rPr spc="10" dirty="0"/>
              <a:t>企业应在年度申报享受优惠时，按照《国家税务总局关于发布修订后的〈企业所得税优</a:t>
            </a:r>
            <a:endParaRPr spc="10" dirty="0"/>
          </a:p>
          <a:p>
            <a:pPr marL="12700">
              <a:lnSpc>
                <a:spcPct val="100000"/>
              </a:lnSpc>
            </a:pPr>
            <a:r>
              <a:rPr spc="5" dirty="0"/>
              <a:t>惠</a:t>
            </a:r>
            <a:endParaRPr spc="5" dirty="0"/>
          </a:p>
          <a:p>
            <a:pPr marL="12700" marR="5080">
              <a:lnSpc>
                <a:spcPts val="2860"/>
              </a:lnSpc>
              <a:spcBef>
                <a:spcPts val="135"/>
              </a:spcBef>
            </a:pPr>
            <a:r>
              <a:rPr spc="5" dirty="0"/>
              <a:t>政策事项办理办法〉的公告》（国家税务总局公告</a:t>
            </a:r>
            <a:r>
              <a:rPr spc="5" dirty="0">
                <a:latin typeface="Arial" panose="020B0604020202020204"/>
                <a:cs typeface="Arial" panose="020B0604020202020204"/>
              </a:rPr>
              <a:t>2018</a:t>
            </a:r>
            <a:r>
              <a:rPr spc="5" dirty="0"/>
              <a:t>年第</a:t>
            </a:r>
            <a:r>
              <a:rPr spc="5" dirty="0">
                <a:latin typeface="Arial" panose="020B0604020202020204"/>
                <a:cs typeface="Arial" panose="020B0604020202020204"/>
              </a:rPr>
              <a:t>23</a:t>
            </a:r>
            <a:r>
              <a:rPr spc="5" dirty="0"/>
              <a:t>号）的规定办理有关手续，并 </a:t>
            </a:r>
            <a:r>
              <a:rPr spc="-335" dirty="0"/>
              <a:t> </a:t>
            </a:r>
            <a:r>
              <a:rPr spc="10" dirty="0"/>
              <a:t>留存备查以下资料：</a:t>
            </a:r>
            <a:endParaRPr spc="10" dirty="0"/>
          </a:p>
          <a:p>
            <a:pPr marL="523240">
              <a:lnSpc>
                <a:spcPct val="100000"/>
              </a:lnSpc>
              <a:spcBef>
                <a:spcPts val="455"/>
              </a:spcBef>
            </a:pPr>
            <a:r>
              <a:rPr spc="5" dirty="0"/>
              <a:t>（一）企业委托研发项目计划书和企业有权部门立项的决议文件；</a:t>
            </a:r>
            <a:endParaRPr spc="5" dirty="0"/>
          </a:p>
          <a:p>
            <a:pPr marL="523240">
              <a:lnSpc>
                <a:spcPct val="100000"/>
              </a:lnSpc>
              <a:spcBef>
                <a:spcPts val="485"/>
              </a:spcBef>
            </a:pPr>
            <a:r>
              <a:rPr spc="10" dirty="0"/>
              <a:t>（二）委托研究开发专门机构或项目组的编制情况和研发人员名单；</a:t>
            </a:r>
            <a:endParaRPr spc="10" dirty="0"/>
          </a:p>
          <a:p>
            <a:pPr marL="523240">
              <a:lnSpc>
                <a:spcPct val="100000"/>
              </a:lnSpc>
              <a:spcBef>
                <a:spcPts val="480"/>
              </a:spcBef>
            </a:pPr>
            <a:r>
              <a:rPr spc="10" dirty="0"/>
              <a:t>（三）经科技行政主管部门登记的委托境外研发合同；</a:t>
            </a:r>
            <a:endParaRPr spc="10" dirty="0"/>
          </a:p>
          <a:p>
            <a:pPr marL="523240">
              <a:lnSpc>
                <a:spcPct val="100000"/>
              </a:lnSpc>
              <a:spcBef>
                <a:spcPts val="425"/>
              </a:spcBef>
            </a:pPr>
            <a:r>
              <a:rPr spc="130" dirty="0"/>
              <a:t>（四）</a:t>
            </a:r>
            <a:r>
              <a:rPr spc="130" dirty="0">
                <a:latin typeface="Arial" panose="020B0604020202020204"/>
                <a:cs typeface="Arial" panose="020B0604020202020204"/>
              </a:rPr>
              <a:t>“</a:t>
            </a:r>
            <a:r>
              <a:rPr spc="130" dirty="0"/>
              <a:t>研发支出</a:t>
            </a:r>
            <a:r>
              <a:rPr spc="130" dirty="0">
                <a:latin typeface="Arial" panose="020B0604020202020204"/>
                <a:cs typeface="Arial" panose="020B0604020202020204"/>
              </a:rPr>
              <a:t>”</a:t>
            </a:r>
            <a:r>
              <a:rPr spc="130" dirty="0"/>
              <a:t>辅助账及汇总表；</a:t>
            </a:r>
            <a:endParaRPr spc="130" dirty="0"/>
          </a:p>
          <a:p>
            <a:pPr marL="523240">
              <a:lnSpc>
                <a:spcPct val="100000"/>
              </a:lnSpc>
              <a:spcBef>
                <a:spcPts val="535"/>
              </a:spcBef>
            </a:pPr>
            <a:r>
              <a:rPr spc="10" dirty="0"/>
              <a:t>（五）委托境外研发银行支付凭证和受托方开具的收款凭据；</a:t>
            </a:r>
            <a:endParaRPr spc="10" dirty="0"/>
          </a:p>
          <a:p>
            <a:pPr marL="523240" marR="74930">
              <a:lnSpc>
                <a:spcPct val="114000"/>
              </a:lnSpc>
              <a:spcBef>
                <a:spcPts val="135"/>
              </a:spcBef>
            </a:pPr>
            <a:r>
              <a:rPr spc="10" dirty="0"/>
              <a:t>（六）当年委托研发项目的进展情况等资料。 </a:t>
            </a:r>
            <a:r>
              <a:rPr spc="-434" dirty="0"/>
              <a:t> </a:t>
            </a:r>
            <a:r>
              <a:rPr spc="10" dirty="0"/>
              <a:t>企业如果已取得地市级（含）以上科技行政主管部门出具的鉴定意见，应作为资料留存</a:t>
            </a:r>
            <a:endParaRPr spc="10" dirty="0"/>
          </a:p>
          <a:p>
            <a:pPr marL="12700">
              <a:lnSpc>
                <a:spcPct val="100000"/>
              </a:lnSpc>
              <a:spcBef>
                <a:spcPts val="535"/>
              </a:spcBef>
            </a:pPr>
            <a:r>
              <a:rPr spc="5" dirty="0"/>
              <a:t>备查。</a:t>
            </a:r>
            <a:endParaRPr spc="5" dirty="0"/>
          </a:p>
        </p:txBody>
      </p:sp>
      <p:sp>
        <p:nvSpPr>
          <p:cNvPr id="9" name="object 9"/>
          <p:cNvSpPr txBox="1"/>
          <p:nvPr/>
        </p:nvSpPr>
        <p:spPr>
          <a:xfrm>
            <a:off x="1373327" y="6026505"/>
            <a:ext cx="8716010" cy="311150"/>
          </a:xfrm>
          <a:prstGeom prst="rect">
            <a:avLst/>
          </a:prstGeom>
        </p:spPr>
        <p:txBody>
          <a:bodyPr vert="horz" wrap="square" lIns="0" tIns="0" rIns="0" bIns="0" rtlCol="0">
            <a:spAutoFit/>
          </a:bodyPr>
          <a:lstStyle/>
          <a:p>
            <a:pPr marL="12700">
              <a:lnSpc>
                <a:spcPct val="100000"/>
              </a:lnSpc>
            </a:pPr>
            <a:r>
              <a:rPr sz="2000" b="1" spc="10" dirty="0">
                <a:latin typeface="Microsoft JhengHei" panose="020B0604030504040204" charset="-120"/>
                <a:cs typeface="Microsoft JhengHei" panose="020B0604030504040204" charset="-120"/>
              </a:rPr>
              <a:t>企业对委托境外研发费用以及留存备查资料的真实性、合法性承担法律责任。</a:t>
            </a:r>
            <a:endParaRPr sz="2000">
              <a:latin typeface="Microsoft JhengHei" panose="020B0604030504040204" charset="-120"/>
              <a:cs typeface="Microsoft JhengHei" panose="020B0604030504040204" charset="-120"/>
            </a:endParaRPr>
          </a:p>
        </p:txBody>
      </p:sp>
      <p:sp>
        <p:nvSpPr>
          <p:cNvPr id="10" name="object 10"/>
          <p:cNvSpPr/>
          <p:nvPr/>
        </p:nvSpPr>
        <p:spPr>
          <a:xfrm>
            <a:off x="539495" y="1221739"/>
            <a:ext cx="110489" cy="274320"/>
          </a:xfrm>
          <a:custGeom>
            <a:avLst/>
            <a:gdLst/>
            <a:ahLst/>
            <a:cxnLst/>
            <a:rect l="l" t="t" r="r" b="b"/>
            <a:pathLst>
              <a:path w="110490" h="274319">
                <a:moveTo>
                  <a:pt x="0" y="0"/>
                </a:moveTo>
                <a:lnTo>
                  <a:pt x="110159" y="0"/>
                </a:lnTo>
                <a:lnTo>
                  <a:pt x="110159" y="274320"/>
                </a:lnTo>
                <a:lnTo>
                  <a:pt x="0" y="274320"/>
                </a:lnTo>
                <a:lnTo>
                  <a:pt x="0" y="0"/>
                </a:lnTo>
                <a:close/>
              </a:path>
            </a:pathLst>
          </a:custGeom>
          <a:solidFill>
            <a:srgbClr val="4276AA"/>
          </a:solidFill>
        </p:spPr>
        <p:txBody>
          <a:bodyPr wrap="square" lIns="0" tIns="0" rIns="0" bIns="0" rtlCol="0"/>
          <a:lstStyle/>
          <a:p/>
        </p:txBody>
      </p:sp>
      <p:sp>
        <p:nvSpPr>
          <p:cNvPr id="11" name="object 11"/>
          <p:cNvSpPr/>
          <p:nvPr/>
        </p:nvSpPr>
        <p:spPr>
          <a:xfrm>
            <a:off x="539495" y="1112519"/>
            <a:ext cx="386080" cy="109220"/>
          </a:xfrm>
          <a:custGeom>
            <a:avLst/>
            <a:gdLst/>
            <a:ahLst/>
            <a:cxnLst/>
            <a:rect l="l" t="t" r="r" b="b"/>
            <a:pathLst>
              <a:path w="386080" h="109219">
                <a:moveTo>
                  <a:pt x="0" y="0"/>
                </a:moveTo>
                <a:lnTo>
                  <a:pt x="385572" y="0"/>
                </a:lnTo>
                <a:lnTo>
                  <a:pt x="385572" y="109219"/>
                </a:lnTo>
                <a:lnTo>
                  <a:pt x="0" y="109219"/>
                </a:lnTo>
                <a:lnTo>
                  <a:pt x="0" y="0"/>
                </a:lnTo>
                <a:close/>
              </a:path>
            </a:pathLst>
          </a:custGeom>
          <a:solidFill>
            <a:srgbClr val="4276AA"/>
          </a:solidFill>
        </p:spPr>
        <p:txBody>
          <a:bodyPr wrap="square" lIns="0" tIns="0" rIns="0" bIns="0" rtlCol="0"/>
          <a:lstStyle/>
          <a:p/>
        </p:txBody>
      </p:sp>
      <p:sp>
        <p:nvSpPr>
          <p:cNvPr id="12" name="object 12"/>
          <p:cNvSpPr/>
          <p:nvPr/>
        </p:nvSpPr>
        <p:spPr>
          <a:xfrm>
            <a:off x="11145011" y="6562090"/>
            <a:ext cx="386080" cy="110489"/>
          </a:xfrm>
          <a:custGeom>
            <a:avLst/>
            <a:gdLst/>
            <a:ahLst/>
            <a:cxnLst/>
            <a:rect l="l" t="t" r="r" b="b"/>
            <a:pathLst>
              <a:path w="386079"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3" name="object 13"/>
          <p:cNvSpPr/>
          <p:nvPr/>
        </p:nvSpPr>
        <p:spPr>
          <a:xfrm>
            <a:off x="11420475" y="6286500"/>
            <a:ext cx="110489" cy="275590"/>
          </a:xfrm>
          <a:custGeom>
            <a:avLst/>
            <a:gdLst/>
            <a:ahLst/>
            <a:cxnLst/>
            <a:rect l="l" t="t" r="r" b="b"/>
            <a:pathLst>
              <a:path w="110490" h="275590">
                <a:moveTo>
                  <a:pt x="0" y="0"/>
                </a:moveTo>
                <a:lnTo>
                  <a:pt x="110108" y="0"/>
                </a:lnTo>
                <a:lnTo>
                  <a:pt x="110108" y="275590"/>
                </a:lnTo>
                <a:lnTo>
                  <a:pt x="0" y="275590"/>
                </a:lnTo>
                <a:lnTo>
                  <a:pt x="0" y="0"/>
                </a:lnTo>
                <a:close/>
              </a:path>
            </a:pathLst>
          </a:custGeom>
          <a:solidFill>
            <a:srgbClr val="4276AA"/>
          </a:solidFill>
        </p:spPr>
        <p:txBody>
          <a:bodyPr wrap="square" lIns="0" tIns="0" rIns="0" bIns="0" rtlCol="0"/>
          <a:lstStyle/>
          <a:p/>
        </p:txBody>
      </p:sp>
      <p:sp>
        <p:nvSpPr>
          <p:cNvPr id="14" name="object 14"/>
          <p:cNvSpPr txBox="1"/>
          <p:nvPr/>
        </p:nvSpPr>
        <p:spPr>
          <a:xfrm>
            <a:off x="748690" y="6253822"/>
            <a:ext cx="763270" cy="163830"/>
          </a:xfrm>
          <a:prstGeom prst="rect">
            <a:avLst/>
          </a:prstGeom>
        </p:spPr>
        <p:txBody>
          <a:bodyPr vert="horz" wrap="square" lIns="0" tIns="0" rIns="0" bIns="0" rtlCol="0">
            <a:spAutoFit/>
          </a:bodyPr>
          <a:lstStyle/>
          <a:p>
            <a:pPr marL="12700">
              <a:lnSpc>
                <a:spcPct val="100000"/>
              </a:lnSpc>
            </a:pPr>
            <a:r>
              <a:rPr sz="1000" u="sng" spc="-20" dirty="0">
                <a:solidFill>
                  <a:srgbClr val="0000FF"/>
                </a:solidFill>
                <a:latin typeface="Arial" panose="020B0604020202020204"/>
                <a:cs typeface="Arial" panose="020B0604020202020204"/>
                <a:hlinkClick r:id="rId1"/>
              </a:rPr>
              <a:t>www.islide.cc</a:t>
            </a:r>
            <a:endParaRPr sz="1000">
              <a:latin typeface="Arial" panose="020B0604020202020204"/>
              <a:cs typeface="Arial" panose="020B0604020202020204"/>
            </a:endParaRPr>
          </a:p>
        </p:txBody>
      </p:sp>
      <p:sp>
        <p:nvSpPr>
          <p:cNvPr id="15" name="object 15"/>
          <p:cNvSpPr txBox="1"/>
          <p:nvPr/>
        </p:nvSpPr>
        <p:spPr>
          <a:xfrm>
            <a:off x="5804153" y="6253822"/>
            <a:ext cx="57467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16" name="object 16"/>
          <p:cNvSpPr txBox="1"/>
          <p:nvPr/>
        </p:nvSpPr>
        <p:spPr>
          <a:xfrm>
            <a:off x="11307826" y="6431000"/>
            <a:ext cx="110489" cy="194310"/>
          </a:xfrm>
          <a:prstGeom prst="rect">
            <a:avLst/>
          </a:prstGeom>
        </p:spPr>
        <p:txBody>
          <a:bodyPr vert="horz" wrap="square" lIns="0" tIns="0" rIns="0" bIns="0" rtlCol="0">
            <a:spAutoFit/>
          </a:bodyPr>
          <a:lstStyle/>
          <a:p>
            <a:pPr marL="12700">
              <a:lnSpc>
                <a:spcPct val="100000"/>
              </a:lnSpc>
            </a:pPr>
            <a:r>
              <a:rPr sz="1200" spc="-5" dirty="0">
                <a:solidFill>
                  <a:srgbClr val="868686"/>
                </a:solidFill>
                <a:latin typeface="Arial" panose="020B0604020202020204"/>
                <a:cs typeface="Arial" panose="020B0604020202020204"/>
              </a:rPr>
              <a:t>7</a:t>
            </a:r>
            <a:endParaRPr sz="1200">
              <a:latin typeface="Arial" panose="020B0604020202020204"/>
              <a:cs typeface="Arial" panose="020B06040202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8690" y="200405"/>
            <a:ext cx="6751955" cy="496570"/>
          </a:xfrm>
          <a:prstGeom prst="rect">
            <a:avLst/>
          </a:prstGeom>
        </p:spPr>
        <p:txBody>
          <a:bodyPr vert="horz" wrap="square" lIns="0" tIns="0" rIns="0" bIns="0" rtlCol="0">
            <a:spAutoFit/>
          </a:bodyPr>
          <a:lstStyle/>
          <a:p>
            <a:pPr marL="12700">
              <a:lnSpc>
                <a:spcPct val="100000"/>
              </a:lnSpc>
              <a:tabLst>
                <a:tab pos="1459230" algn="l"/>
                <a:tab pos="2677795" algn="l"/>
              </a:tabLst>
            </a:pPr>
            <a:r>
              <a:rPr dirty="0">
                <a:solidFill>
                  <a:srgbClr val="000000"/>
                </a:solidFill>
                <a:latin typeface="Arial" panose="020B0604020202020204"/>
                <a:cs typeface="Arial" panose="020B0604020202020204"/>
              </a:rPr>
              <a:t>•</a:t>
            </a:r>
            <a:r>
              <a:rPr spc="-215" dirty="0">
                <a:solidFill>
                  <a:srgbClr val="000000"/>
                </a:solidFill>
                <a:latin typeface="Arial" panose="020B0604020202020204"/>
                <a:cs typeface="Arial" panose="020B0604020202020204"/>
              </a:rPr>
              <a:t> </a:t>
            </a:r>
            <a:r>
              <a:rPr dirty="0">
                <a:solidFill>
                  <a:srgbClr val="000000"/>
                </a:solidFill>
              </a:rPr>
              <a:t>点击</a:t>
            </a:r>
            <a:r>
              <a:rPr dirty="0">
                <a:solidFill>
                  <a:srgbClr val="000000"/>
                </a:solidFill>
                <a:latin typeface="Tahoma" panose="020B0604030504040204"/>
                <a:cs typeface="Tahoma" panose="020B0604030504040204"/>
              </a:rPr>
              <a:t>“</a:t>
            </a:r>
            <a:r>
              <a:rPr dirty="0">
                <a:solidFill>
                  <a:srgbClr val="000000"/>
                </a:solidFill>
                <a:latin typeface="Tahoma" panose="020B0604030504040204"/>
                <a:cs typeface="Tahoma" panose="020B0604030504040204"/>
              </a:rPr>
              <a:t>	</a:t>
            </a:r>
            <a:r>
              <a:rPr dirty="0">
                <a:solidFill>
                  <a:srgbClr val="000000"/>
                </a:solidFill>
              </a:rPr>
              <a:t>修改</a:t>
            </a:r>
            <a:r>
              <a:rPr dirty="0">
                <a:solidFill>
                  <a:srgbClr val="000000"/>
                </a:solidFill>
                <a:latin typeface="Tahoma" panose="020B0604030504040204"/>
                <a:cs typeface="Tahoma" panose="020B0604030504040204"/>
              </a:rPr>
              <a:t>”</a:t>
            </a:r>
            <a:r>
              <a:rPr dirty="0">
                <a:solidFill>
                  <a:srgbClr val="000000"/>
                </a:solidFill>
                <a:latin typeface="Tahoma" panose="020B0604030504040204"/>
                <a:cs typeface="Tahoma" panose="020B0604030504040204"/>
              </a:rPr>
              <a:t>	</a:t>
            </a:r>
            <a:r>
              <a:rPr dirty="0">
                <a:solidFill>
                  <a:srgbClr val="000000"/>
                </a:solidFill>
              </a:rPr>
              <a:t>进入申报</a:t>
            </a:r>
            <a:r>
              <a:rPr spc="-15" dirty="0">
                <a:solidFill>
                  <a:srgbClr val="000000"/>
                </a:solidFill>
              </a:rPr>
              <a:t>表</a:t>
            </a:r>
            <a:r>
              <a:rPr dirty="0">
                <a:solidFill>
                  <a:srgbClr val="000000"/>
                </a:solidFill>
              </a:rPr>
              <a:t>填报</a:t>
            </a:r>
            <a:r>
              <a:rPr spc="-15" dirty="0">
                <a:solidFill>
                  <a:srgbClr val="000000"/>
                </a:solidFill>
              </a:rPr>
              <a:t>页</a:t>
            </a:r>
            <a:r>
              <a:rPr dirty="0">
                <a:solidFill>
                  <a:srgbClr val="000000"/>
                </a:solidFill>
              </a:rPr>
              <a:t>面</a:t>
            </a:r>
            <a:r>
              <a:rPr spc="5" dirty="0">
                <a:solidFill>
                  <a:srgbClr val="000000"/>
                </a:solidFill>
              </a:rPr>
              <a:t>。</a:t>
            </a:r>
            <a:endParaRPr spc="5" dirty="0">
              <a:solidFill>
                <a:srgbClr val="000000"/>
              </a:solidFill>
            </a:endParaRPr>
          </a:p>
        </p:txBody>
      </p:sp>
      <p:sp>
        <p:nvSpPr>
          <p:cNvPr id="3" name="object 3"/>
          <p:cNvSpPr/>
          <p:nvPr/>
        </p:nvSpPr>
        <p:spPr>
          <a:xfrm>
            <a:off x="1330452" y="1421891"/>
            <a:ext cx="9346692" cy="2534412"/>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05869" y="6286500"/>
            <a:ext cx="125095" cy="330200"/>
          </a:xfrm>
          <a:prstGeom prst="rect">
            <a:avLst/>
          </a:prstGeom>
        </p:spPr>
        <p:txBody>
          <a:bodyPr vert="horz" wrap="square" lIns="0" tIns="2272" rIns="0" bIns="0" rtlCol="0">
            <a:spAutoFit/>
          </a:bodyPr>
          <a:lstStyle/>
          <a:p>
            <a:pPr>
              <a:lnSpc>
                <a:spcPct val="100000"/>
              </a:lnSpc>
              <a:spcBef>
                <a:spcPts val="15"/>
              </a:spcBef>
            </a:pPr>
            <a:endParaRPr sz="1000">
              <a:latin typeface="Times New Roman" panose="02020603050405020304"/>
              <a:cs typeface="Times New Roman" panose="02020603050405020304"/>
            </a:endParaRPr>
          </a:p>
          <a:p>
            <a:pPr>
              <a:lnSpc>
                <a:spcPts val="1430"/>
              </a:lnSpc>
            </a:pPr>
            <a:r>
              <a:rPr sz="1200" spc="-5" dirty="0">
                <a:solidFill>
                  <a:srgbClr val="868686"/>
                </a:solidFill>
                <a:latin typeface="Arial" panose="020B0604020202020204"/>
                <a:cs typeface="Arial" panose="020B0604020202020204"/>
              </a:rPr>
              <a:t>0</a:t>
            </a:r>
            <a:endParaRPr sz="1200">
              <a:latin typeface="Arial" panose="020B0604020202020204"/>
              <a:cs typeface="Arial" panose="020B0604020202020204"/>
            </a:endParaRPr>
          </a:p>
        </p:txBody>
      </p:sp>
      <p:sp>
        <p:nvSpPr>
          <p:cNvPr id="3" name="object 3"/>
          <p:cNvSpPr txBox="1">
            <a:spLocks noGrp="1"/>
          </p:cNvSpPr>
          <p:nvPr>
            <p:ph type="title"/>
          </p:nvPr>
        </p:nvSpPr>
        <p:spPr>
          <a:prstGeom prst="rect">
            <a:avLst/>
          </a:prstGeom>
        </p:spPr>
        <p:txBody>
          <a:bodyPr vert="horz" wrap="square" lIns="0" tIns="204597" rIns="0" bIns="0" rtlCol="0">
            <a:spAutoFit/>
          </a:bodyPr>
          <a:lstStyle/>
          <a:p>
            <a:pPr marL="565785">
              <a:lnSpc>
                <a:spcPct val="100000"/>
              </a:lnSpc>
            </a:pPr>
            <a:r>
              <a:rPr sz="1800" b="1" spc="5" dirty="0">
                <a:solidFill>
                  <a:srgbClr val="3C3C3C"/>
                </a:solidFill>
                <a:latin typeface="Microsoft JhengHei" panose="020B0604030504040204" charset="-120"/>
                <a:cs typeface="Microsoft JhengHei" panose="020B0604030504040204" charset="-120"/>
              </a:rPr>
              <a:t>研发费加计扣除企业所得税优惠政策</a:t>
            </a:r>
            <a:endParaRPr sz="1800">
              <a:latin typeface="Microsoft JhengHei" panose="020B0604030504040204" charset="-120"/>
              <a:cs typeface="Microsoft JhengHei" panose="020B0604030504040204" charset="-120"/>
            </a:endParaRPr>
          </a:p>
        </p:txBody>
      </p:sp>
      <p:sp>
        <p:nvSpPr>
          <p:cNvPr id="4" name="object 4"/>
          <p:cNvSpPr/>
          <p:nvPr/>
        </p:nvSpPr>
        <p:spPr>
          <a:xfrm>
            <a:off x="663701" y="1226058"/>
            <a:ext cx="10770235" cy="5351145"/>
          </a:xfrm>
          <a:custGeom>
            <a:avLst/>
            <a:gdLst/>
            <a:ahLst/>
            <a:cxnLst/>
            <a:rect l="l" t="t" r="r" b="b"/>
            <a:pathLst>
              <a:path w="10770235" h="5351145">
                <a:moveTo>
                  <a:pt x="10766298" y="5350764"/>
                </a:moveTo>
                <a:lnTo>
                  <a:pt x="3810" y="5350764"/>
                </a:lnTo>
                <a:lnTo>
                  <a:pt x="2349" y="5350471"/>
                </a:lnTo>
                <a:lnTo>
                  <a:pt x="1117" y="5349646"/>
                </a:lnTo>
                <a:lnTo>
                  <a:pt x="292" y="5348414"/>
                </a:lnTo>
                <a:lnTo>
                  <a:pt x="0" y="5346953"/>
                </a:lnTo>
                <a:lnTo>
                  <a:pt x="0" y="3809"/>
                </a:lnTo>
                <a:lnTo>
                  <a:pt x="292" y="2349"/>
                </a:lnTo>
                <a:lnTo>
                  <a:pt x="1117" y="1117"/>
                </a:lnTo>
                <a:lnTo>
                  <a:pt x="2349" y="292"/>
                </a:lnTo>
                <a:lnTo>
                  <a:pt x="3810" y="0"/>
                </a:lnTo>
                <a:lnTo>
                  <a:pt x="10766298" y="0"/>
                </a:lnTo>
                <a:lnTo>
                  <a:pt x="10767758" y="292"/>
                </a:lnTo>
                <a:lnTo>
                  <a:pt x="10768990" y="1117"/>
                </a:lnTo>
                <a:lnTo>
                  <a:pt x="10769815" y="2349"/>
                </a:lnTo>
                <a:lnTo>
                  <a:pt x="10770108" y="3809"/>
                </a:lnTo>
                <a:lnTo>
                  <a:pt x="7620" y="3809"/>
                </a:lnTo>
                <a:lnTo>
                  <a:pt x="3810" y="7619"/>
                </a:lnTo>
                <a:lnTo>
                  <a:pt x="7620" y="7619"/>
                </a:lnTo>
                <a:lnTo>
                  <a:pt x="7620" y="5343144"/>
                </a:lnTo>
                <a:lnTo>
                  <a:pt x="3810" y="5343144"/>
                </a:lnTo>
                <a:lnTo>
                  <a:pt x="7620" y="5346953"/>
                </a:lnTo>
                <a:lnTo>
                  <a:pt x="10770108" y="5346953"/>
                </a:lnTo>
                <a:lnTo>
                  <a:pt x="10769815" y="5348414"/>
                </a:lnTo>
                <a:lnTo>
                  <a:pt x="10768990" y="5349646"/>
                </a:lnTo>
                <a:lnTo>
                  <a:pt x="10767758" y="5350471"/>
                </a:lnTo>
                <a:lnTo>
                  <a:pt x="10766298" y="5350764"/>
                </a:lnTo>
                <a:close/>
              </a:path>
            </a:pathLst>
          </a:custGeom>
          <a:solidFill>
            <a:srgbClr val="3C3C3C"/>
          </a:solidFill>
        </p:spPr>
        <p:txBody>
          <a:bodyPr wrap="square" lIns="0" tIns="0" rIns="0" bIns="0" rtlCol="0"/>
          <a:lstStyle/>
          <a:p/>
        </p:txBody>
      </p:sp>
      <p:sp>
        <p:nvSpPr>
          <p:cNvPr id="5" name="object 5"/>
          <p:cNvSpPr/>
          <p:nvPr/>
        </p:nvSpPr>
        <p:spPr>
          <a:xfrm>
            <a:off x="671322" y="1231772"/>
            <a:ext cx="10754995" cy="0"/>
          </a:xfrm>
          <a:custGeom>
            <a:avLst/>
            <a:gdLst/>
            <a:ahLst/>
            <a:cxnLst/>
            <a:rect l="l" t="t" r="r" b="b"/>
            <a:pathLst>
              <a:path w="10754995">
                <a:moveTo>
                  <a:pt x="0" y="0"/>
                </a:moveTo>
                <a:lnTo>
                  <a:pt x="10754868" y="0"/>
                </a:lnTo>
              </a:path>
            </a:pathLst>
          </a:custGeom>
          <a:ln w="3809">
            <a:solidFill>
              <a:srgbClr val="3C3C3C"/>
            </a:solidFill>
          </a:ln>
        </p:spPr>
        <p:txBody>
          <a:bodyPr wrap="square" lIns="0" tIns="0" rIns="0" bIns="0" rtlCol="0"/>
          <a:lstStyle/>
          <a:p/>
        </p:txBody>
      </p:sp>
      <p:sp>
        <p:nvSpPr>
          <p:cNvPr id="6" name="object 6"/>
          <p:cNvSpPr/>
          <p:nvPr/>
        </p:nvSpPr>
        <p:spPr>
          <a:xfrm>
            <a:off x="11430000" y="1229867"/>
            <a:ext cx="0" cy="5343525"/>
          </a:xfrm>
          <a:custGeom>
            <a:avLst/>
            <a:gdLst/>
            <a:ahLst/>
            <a:cxnLst/>
            <a:rect l="l" t="t" r="r" b="b"/>
            <a:pathLst>
              <a:path h="5343525">
                <a:moveTo>
                  <a:pt x="0" y="0"/>
                </a:moveTo>
                <a:lnTo>
                  <a:pt x="0" y="5343143"/>
                </a:lnTo>
              </a:path>
            </a:pathLst>
          </a:custGeom>
          <a:ln w="7619">
            <a:solidFill>
              <a:srgbClr val="3C3C3C"/>
            </a:solidFill>
          </a:ln>
        </p:spPr>
        <p:txBody>
          <a:bodyPr wrap="square" lIns="0" tIns="0" rIns="0" bIns="0" rtlCol="0"/>
          <a:lstStyle/>
          <a:p/>
        </p:txBody>
      </p:sp>
      <p:sp>
        <p:nvSpPr>
          <p:cNvPr id="7" name="object 7"/>
          <p:cNvSpPr/>
          <p:nvPr/>
        </p:nvSpPr>
        <p:spPr>
          <a:xfrm>
            <a:off x="671322" y="6571106"/>
            <a:ext cx="10754995" cy="0"/>
          </a:xfrm>
          <a:custGeom>
            <a:avLst/>
            <a:gdLst/>
            <a:ahLst/>
            <a:cxnLst/>
            <a:rect l="l" t="t" r="r" b="b"/>
            <a:pathLst>
              <a:path w="10754995">
                <a:moveTo>
                  <a:pt x="0" y="0"/>
                </a:moveTo>
                <a:lnTo>
                  <a:pt x="10754868" y="0"/>
                </a:lnTo>
              </a:path>
            </a:pathLst>
          </a:custGeom>
          <a:ln w="3809">
            <a:solidFill>
              <a:srgbClr val="3C3C3C"/>
            </a:solidFill>
          </a:ln>
        </p:spPr>
        <p:txBody>
          <a:bodyPr wrap="square" lIns="0" tIns="0" rIns="0" bIns="0" rtlCol="0"/>
          <a:lstStyle/>
          <a:p/>
        </p:txBody>
      </p:sp>
      <p:sp>
        <p:nvSpPr>
          <p:cNvPr id="8" name="object 8"/>
          <p:cNvSpPr/>
          <p:nvPr/>
        </p:nvSpPr>
        <p:spPr>
          <a:xfrm>
            <a:off x="539495" y="1221739"/>
            <a:ext cx="110489" cy="274320"/>
          </a:xfrm>
          <a:custGeom>
            <a:avLst/>
            <a:gdLst/>
            <a:ahLst/>
            <a:cxnLst/>
            <a:rect l="l" t="t" r="r" b="b"/>
            <a:pathLst>
              <a:path w="110490" h="274319">
                <a:moveTo>
                  <a:pt x="0" y="0"/>
                </a:moveTo>
                <a:lnTo>
                  <a:pt x="110159" y="0"/>
                </a:lnTo>
                <a:lnTo>
                  <a:pt x="110159" y="274320"/>
                </a:lnTo>
                <a:lnTo>
                  <a:pt x="0" y="274320"/>
                </a:lnTo>
                <a:lnTo>
                  <a:pt x="0" y="0"/>
                </a:lnTo>
                <a:close/>
              </a:path>
            </a:pathLst>
          </a:custGeom>
          <a:solidFill>
            <a:srgbClr val="4276AA"/>
          </a:solidFill>
        </p:spPr>
        <p:txBody>
          <a:bodyPr wrap="square" lIns="0" tIns="0" rIns="0" bIns="0" rtlCol="0"/>
          <a:lstStyle/>
          <a:p/>
        </p:txBody>
      </p:sp>
      <p:sp>
        <p:nvSpPr>
          <p:cNvPr id="9" name="object 9"/>
          <p:cNvSpPr/>
          <p:nvPr/>
        </p:nvSpPr>
        <p:spPr>
          <a:xfrm>
            <a:off x="539495" y="1112519"/>
            <a:ext cx="386080" cy="109220"/>
          </a:xfrm>
          <a:custGeom>
            <a:avLst/>
            <a:gdLst/>
            <a:ahLst/>
            <a:cxnLst/>
            <a:rect l="l" t="t" r="r" b="b"/>
            <a:pathLst>
              <a:path w="386080" h="109219">
                <a:moveTo>
                  <a:pt x="0" y="0"/>
                </a:moveTo>
                <a:lnTo>
                  <a:pt x="385572" y="0"/>
                </a:lnTo>
                <a:lnTo>
                  <a:pt x="385572" y="109219"/>
                </a:lnTo>
                <a:lnTo>
                  <a:pt x="0" y="109219"/>
                </a:lnTo>
                <a:lnTo>
                  <a:pt x="0" y="0"/>
                </a:lnTo>
                <a:close/>
              </a:path>
            </a:pathLst>
          </a:custGeom>
          <a:solidFill>
            <a:srgbClr val="4276AA"/>
          </a:solidFill>
        </p:spPr>
        <p:txBody>
          <a:bodyPr wrap="square" lIns="0" tIns="0" rIns="0" bIns="0" rtlCol="0"/>
          <a:lstStyle/>
          <a:p/>
        </p:txBody>
      </p:sp>
      <p:sp>
        <p:nvSpPr>
          <p:cNvPr id="10" name="object 10"/>
          <p:cNvSpPr/>
          <p:nvPr/>
        </p:nvSpPr>
        <p:spPr>
          <a:xfrm>
            <a:off x="11145011" y="6562090"/>
            <a:ext cx="386080" cy="110489"/>
          </a:xfrm>
          <a:custGeom>
            <a:avLst/>
            <a:gdLst/>
            <a:ahLst/>
            <a:cxnLst/>
            <a:rect l="l" t="t" r="r" b="b"/>
            <a:pathLst>
              <a:path w="386079" h="110490">
                <a:moveTo>
                  <a:pt x="0" y="0"/>
                </a:moveTo>
                <a:lnTo>
                  <a:pt x="385572" y="0"/>
                </a:lnTo>
                <a:lnTo>
                  <a:pt x="385572" y="110490"/>
                </a:lnTo>
                <a:lnTo>
                  <a:pt x="0" y="110490"/>
                </a:lnTo>
                <a:lnTo>
                  <a:pt x="0" y="0"/>
                </a:lnTo>
                <a:close/>
              </a:path>
            </a:pathLst>
          </a:custGeom>
          <a:solidFill>
            <a:srgbClr val="4276AA"/>
          </a:solidFill>
        </p:spPr>
        <p:txBody>
          <a:bodyPr wrap="square" lIns="0" tIns="0" rIns="0" bIns="0" rtlCol="0"/>
          <a:lstStyle/>
          <a:p/>
        </p:txBody>
      </p:sp>
      <p:sp>
        <p:nvSpPr>
          <p:cNvPr id="11" name="object 11"/>
          <p:cNvSpPr/>
          <p:nvPr/>
        </p:nvSpPr>
        <p:spPr>
          <a:xfrm>
            <a:off x="11420475" y="6286500"/>
            <a:ext cx="110489" cy="275590"/>
          </a:xfrm>
          <a:custGeom>
            <a:avLst/>
            <a:gdLst/>
            <a:ahLst/>
            <a:cxnLst/>
            <a:rect l="l" t="t" r="r" b="b"/>
            <a:pathLst>
              <a:path w="110490" h="275590">
                <a:moveTo>
                  <a:pt x="0" y="0"/>
                </a:moveTo>
                <a:lnTo>
                  <a:pt x="110108" y="0"/>
                </a:lnTo>
                <a:lnTo>
                  <a:pt x="110108" y="275590"/>
                </a:lnTo>
                <a:lnTo>
                  <a:pt x="0" y="275590"/>
                </a:lnTo>
                <a:lnTo>
                  <a:pt x="0" y="0"/>
                </a:lnTo>
                <a:close/>
              </a:path>
            </a:pathLst>
          </a:custGeom>
          <a:solidFill>
            <a:srgbClr val="4276AA"/>
          </a:solidFill>
        </p:spPr>
        <p:txBody>
          <a:bodyPr wrap="square" lIns="0" tIns="0" rIns="0" bIns="0" rtlCol="0"/>
          <a:lstStyle/>
          <a:p/>
        </p:txBody>
      </p:sp>
      <p:sp>
        <p:nvSpPr>
          <p:cNvPr id="12" name="object 12"/>
          <p:cNvSpPr txBox="1"/>
          <p:nvPr/>
        </p:nvSpPr>
        <p:spPr>
          <a:xfrm>
            <a:off x="748690" y="1324381"/>
            <a:ext cx="10442575" cy="5093335"/>
          </a:xfrm>
          <a:prstGeom prst="rect">
            <a:avLst/>
          </a:prstGeom>
        </p:spPr>
        <p:txBody>
          <a:bodyPr vert="horz" wrap="square" lIns="0" tIns="0" rIns="0" bIns="0" rtlCol="0">
            <a:spAutoFit/>
          </a:bodyPr>
          <a:lstStyle/>
          <a:p>
            <a:pPr marL="77470" algn="just">
              <a:lnSpc>
                <a:spcPct val="100000"/>
              </a:lnSpc>
            </a:pPr>
            <a:r>
              <a:rPr sz="2000" b="1" dirty="0">
                <a:latin typeface="Arial" panose="020B0604020202020204"/>
                <a:cs typeface="Arial" panose="020B0604020202020204"/>
              </a:rPr>
              <a:t>9</a:t>
            </a:r>
            <a:r>
              <a:rPr sz="2000" b="1" dirty="0">
                <a:latin typeface="Microsoft JhengHei" panose="020B0604030504040204" charset="-120"/>
                <a:cs typeface="Microsoft JhengHei" panose="020B0604030504040204" charset="-120"/>
              </a:rPr>
              <a:t>、后续管理</a:t>
            </a:r>
            <a:endParaRPr sz="2000">
              <a:latin typeface="Microsoft JhengHei" panose="020B0604030504040204" charset="-120"/>
              <a:cs typeface="Microsoft JhengHei" panose="020B0604030504040204" charset="-120"/>
            </a:endParaRPr>
          </a:p>
          <a:p>
            <a:pPr marL="77470" algn="just">
              <a:lnSpc>
                <a:spcPct val="100000"/>
              </a:lnSpc>
              <a:spcBef>
                <a:spcPts val="875"/>
              </a:spcBef>
            </a:pPr>
            <a:r>
              <a:rPr sz="1800" dirty="0">
                <a:latin typeface="Wingdings" panose="05000000000000000000"/>
                <a:cs typeface="Wingdings" panose="05000000000000000000"/>
              </a:rPr>
              <a:t></a:t>
            </a:r>
            <a:r>
              <a:rPr sz="2000" b="1" dirty="0">
                <a:latin typeface="Microsoft JhengHei" panose="020B0604030504040204" charset="-120"/>
                <a:cs typeface="Microsoft JhengHei" panose="020B0604030504040204" charset="-120"/>
              </a:rPr>
              <a:t>合理调整：</a:t>
            </a:r>
            <a:r>
              <a:rPr sz="2000" dirty="0">
                <a:latin typeface="Arial Unicode MS" panose="020B0604020202020204" charset="-122"/>
                <a:cs typeface="Arial Unicode MS" panose="020B0604020202020204" charset="-122"/>
              </a:rPr>
              <a:t>企业研发费用各项目的实际发生额归集不准确、汇总额计算不准确的，</a:t>
            </a:r>
            <a:r>
              <a:rPr sz="2000" b="1" dirty="0">
                <a:solidFill>
                  <a:srgbClr val="FF0000"/>
                </a:solidFill>
                <a:latin typeface="Microsoft JhengHei" panose="020B0604030504040204" charset="-120"/>
                <a:cs typeface="Microsoft JhengHei" panose="020B0604030504040204" charset="-120"/>
              </a:rPr>
              <a:t>税务机关</a:t>
            </a:r>
            <a:endParaRPr sz="2000">
              <a:latin typeface="Microsoft JhengHei" panose="020B0604030504040204" charset="-120"/>
              <a:cs typeface="Microsoft JhengHei" panose="020B0604030504040204" charset="-120"/>
            </a:endParaRPr>
          </a:p>
          <a:p>
            <a:pPr marL="77470" algn="just">
              <a:lnSpc>
                <a:spcPct val="100000"/>
              </a:lnSpc>
              <a:spcBef>
                <a:spcPts val="1200"/>
              </a:spcBef>
            </a:pPr>
            <a:r>
              <a:rPr sz="2000" b="1" spc="10" dirty="0">
                <a:solidFill>
                  <a:srgbClr val="FF0000"/>
                </a:solidFill>
                <a:latin typeface="Microsoft JhengHei" panose="020B0604030504040204" charset="-120"/>
                <a:cs typeface="Microsoft JhengHei" panose="020B0604030504040204" charset="-120"/>
              </a:rPr>
              <a:t>有权对其税前扣除额或加计扣除额进行合理调整</a:t>
            </a:r>
            <a:r>
              <a:rPr sz="2000" spc="10" dirty="0">
                <a:solidFill>
                  <a:srgbClr val="FF0000"/>
                </a:solidFill>
                <a:latin typeface="Arial Unicode MS" panose="020B0604020202020204" charset="-122"/>
                <a:cs typeface="Arial Unicode MS" panose="020B0604020202020204" charset="-122"/>
              </a:rPr>
              <a:t>。</a:t>
            </a:r>
            <a:endParaRPr sz="2000">
              <a:latin typeface="Arial Unicode MS" panose="020B0604020202020204" charset="-122"/>
              <a:cs typeface="Arial Unicode MS" panose="020B0604020202020204" charset="-122"/>
            </a:endParaRPr>
          </a:p>
          <a:p>
            <a:pPr marL="77470" algn="just">
              <a:lnSpc>
                <a:spcPct val="100000"/>
              </a:lnSpc>
              <a:spcBef>
                <a:spcPts val="945"/>
              </a:spcBef>
            </a:pPr>
            <a:r>
              <a:rPr sz="1800" dirty="0">
                <a:latin typeface="Wingdings" panose="05000000000000000000"/>
                <a:cs typeface="Wingdings" panose="05000000000000000000"/>
              </a:rPr>
              <a:t></a:t>
            </a:r>
            <a:r>
              <a:rPr sz="2000" b="1" dirty="0">
                <a:latin typeface="Microsoft JhengHei" panose="020B0604030504040204" charset="-120"/>
                <a:cs typeface="Microsoft JhengHei" panose="020B0604030504040204" charset="-120"/>
              </a:rPr>
              <a:t>争议解决：</a:t>
            </a:r>
            <a:r>
              <a:rPr sz="2000" dirty="0">
                <a:latin typeface="Arial Unicode MS" panose="020B0604020202020204" charset="-122"/>
                <a:cs typeface="Arial Unicode MS" panose="020B0604020202020204" charset="-122"/>
              </a:rPr>
              <a:t>税务机关对企业享受加计扣除优惠的研发项目有异议的，</a:t>
            </a:r>
            <a:r>
              <a:rPr sz="2000" b="1" dirty="0">
                <a:solidFill>
                  <a:srgbClr val="FF0000"/>
                </a:solidFill>
                <a:latin typeface="Microsoft JhengHei" panose="020B0604030504040204" charset="-120"/>
                <a:cs typeface="Microsoft JhengHei" panose="020B0604030504040204" charset="-120"/>
              </a:rPr>
              <a:t>可以转请地市级（含）</a:t>
            </a:r>
            <a:endParaRPr sz="2000">
              <a:latin typeface="Microsoft JhengHei" panose="020B0604030504040204" charset="-120"/>
              <a:cs typeface="Microsoft JhengHei" panose="020B0604030504040204" charset="-120"/>
            </a:endParaRPr>
          </a:p>
          <a:p>
            <a:pPr marL="77470" marR="182245">
              <a:lnSpc>
                <a:spcPct val="150000"/>
              </a:lnSpc>
              <a:spcBef>
                <a:spcPts val="55"/>
              </a:spcBef>
            </a:pPr>
            <a:r>
              <a:rPr sz="2000" b="1" dirty="0">
                <a:solidFill>
                  <a:srgbClr val="FF0000"/>
                </a:solidFill>
                <a:latin typeface="Microsoft JhengHei" panose="020B0604030504040204" charset="-120"/>
                <a:cs typeface="Microsoft JhengHei" panose="020B0604030504040204" charset="-120"/>
              </a:rPr>
              <a:t>以上科技行政主管部门出具鉴定意见</a:t>
            </a:r>
            <a:r>
              <a:rPr sz="2000" dirty="0">
                <a:solidFill>
                  <a:srgbClr val="FF0000"/>
                </a:solidFill>
                <a:latin typeface="Arial Unicode MS" panose="020B0604020202020204" charset="-122"/>
                <a:cs typeface="Arial Unicode MS" panose="020B0604020202020204" charset="-122"/>
              </a:rPr>
              <a:t>，</a:t>
            </a:r>
            <a:r>
              <a:rPr sz="2000" dirty="0">
                <a:latin typeface="Arial Unicode MS" panose="020B0604020202020204" charset="-122"/>
                <a:cs typeface="Arial Unicode MS" panose="020B0604020202020204" charset="-122"/>
              </a:rPr>
              <a:t>科技部门应及时回复意见。企业承担省部级（含）以 </a:t>
            </a:r>
            <a:r>
              <a:rPr sz="2000" spc="-440" dirty="0">
                <a:latin typeface="Arial Unicode MS" panose="020B0604020202020204" charset="-122"/>
                <a:cs typeface="Arial Unicode MS" panose="020B0604020202020204" charset="-122"/>
              </a:rPr>
              <a:t> </a:t>
            </a:r>
            <a:r>
              <a:rPr sz="2000" spc="-5" dirty="0">
                <a:latin typeface="Arial Unicode MS" panose="020B0604020202020204" charset="-122"/>
                <a:cs typeface="Arial Unicode MS" panose="020B0604020202020204" charset="-122"/>
              </a:rPr>
              <a:t>上科研项目的，以及以前年度已鉴定的跨年度研发项目，不再需要鉴定。</a:t>
            </a:r>
            <a:endParaRPr sz="2000">
              <a:latin typeface="Arial Unicode MS" panose="020B0604020202020204" charset="-122"/>
              <a:cs typeface="Arial Unicode MS" panose="020B0604020202020204" charset="-122"/>
            </a:endParaRPr>
          </a:p>
          <a:p>
            <a:pPr marL="77470" marR="13970" indent="-635">
              <a:lnSpc>
                <a:spcPct val="150000"/>
              </a:lnSpc>
              <a:spcBef>
                <a:spcPts val="145"/>
              </a:spcBef>
            </a:pPr>
            <a:r>
              <a:rPr sz="1800" dirty="0">
                <a:latin typeface="Wingdings" panose="05000000000000000000"/>
                <a:cs typeface="Wingdings" panose="05000000000000000000"/>
              </a:rPr>
              <a:t></a:t>
            </a:r>
            <a:r>
              <a:rPr sz="2000" b="1" spc="10" dirty="0">
                <a:latin typeface="Microsoft JhengHei" panose="020B0604030504040204" charset="-120"/>
                <a:cs typeface="Microsoft JhengHei" panose="020B0604030504040204" charset="-120"/>
              </a:rPr>
              <a:t>风险核查</a:t>
            </a:r>
            <a:r>
              <a:rPr sz="2000" b="1" spc="15" dirty="0">
                <a:latin typeface="Microsoft JhengHei" panose="020B0604030504040204" charset="-120"/>
                <a:cs typeface="Microsoft JhengHei" panose="020B0604030504040204" charset="-120"/>
              </a:rPr>
              <a:t>：</a:t>
            </a:r>
            <a:r>
              <a:rPr sz="2000" spc="5" dirty="0">
                <a:latin typeface="Arial Unicode MS" panose="020B0604020202020204" charset="-122"/>
                <a:cs typeface="Arial Unicode MS" panose="020B0604020202020204" charset="-122"/>
              </a:rPr>
              <a:t>税务</a:t>
            </a:r>
            <a:r>
              <a:rPr sz="2000" spc="-5" dirty="0">
                <a:latin typeface="Arial Unicode MS" panose="020B0604020202020204" charset="-122"/>
                <a:cs typeface="Arial Unicode MS" panose="020B0604020202020204" charset="-122"/>
              </a:rPr>
              <a:t>部</a:t>
            </a:r>
            <a:r>
              <a:rPr sz="2000" spc="5" dirty="0">
                <a:latin typeface="Arial Unicode MS" panose="020B0604020202020204" charset="-122"/>
                <a:cs typeface="Arial Unicode MS" panose="020B0604020202020204" charset="-122"/>
              </a:rPr>
              <a:t>门应</a:t>
            </a:r>
            <a:r>
              <a:rPr sz="2000" spc="-5" dirty="0">
                <a:latin typeface="Arial Unicode MS" panose="020B0604020202020204" charset="-122"/>
                <a:cs typeface="Arial Unicode MS" panose="020B0604020202020204" charset="-122"/>
              </a:rPr>
              <a:t>加</a:t>
            </a:r>
            <a:r>
              <a:rPr sz="2000" spc="-10" dirty="0">
                <a:latin typeface="Arial Unicode MS" panose="020B0604020202020204" charset="-122"/>
                <a:cs typeface="Arial Unicode MS" panose="020B0604020202020204" charset="-122"/>
              </a:rPr>
              <a:t>强</a:t>
            </a:r>
            <a:r>
              <a:rPr sz="2000" spc="5" dirty="0">
                <a:latin typeface="Arial Unicode MS" panose="020B0604020202020204" charset="-122"/>
                <a:cs typeface="Arial Unicode MS" panose="020B0604020202020204" charset="-122"/>
              </a:rPr>
              <a:t>研发</a:t>
            </a:r>
            <a:r>
              <a:rPr sz="2000" spc="-20" dirty="0">
                <a:latin typeface="Arial Unicode MS" panose="020B0604020202020204" charset="-122"/>
                <a:cs typeface="Arial Unicode MS" panose="020B0604020202020204" charset="-122"/>
              </a:rPr>
              <a:t>费</a:t>
            </a:r>
            <a:r>
              <a:rPr sz="2000" spc="5" dirty="0">
                <a:latin typeface="Arial Unicode MS" panose="020B0604020202020204" charset="-122"/>
                <a:cs typeface="Arial Unicode MS" panose="020B0604020202020204" charset="-122"/>
              </a:rPr>
              <a:t>用加</a:t>
            </a:r>
            <a:r>
              <a:rPr sz="2000" spc="-20" dirty="0">
                <a:latin typeface="Arial Unicode MS" panose="020B0604020202020204" charset="-122"/>
                <a:cs typeface="Arial Unicode MS" panose="020B0604020202020204" charset="-122"/>
              </a:rPr>
              <a:t>计</a:t>
            </a:r>
            <a:r>
              <a:rPr sz="2000" spc="5" dirty="0">
                <a:latin typeface="Arial Unicode MS" panose="020B0604020202020204" charset="-122"/>
                <a:cs typeface="Arial Unicode MS" panose="020B0604020202020204" charset="-122"/>
              </a:rPr>
              <a:t>扣除</a:t>
            </a:r>
            <a:r>
              <a:rPr sz="2000" spc="-20" dirty="0">
                <a:latin typeface="Arial Unicode MS" panose="020B0604020202020204" charset="-122"/>
                <a:cs typeface="Arial Unicode MS" panose="020B0604020202020204" charset="-122"/>
              </a:rPr>
              <a:t>优</a:t>
            </a:r>
            <a:r>
              <a:rPr sz="2000" spc="5" dirty="0">
                <a:latin typeface="Arial Unicode MS" panose="020B0604020202020204" charset="-122"/>
                <a:cs typeface="Arial Unicode MS" panose="020B0604020202020204" charset="-122"/>
              </a:rPr>
              <a:t>惠政</a:t>
            </a:r>
            <a:r>
              <a:rPr sz="2000" spc="-20" dirty="0">
                <a:latin typeface="Arial Unicode MS" panose="020B0604020202020204" charset="-122"/>
                <a:cs typeface="Arial Unicode MS" panose="020B0604020202020204" charset="-122"/>
              </a:rPr>
              <a:t>策</a:t>
            </a:r>
            <a:r>
              <a:rPr sz="2000" spc="5" dirty="0">
                <a:latin typeface="Arial Unicode MS" panose="020B0604020202020204" charset="-122"/>
                <a:cs typeface="Arial Unicode MS" panose="020B0604020202020204" charset="-122"/>
              </a:rPr>
              <a:t>的后</a:t>
            </a:r>
            <a:r>
              <a:rPr sz="2000" spc="-20" dirty="0">
                <a:latin typeface="Arial Unicode MS" panose="020B0604020202020204" charset="-122"/>
                <a:cs typeface="Arial Unicode MS" panose="020B0604020202020204" charset="-122"/>
              </a:rPr>
              <a:t>续</a:t>
            </a:r>
            <a:r>
              <a:rPr sz="2000" spc="5" dirty="0">
                <a:latin typeface="Arial Unicode MS" panose="020B0604020202020204" charset="-122"/>
                <a:cs typeface="Arial Unicode MS" panose="020B0604020202020204" charset="-122"/>
              </a:rPr>
              <a:t>管理</a:t>
            </a:r>
            <a:r>
              <a:rPr sz="2000" spc="-20" dirty="0">
                <a:latin typeface="Arial Unicode MS" panose="020B0604020202020204" charset="-122"/>
                <a:cs typeface="Arial Unicode MS" panose="020B0604020202020204" charset="-122"/>
              </a:rPr>
              <a:t>，</a:t>
            </a:r>
            <a:r>
              <a:rPr sz="2000" spc="5" dirty="0">
                <a:latin typeface="Arial Unicode MS" panose="020B0604020202020204" charset="-122"/>
                <a:cs typeface="Arial Unicode MS" panose="020B0604020202020204" charset="-122"/>
              </a:rPr>
              <a:t>定期</a:t>
            </a:r>
            <a:r>
              <a:rPr sz="2000" spc="-20" dirty="0">
                <a:latin typeface="Arial Unicode MS" panose="020B0604020202020204" charset="-122"/>
                <a:cs typeface="Arial Unicode MS" panose="020B0604020202020204" charset="-122"/>
              </a:rPr>
              <a:t>开</a:t>
            </a:r>
            <a:r>
              <a:rPr sz="2000" spc="5" dirty="0">
                <a:latin typeface="Arial Unicode MS" panose="020B0604020202020204" charset="-122"/>
                <a:cs typeface="Arial Unicode MS" panose="020B0604020202020204" charset="-122"/>
              </a:rPr>
              <a:t>展核</a:t>
            </a:r>
            <a:r>
              <a:rPr sz="2000" spc="-20" dirty="0">
                <a:latin typeface="Arial Unicode MS" panose="020B0604020202020204" charset="-122"/>
                <a:cs typeface="Arial Unicode MS" panose="020B0604020202020204" charset="-122"/>
              </a:rPr>
              <a:t>查</a:t>
            </a:r>
            <a:r>
              <a:rPr sz="2000" spc="15" dirty="0">
                <a:latin typeface="Arial Unicode MS" panose="020B0604020202020204" charset="-122"/>
                <a:cs typeface="Arial Unicode MS" panose="020B0604020202020204" charset="-122"/>
              </a:rPr>
              <a:t>，</a:t>
            </a:r>
            <a:r>
              <a:rPr sz="2000" b="1" spc="10" dirty="0">
                <a:solidFill>
                  <a:srgbClr val="FF0000"/>
                </a:solidFill>
                <a:latin typeface="Microsoft JhengHei" panose="020B0604030504040204" charset="-120"/>
                <a:cs typeface="Microsoft JhengHei" panose="020B0604030504040204" charset="-120"/>
              </a:rPr>
              <a:t>年</a:t>
            </a:r>
            <a:r>
              <a:rPr sz="2000" b="1" dirty="0">
                <a:solidFill>
                  <a:srgbClr val="FF0000"/>
                </a:solidFill>
                <a:latin typeface="Microsoft JhengHei" panose="020B0604030504040204" charset="-120"/>
                <a:cs typeface="Microsoft JhengHei" panose="020B0604030504040204" charset="-120"/>
              </a:rPr>
              <a:t>度核 </a:t>
            </a:r>
            <a:r>
              <a:rPr sz="2000" b="1" dirty="0">
                <a:solidFill>
                  <a:srgbClr val="FF0000"/>
                </a:solidFill>
                <a:latin typeface="Microsoft JhengHei" panose="020B0604030504040204" charset="-120"/>
                <a:cs typeface="Microsoft JhengHei" panose="020B0604030504040204" charset="-120"/>
              </a:rPr>
              <a:t> </a:t>
            </a:r>
            <a:r>
              <a:rPr sz="2000" b="1" spc="-35" dirty="0">
                <a:solidFill>
                  <a:srgbClr val="FF0000"/>
                </a:solidFill>
                <a:latin typeface="Microsoft JhengHei" panose="020B0604030504040204" charset="-120"/>
                <a:cs typeface="Microsoft JhengHei" panose="020B0604030504040204" charset="-120"/>
              </a:rPr>
              <a:t>查面不得低于</a:t>
            </a:r>
            <a:r>
              <a:rPr sz="2000" b="1" spc="-35" dirty="0">
                <a:solidFill>
                  <a:srgbClr val="FF0000"/>
                </a:solidFill>
                <a:latin typeface="Arial" panose="020B0604020202020204"/>
                <a:cs typeface="Arial" panose="020B0604020202020204"/>
              </a:rPr>
              <a:t>20%</a:t>
            </a:r>
            <a:r>
              <a:rPr sz="2000" b="1" spc="-35" dirty="0">
                <a:solidFill>
                  <a:srgbClr val="FF0000"/>
                </a:solidFill>
                <a:latin typeface="Microsoft JhengHei" panose="020B0604030504040204" charset="-120"/>
                <a:cs typeface="Microsoft JhengHei" panose="020B0604030504040204" charset="-120"/>
              </a:rPr>
              <a:t>。</a:t>
            </a:r>
            <a:endParaRPr sz="2000">
              <a:latin typeface="Microsoft JhengHei" panose="020B0604030504040204" charset="-120"/>
              <a:cs typeface="Microsoft JhengHei" panose="020B0604030504040204" charset="-120"/>
            </a:endParaRPr>
          </a:p>
          <a:p>
            <a:pPr marL="77470" marR="27305" algn="just">
              <a:lnSpc>
                <a:spcPct val="150000"/>
              </a:lnSpc>
              <a:spcBef>
                <a:spcPts val="170"/>
              </a:spcBef>
            </a:pPr>
            <a:r>
              <a:rPr sz="1800" spc="-20" dirty="0">
                <a:latin typeface="Wingdings" panose="05000000000000000000"/>
                <a:cs typeface="Wingdings" panose="05000000000000000000"/>
              </a:rPr>
              <a:t></a:t>
            </a:r>
            <a:r>
              <a:rPr sz="2000" b="1" spc="-20" dirty="0">
                <a:latin typeface="Microsoft JhengHei" panose="020B0604030504040204" charset="-120"/>
                <a:cs typeface="Microsoft JhengHei" panose="020B0604030504040204" charset="-120"/>
              </a:rPr>
              <a:t>追溯调整：</a:t>
            </a:r>
            <a:r>
              <a:rPr sz="2000" spc="-20" dirty="0">
                <a:latin typeface="Arial Unicode MS" panose="020B0604020202020204" charset="-122"/>
                <a:cs typeface="Arial Unicode MS" panose="020B0604020202020204" charset="-122"/>
              </a:rPr>
              <a:t>企业符合规定的研发费用加计扣除条件而在2016年1月1日以后未及时享受该项税 </a:t>
            </a:r>
            <a:r>
              <a:rPr sz="2000" spc="-455" dirty="0">
                <a:latin typeface="Arial Unicode MS" panose="020B0604020202020204" charset="-122"/>
                <a:cs typeface="Arial Unicode MS" panose="020B0604020202020204" charset="-122"/>
              </a:rPr>
              <a:t> </a:t>
            </a:r>
            <a:r>
              <a:rPr sz="2000" spc="-5" dirty="0">
                <a:latin typeface="Arial Unicode MS" panose="020B0604020202020204" charset="-122"/>
                <a:cs typeface="Arial Unicode MS" panose="020B0604020202020204" charset="-122"/>
              </a:rPr>
              <a:t>收优惠的，可以追溯享受并履行备案手续，</a:t>
            </a:r>
            <a:r>
              <a:rPr sz="2000" b="1" spc="-5" dirty="0">
                <a:solidFill>
                  <a:srgbClr val="FF0000"/>
                </a:solidFill>
                <a:latin typeface="Microsoft JhengHei" panose="020B0604030504040204" charset="-120"/>
                <a:cs typeface="Microsoft JhengHei" panose="020B0604030504040204" charset="-120"/>
              </a:rPr>
              <a:t>追溯期限最长为</a:t>
            </a:r>
            <a:r>
              <a:rPr sz="2000" b="1" spc="-5" dirty="0">
                <a:solidFill>
                  <a:srgbClr val="FF0000"/>
                </a:solidFill>
                <a:latin typeface="Arial" panose="020B0604020202020204"/>
                <a:cs typeface="Arial" panose="020B0604020202020204"/>
              </a:rPr>
              <a:t>3</a:t>
            </a:r>
            <a:r>
              <a:rPr sz="2000" b="1" spc="-5" dirty="0">
                <a:solidFill>
                  <a:srgbClr val="FF0000"/>
                </a:solidFill>
                <a:latin typeface="Microsoft JhengHei" panose="020B0604030504040204" charset="-120"/>
                <a:cs typeface="Microsoft JhengHei" panose="020B0604030504040204" charset="-120"/>
              </a:rPr>
              <a:t>年</a:t>
            </a:r>
            <a:r>
              <a:rPr sz="2000" spc="-5" dirty="0">
                <a:latin typeface="Arial Unicode MS" panose="020B0604020202020204" charset="-122"/>
                <a:cs typeface="Arial Unicode MS" panose="020B0604020202020204" charset="-122"/>
              </a:rPr>
              <a:t>。涉及追溯享受优惠政策的， </a:t>
            </a:r>
            <a:r>
              <a:rPr sz="2000" spc="-425" dirty="0">
                <a:latin typeface="Arial Unicode MS" panose="020B0604020202020204" charset="-122"/>
                <a:cs typeface="Arial Unicode MS" panose="020B0604020202020204" charset="-122"/>
              </a:rPr>
              <a:t> </a:t>
            </a:r>
            <a:r>
              <a:rPr sz="2000" spc="-50" dirty="0">
                <a:latin typeface="Arial Unicode MS" panose="020B0604020202020204" charset="-122"/>
                <a:cs typeface="Arial Unicode MS" panose="020B0604020202020204" charset="-122"/>
              </a:rPr>
              <a:t>可以按照2017年40号公告执行。</a:t>
            </a:r>
            <a:endParaRPr sz="2000">
              <a:latin typeface="Arial Unicode MS" panose="020B0604020202020204" charset="-122"/>
              <a:cs typeface="Arial Unicode MS" panose="020B0604020202020204" charset="-122"/>
            </a:endParaRPr>
          </a:p>
          <a:p>
            <a:pPr marL="12700">
              <a:lnSpc>
                <a:spcPct val="100000"/>
              </a:lnSpc>
              <a:spcBef>
                <a:spcPts val="625"/>
              </a:spcBef>
              <a:tabLst>
                <a:tab pos="5067935" algn="l"/>
              </a:tabLst>
            </a:pPr>
            <a:r>
              <a:rPr sz="1000" u="sng" spc="-20" dirty="0">
                <a:solidFill>
                  <a:srgbClr val="0000FF"/>
                </a:solidFill>
                <a:latin typeface="Arial" panose="020B0604020202020204"/>
                <a:cs typeface="Arial" panose="020B0604020202020204"/>
                <a:hlinkClick r:id="rId1"/>
              </a:rPr>
              <a:t>www.islide.cc</a:t>
            </a:r>
            <a:r>
              <a:rPr sz="1000" spc="-20" dirty="0">
                <a:solidFill>
                  <a:srgbClr val="0000FF"/>
                </a:solidFill>
                <a:latin typeface="Arial" panose="020B0604020202020204"/>
                <a:cs typeface="Arial" panose="020B0604020202020204"/>
              </a:rPr>
              <a:t>	</a:t>
            </a:r>
            <a:r>
              <a:rPr sz="1000" spc="-20" dirty="0">
                <a:solidFill>
                  <a:srgbClr val="7C7C7C"/>
                </a:solidFill>
                <a:latin typeface="Arial" panose="020B0604020202020204"/>
                <a:cs typeface="Arial" panose="020B0604020202020204"/>
              </a:rPr>
              <a:t>2020/4/17</a:t>
            </a:r>
            <a:endParaRPr sz="1000">
              <a:latin typeface="Arial" panose="020B0604020202020204"/>
              <a:cs typeface="Arial" panose="020B0604020202020204"/>
            </a:endParaRPr>
          </a:p>
        </p:txBody>
      </p:sp>
      <p:sp>
        <p:nvSpPr>
          <p:cNvPr id="13" name="object 13"/>
          <p:cNvSpPr txBox="1"/>
          <p:nvPr/>
        </p:nvSpPr>
        <p:spPr>
          <a:xfrm>
            <a:off x="11307826" y="6431000"/>
            <a:ext cx="110489" cy="194310"/>
          </a:xfrm>
          <a:prstGeom prst="rect">
            <a:avLst/>
          </a:prstGeom>
        </p:spPr>
        <p:txBody>
          <a:bodyPr vert="horz" wrap="square" lIns="0" tIns="0" rIns="0" bIns="0" rtlCol="0">
            <a:spAutoFit/>
          </a:bodyPr>
          <a:lstStyle/>
          <a:p>
            <a:pPr marL="12700">
              <a:lnSpc>
                <a:spcPct val="100000"/>
              </a:lnSpc>
            </a:pPr>
            <a:r>
              <a:rPr sz="1200" spc="-5" dirty="0">
                <a:solidFill>
                  <a:srgbClr val="868686"/>
                </a:solidFill>
                <a:latin typeface="Arial" panose="020B0604020202020204"/>
                <a:cs typeface="Arial" panose="020B0604020202020204"/>
              </a:rPr>
              <a:t>8</a:t>
            </a:r>
            <a:endParaRPr sz="1200">
              <a:latin typeface="Arial" panose="020B0604020202020204"/>
              <a:cs typeface="Arial" panose="020B0604020202020204"/>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6607" y="1569719"/>
            <a:ext cx="9880600" cy="4612005"/>
          </a:xfrm>
          <a:custGeom>
            <a:avLst/>
            <a:gdLst/>
            <a:ahLst/>
            <a:cxnLst/>
            <a:rect l="l" t="t" r="r" b="b"/>
            <a:pathLst>
              <a:path w="9880600" h="4612005">
                <a:moveTo>
                  <a:pt x="0" y="0"/>
                </a:moveTo>
                <a:lnTo>
                  <a:pt x="9880092" y="0"/>
                </a:lnTo>
                <a:lnTo>
                  <a:pt x="9880092" y="4611624"/>
                </a:lnTo>
                <a:lnTo>
                  <a:pt x="0" y="4611624"/>
                </a:lnTo>
                <a:lnTo>
                  <a:pt x="0" y="0"/>
                </a:lnTo>
                <a:close/>
              </a:path>
            </a:pathLst>
          </a:custGeom>
          <a:solidFill>
            <a:srgbClr val="446FC4"/>
          </a:solidFill>
        </p:spPr>
        <p:txBody>
          <a:bodyPr wrap="square" lIns="0" tIns="0" rIns="0" bIns="0" rtlCol="0"/>
          <a:lstStyle/>
          <a:p/>
        </p:txBody>
      </p:sp>
      <p:sp>
        <p:nvSpPr>
          <p:cNvPr id="3" name="object 3"/>
          <p:cNvSpPr txBox="1"/>
          <p:nvPr/>
        </p:nvSpPr>
        <p:spPr>
          <a:xfrm>
            <a:off x="2291842" y="1529715"/>
            <a:ext cx="8509635" cy="281305"/>
          </a:xfrm>
          <a:prstGeom prst="rect">
            <a:avLst/>
          </a:prstGeom>
        </p:spPr>
        <p:txBody>
          <a:bodyPr vert="horz" wrap="square" lIns="0" tIns="0" rIns="0" bIns="0" rtlCol="0">
            <a:spAutoFit/>
          </a:bodyPr>
          <a:lstStyle/>
          <a:p>
            <a:pPr marL="12700">
              <a:lnSpc>
                <a:spcPct val="100000"/>
              </a:lnSpc>
            </a:pPr>
            <a:r>
              <a:rPr sz="1800" spc="130" dirty="0">
                <a:latin typeface="Arial Unicode MS" panose="020B0604020202020204" charset="-122"/>
                <a:cs typeface="Arial Unicode MS" panose="020B0604020202020204" charset="-122"/>
              </a:rPr>
              <a:t>（</a:t>
            </a:r>
            <a:r>
              <a:rPr sz="1800" spc="130" dirty="0">
                <a:latin typeface="Tahoma" panose="020B0604030504040204"/>
                <a:cs typeface="Tahoma" panose="020B0604030504040204"/>
              </a:rPr>
              <a:t>1</a:t>
            </a:r>
            <a:r>
              <a:rPr sz="1800" spc="130" dirty="0">
                <a:latin typeface="Arial Unicode MS" panose="020B0604020202020204" charset="-122"/>
                <a:cs typeface="Arial Unicode MS" panose="020B0604020202020204" charset="-122"/>
              </a:rPr>
              <a:t>）企业申报享受研发费用加计扣除政策时，按照《国家税务总局关于发布修</a:t>
            </a:r>
            <a:endParaRPr sz="1800">
              <a:latin typeface="Arial Unicode MS" panose="020B0604020202020204" charset="-122"/>
              <a:cs typeface="Arial Unicode MS" panose="020B0604020202020204" charset="-122"/>
            </a:endParaRPr>
          </a:p>
        </p:txBody>
      </p:sp>
      <p:sp>
        <p:nvSpPr>
          <p:cNvPr id="4" name="object 4"/>
          <p:cNvSpPr txBox="1"/>
          <p:nvPr/>
        </p:nvSpPr>
        <p:spPr>
          <a:xfrm>
            <a:off x="2291842" y="1784984"/>
            <a:ext cx="8964295" cy="4331970"/>
          </a:xfrm>
          <a:prstGeom prst="rect">
            <a:avLst/>
          </a:prstGeom>
        </p:spPr>
        <p:txBody>
          <a:bodyPr vert="horz" wrap="square" lIns="0" tIns="0" rIns="0" bIns="0" rtlCol="0">
            <a:spAutoFit/>
          </a:bodyPr>
          <a:lstStyle/>
          <a:p>
            <a:pPr marL="12700">
              <a:lnSpc>
                <a:spcPct val="100000"/>
              </a:lnSpc>
            </a:pPr>
            <a:r>
              <a:rPr sz="1800" spc="90" dirty="0">
                <a:latin typeface="Arial Unicode MS" panose="020B0604020202020204" charset="-122"/>
                <a:cs typeface="Arial Unicode MS" panose="020B0604020202020204" charset="-122"/>
              </a:rPr>
              <a:t>订后的</a:t>
            </a:r>
            <a:endParaRPr sz="1800">
              <a:latin typeface="Arial Unicode MS" panose="020B0604020202020204" charset="-122"/>
              <a:cs typeface="Arial Unicode MS" panose="020B0604020202020204" charset="-122"/>
            </a:endParaRPr>
          </a:p>
          <a:p>
            <a:pPr marL="12700" marR="337820">
              <a:lnSpc>
                <a:spcPct val="146000"/>
              </a:lnSpc>
              <a:spcBef>
                <a:spcPts val="395"/>
              </a:spcBef>
            </a:pPr>
            <a:r>
              <a:rPr sz="1800" spc="-5" dirty="0">
                <a:latin typeface="Arial Unicode MS" panose="020B0604020202020204" charset="-122"/>
                <a:cs typeface="Arial Unicode MS" panose="020B0604020202020204" charset="-122"/>
              </a:rPr>
              <a:t>〈企业所得税优惠政策事项办理办法〉的公告》（国家税务总局公</a:t>
            </a:r>
            <a:r>
              <a:rPr sz="1800" spc="5" dirty="0">
                <a:latin typeface="Arial Unicode MS" panose="020B0604020202020204" charset="-122"/>
                <a:cs typeface="Arial Unicode MS" panose="020B0604020202020204" charset="-122"/>
              </a:rPr>
              <a:t>告</a:t>
            </a:r>
            <a:r>
              <a:rPr sz="1800" spc="125" dirty="0">
                <a:latin typeface="Tahoma" panose="020B0604030504040204"/>
                <a:cs typeface="Tahoma" panose="020B0604030504040204"/>
              </a:rPr>
              <a:t>2018</a:t>
            </a:r>
            <a:r>
              <a:rPr sz="1800" dirty="0">
                <a:latin typeface="Arial Unicode MS" panose="020B0604020202020204" charset="-122"/>
                <a:cs typeface="Arial Unicode MS" panose="020B0604020202020204" charset="-122"/>
              </a:rPr>
              <a:t>年</a:t>
            </a:r>
            <a:r>
              <a:rPr sz="1800" spc="-5" dirty="0">
                <a:latin typeface="Arial Unicode MS" panose="020B0604020202020204" charset="-122"/>
                <a:cs typeface="Arial Unicode MS" panose="020B0604020202020204" charset="-122"/>
              </a:rPr>
              <a:t>第</a:t>
            </a:r>
            <a:r>
              <a:rPr sz="1800" spc="125" dirty="0">
                <a:latin typeface="Tahoma" panose="020B0604030504040204"/>
                <a:cs typeface="Tahoma" panose="020B0604030504040204"/>
              </a:rPr>
              <a:t>23</a:t>
            </a:r>
            <a:r>
              <a:rPr sz="1800" spc="-5" dirty="0">
                <a:latin typeface="Arial Unicode MS" panose="020B0604020202020204" charset="-122"/>
                <a:cs typeface="Arial Unicode MS" panose="020B0604020202020204" charset="-122"/>
              </a:rPr>
              <a:t>号</a:t>
            </a:r>
            <a:r>
              <a:rPr sz="1800" dirty="0">
                <a:latin typeface="Arial Unicode MS" panose="020B0604020202020204" charset="-122"/>
                <a:cs typeface="Arial Unicode MS" panose="020B0604020202020204" charset="-122"/>
              </a:rPr>
              <a:t>） </a:t>
            </a:r>
            <a:r>
              <a:rPr sz="1800" dirty="0">
                <a:latin typeface="Arial Unicode MS" panose="020B0604020202020204" charset="-122"/>
                <a:cs typeface="Arial Unicode MS" panose="020B0604020202020204" charset="-122"/>
              </a:rPr>
              <a:t> 的规定执行，不再填报《研发项目可加计扣除研究开发费用情况归集表》和报送</a:t>
            </a:r>
            <a:endParaRPr sz="1800">
              <a:latin typeface="Arial Unicode MS" panose="020B0604020202020204" charset="-122"/>
              <a:cs typeface="Arial Unicode MS" panose="020B0604020202020204" charset="-122"/>
            </a:endParaRPr>
          </a:p>
          <a:p>
            <a:pPr marL="12700" marR="435610">
              <a:lnSpc>
                <a:spcPct val="151000"/>
              </a:lnSpc>
              <a:spcBef>
                <a:spcPts val="300"/>
              </a:spcBef>
              <a:tabLst>
                <a:tab pos="468630" algn="l"/>
                <a:tab pos="1026160" algn="l"/>
                <a:tab pos="1391920" algn="l"/>
                <a:tab pos="1757045" algn="l"/>
                <a:tab pos="2122170" algn="l"/>
                <a:tab pos="2350135" algn="l"/>
                <a:tab pos="4635500" algn="l"/>
                <a:tab pos="5777865" algn="l"/>
              </a:tabLst>
            </a:pPr>
            <a:r>
              <a:rPr sz="1800" dirty="0">
                <a:latin typeface="Arial Unicode MS" panose="020B0604020202020204" charset="-122"/>
                <a:cs typeface="Arial Unicode MS" panose="020B0604020202020204" charset="-122"/>
              </a:rPr>
              <a:t>《</a:t>
            </a:r>
            <a:r>
              <a:rPr sz="1800" spc="-5" dirty="0">
                <a:latin typeface="Tahoma" panose="020B0604030504040204"/>
                <a:cs typeface="Tahoma" panose="020B0604030504040204"/>
              </a:rPr>
              <a:t>“</a:t>
            </a:r>
            <a:r>
              <a:rPr sz="1800" spc="-5" dirty="0">
                <a:latin typeface="Tahoma" panose="020B0604030504040204"/>
                <a:cs typeface="Tahoma" panose="020B0604030504040204"/>
              </a:rPr>
              <a:t>	</a:t>
            </a:r>
            <a:r>
              <a:rPr sz="1800" spc="-5" dirty="0">
                <a:latin typeface="Arial Unicode MS" panose="020B0604020202020204" charset="-122"/>
                <a:cs typeface="Arial Unicode MS" panose="020B0604020202020204" charset="-122"/>
              </a:rPr>
              <a:t>研	发	支	出	</a:t>
            </a:r>
            <a:r>
              <a:rPr sz="1800" spc="-5" dirty="0">
                <a:latin typeface="Tahoma" panose="020B0604030504040204"/>
                <a:cs typeface="Tahoma" panose="020B0604030504040204"/>
              </a:rPr>
              <a:t>”</a:t>
            </a:r>
            <a:r>
              <a:rPr sz="1800" spc="-5" dirty="0">
                <a:latin typeface="Tahoma" panose="020B0604030504040204"/>
                <a:cs typeface="Tahoma" panose="020B0604030504040204"/>
              </a:rPr>
              <a:t>	</a:t>
            </a:r>
            <a:r>
              <a:rPr sz="1800" spc="-5" dirty="0">
                <a:latin typeface="Arial Unicode MS" panose="020B0604020202020204" charset="-122"/>
                <a:cs typeface="Arial Unicode MS" panose="020B0604020202020204" charset="-122"/>
              </a:rPr>
              <a:t>辅助账汇总表》。《</a:t>
            </a:r>
            <a:r>
              <a:rPr sz="1800" spc="-5" dirty="0">
                <a:latin typeface="Tahoma" panose="020B0604030504040204"/>
                <a:cs typeface="Tahoma" panose="020B0604030504040204"/>
              </a:rPr>
              <a:t>“</a:t>
            </a:r>
            <a:r>
              <a:rPr sz="1800" spc="-5" dirty="0">
                <a:latin typeface="Tahoma" panose="020B0604030504040204"/>
                <a:cs typeface="Tahoma" panose="020B0604030504040204"/>
              </a:rPr>
              <a:t>	</a:t>
            </a:r>
            <a:r>
              <a:rPr sz="1800" spc="-5" dirty="0">
                <a:latin typeface="Arial Unicode MS" panose="020B0604020202020204" charset="-122"/>
                <a:cs typeface="Arial Unicode MS" panose="020B0604020202020204" charset="-122"/>
              </a:rPr>
              <a:t>研发支出</a:t>
            </a:r>
            <a:r>
              <a:rPr sz="1800" spc="-5" dirty="0">
                <a:latin typeface="Tahoma" panose="020B0604030504040204"/>
                <a:cs typeface="Tahoma" panose="020B0604030504040204"/>
              </a:rPr>
              <a:t>”</a:t>
            </a:r>
            <a:r>
              <a:rPr sz="1800" spc="-5" dirty="0">
                <a:latin typeface="Tahoma" panose="020B0604030504040204"/>
                <a:cs typeface="Tahoma" panose="020B0604030504040204"/>
              </a:rPr>
              <a:t>	</a:t>
            </a:r>
            <a:r>
              <a:rPr sz="1800" spc="-5" dirty="0">
                <a:latin typeface="Arial Unicode MS" panose="020B0604020202020204" charset="-122"/>
                <a:cs typeface="Arial Unicode MS" panose="020B0604020202020204" charset="-122"/>
              </a:rPr>
              <a:t>辅助账汇总表》由企业留存  备查。</a:t>
            </a:r>
            <a:endParaRPr sz="1800">
              <a:latin typeface="Arial Unicode MS" panose="020B0604020202020204" charset="-122"/>
              <a:cs typeface="Arial Unicode MS" panose="020B0604020202020204" charset="-122"/>
            </a:endParaRPr>
          </a:p>
          <a:p>
            <a:pPr marL="12700">
              <a:lnSpc>
                <a:spcPts val="1470"/>
              </a:lnSpc>
              <a:tabLst>
                <a:tab pos="1296670" algn="l"/>
                <a:tab pos="2439035" algn="l"/>
              </a:tabLst>
            </a:pPr>
            <a:r>
              <a:rPr sz="1800" spc="20" dirty="0">
                <a:latin typeface="Arial Unicode MS" panose="020B0604020202020204" charset="-122"/>
                <a:cs typeface="Arial Unicode MS" panose="020B0604020202020204" charset="-122"/>
              </a:rPr>
              <a:t>（</a:t>
            </a:r>
            <a:r>
              <a:rPr sz="1800" spc="20" dirty="0">
                <a:latin typeface="Tahoma" panose="020B0604030504040204"/>
                <a:cs typeface="Tahoma" panose="020B0604030504040204"/>
              </a:rPr>
              <a:t>2</a:t>
            </a:r>
            <a:r>
              <a:rPr sz="1800" spc="20" dirty="0">
                <a:latin typeface="Arial Unicode MS" panose="020B0604020202020204" charset="-122"/>
                <a:cs typeface="Arial Unicode MS" panose="020B0604020202020204" charset="-122"/>
              </a:rPr>
              <a:t>）修订</a:t>
            </a:r>
            <a:r>
              <a:rPr sz="1800" spc="20" dirty="0">
                <a:latin typeface="Tahoma" panose="020B0604030504040204"/>
                <a:cs typeface="Tahoma" panose="020B0604030504040204"/>
              </a:rPr>
              <a:t>“	</a:t>
            </a:r>
            <a:r>
              <a:rPr sz="1800" spc="-5" dirty="0">
                <a:latin typeface="Arial Unicode MS" panose="020B0604020202020204" charset="-122"/>
                <a:cs typeface="Arial Unicode MS" panose="020B0604020202020204" charset="-122"/>
              </a:rPr>
              <a:t>委托研发</a:t>
            </a:r>
            <a:r>
              <a:rPr sz="1800" spc="-5" dirty="0">
                <a:latin typeface="Tahoma" panose="020B0604030504040204"/>
                <a:cs typeface="Tahoma" panose="020B0604030504040204"/>
              </a:rPr>
              <a:t>”	</a:t>
            </a:r>
            <a:r>
              <a:rPr sz="1800" dirty="0">
                <a:latin typeface="Arial Unicode MS" panose="020B0604020202020204" charset="-122"/>
                <a:cs typeface="Arial Unicode MS" panose="020B0604020202020204" charset="-122"/>
              </a:rPr>
              <a:t>项目有关内容。</a:t>
            </a:r>
            <a:endParaRPr sz="1800">
              <a:latin typeface="Arial Unicode MS" panose="020B0604020202020204" charset="-122"/>
              <a:cs typeface="Arial Unicode MS" panose="020B0604020202020204" charset="-122"/>
            </a:endParaRPr>
          </a:p>
          <a:p>
            <a:pPr marL="12700" indent="545465">
              <a:lnSpc>
                <a:spcPct val="100000"/>
              </a:lnSpc>
              <a:spcBef>
                <a:spcPts val="990"/>
              </a:spcBef>
            </a:pPr>
            <a:r>
              <a:rPr sz="1800" dirty="0">
                <a:latin typeface="Arial Unicode MS" panose="020B0604020202020204" charset="-122"/>
                <a:cs typeface="Arial Unicode MS" panose="020B0604020202020204" charset="-122"/>
              </a:rPr>
              <a:t>根据《财政部税务总局关于企业委托境外研究开发费用税前加计扣除有关政策问题</a:t>
            </a:r>
            <a:endParaRPr sz="1800">
              <a:latin typeface="Arial Unicode MS" panose="020B0604020202020204" charset="-122"/>
              <a:cs typeface="Arial Unicode MS" panose="020B0604020202020204" charset="-122"/>
            </a:endParaRPr>
          </a:p>
          <a:p>
            <a:pPr marL="12700" marR="5080">
              <a:lnSpc>
                <a:spcPct val="157000"/>
              </a:lnSpc>
              <a:spcBef>
                <a:spcPts val="140"/>
              </a:spcBef>
              <a:tabLst>
                <a:tab pos="1154430" algn="l"/>
                <a:tab pos="1620520" algn="l"/>
                <a:tab pos="1849755" algn="l"/>
                <a:tab pos="2296795" algn="l"/>
                <a:tab pos="4367530" algn="l"/>
                <a:tab pos="4596130" algn="l"/>
                <a:tab pos="5269230" algn="l"/>
                <a:tab pos="5987415" algn="l"/>
                <a:tab pos="6216650" algn="l"/>
                <a:tab pos="8722360" algn="l"/>
              </a:tabLst>
            </a:pPr>
            <a:r>
              <a:rPr sz="1800" spc="15" dirty="0">
                <a:latin typeface="Arial Unicode MS" panose="020B0604020202020204" charset="-122"/>
                <a:cs typeface="Arial Unicode MS" panose="020B0604020202020204" charset="-122"/>
              </a:rPr>
              <a:t>的通知》（财税〔</a:t>
            </a:r>
            <a:r>
              <a:rPr sz="1800" spc="15" dirty="0">
                <a:latin typeface="Tahoma" panose="020B0604030504040204"/>
                <a:cs typeface="Tahoma" panose="020B0604030504040204"/>
              </a:rPr>
              <a:t>2018</a:t>
            </a:r>
            <a:r>
              <a:rPr sz="1800" spc="15" dirty="0">
                <a:latin typeface="Arial Unicode MS" panose="020B0604020202020204" charset="-122"/>
                <a:cs typeface="Arial Unicode MS" panose="020B0604020202020204" charset="-122"/>
              </a:rPr>
              <a:t>〕</a:t>
            </a:r>
            <a:r>
              <a:rPr sz="1800" spc="15" dirty="0">
                <a:latin typeface="Tahoma" panose="020B0604030504040204"/>
                <a:cs typeface="Tahoma" panose="020B0604030504040204"/>
              </a:rPr>
              <a:t>64</a:t>
            </a:r>
            <a:r>
              <a:rPr sz="1800" spc="15" dirty="0">
                <a:latin typeface="Arial Unicode MS" panose="020B0604020202020204" charset="-122"/>
                <a:cs typeface="Arial Unicode MS" panose="020B0604020202020204" charset="-122"/>
              </a:rPr>
              <a:t>号）文件取消企业委托境外研发费用不得加计扣除限制的规 </a:t>
            </a:r>
            <a:r>
              <a:rPr sz="1800" spc="-430" dirty="0">
                <a:latin typeface="Arial Unicode MS" panose="020B0604020202020204" charset="-122"/>
                <a:cs typeface="Arial Unicode MS" panose="020B0604020202020204" charset="-122"/>
              </a:rPr>
              <a:t> </a:t>
            </a:r>
            <a:r>
              <a:rPr sz="1800" spc="-5" dirty="0">
                <a:latin typeface="Arial Unicode MS" panose="020B0604020202020204" charset="-122"/>
                <a:cs typeface="Arial Unicode MS" panose="020B0604020202020204" charset="-122"/>
              </a:rPr>
              <a:t>定，修订</a:t>
            </a:r>
            <a:r>
              <a:rPr sz="1800" spc="-5" dirty="0">
                <a:latin typeface="Tahoma" panose="020B0604030504040204"/>
                <a:cs typeface="Tahoma" panose="020B0604030504040204"/>
              </a:rPr>
              <a:t>“	</a:t>
            </a:r>
            <a:r>
              <a:rPr sz="1800" spc="-5" dirty="0">
                <a:latin typeface="Arial Unicode MS" panose="020B0604020202020204" charset="-122"/>
                <a:cs typeface="Arial Unicode MS" panose="020B0604020202020204" charset="-122"/>
              </a:rPr>
              <a:t>委托研发</a:t>
            </a:r>
            <a:r>
              <a:rPr sz="1800" spc="-5" dirty="0">
                <a:latin typeface="Tahoma" panose="020B0604030504040204"/>
                <a:cs typeface="Tahoma" panose="020B0604030504040204"/>
              </a:rPr>
              <a:t>”	</a:t>
            </a:r>
            <a:r>
              <a:rPr sz="1800" spc="-25" dirty="0">
                <a:latin typeface="Arial Unicode MS" panose="020B0604020202020204" charset="-122"/>
                <a:cs typeface="Arial Unicode MS" panose="020B0604020202020204" charset="-122"/>
              </a:rPr>
              <a:t>项目，将原行次内容细化为</a:t>
            </a:r>
            <a:r>
              <a:rPr sz="1800" b="1" spc="-25" dirty="0">
                <a:latin typeface="Arial" panose="020B0604020202020204"/>
                <a:cs typeface="Arial" panose="020B0604020202020204"/>
              </a:rPr>
              <a:t>“	</a:t>
            </a:r>
            <a:r>
              <a:rPr sz="1800" b="1" spc="5" dirty="0">
                <a:latin typeface="Microsoft JhengHei" panose="020B0604030504040204" charset="-120"/>
                <a:cs typeface="Microsoft JhengHei" panose="020B0604030504040204" charset="-120"/>
              </a:rPr>
              <a:t>委托境内机构或个人进行研发 活动 </a:t>
            </a:r>
            <a:r>
              <a:rPr sz="1800" b="1" spc="-240" dirty="0">
                <a:latin typeface="Microsoft JhengHei" panose="020B0604030504040204" charset="-120"/>
                <a:cs typeface="Microsoft JhengHei" panose="020B0604030504040204" charset="-120"/>
              </a:rPr>
              <a:t> </a:t>
            </a:r>
            <a:r>
              <a:rPr sz="1800" b="1" spc="-35" dirty="0">
                <a:latin typeface="Microsoft JhengHei" panose="020B0604030504040204" charset="-120"/>
                <a:cs typeface="Microsoft JhengHei" panose="020B0604030504040204" charset="-120"/>
              </a:rPr>
              <a:t>所发生的费用</a:t>
            </a:r>
            <a:r>
              <a:rPr sz="1800" b="1" spc="-35" dirty="0">
                <a:latin typeface="Arial" panose="020B0604020202020204"/>
                <a:cs typeface="Arial" panose="020B0604020202020204"/>
              </a:rPr>
              <a:t>”	</a:t>
            </a:r>
            <a:r>
              <a:rPr sz="1800" b="1" spc="-305" dirty="0">
                <a:latin typeface="Arial" panose="020B0604020202020204"/>
                <a:cs typeface="Arial" panose="020B0604020202020204"/>
              </a:rPr>
              <a:t>“	</a:t>
            </a:r>
            <a:r>
              <a:rPr sz="1800" b="1" spc="-10" dirty="0">
                <a:latin typeface="Microsoft JhengHei" panose="020B0604030504040204" charset="-120"/>
                <a:cs typeface="Microsoft JhengHei" panose="020B0604030504040204" charset="-120"/>
              </a:rPr>
              <a:t>委托境外机构进行研发活动发生的费用</a:t>
            </a:r>
            <a:r>
              <a:rPr sz="1800" b="1" spc="-10" dirty="0">
                <a:latin typeface="Arial" panose="020B0604020202020204"/>
                <a:cs typeface="Arial" panose="020B0604020202020204"/>
              </a:rPr>
              <a:t>”	</a:t>
            </a:r>
            <a:r>
              <a:rPr sz="1800" b="1" spc="-305" dirty="0">
                <a:latin typeface="Arial" panose="020B0604020202020204"/>
                <a:cs typeface="Arial" panose="020B0604020202020204"/>
              </a:rPr>
              <a:t>“	</a:t>
            </a:r>
            <a:r>
              <a:rPr sz="1800" b="1" spc="5" dirty="0">
                <a:latin typeface="Microsoft JhengHei" panose="020B0604030504040204" charset="-120"/>
                <a:cs typeface="Microsoft JhengHei" panose="020B0604030504040204" charset="-120"/>
              </a:rPr>
              <a:t>其中：允许加计扣除 </a:t>
            </a:r>
            <a:r>
              <a:rPr sz="1800" b="1" spc="-420" dirty="0">
                <a:latin typeface="Microsoft JhengHei" panose="020B0604030504040204" charset="-120"/>
                <a:cs typeface="Microsoft JhengHei" panose="020B0604030504040204" charset="-120"/>
              </a:rPr>
              <a:t> </a:t>
            </a:r>
            <a:r>
              <a:rPr sz="1800" b="1" spc="5" dirty="0">
                <a:latin typeface="Microsoft JhengHei" panose="020B0604030504040204" charset="-120"/>
                <a:cs typeface="Microsoft JhengHei" panose="020B0604030504040204" charset="-120"/>
              </a:rPr>
              <a:t>的委托境外机构进行研发活动发生的费</a:t>
            </a:r>
            <a:r>
              <a:rPr sz="1800" b="1" spc="10" dirty="0">
                <a:latin typeface="Microsoft JhengHei" panose="020B0604030504040204" charset="-120"/>
                <a:cs typeface="Microsoft JhengHei" panose="020B0604030504040204" charset="-120"/>
              </a:rPr>
              <a:t>用</a:t>
            </a:r>
            <a:r>
              <a:rPr sz="1800" b="1" spc="-305" dirty="0">
                <a:latin typeface="Arial" panose="020B0604020202020204"/>
                <a:cs typeface="Arial" panose="020B0604020202020204"/>
              </a:rPr>
              <a:t>”</a:t>
            </a:r>
            <a:r>
              <a:rPr sz="1800" b="1" dirty="0">
                <a:latin typeface="Arial" panose="020B0604020202020204"/>
                <a:cs typeface="Arial" panose="020B0604020202020204"/>
              </a:rPr>
              <a:t>	</a:t>
            </a:r>
            <a:r>
              <a:rPr sz="1800" b="1" spc="-305" dirty="0">
                <a:latin typeface="Arial" panose="020B0604020202020204"/>
                <a:cs typeface="Arial" panose="020B0604020202020204"/>
              </a:rPr>
              <a:t>“</a:t>
            </a:r>
            <a:r>
              <a:rPr sz="1800" b="1" dirty="0">
                <a:latin typeface="Arial" panose="020B0604020202020204"/>
                <a:cs typeface="Arial" panose="020B0604020202020204"/>
              </a:rPr>
              <a:t>	</a:t>
            </a:r>
            <a:r>
              <a:rPr sz="1800" b="1" spc="5" dirty="0">
                <a:latin typeface="Microsoft JhengHei" panose="020B0604030504040204" charset="-120"/>
                <a:cs typeface="Microsoft JhengHei" panose="020B0604030504040204" charset="-120"/>
              </a:rPr>
              <a:t>委托境外个人进行研发活动发生的费</a:t>
            </a:r>
            <a:r>
              <a:rPr sz="1800" b="1" spc="10" dirty="0">
                <a:latin typeface="Microsoft JhengHei" panose="020B0604030504040204" charset="-120"/>
                <a:cs typeface="Microsoft JhengHei" panose="020B0604030504040204" charset="-120"/>
              </a:rPr>
              <a:t>用</a:t>
            </a:r>
            <a:r>
              <a:rPr sz="1800" b="1" spc="-305" dirty="0">
                <a:latin typeface="Arial" panose="020B0604020202020204"/>
                <a:cs typeface="Arial" panose="020B0604020202020204"/>
              </a:rPr>
              <a:t>”</a:t>
            </a:r>
            <a:r>
              <a:rPr sz="1800" b="1" dirty="0">
                <a:latin typeface="Arial" panose="020B0604020202020204"/>
                <a:cs typeface="Arial" panose="020B0604020202020204"/>
              </a:rPr>
              <a:t>	</a:t>
            </a:r>
            <a:r>
              <a:rPr sz="1800" b="1" dirty="0">
                <a:latin typeface="Microsoft JhengHei" panose="020B0604030504040204" charset="-120"/>
                <a:cs typeface="Microsoft JhengHei" panose="020B0604030504040204" charset="-120"/>
              </a:rPr>
              <a:t>。</a:t>
            </a:r>
            <a:endParaRPr sz="1800">
              <a:latin typeface="Microsoft JhengHei" panose="020B0604030504040204" charset="-120"/>
              <a:cs typeface="Microsoft JhengHei" panose="020B0604030504040204" charset="-120"/>
            </a:endParaRPr>
          </a:p>
        </p:txBody>
      </p:sp>
      <p:sp>
        <p:nvSpPr>
          <p:cNvPr id="5" name="object 5"/>
          <p:cNvSpPr/>
          <p:nvPr/>
        </p:nvSpPr>
        <p:spPr>
          <a:xfrm>
            <a:off x="0" y="1556003"/>
            <a:ext cx="1201420" cy="4650105"/>
          </a:xfrm>
          <a:custGeom>
            <a:avLst/>
            <a:gdLst/>
            <a:ahLst/>
            <a:cxnLst/>
            <a:rect l="l" t="t" r="r" b="b"/>
            <a:pathLst>
              <a:path w="1201420" h="4650105">
                <a:moveTo>
                  <a:pt x="0" y="0"/>
                </a:moveTo>
                <a:lnTo>
                  <a:pt x="1200912" y="0"/>
                </a:lnTo>
                <a:lnTo>
                  <a:pt x="1200912" y="4649724"/>
                </a:lnTo>
                <a:lnTo>
                  <a:pt x="0" y="4649724"/>
                </a:lnTo>
                <a:lnTo>
                  <a:pt x="0" y="0"/>
                </a:lnTo>
                <a:close/>
              </a:path>
            </a:pathLst>
          </a:custGeom>
          <a:solidFill>
            <a:srgbClr val="446FC4"/>
          </a:solidFill>
        </p:spPr>
        <p:txBody>
          <a:bodyPr wrap="square" lIns="0" tIns="0" rIns="0" bIns="0" rtlCol="0"/>
          <a:lstStyle/>
          <a:p/>
        </p:txBody>
      </p:sp>
      <p:sp>
        <p:nvSpPr>
          <p:cNvPr id="6" name="object 6"/>
          <p:cNvSpPr txBox="1"/>
          <p:nvPr/>
        </p:nvSpPr>
        <p:spPr>
          <a:xfrm>
            <a:off x="267715" y="2523372"/>
            <a:ext cx="584835" cy="2705100"/>
          </a:xfrm>
          <a:prstGeom prst="rect">
            <a:avLst/>
          </a:prstGeom>
        </p:spPr>
        <p:txBody>
          <a:bodyPr vert="horz" wrap="square" lIns="0" tIns="0" rIns="0" bIns="0" rtlCol="0">
            <a:spAutoFit/>
          </a:bodyPr>
          <a:lstStyle/>
          <a:p>
            <a:pPr marL="12700" marR="5080" algn="just">
              <a:lnSpc>
                <a:spcPct val="101000"/>
              </a:lnSpc>
            </a:pPr>
            <a:r>
              <a:rPr sz="4400" dirty="0">
                <a:solidFill>
                  <a:srgbClr val="FFFFFF"/>
                </a:solidFill>
                <a:latin typeface="Arial Unicode MS" panose="020B0604020202020204" charset="-122"/>
                <a:cs typeface="Arial Unicode MS" panose="020B0604020202020204" charset="-122"/>
              </a:rPr>
              <a:t>主  要  变  化</a:t>
            </a:r>
            <a:endParaRPr sz="4400">
              <a:latin typeface="Arial Unicode MS" panose="020B0604020202020204" charset="-122"/>
              <a:cs typeface="Arial Unicode MS" panose="020B0604020202020204" charset="-122"/>
            </a:endParaRPr>
          </a:p>
        </p:txBody>
      </p:sp>
      <p:sp>
        <p:nvSpPr>
          <p:cNvPr id="7" name="object 7"/>
          <p:cNvSpPr/>
          <p:nvPr/>
        </p:nvSpPr>
        <p:spPr>
          <a:xfrm>
            <a:off x="5231891" y="260604"/>
            <a:ext cx="6722363" cy="484632"/>
          </a:xfrm>
          <a:prstGeom prst="rect">
            <a:avLst/>
          </a:prstGeom>
          <a:blipFill>
            <a:blip r:embed="rId1" cstate="print"/>
            <a:stretch>
              <a:fillRect/>
            </a:stretch>
          </a:blipFill>
        </p:spPr>
        <p:txBody>
          <a:bodyPr wrap="square" lIns="0" tIns="0" rIns="0" bIns="0" rtlCol="0"/>
          <a:lstStyle/>
          <a:p/>
        </p:txBody>
      </p:sp>
      <p:sp>
        <p:nvSpPr>
          <p:cNvPr id="8" name="object 8"/>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9" name="object 9"/>
          <p:cNvSpPr txBox="1">
            <a:spLocks noGrp="1"/>
          </p:cNvSpPr>
          <p:nvPr>
            <p:ph type="title"/>
          </p:nvPr>
        </p:nvSpPr>
        <p:spPr>
          <a:prstGeom prst="rect">
            <a:avLst/>
          </a:prstGeom>
        </p:spPr>
        <p:txBody>
          <a:bodyPr vert="horz" wrap="square" lIns="0" tIns="0" rIns="0" bIns="0" rtlCol="0">
            <a:spAutoFit/>
          </a:bodyPr>
          <a:lstStyle/>
          <a:p>
            <a:pPr marL="13970">
              <a:lnSpc>
                <a:spcPct val="100000"/>
              </a:lnSpc>
            </a:pPr>
            <a:r>
              <a:rPr sz="2800" spc="-5" dirty="0"/>
              <a:t>调整及填报情况详解</a:t>
            </a:r>
            <a:endParaRPr sz="2800"/>
          </a:p>
        </p:txBody>
      </p:sp>
      <p:sp>
        <p:nvSpPr>
          <p:cNvPr id="10" name="object 10"/>
          <p:cNvSpPr txBox="1"/>
          <p:nvPr/>
        </p:nvSpPr>
        <p:spPr>
          <a:xfrm>
            <a:off x="5219191" y="239014"/>
            <a:ext cx="3341370" cy="311150"/>
          </a:xfrm>
          <a:prstGeom prst="rect">
            <a:avLst/>
          </a:prstGeom>
        </p:spPr>
        <p:txBody>
          <a:bodyPr vert="horz" wrap="square" lIns="0" tIns="0" rIns="0" bIns="0" rtlCol="0">
            <a:spAutoFit/>
          </a:bodyPr>
          <a:lstStyle/>
          <a:p>
            <a:pPr marL="12700">
              <a:lnSpc>
                <a:spcPct val="100000"/>
              </a:lnSpc>
            </a:pPr>
            <a:r>
              <a:rPr sz="2000" b="1" spc="5" dirty="0">
                <a:solidFill>
                  <a:srgbClr val="FFFFFF"/>
                </a:solidFill>
                <a:latin typeface="Microsoft JhengHei" panose="020B0604030504040204" charset="-120"/>
                <a:cs typeface="Microsoft JhengHei" panose="020B0604030504040204" charset="-120"/>
              </a:rPr>
              <a:t>研发费用加计扣除优惠明细表</a:t>
            </a:r>
            <a:endParaRPr sz="2000">
              <a:latin typeface="Microsoft JhengHei" panose="020B0604030504040204" charset="-120"/>
              <a:cs typeface="Microsoft JhengHei" panose="020B0604030504040204" charset="-120"/>
            </a:endParaRPr>
          </a:p>
        </p:txBody>
      </p:sp>
      <p:sp>
        <p:nvSpPr>
          <p:cNvPr id="11" name="object 11"/>
          <p:cNvSpPr txBox="1"/>
          <p:nvPr/>
        </p:nvSpPr>
        <p:spPr>
          <a:xfrm>
            <a:off x="8718042" y="239014"/>
            <a:ext cx="1048385" cy="315595"/>
          </a:xfrm>
          <a:prstGeom prst="rect">
            <a:avLst/>
          </a:prstGeom>
        </p:spPr>
        <p:txBody>
          <a:bodyPr vert="horz" wrap="square" lIns="0" tIns="0" rIns="0" bIns="0" rtlCol="0">
            <a:spAutoFit/>
          </a:bodyPr>
          <a:lstStyle/>
          <a:p>
            <a:pPr marL="12700">
              <a:lnSpc>
                <a:spcPct val="100000"/>
              </a:lnSpc>
            </a:pPr>
            <a:r>
              <a:rPr sz="2000" b="1" spc="-10" dirty="0">
                <a:solidFill>
                  <a:srgbClr val="FFFFFF"/>
                </a:solidFill>
                <a:latin typeface="Arial" panose="020B0604020202020204"/>
                <a:cs typeface="Arial" panose="020B0604020202020204"/>
              </a:rPr>
              <a:t>A</a:t>
            </a:r>
            <a:r>
              <a:rPr sz="2000" b="1" spc="-15" dirty="0">
                <a:solidFill>
                  <a:srgbClr val="FFFFFF"/>
                </a:solidFill>
                <a:latin typeface="Arial" panose="020B0604020202020204"/>
                <a:cs typeface="Arial" panose="020B0604020202020204"/>
              </a:rPr>
              <a:t>10701</a:t>
            </a:r>
            <a:r>
              <a:rPr sz="2000" b="1" dirty="0">
                <a:solidFill>
                  <a:srgbClr val="FFFFFF"/>
                </a:solidFill>
                <a:latin typeface="Arial" panose="020B0604020202020204"/>
                <a:cs typeface="Arial" panose="020B0604020202020204"/>
              </a:rPr>
              <a:t>2</a:t>
            </a:r>
            <a:endParaRPr sz="2000">
              <a:latin typeface="Arial" panose="020B0604020202020204"/>
              <a:cs typeface="Arial" panose="020B0604020202020204"/>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45379" y="188976"/>
            <a:ext cx="6719316" cy="48463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800" spc="-5" dirty="0"/>
              <a:t>调整及填报情况详解</a:t>
            </a:r>
            <a:endParaRPr sz="2800"/>
          </a:p>
        </p:txBody>
      </p:sp>
      <p:sp>
        <p:nvSpPr>
          <p:cNvPr id="5" name="object 5"/>
          <p:cNvSpPr txBox="1"/>
          <p:nvPr/>
        </p:nvSpPr>
        <p:spPr>
          <a:xfrm>
            <a:off x="5695950" y="272160"/>
            <a:ext cx="4328160" cy="315595"/>
          </a:xfrm>
          <a:prstGeom prst="rect">
            <a:avLst/>
          </a:prstGeom>
        </p:spPr>
        <p:txBody>
          <a:bodyPr vert="horz" wrap="square" lIns="0" tIns="0" rIns="0" bIns="0" rtlCol="0">
            <a:spAutoFit/>
          </a:bodyPr>
          <a:lstStyle/>
          <a:p>
            <a:pPr marL="12700">
              <a:lnSpc>
                <a:spcPct val="100000"/>
              </a:lnSpc>
            </a:pPr>
            <a:r>
              <a:rPr sz="2000" spc="-10" dirty="0">
                <a:solidFill>
                  <a:srgbClr val="FFFFFF"/>
                </a:solidFill>
                <a:latin typeface="Arial Unicode MS" panose="020B0604020202020204" charset="-122"/>
                <a:cs typeface="Arial Unicode MS" panose="020B0604020202020204" charset="-122"/>
              </a:rPr>
              <a:t>研发费用加计扣除优惠明细表</a:t>
            </a:r>
            <a:r>
              <a:rPr sz="2000" spc="-10" dirty="0">
                <a:solidFill>
                  <a:srgbClr val="FFFFFF"/>
                </a:solidFill>
                <a:latin typeface="Arial" panose="020B0604020202020204"/>
                <a:cs typeface="Arial" panose="020B0604020202020204"/>
              </a:rPr>
              <a:t>A107012</a:t>
            </a:r>
            <a:endParaRPr sz="2000">
              <a:latin typeface="Arial" panose="020B0604020202020204"/>
              <a:cs typeface="Arial" panose="020B0604020202020204"/>
            </a:endParaRPr>
          </a:p>
        </p:txBody>
      </p:sp>
      <p:sp>
        <p:nvSpPr>
          <p:cNvPr id="7" name="object 7"/>
          <p:cNvSpPr/>
          <p:nvPr/>
        </p:nvSpPr>
        <p:spPr>
          <a:xfrm>
            <a:off x="5105400" y="2395727"/>
            <a:ext cx="981710" cy="497205"/>
          </a:xfrm>
          <a:custGeom>
            <a:avLst/>
            <a:gdLst/>
            <a:ahLst/>
            <a:cxnLst/>
            <a:rect l="l" t="t" r="r" b="b"/>
            <a:pathLst>
              <a:path w="981710" h="497205">
                <a:moveTo>
                  <a:pt x="736091" y="248412"/>
                </a:moveTo>
                <a:lnTo>
                  <a:pt x="245363" y="248412"/>
                </a:lnTo>
                <a:lnTo>
                  <a:pt x="245363" y="0"/>
                </a:lnTo>
                <a:lnTo>
                  <a:pt x="736091" y="0"/>
                </a:lnTo>
                <a:lnTo>
                  <a:pt x="736091" y="248412"/>
                </a:lnTo>
                <a:close/>
              </a:path>
              <a:path w="981710" h="497205">
                <a:moveTo>
                  <a:pt x="490727" y="496824"/>
                </a:moveTo>
                <a:lnTo>
                  <a:pt x="0" y="248412"/>
                </a:lnTo>
                <a:lnTo>
                  <a:pt x="981455" y="248412"/>
                </a:lnTo>
                <a:lnTo>
                  <a:pt x="490727" y="496824"/>
                </a:lnTo>
                <a:close/>
              </a:path>
            </a:pathLst>
          </a:custGeom>
          <a:solidFill>
            <a:srgbClr val="006DC0"/>
          </a:solidFill>
        </p:spPr>
        <p:txBody>
          <a:bodyPr wrap="square" lIns="0" tIns="0" rIns="0" bIns="0" rtlCol="0"/>
          <a:lstStyle/>
          <a:p/>
        </p:txBody>
      </p:sp>
      <p:sp>
        <p:nvSpPr>
          <p:cNvPr id="9" name="object 9"/>
          <p:cNvSpPr/>
          <p:nvPr/>
        </p:nvSpPr>
        <p:spPr>
          <a:xfrm>
            <a:off x="10204704" y="2613660"/>
            <a:ext cx="723900" cy="705612"/>
          </a:xfrm>
          <a:prstGeom prst="rect">
            <a:avLst/>
          </a:prstGeom>
          <a:blipFill>
            <a:blip r:embed="rId2" cstate="print"/>
            <a:stretch>
              <a:fillRect/>
            </a:stretch>
          </a:blipFill>
        </p:spPr>
        <p:txBody>
          <a:bodyPr wrap="square" lIns="0" tIns="0" rIns="0" bIns="0" rtlCol="0"/>
          <a:lstStyle/>
          <a:p/>
        </p:txBody>
      </p:sp>
      <p:sp>
        <p:nvSpPr>
          <p:cNvPr id="10" name="object 10"/>
          <p:cNvSpPr txBox="1"/>
          <p:nvPr/>
        </p:nvSpPr>
        <p:spPr>
          <a:xfrm>
            <a:off x="10377296" y="2683383"/>
            <a:ext cx="380365" cy="429895"/>
          </a:xfrm>
          <a:prstGeom prst="rect">
            <a:avLst/>
          </a:prstGeom>
        </p:spPr>
        <p:txBody>
          <a:bodyPr vert="horz" wrap="square" lIns="0" tIns="0" rIns="0" bIns="0" rtlCol="0">
            <a:spAutoFit/>
          </a:bodyPr>
          <a:lstStyle/>
          <a:p>
            <a:pPr marL="12700">
              <a:lnSpc>
                <a:spcPct val="100000"/>
              </a:lnSpc>
            </a:pPr>
            <a:r>
              <a:rPr sz="2800" spc="-5" dirty="0">
                <a:latin typeface="Arial Unicode MS" panose="020B0604020202020204" charset="-122"/>
                <a:cs typeface="Arial Unicode MS" panose="020B0604020202020204" charset="-122"/>
              </a:rPr>
              <a:t>新</a:t>
            </a:r>
            <a:endParaRPr sz="2800">
              <a:latin typeface="Arial Unicode MS" panose="020B0604020202020204" charset="-122"/>
              <a:cs typeface="Arial Unicode MS" panose="020B0604020202020204" charset="-122"/>
            </a:endParaRPr>
          </a:p>
        </p:txBody>
      </p:sp>
      <p:sp>
        <p:nvSpPr>
          <p:cNvPr id="11" name="object 11"/>
          <p:cNvSpPr/>
          <p:nvPr/>
        </p:nvSpPr>
        <p:spPr>
          <a:xfrm>
            <a:off x="10181843" y="807719"/>
            <a:ext cx="723900" cy="707135"/>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355071" y="877951"/>
            <a:ext cx="380365" cy="429895"/>
          </a:xfrm>
          <a:prstGeom prst="rect">
            <a:avLst/>
          </a:prstGeom>
        </p:spPr>
        <p:txBody>
          <a:bodyPr vert="horz" wrap="square" lIns="0" tIns="0" rIns="0" bIns="0" rtlCol="0">
            <a:spAutoFit/>
          </a:bodyPr>
          <a:lstStyle/>
          <a:p>
            <a:pPr marL="12700">
              <a:lnSpc>
                <a:spcPct val="100000"/>
              </a:lnSpc>
            </a:pPr>
            <a:r>
              <a:rPr sz="2800" spc="-5" dirty="0">
                <a:latin typeface="Arial Unicode MS" panose="020B0604020202020204" charset="-122"/>
                <a:cs typeface="Arial Unicode MS" panose="020B0604020202020204" charset="-122"/>
              </a:rPr>
              <a:t>旧</a:t>
            </a:r>
            <a:endParaRPr sz="2800">
              <a:latin typeface="Arial Unicode MS" panose="020B0604020202020204" charset="-122"/>
              <a:cs typeface="Arial Unicode MS" panose="020B0604020202020204" charset="-122"/>
            </a:endParaRPr>
          </a:p>
        </p:txBody>
      </p:sp>
      <p:sp>
        <p:nvSpPr>
          <p:cNvPr id="13" name="object 13"/>
          <p:cNvSpPr txBox="1"/>
          <p:nvPr/>
        </p:nvSpPr>
        <p:spPr>
          <a:xfrm>
            <a:off x="11277092" y="6253822"/>
            <a:ext cx="165735" cy="163830"/>
          </a:xfrm>
          <a:prstGeom prst="rect">
            <a:avLst/>
          </a:prstGeom>
        </p:spPr>
        <p:txBody>
          <a:bodyPr vert="horz" wrap="square" lIns="0" tIns="0" rIns="0" bIns="0" rtlCol="0">
            <a:spAutoFit/>
          </a:bodyPr>
          <a:lstStyle/>
          <a:p>
            <a:pPr marL="12700">
              <a:lnSpc>
                <a:spcPct val="100000"/>
              </a:lnSpc>
            </a:pPr>
            <a:r>
              <a:rPr sz="1000" spc="-10" dirty="0">
                <a:solidFill>
                  <a:srgbClr val="7C7C7C"/>
                </a:solidFill>
                <a:latin typeface="Arial" panose="020B0604020202020204"/>
                <a:cs typeface="Arial" panose="020B0604020202020204"/>
              </a:rPr>
              <a:t>8</a:t>
            </a:r>
            <a:r>
              <a:rPr sz="1000" spc="-5" dirty="0">
                <a:solidFill>
                  <a:srgbClr val="7C7C7C"/>
                </a:solidFill>
                <a:latin typeface="Arial" panose="020B0604020202020204"/>
                <a:cs typeface="Arial" panose="020B0604020202020204"/>
              </a:rPr>
              <a:t>2</a:t>
            </a:r>
            <a:endParaRPr sz="1000">
              <a:latin typeface="Arial" panose="020B0604020202020204"/>
              <a:cs typeface="Arial" panose="020B0604020202020204"/>
            </a:endParaRPr>
          </a:p>
        </p:txBody>
      </p:sp>
      <p:graphicFrame>
        <p:nvGraphicFramePr>
          <p:cNvPr id="6" name="object 6"/>
          <p:cNvGraphicFramePr>
            <a:graphicFrameLocks noGrp="1"/>
          </p:cNvGraphicFramePr>
          <p:nvPr/>
        </p:nvGraphicFramePr>
        <p:xfrm>
          <a:off x="700087" y="3051175"/>
          <a:ext cx="8350250" cy="895985"/>
        </p:xfrm>
        <a:graphic>
          <a:graphicData uri="http://schemas.openxmlformats.org/drawingml/2006/table">
            <a:tbl>
              <a:tblPr firstRow="1" bandRow="1">
                <a:tableStyleId>{2D5ABB26-0587-4C30-8999-92F81FD0307C}</a:tableStyleId>
              </a:tblPr>
              <a:tblGrid>
                <a:gridCol w="717550"/>
                <a:gridCol w="6762750"/>
                <a:gridCol w="850900"/>
              </a:tblGrid>
              <a:tr h="487679">
                <a:tc>
                  <a:txBody>
                    <a:bodyPr/>
                    <a:lstStyle/>
                    <a:p>
                      <a:pPr algn="ctr">
                        <a:lnSpc>
                          <a:spcPct val="100000"/>
                        </a:lnSpc>
                        <a:spcBef>
                          <a:spcPts val="625"/>
                        </a:spcBef>
                      </a:pPr>
                      <a:r>
                        <a:rPr sz="1600" b="1" dirty="0">
                          <a:solidFill>
                            <a:srgbClr val="272727"/>
                          </a:solidFill>
                          <a:latin typeface="Microsoft JhengHei" panose="020B0604030504040204" charset="-120"/>
                          <a:cs typeface="Microsoft JhengHei" panose="020B0604030504040204" charset="-120"/>
                        </a:rPr>
                        <a:t>行次</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540"/>
                        </a:spcBef>
                        <a:tabLst>
                          <a:tab pos="334010" algn="l"/>
                        </a:tabLst>
                      </a:pPr>
                      <a:r>
                        <a:rPr sz="1600" b="1" spc="-5" dirty="0">
                          <a:solidFill>
                            <a:srgbClr val="272727"/>
                          </a:solidFill>
                          <a:latin typeface="Microsoft JhengHei" panose="020B0604030504040204" charset="-120"/>
                          <a:cs typeface="Microsoft JhengHei" panose="020B0604030504040204" charset="-120"/>
                        </a:rPr>
                        <a:t>项	目</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55245">
                        <a:lnSpc>
                          <a:spcPts val="1550"/>
                        </a:lnSpc>
                      </a:pPr>
                      <a:r>
                        <a:rPr sz="1600" b="1" dirty="0">
                          <a:solidFill>
                            <a:srgbClr val="272727"/>
                          </a:solidFill>
                          <a:latin typeface="Microsoft JhengHei" panose="020B0604030504040204" charset="-120"/>
                          <a:cs typeface="Microsoft JhengHei" panose="020B0604030504040204" charset="-120"/>
                        </a:rPr>
                        <a:t>金额</a:t>
                      </a:r>
                      <a:endParaRPr sz="1600">
                        <a:latin typeface="Microsoft JhengHei" panose="020B0604030504040204" charset="-120"/>
                        <a:cs typeface="Microsoft JhengHei" panose="020B0604030504040204" charset="-120"/>
                      </a:endParaRPr>
                    </a:p>
                    <a:p>
                      <a:pPr>
                        <a:lnSpc>
                          <a:spcPts val="1890"/>
                        </a:lnSpc>
                      </a:pPr>
                      <a:r>
                        <a:rPr sz="1600" b="1" dirty="0">
                          <a:solidFill>
                            <a:srgbClr val="272727"/>
                          </a:solidFill>
                          <a:latin typeface="Microsoft JhengHei" panose="020B0604030504040204" charset="-120"/>
                          <a:cs typeface="Microsoft JhengHei" panose="020B0604030504040204" charset="-120"/>
                        </a:rPr>
                        <a:t>（数量）</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95605">
                <a:tc>
                  <a:txBody>
                    <a:bodyPr/>
                    <a:lstStyle/>
                    <a:p>
                      <a:pPr algn="ctr">
                        <a:lnSpc>
                          <a:spcPct val="100000"/>
                        </a:lnSpc>
                        <a:spcBef>
                          <a:spcPts val="275"/>
                        </a:spcBef>
                      </a:pPr>
                      <a:r>
                        <a:rPr sz="1600" b="1" dirty="0">
                          <a:solidFill>
                            <a:srgbClr val="272727"/>
                          </a:solidFill>
                          <a:latin typeface="Arial" panose="020B0604020202020204"/>
                          <a:cs typeface="Arial" panose="020B0604020202020204"/>
                        </a:rPr>
                        <a:t>1</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ct val="100000"/>
                        </a:lnSpc>
                        <a:spcBef>
                          <a:spcPts val="265"/>
                        </a:spcBef>
                      </a:pPr>
                      <a:r>
                        <a:rPr sz="1600" b="1" dirty="0">
                          <a:solidFill>
                            <a:srgbClr val="272727"/>
                          </a:solidFill>
                          <a:latin typeface="Microsoft JhengHei" panose="020B0604030504040204" charset="-120"/>
                          <a:cs typeface="Microsoft JhengHei" panose="020B0604030504040204" charset="-120"/>
                        </a:rPr>
                        <a:t>本年可享受研发费用加计扣除项目数量</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bl>
          </a:graphicData>
        </a:graphic>
      </p:graphicFrame>
      <p:graphicFrame>
        <p:nvGraphicFramePr>
          <p:cNvPr id="8" name="object 8"/>
          <p:cNvGraphicFramePr>
            <a:graphicFrameLocks noGrp="1"/>
          </p:cNvGraphicFramePr>
          <p:nvPr/>
        </p:nvGraphicFramePr>
        <p:xfrm>
          <a:off x="647700" y="1101725"/>
          <a:ext cx="8615045" cy="1202055"/>
        </p:xfrm>
        <a:graphic>
          <a:graphicData uri="http://schemas.openxmlformats.org/drawingml/2006/table">
            <a:tbl>
              <a:tblPr firstRow="1" bandRow="1">
                <a:tableStyleId>{2D5ABB26-0587-4C30-8999-92F81FD0307C}</a:tableStyleId>
              </a:tblPr>
              <a:tblGrid>
                <a:gridCol w="245109"/>
                <a:gridCol w="499109"/>
                <a:gridCol w="7030720"/>
                <a:gridCol w="821054"/>
              </a:tblGrid>
              <a:tr h="412750">
                <a:tc gridSpan="4">
                  <a:txBody>
                    <a:bodyPr/>
                    <a:lstStyle/>
                    <a:p>
                      <a:pPr algn="ctr">
                        <a:lnSpc>
                          <a:spcPct val="100000"/>
                        </a:lnSpc>
                        <a:spcBef>
                          <a:spcPts val="330"/>
                        </a:spcBef>
                      </a:pPr>
                      <a:r>
                        <a:rPr sz="1600" b="1" dirty="0">
                          <a:solidFill>
                            <a:srgbClr val="272727"/>
                          </a:solidFill>
                          <a:latin typeface="Microsoft JhengHei" panose="020B0604030504040204" charset="-120"/>
                          <a:cs typeface="Microsoft JhengHei" panose="020B0604030504040204" charset="-120"/>
                        </a:rPr>
                        <a:t>基本信息</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FF0000"/>
                      </a:solidFill>
                      <a:prstDash val="solid"/>
                    </a:lnB>
                  </a:tcPr>
                </a:tc>
                <a:tc hMerge="1">
                  <a:tcPr marL="0" marR="0" marT="0" marB="0"/>
                </a:tc>
                <a:tc hMerge="1">
                  <a:tcPr marL="0" marR="0" marT="0" marB="0"/>
                </a:tc>
                <a:tc hMerge="1">
                  <a:tcPr marL="0" marR="0" marT="0" marB="0"/>
                </a:tc>
              </a:tr>
              <a:tr h="401954">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76200">
                      <a:solidFill>
                        <a:srgbClr val="FF0000"/>
                      </a:solidFill>
                      <a:prstDash val="solid"/>
                    </a:lnR>
                    <a:lnT w="12700">
                      <a:solidFill>
                        <a:srgbClr val="FF0000"/>
                      </a:solidFill>
                      <a:prstDash val="solid"/>
                    </a:lnT>
                    <a:lnB w="12700">
                      <a:solidFill>
                        <a:srgbClr val="272727"/>
                      </a:solidFill>
                      <a:prstDash val="solid"/>
                    </a:lnB>
                  </a:tcPr>
                </a:tc>
                <a:tc>
                  <a:txBody>
                    <a:bodyPr/>
                    <a:lstStyle/>
                    <a:p>
                      <a:pPr marL="25400">
                        <a:lnSpc>
                          <a:spcPct val="100000"/>
                        </a:lnSpc>
                        <a:spcBef>
                          <a:spcPts val="300"/>
                        </a:spcBef>
                      </a:pPr>
                      <a:r>
                        <a:rPr sz="1600" b="1" dirty="0">
                          <a:solidFill>
                            <a:srgbClr val="272727"/>
                          </a:solidFill>
                          <a:latin typeface="Arial" panose="020B0604020202020204"/>
                          <a:cs typeface="Arial" panose="020B0604020202020204"/>
                        </a:rPr>
                        <a:t>1</a:t>
                      </a:r>
                      <a:endParaRPr sz="1600">
                        <a:latin typeface="Arial" panose="020B0604020202020204"/>
                        <a:cs typeface="Arial" panose="020B0604020202020204"/>
                      </a:endParaRPr>
                    </a:p>
                  </a:txBody>
                  <a:tcPr marL="0" marR="0" marT="0" marB="0">
                    <a:lnL w="76200">
                      <a:solidFill>
                        <a:srgbClr val="FF0000"/>
                      </a:solidFill>
                      <a:prstDash val="solid"/>
                    </a:lnL>
                    <a:lnR w="12700">
                      <a:solidFill>
                        <a:srgbClr val="272727"/>
                      </a:solidFill>
                      <a:prstDash val="solid"/>
                    </a:lnR>
                    <a:lnT w="12700">
                      <a:solidFill>
                        <a:srgbClr val="FF0000"/>
                      </a:solidFill>
                      <a:prstDash val="solid"/>
                    </a:lnT>
                    <a:lnB w="38100">
                      <a:solidFill>
                        <a:srgbClr val="FF0000"/>
                      </a:solidFill>
                      <a:prstDash val="solid"/>
                    </a:lnB>
                  </a:tcPr>
                </a:tc>
                <a:tc>
                  <a:txBody>
                    <a:bodyPr/>
                    <a:lstStyle/>
                    <a:p>
                      <a:pPr>
                        <a:lnSpc>
                          <a:spcPct val="100000"/>
                        </a:lnSpc>
                        <a:spcBef>
                          <a:spcPts val="290"/>
                        </a:spcBef>
                        <a:tabLst>
                          <a:tab pos="1240155" algn="l"/>
                          <a:tab pos="3896995" algn="l"/>
                        </a:tabLst>
                      </a:pPr>
                      <a:r>
                        <a:rPr sz="2400" b="1" spc="825" baseline="3000" dirty="0">
                          <a:solidFill>
                            <a:srgbClr val="272727"/>
                          </a:solidFill>
                          <a:latin typeface="Microsoft JhengHei" panose="020B0604030504040204" charset="-120"/>
                          <a:cs typeface="Microsoft JhengHei" panose="020B0604030504040204" charset="-120"/>
                        </a:rPr>
                        <a:t>□</a:t>
                      </a:r>
                      <a:r>
                        <a:rPr sz="2400" b="1" spc="262" baseline="3000" dirty="0">
                          <a:solidFill>
                            <a:srgbClr val="272727"/>
                          </a:solidFill>
                          <a:latin typeface="Microsoft JhengHei" panose="020B0604030504040204" charset="-120"/>
                          <a:cs typeface="Microsoft JhengHei" panose="020B0604030504040204" charset="-120"/>
                        </a:rPr>
                        <a:t> </a:t>
                      </a:r>
                      <a:r>
                        <a:rPr sz="2400" b="1" spc="-7" baseline="3000" dirty="0">
                          <a:solidFill>
                            <a:srgbClr val="272727"/>
                          </a:solidFill>
                          <a:latin typeface="Microsoft JhengHei" panose="020B0604030504040204" charset="-120"/>
                          <a:cs typeface="Microsoft JhengHei" panose="020B0604030504040204" charset="-120"/>
                        </a:rPr>
                        <a:t>一般企业	</a:t>
                      </a:r>
                      <a:r>
                        <a:rPr sz="2400" b="1" spc="825" baseline="3000" dirty="0">
                          <a:solidFill>
                            <a:srgbClr val="272727"/>
                          </a:solidFill>
                          <a:latin typeface="Microsoft JhengHei" panose="020B0604030504040204" charset="-120"/>
                          <a:cs typeface="Microsoft JhengHei" panose="020B0604030504040204" charset="-120"/>
                        </a:rPr>
                        <a:t>□</a:t>
                      </a:r>
                      <a:r>
                        <a:rPr sz="2400" b="1" spc="284" baseline="3000" dirty="0">
                          <a:solidFill>
                            <a:srgbClr val="272727"/>
                          </a:solidFill>
                          <a:latin typeface="Microsoft JhengHei" panose="020B0604030504040204" charset="-120"/>
                          <a:cs typeface="Microsoft JhengHei" panose="020B0604030504040204" charset="-120"/>
                        </a:rPr>
                        <a:t> </a:t>
                      </a:r>
                      <a:r>
                        <a:rPr sz="2400" b="1" spc="-7" baseline="3000" dirty="0">
                          <a:solidFill>
                            <a:srgbClr val="272727"/>
                          </a:solidFill>
                          <a:latin typeface="Microsoft JhengHei" panose="020B0604030504040204" charset="-120"/>
                          <a:cs typeface="Microsoft JhengHei" panose="020B0604030504040204" charset="-120"/>
                        </a:rPr>
                        <a:t>科技型中小企业	</a:t>
                      </a:r>
                      <a:r>
                        <a:rPr sz="1600" b="1" dirty="0">
                          <a:solidFill>
                            <a:srgbClr val="272727"/>
                          </a:solidFill>
                          <a:latin typeface="Microsoft JhengHei" panose="020B0604030504040204" charset="-120"/>
                          <a:cs typeface="Microsoft JhengHei" panose="020B0604030504040204" charset="-120"/>
                        </a:rPr>
                        <a:t>科技型中小企业登记编号</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FF0000"/>
                      </a:solidFill>
                      <a:prstDash val="solid"/>
                    </a:lnT>
                    <a:lnB w="38100">
                      <a:solidFill>
                        <a:srgbClr val="FF0000"/>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FF0000"/>
                      </a:solidFill>
                      <a:prstDash val="solid"/>
                    </a:lnR>
                    <a:lnT w="12700">
                      <a:solidFill>
                        <a:srgbClr val="FF0000"/>
                      </a:solidFill>
                      <a:prstDash val="solid"/>
                    </a:lnT>
                    <a:lnB w="12700">
                      <a:solidFill>
                        <a:srgbClr val="272727"/>
                      </a:solidFill>
                      <a:prstDash val="solid"/>
                    </a:lnB>
                  </a:tcPr>
                </a:tc>
              </a:tr>
              <a:tr h="374650">
                <a:tc gridSpan="2">
                  <a:txBody>
                    <a:bodyPr/>
                    <a:lstStyle/>
                    <a:p>
                      <a:pPr algn="ctr">
                        <a:lnSpc>
                          <a:spcPct val="100000"/>
                        </a:lnSpc>
                        <a:spcBef>
                          <a:spcPts val="90"/>
                        </a:spcBef>
                      </a:pPr>
                      <a:r>
                        <a:rPr sz="1600" b="1" dirty="0">
                          <a:solidFill>
                            <a:srgbClr val="272727"/>
                          </a:solidFill>
                          <a:latin typeface="Arial" panose="020B0604020202020204"/>
                          <a:cs typeface="Arial" panose="020B0604020202020204"/>
                        </a:rPr>
                        <a:t>2</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38100">
                      <a:solidFill>
                        <a:srgbClr val="FF0000"/>
                      </a:solidFill>
                      <a:prstDash val="solid"/>
                    </a:lnT>
                    <a:lnB w="12700">
                      <a:solidFill>
                        <a:srgbClr val="272727"/>
                      </a:solidFill>
                      <a:prstDash val="solid"/>
                    </a:lnB>
                  </a:tcPr>
                </a:tc>
                <a:tc hMerge="1">
                  <a:tcPr marL="0" marR="0" marT="0" marB="0"/>
                </a:tc>
                <a:tc gridSpan="2">
                  <a:txBody>
                    <a:bodyPr/>
                    <a:lstStyle/>
                    <a:p>
                      <a:pPr>
                        <a:lnSpc>
                          <a:spcPct val="100000"/>
                        </a:lnSpc>
                        <a:spcBef>
                          <a:spcPts val="75"/>
                        </a:spcBef>
                      </a:pPr>
                      <a:r>
                        <a:rPr sz="1600" b="1" spc="5" dirty="0">
                          <a:solidFill>
                            <a:srgbClr val="272727"/>
                          </a:solidFill>
                          <a:latin typeface="Microsoft JhengHei" panose="020B0604030504040204" charset="-120"/>
                          <a:cs typeface="Microsoft JhengHei" panose="020B0604030504040204" charset="-120"/>
                        </a:rPr>
                        <a:t>本年可享受研发费用加计扣除项目数量</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FF0000"/>
                      </a:solidFill>
                      <a:prstDash val="solid"/>
                    </a:lnR>
                    <a:lnT w="38100">
                      <a:solidFill>
                        <a:srgbClr val="FF0000"/>
                      </a:solidFill>
                      <a:prstDash val="solid"/>
                    </a:lnT>
                    <a:lnB w="12700">
                      <a:solidFill>
                        <a:srgbClr val="272727"/>
                      </a:solidFill>
                      <a:prstDash val="solid"/>
                    </a:lnB>
                  </a:tcPr>
                </a:tc>
                <a:tc hMerge="1">
                  <a:tcPr marL="0" marR="0" marT="0" marB="0"/>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1891" y="252984"/>
            <a:ext cx="6432804" cy="48310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800" spc="-5" dirty="0"/>
              <a:t>调整及填报情况详解</a:t>
            </a:r>
            <a:endParaRPr sz="2800"/>
          </a:p>
        </p:txBody>
      </p:sp>
      <p:sp>
        <p:nvSpPr>
          <p:cNvPr id="5" name="object 5"/>
          <p:cNvSpPr txBox="1"/>
          <p:nvPr/>
        </p:nvSpPr>
        <p:spPr>
          <a:xfrm>
            <a:off x="5219191" y="272034"/>
            <a:ext cx="4331335" cy="315595"/>
          </a:xfrm>
          <a:prstGeom prst="rect">
            <a:avLst/>
          </a:prstGeom>
        </p:spPr>
        <p:txBody>
          <a:bodyPr vert="horz" wrap="square" lIns="0" tIns="0" rIns="0" bIns="0" rtlCol="0">
            <a:spAutoFit/>
          </a:bodyPr>
          <a:lstStyle/>
          <a:p>
            <a:pPr marL="12700">
              <a:lnSpc>
                <a:spcPct val="100000"/>
              </a:lnSpc>
            </a:pPr>
            <a:r>
              <a:rPr sz="2000" spc="-10" dirty="0">
                <a:solidFill>
                  <a:srgbClr val="FFFFFF"/>
                </a:solidFill>
                <a:latin typeface="Arial Unicode MS" panose="020B0604020202020204" charset="-122"/>
                <a:cs typeface="Arial Unicode MS" panose="020B0604020202020204" charset="-122"/>
              </a:rPr>
              <a:t>研发费用加计扣除优惠明细表</a:t>
            </a:r>
            <a:r>
              <a:rPr sz="2000" spc="-10" dirty="0">
                <a:solidFill>
                  <a:srgbClr val="FFFFFF"/>
                </a:solidFill>
                <a:latin typeface="Arial" panose="020B0604020202020204"/>
                <a:cs typeface="Arial" panose="020B0604020202020204"/>
              </a:rPr>
              <a:t>A107012</a:t>
            </a:r>
            <a:endParaRPr sz="2000">
              <a:latin typeface="Arial" panose="020B0604020202020204"/>
              <a:cs typeface="Arial" panose="020B0604020202020204"/>
            </a:endParaRPr>
          </a:p>
        </p:txBody>
      </p:sp>
      <p:sp>
        <p:nvSpPr>
          <p:cNvPr id="6" name="object 6"/>
          <p:cNvSpPr/>
          <p:nvPr/>
        </p:nvSpPr>
        <p:spPr>
          <a:xfrm>
            <a:off x="4227321" y="1014983"/>
            <a:ext cx="7707630" cy="2505710"/>
          </a:xfrm>
          <a:custGeom>
            <a:avLst/>
            <a:gdLst/>
            <a:ahLst/>
            <a:cxnLst/>
            <a:rect l="l" t="t" r="r" b="b"/>
            <a:pathLst>
              <a:path w="7707630" h="2505710">
                <a:moveTo>
                  <a:pt x="7289546" y="2505455"/>
                </a:moveTo>
                <a:lnTo>
                  <a:pt x="4489958" y="2505455"/>
                </a:lnTo>
                <a:lnTo>
                  <a:pt x="4441253" y="2502649"/>
                </a:lnTo>
                <a:lnTo>
                  <a:pt x="4394212" y="2494432"/>
                </a:lnTo>
                <a:lnTo>
                  <a:pt x="4349114" y="2481110"/>
                </a:lnTo>
                <a:lnTo>
                  <a:pt x="4306316" y="2463012"/>
                </a:lnTo>
                <a:lnTo>
                  <a:pt x="4266095" y="2440444"/>
                </a:lnTo>
                <a:lnTo>
                  <a:pt x="4228782" y="2413723"/>
                </a:lnTo>
                <a:lnTo>
                  <a:pt x="4194683" y="2383154"/>
                </a:lnTo>
                <a:lnTo>
                  <a:pt x="4164114" y="2349055"/>
                </a:lnTo>
                <a:lnTo>
                  <a:pt x="4137393" y="2311742"/>
                </a:lnTo>
                <a:lnTo>
                  <a:pt x="4114825" y="2271521"/>
                </a:lnTo>
                <a:lnTo>
                  <a:pt x="4096727" y="2228710"/>
                </a:lnTo>
                <a:lnTo>
                  <a:pt x="4083405" y="2183625"/>
                </a:lnTo>
                <a:lnTo>
                  <a:pt x="4075188" y="2136584"/>
                </a:lnTo>
                <a:lnTo>
                  <a:pt x="4072381" y="2087879"/>
                </a:lnTo>
                <a:lnTo>
                  <a:pt x="0" y="1669795"/>
                </a:lnTo>
                <a:lnTo>
                  <a:pt x="4072381" y="1461515"/>
                </a:lnTo>
                <a:lnTo>
                  <a:pt x="4072381" y="417575"/>
                </a:lnTo>
                <a:lnTo>
                  <a:pt x="4075188" y="368871"/>
                </a:lnTo>
                <a:lnTo>
                  <a:pt x="4083405" y="321830"/>
                </a:lnTo>
                <a:lnTo>
                  <a:pt x="4096727" y="276732"/>
                </a:lnTo>
                <a:lnTo>
                  <a:pt x="4114825" y="233933"/>
                </a:lnTo>
                <a:lnTo>
                  <a:pt x="4137393" y="193713"/>
                </a:lnTo>
                <a:lnTo>
                  <a:pt x="4164114" y="156400"/>
                </a:lnTo>
                <a:lnTo>
                  <a:pt x="4194683" y="122300"/>
                </a:lnTo>
                <a:lnTo>
                  <a:pt x="4228782" y="91732"/>
                </a:lnTo>
                <a:lnTo>
                  <a:pt x="4266095" y="65011"/>
                </a:lnTo>
                <a:lnTo>
                  <a:pt x="4306316" y="42443"/>
                </a:lnTo>
                <a:lnTo>
                  <a:pt x="4349114" y="24345"/>
                </a:lnTo>
                <a:lnTo>
                  <a:pt x="4394212" y="11023"/>
                </a:lnTo>
                <a:lnTo>
                  <a:pt x="4441253" y="2806"/>
                </a:lnTo>
                <a:lnTo>
                  <a:pt x="4489958" y="0"/>
                </a:lnTo>
                <a:lnTo>
                  <a:pt x="7289546" y="0"/>
                </a:lnTo>
                <a:lnTo>
                  <a:pt x="7338250" y="2806"/>
                </a:lnTo>
                <a:lnTo>
                  <a:pt x="7385291" y="11023"/>
                </a:lnTo>
                <a:lnTo>
                  <a:pt x="7430376" y="24345"/>
                </a:lnTo>
                <a:lnTo>
                  <a:pt x="7473187" y="42443"/>
                </a:lnTo>
                <a:lnTo>
                  <a:pt x="7513408" y="65011"/>
                </a:lnTo>
                <a:lnTo>
                  <a:pt x="7550721" y="91732"/>
                </a:lnTo>
                <a:lnTo>
                  <a:pt x="7584821" y="122300"/>
                </a:lnTo>
                <a:lnTo>
                  <a:pt x="7615389" y="156400"/>
                </a:lnTo>
                <a:lnTo>
                  <a:pt x="7642110" y="193713"/>
                </a:lnTo>
                <a:lnTo>
                  <a:pt x="7664678" y="233933"/>
                </a:lnTo>
                <a:lnTo>
                  <a:pt x="7682776" y="276732"/>
                </a:lnTo>
                <a:lnTo>
                  <a:pt x="7696098" y="321830"/>
                </a:lnTo>
                <a:lnTo>
                  <a:pt x="7704315" y="368871"/>
                </a:lnTo>
                <a:lnTo>
                  <a:pt x="7707122" y="417575"/>
                </a:lnTo>
                <a:lnTo>
                  <a:pt x="7707122" y="2087879"/>
                </a:lnTo>
                <a:lnTo>
                  <a:pt x="7704315" y="2136584"/>
                </a:lnTo>
                <a:lnTo>
                  <a:pt x="7696098" y="2183625"/>
                </a:lnTo>
                <a:lnTo>
                  <a:pt x="7682776" y="2228710"/>
                </a:lnTo>
                <a:lnTo>
                  <a:pt x="7664678" y="2271521"/>
                </a:lnTo>
                <a:lnTo>
                  <a:pt x="7642110" y="2311742"/>
                </a:lnTo>
                <a:lnTo>
                  <a:pt x="7615389" y="2349055"/>
                </a:lnTo>
                <a:lnTo>
                  <a:pt x="7584821" y="2383154"/>
                </a:lnTo>
                <a:lnTo>
                  <a:pt x="7550721" y="2413723"/>
                </a:lnTo>
                <a:lnTo>
                  <a:pt x="7513408" y="2440444"/>
                </a:lnTo>
                <a:lnTo>
                  <a:pt x="7473187" y="2463012"/>
                </a:lnTo>
                <a:lnTo>
                  <a:pt x="7430376" y="2481110"/>
                </a:lnTo>
                <a:lnTo>
                  <a:pt x="7385291" y="2494432"/>
                </a:lnTo>
                <a:lnTo>
                  <a:pt x="7338250" y="2502649"/>
                </a:lnTo>
                <a:lnTo>
                  <a:pt x="7289546" y="2505455"/>
                </a:lnTo>
                <a:close/>
              </a:path>
            </a:pathLst>
          </a:custGeom>
          <a:solidFill>
            <a:srgbClr val="C1C1C1"/>
          </a:solidFill>
        </p:spPr>
        <p:txBody>
          <a:bodyPr wrap="square" lIns="0" tIns="0" rIns="0" bIns="0" rtlCol="0"/>
          <a:lstStyle/>
          <a:p/>
        </p:txBody>
      </p:sp>
      <p:sp>
        <p:nvSpPr>
          <p:cNvPr id="7" name="object 7"/>
          <p:cNvSpPr/>
          <p:nvPr/>
        </p:nvSpPr>
        <p:spPr>
          <a:xfrm>
            <a:off x="8575090" y="1010221"/>
            <a:ext cx="94615" cy="12700"/>
          </a:xfrm>
          <a:custGeom>
            <a:avLst/>
            <a:gdLst/>
            <a:ahLst/>
            <a:cxnLst/>
            <a:rect l="l" t="t" r="r" b="b"/>
            <a:pathLst>
              <a:path w="94615" h="12700">
                <a:moveTo>
                  <a:pt x="47256" y="12699"/>
                </a:moveTo>
                <a:lnTo>
                  <a:pt x="0" y="12699"/>
                </a:lnTo>
                <a:lnTo>
                  <a:pt x="45085" y="0"/>
                </a:lnTo>
                <a:lnTo>
                  <a:pt x="94310" y="0"/>
                </a:lnTo>
                <a:lnTo>
                  <a:pt x="47256" y="12699"/>
                </a:lnTo>
                <a:close/>
              </a:path>
            </a:pathLst>
          </a:custGeom>
          <a:solidFill>
            <a:srgbClr val="C1C1C1"/>
          </a:solidFill>
        </p:spPr>
        <p:txBody>
          <a:bodyPr wrap="square" lIns="0" tIns="0" rIns="0" bIns="0" rtlCol="0"/>
          <a:lstStyle/>
          <a:p/>
        </p:txBody>
      </p:sp>
      <p:sp>
        <p:nvSpPr>
          <p:cNvPr id="8" name="object 8"/>
          <p:cNvSpPr/>
          <p:nvPr/>
        </p:nvSpPr>
        <p:spPr>
          <a:xfrm>
            <a:off x="11564746" y="1010221"/>
            <a:ext cx="94615" cy="12700"/>
          </a:xfrm>
          <a:custGeom>
            <a:avLst/>
            <a:gdLst/>
            <a:ahLst/>
            <a:cxnLst/>
            <a:rect l="l" t="t" r="r" b="b"/>
            <a:pathLst>
              <a:path w="94615" h="12700">
                <a:moveTo>
                  <a:pt x="94297" y="12699"/>
                </a:moveTo>
                <a:lnTo>
                  <a:pt x="47053" y="12699"/>
                </a:lnTo>
                <a:lnTo>
                  <a:pt x="0" y="0"/>
                </a:lnTo>
                <a:lnTo>
                  <a:pt x="49212" y="0"/>
                </a:lnTo>
                <a:lnTo>
                  <a:pt x="94297" y="12699"/>
                </a:lnTo>
                <a:close/>
              </a:path>
            </a:pathLst>
          </a:custGeom>
          <a:solidFill>
            <a:srgbClr val="C1C1C1"/>
          </a:solidFill>
        </p:spPr>
        <p:txBody>
          <a:bodyPr wrap="square" lIns="0" tIns="0" rIns="0" bIns="0" rtlCol="0"/>
          <a:lstStyle/>
          <a:p/>
        </p:txBody>
      </p:sp>
      <p:sp>
        <p:nvSpPr>
          <p:cNvPr id="9" name="object 9"/>
          <p:cNvSpPr/>
          <p:nvPr/>
        </p:nvSpPr>
        <p:spPr>
          <a:xfrm>
            <a:off x="8491080" y="1022921"/>
            <a:ext cx="132080" cy="50800"/>
          </a:xfrm>
          <a:custGeom>
            <a:avLst/>
            <a:gdLst/>
            <a:ahLst/>
            <a:cxnLst/>
            <a:rect l="l" t="t" r="r" b="b"/>
            <a:pathLst>
              <a:path w="132079" h="50800">
                <a:moveTo>
                  <a:pt x="4660" y="50799"/>
                </a:moveTo>
                <a:lnTo>
                  <a:pt x="0" y="50799"/>
                </a:lnTo>
                <a:lnTo>
                  <a:pt x="40220" y="25399"/>
                </a:lnTo>
                <a:lnTo>
                  <a:pt x="40703" y="25399"/>
                </a:lnTo>
                <a:lnTo>
                  <a:pt x="83502" y="0"/>
                </a:lnTo>
                <a:lnTo>
                  <a:pt x="131800" y="0"/>
                </a:lnTo>
                <a:lnTo>
                  <a:pt x="86715" y="12699"/>
                </a:lnTo>
                <a:lnTo>
                  <a:pt x="87210" y="12699"/>
                </a:lnTo>
                <a:lnTo>
                  <a:pt x="44411" y="38099"/>
                </a:lnTo>
                <a:lnTo>
                  <a:pt x="44881" y="38099"/>
                </a:lnTo>
                <a:lnTo>
                  <a:pt x="4660" y="50799"/>
                </a:lnTo>
                <a:close/>
              </a:path>
            </a:pathLst>
          </a:custGeom>
          <a:solidFill>
            <a:srgbClr val="C1C1C1"/>
          </a:solidFill>
        </p:spPr>
        <p:txBody>
          <a:bodyPr wrap="square" lIns="0" tIns="0" rIns="0" bIns="0" rtlCol="0"/>
          <a:lstStyle/>
          <a:p/>
        </p:txBody>
      </p:sp>
      <p:sp>
        <p:nvSpPr>
          <p:cNvPr id="10" name="object 10"/>
          <p:cNvSpPr/>
          <p:nvPr/>
        </p:nvSpPr>
        <p:spPr>
          <a:xfrm>
            <a:off x="11611267" y="1022921"/>
            <a:ext cx="132080" cy="50800"/>
          </a:xfrm>
          <a:custGeom>
            <a:avLst/>
            <a:gdLst/>
            <a:ahLst/>
            <a:cxnLst/>
            <a:rect l="l" t="t" r="r" b="b"/>
            <a:pathLst>
              <a:path w="132079" h="50800">
                <a:moveTo>
                  <a:pt x="131787" y="50799"/>
                </a:moveTo>
                <a:lnTo>
                  <a:pt x="127126" y="50799"/>
                </a:lnTo>
                <a:lnTo>
                  <a:pt x="86918" y="38099"/>
                </a:lnTo>
                <a:lnTo>
                  <a:pt x="87388" y="38099"/>
                </a:lnTo>
                <a:lnTo>
                  <a:pt x="44576" y="12699"/>
                </a:lnTo>
                <a:lnTo>
                  <a:pt x="45084" y="12699"/>
                </a:lnTo>
                <a:lnTo>
                  <a:pt x="0" y="0"/>
                </a:lnTo>
                <a:lnTo>
                  <a:pt x="48285" y="0"/>
                </a:lnTo>
                <a:lnTo>
                  <a:pt x="91097" y="25399"/>
                </a:lnTo>
                <a:lnTo>
                  <a:pt x="91579" y="25399"/>
                </a:lnTo>
                <a:lnTo>
                  <a:pt x="131787" y="50799"/>
                </a:lnTo>
                <a:close/>
              </a:path>
            </a:pathLst>
          </a:custGeom>
          <a:solidFill>
            <a:srgbClr val="C1C1C1"/>
          </a:solidFill>
        </p:spPr>
        <p:txBody>
          <a:bodyPr wrap="square" lIns="0" tIns="0" rIns="0" bIns="0" rtlCol="0"/>
          <a:lstStyle/>
          <a:p/>
        </p:txBody>
      </p:sp>
      <p:sp>
        <p:nvSpPr>
          <p:cNvPr id="11" name="object 11"/>
          <p:cNvSpPr/>
          <p:nvPr/>
        </p:nvSpPr>
        <p:spPr>
          <a:xfrm>
            <a:off x="8453323" y="1073721"/>
            <a:ext cx="43180" cy="25400"/>
          </a:xfrm>
          <a:custGeom>
            <a:avLst/>
            <a:gdLst/>
            <a:ahLst/>
            <a:cxnLst/>
            <a:rect l="l" t="t" r="r" b="b"/>
            <a:pathLst>
              <a:path w="43179" h="25400">
                <a:moveTo>
                  <a:pt x="5549" y="25399"/>
                </a:moveTo>
                <a:lnTo>
                  <a:pt x="0" y="25399"/>
                </a:lnTo>
                <a:lnTo>
                  <a:pt x="37325" y="0"/>
                </a:lnTo>
                <a:lnTo>
                  <a:pt x="42862" y="0"/>
                </a:lnTo>
                <a:lnTo>
                  <a:pt x="5549" y="25399"/>
                </a:lnTo>
                <a:close/>
              </a:path>
            </a:pathLst>
          </a:custGeom>
          <a:solidFill>
            <a:srgbClr val="C1C1C1"/>
          </a:solidFill>
        </p:spPr>
        <p:txBody>
          <a:bodyPr wrap="square" lIns="0" tIns="0" rIns="0" bIns="0" rtlCol="0"/>
          <a:lstStyle/>
          <a:p/>
        </p:txBody>
      </p:sp>
      <p:sp>
        <p:nvSpPr>
          <p:cNvPr id="12" name="object 12"/>
          <p:cNvSpPr/>
          <p:nvPr/>
        </p:nvSpPr>
        <p:spPr>
          <a:xfrm>
            <a:off x="11737962" y="1073721"/>
            <a:ext cx="43180" cy="25400"/>
          </a:xfrm>
          <a:custGeom>
            <a:avLst/>
            <a:gdLst/>
            <a:ahLst/>
            <a:cxnLst/>
            <a:rect l="l" t="t" r="r" b="b"/>
            <a:pathLst>
              <a:path w="43179" h="25400">
                <a:moveTo>
                  <a:pt x="42849" y="25399"/>
                </a:moveTo>
                <a:lnTo>
                  <a:pt x="37312" y="25399"/>
                </a:lnTo>
                <a:lnTo>
                  <a:pt x="0" y="0"/>
                </a:lnTo>
                <a:lnTo>
                  <a:pt x="5537" y="0"/>
                </a:lnTo>
                <a:lnTo>
                  <a:pt x="42849" y="25399"/>
                </a:lnTo>
                <a:close/>
              </a:path>
            </a:pathLst>
          </a:custGeom>
          <a:solidFill>
            <a:srgbClr val="C1C1C1"/>
          </a:solidFill>
        </p:spPr>
        <p:txBody>
          <a:bodyPr wrap="square" lIns="0" tIns="0" rIns="0" bIns="0" rtlCol="0"/>
          <a:lstStyle/>
          <a:p/>
        </p:txBody>
      </p:sp>
      <p:sp>
        <p:nvSpPr>
          <p:cNvPr id="13" name="object 13"/>
          <p:cNvSpPr/>
          <p:nvPr/>
        </p:nvSpPr>
        <p:spPr>
          <a:xfrm>
            <a:off x="8387892" y="1099121"/>
            <a:ext cx="71755" cy="63500"/>
          </a:xfrm>
          <a:custGeom>
            <a:avLst/>
            <a:gdLst/>
            <a:ahLst/>
            <a:cxnLst/>
            <a:rect l="l" t="t" r="r" b="b"/>
            <a:pathLst>
              <a:path w="71754" h="63500">
                <a:moveTo>
                  <a:pt x="7086" y="63499"/>
                </a:moveTo>
                <a:lnTo>
                  <a:pt x="0" y="63499"/>
                </a:lnTo>
                <a:lnTo>
                  <a:pt x="30568" y="25399"/>
                </a:lnTo>
                <a:lnTo>
                  <a:pt x="30937" y="25399"/>
                </a:lnTo>
                <a:lnTo>
                  <a:pt x="65023" y="0"/>
                </a:lnTo>
                <a:lnTo>
                  <a:pt x="71386" y="0"/>
                </a:lnTo>
                <a:lnTo>
                  <a:pt x="37287" y="38099"/>
                </a:lnTo>
                <a:lnTo>
                  <a:pt x="37655" y="38099"/>
                </a:lnTo>
                <a:lnTo>
                  <a:pt x="7086" y="63499"/>
                </a:lnTo>
                <a:close/>
              </a:path>
            </a:pathLst>
          </a:custGeom>
          <a:solidFill>
            <a:srgbClr val="C1C1C1"/>
          </a:solidFill>
        </p:spPr>
        <p:txBody>
          <a:bodyPr wrap="square" lIns="0" tIns="0" rIns="0" bIns="0" rtlCol="0"/>
          <a:lstStyle/>
          <a:p/>
        </p:txBody>
      </p:sp>
      <p:sp>
        <p:nvSpPr>
          <p:cNvPr id="14" name="object 14"/>
          <p:cNvSpPr/>
          <p:nvPr/>
        </p:nvSpPr>
        <p:spPr>
          <a:xfrm>
            <a:off x="11774868" y="1099121"/>
            <a:ext cx="71755" cy="63500"/>
          </a:xfrm>
          <a:custGeom>
            <a:avLst/>
            <a:gdLst/>
            <a:ahLst/>
            <a:cxnLst/>
            <a:rect l="l" t="t" r="r" b="b"/>
            <a:pathLst>
              <a:path w="71754" h="63500">
                <a:moveTo>
                  <a:pt x="71386" y="63499"/>
                </a:moveTo>
                <a:lnTo>
                  <a:pt x="64300" y="63499"/>
                </a:lnTo>
                <a:lnTo>
                  <a:pt x="33731" y="38099"/>
                </a:lnTo>
                <a:lnTo>
                  <a:pt x="34099" y="38099"/>
                </a:lnTo>
                <a:lnTo>
                  <a:pt x="0" y="0"/>
                </a:lnTo>
                <a:lnTo>
                  <a:pt x="6350" y="0"/>
                </a:lnTo>
                <a:lnTo>
                  <a:pt x="40449" y="25399"/>
                </a:lnTo>
                <a:lnTo>
                  <a:pt x="40817" y="25399"/>
                </a:lnTo>
                <a:lnTo>
                  <a:pt x="71386" y="63499"/>
                </a:lnTo>
                <a:close/>
              </a:path>
            </a:pathLst>
          </a:custGeom>
          <a:solidFill>
            <a:srgbClr val="C1C1C1"/>
          </a:solidFill>
        </p:spPr>
        <p:txBody>
          <a:bodyPr wrap="square" lIns="0" tIns="0" rIns="0" bIns="0" rtlCol="0"/>
          <a:lstStyle/>
          <a:p/>
        </p:txBody>
      </p:sp>
      <p:sp>
        <p:nvSpPr>
          <p:cNvPr id="15" name="object 15"/>
          <p:cNvSpPr/>
          <p:nvPr/>
        </p:nvSpPr>
        <p:spPr>
          <a:xfrm>
            <a:off x="8360841" y="1162621"/>
            <a:ext cx="34925" cy="38100"/>
          </a:xfrm>
          <a:custGeom>
            <a:avLst/>
            <a:gdLst/>
            <a:ahLst/>
            <a:cxnLst/>
            <a:rect l="l" t="t" r="r" b="b"/>
            <a:pathLst>
              <a:path w="34925" h="38100">
                <a:moveTo>
                  <a:pt x="7734" y="38099"/>
                </a:moveTo>
                <a:lnTo>
                  <a:pt x="0" y="38099"/>
                </a:lnTo>
                <a:lnTo>
                  <a:pt x="26720" y="0"/>
                </a:lnTo>
                <a:lnTo>
                  <a:pt x="34467" y="0"/>
                </a:lnTo>
                <a:lnTo>
                  <a:pt x="7734" y="38099"/>
                </a:lnTo>
                <a:close/>
              </a:path>
            </a:pathLst>
          </a:custGeom>
          <a:solidFill>
            <a:srgbClr val="C1C1C1"/>
          </a:solidFill>
        </p:spPr>
        <p:txBody>
          <a:bodyPr wrap="square" lIns="0" tIns="0" rIns="0" bIns="0" rtlCol="0"/>
          <a:lstStyle/>
          <a:p/>
        </p:txBody>
      </p:sp>
      <p:sp>
        <p:nvSpPr>
          <p:cNvPr id="16" name="object 16"/>
          <p:cNvSpPr/>
          <p:nvPr/>
        </p:nvSpPr>
        <p:spPr>
          <a:xfrm>
            <a:off x="11838838" y="1162621"/>
            <a:ext cx="34925" cy="38100"/>
          </a:xfrm>
          <a:custGeom>
            <a:avLst/>
            <a:gdLst/>
            <a:ahLst/>
            <a:cxnLst/>
            <a:rect l="l" t="t" r="r" b="b"/>
            <a:pathLst>
              <a:path w="34925" h="38100">
                <a:moveTo>
                  <a:pt x="34467" y="38099"/>
                </a:moveTo>
                <a:lnTo>
                  <a:pt x="26720" y="38099"/>
                </a:lnTo>
                <a:lnTo>
                  <a:pt x="0" y="0"/>
                </a:lnTo>
                <a:lnTo>
                  <a:pt x="7747" y="0"/>
                </a:lnTo>
                <a:lnTo>
                  <a:pt x="34467" y="38099"/>
                </a:lnTo>
                <a:close/>
              </a:path>
            </a:pathLst>
          </a:custGeom>
          <a:solidFill>
            <a:srgbClr val="C1C1C1"/>
          </a:solidFill>
        </p:spPr>
        <p:txBody>
          <a:bodyPr wrap="square" lIns="0" tIns="0" rIns="0" bIns="0" rtlCol="0"/>
          <a:lstStyle/>
          <a:p/>
        </p:txBody>
      </p:sp>
      <p:sp>
        <p:nvSpPr>
          <p:cNvPr id="17" name="object 17"/>
          <p:cNvSpPr/>
          <p:nvPr/>
        </p:nvSpPr>
        <p:spPr>
          <a:xfrm>
            <a:off x="8337994" y="1200721"/>
            <a:ext cx="31115" cy="38100"/>
          </a:xfrm>
          <a:custGeom>
            <a:avLst/>
            <a:gdLst/>
            <a:ahLst/>
            <a:cxnLst/>
            <a:rect l="l" t="t" r="r" b="b"/>
            <a:pathLst>
              <a:path w="31115" h="38100">
                <a:moveTo>
                  <a:pt x="8305" y="38099"/>
                </a:moveTo>
                <a:lnTo>
                  <a:pt x="0" y="38099"/>
                </a:lnTo>
                <a:lnTo>
                  <a:pt x="22567" y="0"/>
                </a:lnTo>
                <a:lnTo>
                  <a:pt x="30873" y="0"/>
                </a:lnTo>
                <a:lnTo>
                  <a:pt x="8305" y="38099"/>
                </a:lnTo>
                <a:close/>
              </a:path>
            </a:pathLst>
          </a:custGeom>
          <a:solidFill>
            <a:srgbClr val="C1C1C1"/>
          </a:solidFill>
        </p:spPr>
        <p:txBody>
          <a:bodyPr wrap="square" lIns="0" tIns="0" rIns="0" bIns="0" rtlCol="0"/>
          <a:lstStyle/>
          <a:p/>
        </p:txBody>
      </p:sp>
      <p:sp>
        <p:nvSpPr>
          <p:cNvPr id="18" name="object 18"/>
          <p:cNvSpPr/>
          <p:nvPr/>
        </p:nvSpPr>
        <p:spPr>
          <a:xfrm>
            <a:off x="11865279" y="1200721"/>
            <a:ext cx="31115" cy="38100"/>
          </a:xfrm>
          <a:custGeom>
            <a:avLst/>
            <a:gdLst/>
            <a:ahLst/>
            <a:cxnLst/>
            <a:rect l="l" t="t" r="r" b="b"/>
            <a:pathLst>
              <a:path w="31115" h="38100">
                <a:moveTo>
                  <a:pt x="30873" y="38099"/>
                </a:moveTo>
                <a:lnTo>
                  <a:pt x="22567" y="38099"/>
                </a:lnTo>
                <a:lnTo>
                  <a:pt x="0" y="0"/>
                </a:lnTo>
                <a:lnTo>
                  <a:pt x="8305" y="0"/>
                </a:lnTo>
                <a:lnTo>
                  <a:pt x="30873" y="38099"/>
                </a:lnTo>
                <a:close/>
              </a:path>
            </a:pathLst>
          </a:custGeom>
          <a:solidFill>
            <a:srgbClr val="C1C1C1"/>
          </a:solidFill>
        </p:spPr>
        <p:txBody>
          <a:bodyPr wrap="square" lIns="0" tIns="0" rIns="0" bIns="0" rtlCol="0"/>
          <a:lstStyle/>
          <a:p/>
        </p:txBody>
      </p:sp>
      <p:sp>
        <p:nvSpPr>
          <p:cNvPr id="19" name="object 19"/>
          <p:cNvSpPr/>
          <p:nvPr/>
        </p:nvSpPr>
        <p:spPr>
          <a:xfrm>
            <a:off x="8319655" y="1238821"/>
            <a:ext cx="27305" cy="50800"/>
          </a:xfrm>
          <a:custGeom>
            <a:avLst/>
            <a:gdLst/>
            <a:ahLst/>
            <a:cxnLst/>
            <a:rect l="l" t="t" r="r" b="b"/>
            <a:pathLst>
              <a:path w="27304" h="50800">
                <a:moveTo>
                  <a:pt x="8775" y="50799"/>
                </a:moveTo>
                <a:lnTo>
                  <a:pt x="0" y="50799"/>
                </a:lnTo>
                <a:lnTo>
                  <a:pt x="18097" y="0"/>
                </a:lnTo>
                <a:lnTo>
                  <a:pt x="26873" y="0"/>
                </a:lnTo>
                <a:lnTo>
                  <a:pt x="8775" y="50799"/>
                </a:lnTo>
                <a:close/>
              </a:path>
            </a:pathLst>
          </a:custGeom>
          <a:solidFill>
            <a:srgbClr val="C1C1C1"/>
          </a:solidFill>
        </p:spPr>
        <p:txBody>
          <a:bodyPr wrap="square" lIns="0" tIns="0" rIns="0" bIns="0" rtlCol="0"/>
          <a:lstStyle/>
          <a:p/>
        </p:txBody>
      </p:sp>
      <p:sp>
        <p:nvSpPr>
          <p:cNvPr id="20" name="object 20"/>
          <p:cNvSpPr/>
          <p:nvPr/>
        </p:nvSpPr>
        <p:spPr>
          <a:xfrm>
            <a:off x="11887619" y="1238821"/>
            <a:ext cx="27305" cy="50800"/>
          </a:xfrm>
          <a:custGeom>
            <a:avLst/>
            <a:gdLst/>
            <a:ahLst/>
            <a:cxnLst/>
            <a:rect l="l" t="t" r="r" b="b"/>
            <a:pathLst>
              <a:path w="27304" h="50800">
                <a:moveTo>
                  <a:pt x="26860" y="50799"/>
                </a:moveTo>
                <a:lnTo>
                  <a:pt x="18097" y="50799"/>
                </a:lnTo>
                <a:lnTo>
                  <a:pt x="0" y="0"/>
                </a:lnTo>
                <a:lnTo>
                  <a:pt x="8762" y="0"/>
                </a:lnTo>
                <a:lnTo>
                  <a:pt x="26860" y="50799"/>
                </a:lnTo>
                <a:close/>
              </a:path>
            </a:pathLst>
          </a:custGeom>
          <a:solidFill>
            <a:srgbClr val="C1C1C1"/>
          </a:solidFill>
        </p:spPr>
        <p:txBody>
          <a:bodyPr wrap="square" lIns="0" tIns="0" rIns="0" bIns="0" rtlCol="0"/>
          <a:lstStyle/>
          <a:p/>
        </p:txBody>
      </p:sp>
      <p:sp>
        <p:nvSpPr>
          <p:cNvPr id="21" name="object 21"/>
          <p:cNvSpPr/>
          <p:nvPr/>
        </p:nvSpPr>
        <p:spPr>
          <a:xfrm>
            <a:off x="8306168" y="1289621"/>
            <a:ext cx="22860" cy="38100"/>
          </a:xfrm>
          <a:custGeom>
            <a:avLst/>
            <a:gdLst/>
            <a:ahLst/>
            <a:cxnLst/>
            <a:rect l="l" t="t" r="r" b="b"/>
            <a:pathLst>
              <a:path w="22859" h="38100">
                <a:moveTo>
                  <a:pt x="9131" y="38099"/>
                </a:moveTo>
                <a:lnTo>
                  <a:pt x="0" y="38099"/>
                </a:lnTo>
                <a:lnTo>
                  <a:pt x="13309" y="0"/>
                </a:lnTo>
                <a:lnTo>
                  <a:pt x="22440" y="0"/>
                </a:lnTo>
                <a:lnTo>
                  <a:pt x="9131" y="38099"/>
                </a:lnTo>
                <a:close/>
              </a:path>
            </a:pathLst>
          </a:custGeom>
          <a:solidFill>
            <a:srgbClr val="C1C1C1"/>
          </a:solidFill>
        </p:spPr>
        <p:txBody>
          <a:bodyPr wrap="square" lIns="0" tIns="0" rIns="0" bIns="0" rtlCol="0"/>
          <a:lstStyle/>
          <a:p/>
        </p:txBody>
      </p:sp>
      <p:sp>
        <p:nvSpPr>
          <p:cNvPr id="22" name="object 22"/>
          <p:cNvSpPr/>
          <p:nvPr/>
        </p:nvSpPr>
        <p:spPr>
          <a:xfrm>
            <a:off x="11905538" y="1289621"/>
            <a:ext cx="22860" cy="38100"/>
          </a:xfrm>
          <a:custGeom>
            <a:avLst/>
            <a:gdLst/>
            <a:ahLst/>
            <a:cxnLst/>
            <a:rect l="l" t="t" r="r" b="b"/>
            <a:pathLst>
              <a:path w="22859" h="38100">
                <a:moveTo>
                  <a:pt x="22440" y="38099"/>
                </a:moveTo>
                <a:lnTo>
                  <a:pt x="13309" y="38099"/>
                </a:lnTo>
                <a:lnTo>
                  <a:pt x="0" y="0"/>
                </a:lnTo>
                <a:lnTo>
                  <a:pt x="9131" y="0"/>
                </a:lnTo>
                <a:lnTo>
                  <a:pt x="22440" y="38099"/>
                </a:lnTo>
                <a:close/>
              </a:path>
            </a:pathLst>
          </a:custGeom>
          <a:solidFill>
            <a:srgbClr val="C1C1C1"/>
          </a:solidFill>
        </p:spPr>
        <p:txBody>
          <a:bodyPr wrap="square" lIns="0" tIns="0" rIns="0" bIns="0" rtlCol="0"/>
          <a:lstStyle/>
          <a:p/>
        </p:txBody>
      </p:sp>
      <p:sp>
        <p:nvSpPr>
          <p:cNvPr id="23" name="object 23"/>
          <p:cNvSpPr/>
          <p:nvPr/>
        </p:nvSpPr>
        <p:spPr>
          <a:xfrm>
            <a:off x="8297824" y="1327721"/>
            <a:ext cx="17780" cy="50800"/>
          </a:xfrm>
          <a:custGeom>
            <a:avLst/>
            <a:gdLst/>
            <a:ahLst/>
            <a:cxnLst/>
            <a:rect l="l" t="t" r="r" b="b"/>
            <a:pathLst>
              <a:path w="17779" h="50800">
                <a:moveTo>
                  <a:pt x="9372" y="50799"/>
                </a:moveTo>
                <a:lnTo>
                  <a:pt x="0" y="50799"/>
                </a:lnTo>
                <a:lnTo>
                  <a:pt x="8216" y="0"/>
                </a:lnTo>
                <a:lnTo>
                  <a:pt x="17602" y="0"/>
                </a:lnTo>
                <a:lnTo>
                  <a:pt x="9372" y="50799"/>
                </a:lnTo>
                <a:close/>
              </a:path>
            </a:pathLst>
          </a:custGeom>
          <a:solidFill>
            <a:srgbClr val="C1C1C1"/>
          </a:solidFill>
        </p:spPr>
        <p:txBody>
          <a:bodyPr wrap="square" lIns="0" tIns="0" rIns="0" bIns="0" rtlCol="0"/>
          <a:lstStyle/>
          <a:p/>
        </p:txBody>
      </p:sp>
      <p:sp>
        <p:nvSpPr>
          <p:cNvPr id="24" name="object 24"/>
          <p:cNvSpPr/>
          <p:nvPr/>
        </p:nvSpPr>
        <p:spPr>
          <a:xfrm>
            <a:off x="11918721" y="1327721"/>
            <a:ext cx="17780" cy="50800"/>
          </a:xfrm>
          <a:custGeom>
            <a:avLst/>
            <a:gdLst/>
            <a:ahLst/>
            <a:cxnLst/>
            <a:rect l="l" t="t" r="r" b="b"/>
            <a:pathLst>
              <a:path w="17779" h="50800">
                <a:moveTo>
                  <a:pt x="17602" y="50799"/>
                </a:moveTo>
                <a:lnTo>
                  <a:pt x="8216" y="50799"/>
                </a:lnTo>
                <a:lnTo>
                  <a:pt x="0" y="0"/>
                </a:lnTo>
                <a:lnTo>
                  <a:pt x="9385" y="0"/>
                </a:lnTo>
                <a:lnTo>
                  <a:pt x="17602" y="50799"/>
                </a:lnTo>
                <a:close/>
              </a:path>
            </a:pathLst>
          </a:custGeom>
          <a:solidFill>
            <a:srgbClr val="C1C1C1"/>
          </a:solidFill>
        </p:spPr>
        <p:txBody>
          <a:bodyPr wrap="square" lIns="0" tIns="0" rIns="0" bIns="0" rtlCol="0"/>
          <a:lstStyle/>
          <a:p/>
        </p:txBody>
      </p:sp>
      <p:sp>
        <p:nvSpPr>
          <p:cNvPr id="25" name="object 25"/>
          <p:cNvSpPr/>
          <p:nvPr/>
        </p:nvSpPr>
        <p:spPr>
          <a:xfrm>
            <a:off x="8301101" y="1378521"/>
            <a:ext cx="0" cy="1092200"/>
          </a:xfrm>
          <a:custGeom>
            <a:avLst/>
            <a:gdLst/>
            <a:ahLst/>
            <a:cxnLst/>
            <a:rect l="l" t="t" r="r" b="b"/>
            <a:pathLst>
              <a:path h="1092200">
                <a:moveTo>
                  <a:pt x="0" y="0"/>
                </a:moveTo>
                <a:lnTo>
                  <a:pt x="0" y="1092199"/>
                </a:lnTo>
              </a:path>
            </a:pathLst>
          </a:custGeom>
          <a:ln w="12319">
            <a:solidFill>
              <a:srgbClr val="C1C1C1"/>
            </a:solidFill>
          </a:ln>
        </p:spPr>
        <p:txBody>
          <a:bodyPr wrap="square" lIns="0" tIns="0" rIns="0" bIns="0" rtlCol="0"/>
          <a:lstStyle/>
          <a:p/>
        </p:txBody>
      </p:sp>
      <p:sp>
        <p:nvSpPr>
          <p:cNvPr id="26" name="object 26"/>
          <p:cNvSpPr/>
          <p:nvPr/>
        </p:nvSpPr>
        <p:spPr>
          <a:xfrm>
            <a:off x="11933040" y="1378521"/>
            <a:ext cx="0" cy="1765300"/>
          </a:xfrm>
          <a:custGeom>
            <a:avLst/>
            <a:gdLst/>
            <a:ahLst/>
            <a:cxnLst/>
            <a:rect l="l" t="t" r="r" b="b"/>
            <a:pathLst>
              <a:path h="1765300">
                <a:moveTo>
                  <a:pt x="0" y="0"/>
                </a:moveTo>
                <a:lnTo>
                  <a:pt x="0" y="1765299"/>
                </a:lnTo>
              </a:path>
            </a:pathLst>
          </a:custGeom>
          <a:ln w="12331">
            <a:solidFill>
              <a:srgbClr val="C1C1C1"/>
            </a:solidFill>
          </a:ln>
        </p:spPr>
        <p:txBody>
          <a:bodyPr wrap="square" lIns="0" tIns="0" rIns="0" bIns="0" rtlCol="0"/>
          <a:lstStyle/>
          <a:p/>
        </p:txBody>
      </p:sp>
      <p:sp>
        <p:nvSpPr>
          <p:cNvPr id="27" name="object 27"/>
          <p:cNvSpPr/>
          <p:nvPr/>
        </p:nvSpPr>
        <p:spPr>
          <a:xfrm>
            <a:off x="4227080" y="2470721"/>
            <a:ext cx="4072890" cy="212090"/>
          </a:xfrm>
          <a:custGeom>
            <a:avLst/>
            <a:gdLst/>
            <a:ahLst/>
            <a:cxnLst/>
            <a:rect l="l" t="t" r="r" b="b"/>
            <a:pathLst>
              <a:path w="4072890" h="212089">
                <a:moveTo>
                  <a:pt x="82092" y="211569"/>
                </a:moveTo>
                <a:lnTo>
                  <a:pt x="723" y="203200"/>
                </a:lnTo>
                <a:lnTo>
                  <a:pt x="0" y="203200"/>
                </a:lnTo>
                <a:lnTo>
                  <a:pt x="4072381" y="0"/>
                </a:lnTo>
                <a:lnTo>
                  <a:pt x="4072864" y="0"/>
                </a:lnTo>
                <a:lnTo>
                  <a:pt x="82092" y="211569"/>
                </a:lnTo>
                <a:close/>
              </a:path>
            </a:pathLst>
          </a:custGeom>
          <a:solidFill>
            <a:srgbClr val="C1C1C1"/>
          </a:solidFill>
        </p:spPr>
        <p:txBody>
          <a:bodyPr wrap="square" lIns="0" tIns="0" rIns="0" bIns="0" rtlCol="0"/>
          <a:lstStyle/>
          <a:p/>
        </p:txBody>
      </p:sp>
      <p:sp>
        <p:nvSpPr>
          <p:cNvPr id="28" name="object 28"/>
          <p:cNvSpPr/>
          <p:nvPr/>
        </p:nvSpPr>
        <p:spPr>
          <a:xfrm>
            <a:off x="4222610" y="2680271"/>
            <a:ext cx="5715" cy="0"/>
          </a:xfrm>
          <a:custGeom>
            <a:avLst/>
            <a:gdLst/>
            <a:ahLst/>
            <a:cxnLst/>
            <a:rect l="l" t="t" r="r" b="b"/>
            <a:pathLst>
              <a:path w="5714">
                <a:moveTo>
                  <a:pt x="0" y="0"/>
                </a:moveTo>
                <a:lnTo>
                  <a:pt x="5194" y="0"/>
                </a:lnTo>
              </a:path>
            </a:pathLst>
          </a:custGeom>
          <a:ln w="12700">
            <a:solidFill>
              <a:srgbClr val="C1C1C1"/>
            </a:solidFill>
          </a:ln>
        </p:spPr>
        <p:txBody>
          <a:bodyPr wrap="square" lIns="0" tIns="0" rIns="0" bIns="0" rtlCol="0"/>
          <a:lstStyle/>
          <a:p/>
        </p:txBody>
      </p:sp>
      <p:sp>
        <p:nvSpPr>
          <p:cNvPr id="29" name="object 29"/>
          <p:cNvSpPr/>
          <p:nvPr/>
        </p:nvSpPr>
        <p:spPr>
          <a:xfrm>
            <a:off x="4227563" y="2673921"/>
            <a:ext cx="81915" cy="12700"/>
          </a:xfrm>
          <a:custGeom>
            <a:avLst/>
            <a:gdLst/>
            <a:ahLst/>
            <a:cxnLst/>
            <a:rect l="l" t="t" r="r" b="b"/>
            <a:pathLst>
              <a:path w="81914" h="12700">
                <a:moveTo>
                  <a:pt x="0" y="12700"/>
                </a:moveTo>
                <a:lnTo>
                  <a:pt x="241" y="0"/>
                </a:lnTo>
                <a:lnTo>
                  <a:pt x="81610" y="8369"/>
                </a:lnTo>
                <a:lnTo>
                  <a:pt x="0" y="12700"/>
                </a:lnTo>
                <a:close/>
              </a:path>
            </a:pathLst>
          </a:custGeom>
          <a:solidFill>
            <a:srgbClr val="C1C1C1"/>
          </a:solidFill>
        </p:spPr>
        <p:txBody>
          <a:bodyPr wrap="square" lIns="0" tIns="0" rIns="0" bIns="0" rtlCol="0"/>
          <a:lstStyle/>
          <a:p/>
        </p:txBody>
      </p:sp>
      <p:sp>
        <p:nvSpPr>
          <p:cNvPr id="30" name="object 30"/>
          <p:cNvSpPr/>
          <p:nvPr/>
        </p:nvSpPr>
        <p:spPr>
          <a:xfrm>
            <a:off x="4226839" y="2682290"/>
            <a:ext cx="4073525" cy="423545"/>
          </a:xfrm>
          <a:custGeom>
            <a:avLst/>
            <a:gdLst/>
            <a:ahLst/>
            <a:cxnLst/>
            <a:rect l="l" t="t" r="r" b="b"/>
            <a:pathLst>
              <a:path w="4073525" h="423544">
                <a:moveTo>
                  <a:pt x="4068800" y="423062"/>
                </a:moveTo>
                <a:lnTo>
                  <a:pt x="0" y="4330"/>
                </a:lnTo>
                <a:lnTo>
                  <a:pt x="723" y="4330"/>
                </a:lnTo>
                <a:lnTo>
                  <a:pt x="82334" y="0"/>
                </a:lnTo>
                <a:lnTo>
                  <a:pt x="4073347" y="410730"/>
                </a:lnTo>
                <a:lnTo>
                  <a:pt x="4068114" y="410730"/>
                </a:lnTo>
                <a:lnTo>
                  <a:pt x="4068800" y="423062"/>
                </a:lnTo>
                <a:close/>
              </a:path>
            </a:pathLst>
          </a:custGeom>
          <a:solidFill>
            <a:srgbClr val="C1C1C1"/>
          </a:solidFill>
        </p:spPr>
        <p:txBody>
          <a:bodyPr wrap="square" lIns="0" tIns="0" rIns="0" bIns="0" rtlCol="0"/>
          <a:lstStyle/>
          <a:p/>
        </p:txBody>
      </p:sp>
      <p:sp>
        <p:nvSpPr>
          <p:cNvPr id="31" name="object 31"/>
          <p:cNvSpPr/>
          <p:nvPr/>
        </p:nvSpPr>
        <p:spPr>
          <a:xfrm>
            <a:off x="8294954" y="3093021"/>
            <a:ext cx="4445" cy="12700"/>
          </a:xfrm>
          <a:custGeom>
            <a:avLst/>
            <a:gdLst/>
            <a:ahLst/>
            <a:cxnLst/>
            <a:rect l="l" t="t" r="r" b="b"/>
            <a:pathLst>
              <a:path w="4445" h="12700">
                <a:moveTo>
                  <a:pt x="4267" y="12700"/>
                </a:moveTo>
                <a:lnTo>
                  <a:pt x="685" y="12331"/>
                </a:lnTo>
                <a:lnTo>
                  <a:pt x="0" y="0"/>
                </a:lnTo>
                <a:lnTo>
                  <a:pt x="4267" y="12700"/>
                </a:lnTo>
                <a:close/>
              </a:path>
            </a:pathLst>
          </a:custGeom>
          <a:solidFill>
            <a:srgbClr val="C1C1C1"/>
          </a:solidFill>
        </p:spPr>
        <p:txBody>
          <a:bodyPr wrap="square" lIns="0" tIns="0" rIns="0" bIns="0" rtlCol="0"/>
          <a:lstStyle/>
          <a:p/>
        </p:txBody>
      </p:sp>
      <p:sp>
        <p:nvSpPr>
          <p:cNvPr id="32" name="object 32"/>
          <p:cNvSpPr/>
          <p:nvPr/>
        </p:nvSpPr>
        <p:spPr>
          <a:xfrm>
            <a:off x="8294954" y="3093021"/>
            <a:ext cx="10795" cy="12700"/>
          </a:xfrm>
          <a:custGeom>
            <a:avLst/>
            <a:gdLst/>
            <a:ahLst/>
            <a:cxnLst/>
            <a:rect l="l" t="t" r="r" b="b"/>
            <a:pathLst>
              <a:path w="10795" h="12700">
                <a:moveTo>
                  <a:pt x="10198" y="12700"/>
                </a:moveTo>
                <a:lnTo>
                  <a:pt x="4267" y="12700"/>
                </a:lnTo>
                <a:lnTo>
                  <a:pt x="0" y="0"/>
                </a:lnTo>
                <a:lnTo>
                  <a:pt x="9499" y="0"/>
                </a:lnTo>
                <a:lnTo>
                  <a:pt x="10198" y="12700"/>
                </a:lnTo>
                <a:close/>
              </a:path>
            </a:pathLst>
          </a:custGeom>
          <a:solidFill>
            <a:srgbClr val="C1C1C1"/>
          </a:solidFill>
        </p:spPr>
        <p:txBody>
          <a:bodyPr wrap="square" lIns="0" tIns="0" rIns="0" bIns="0" rtlCol="0"/>
          <a:lstStyle/>
          <a:p/>
        </p:txBody>
      </p:sp>
      <p:sp>
        <p:nvSpPr>
          <p:cNvPr id="33" name="object 33"/>
          <p:cNvSpPr/>
          <p:nvPr/>
        </p:nvSpPr>
        <p:spPr>
          <a:xfrm>
            <a:off x="8295640" y="3105353"/>
            <a:ext cx="12065" cy="38735"/>
          </a:xfrm>
          <a:custGeom>
            <a:avLst/>
            <a:gdLst/>
            <a:ahLst/>
            <a:cxnLst/>
            <a:rect l="l" t="t" r="r" b="b"/>
            <a:pathLst>
              <a:path w="12065" h="38735">
                <a:moveTo>
                  <a:pt x="11620" y="38468"/>
                </a:moveTo>
                <a:lnTo>
                  <a:pt x="2120" y="38468"/>
                </a:lnTo>
                <a:lnTo>
                  <a:pt x="0" y="0"/>
                </a:lnTo>
                <a:lnTo>
                  <a:pt x="3581" y="368"/>
                </a:lnTo>
                <a:lnTo>
                  <a:pt x="9512" y="368"/>
                </a:lnTo>
                <a:lnTo>
                  <a:pt x="11620" y="38468"/>
                </a:lnTo>
                <a:close/>
              </a:path>
            </a:pathLst>
          </a:custGeom>
          <a:solidFill>
            <a:srgbClr val="C1C1C1"/>
          </a:solidFill>
        </p:spPr>
        <p:txBody>
          <a:bodyPr wrap="square" lIns="0" tIns="0" rIns="0" bIns="0" rtlCol="0"/>
          <a:lstStyle/>
          <a:p/>
        </p:txBody>
      </p:sp>
      <p:sp>
        <p:nvSpPr>
          <p:cNvPr id="34" name="object 34"/>
          <p:cNvSpPr/>
          <p:nvPr/>
        </p:nvSpPr>
        <p:spPr>
          <a:xfrm>
            <a:off x="8297824" y="3143821"/>
            <a:ext cx="17780" cy="50800"/>
          </a:xfrm>
          <a:custGeom>
            <a:avLst/>
            <a:gdLst/>
            <a:ahLst/>
            <a:cxnLst/>
            <a:rect l="l" t="t" r="r" b="b"/>
            <a:pathLst>
              <a:path w="17779" h="50800">
                <a:moveTo>
                  <a:pt x="17602" y="50800"/>
                </a:moveTo>
                <a:lnTo>
                  <a:pt x="8216" y="50800"/>
                </a:lnTo>
                <a:lnTo>
                  <a:pt x="0" y="0"/>
                </a:lnTo>
                <a:lnTo>
                  <a:pt x="9372" y="0"/>
                </a:lnTo>
                <a:lnTo>
                  <a:pt x="17602" y="50800"/>
                </a:lnTo>
                <a:close/>
              </a:path>
            </a:pathLst>
          </a:custGeom>
          <a:solidFill>
            <a:srgbClr val="C1C1C1"/>
          </a:solidFill>
        </p:spPr>
        <p:txBody>
          <a:bodyPr wrap="square" lIns="0" tIns="0" rIns="0" bIns="0" rtlCol="0"/>
          <a:lstStyle/>
          <a:p/>
        </p:txBody>
      </p:sp>
      <p:sp>
        <p:nvSpPr>
          <p:cNvPr id="35" name="object 35"/>
          <p:cNvSpPr/>
          <p:nvPr/>
        </p:nvSpPr>
        <p:spPr>
          <a:xfrm>
            <a:off x="11918721" y="3143821"/>
            <a:ext cx="17780" cy="50800"/>
          </a:xfrm>
          <a:custGeom>
            <a:avLst/>
            <a:gdLst/>
            <a:ahLst/>
            <a:cxnLst/>
            <a:rect l="l" t="t" r="r" b="b"/>
            <a:pathLst>
              <a:path w="17779" h="50800">
                <a:moveTo>
                  <a:pt x="9385" y="50800"/>
                </a:moveTo>
                <a:lnTo>
                  <a:pt x="0" y="50800"/>
                </a:lnTo>
                <a:lnTo>
                  <a:pt x="8216" y="0"/>
                </a:lnTo>
                <a:lnTo>
                  <a:pt x="17602" y="0"/>
                </a:lnTo>
                <a:lnTo>
                  <a:pt x="9385" y="50800"/>
                </a:lnTo>
                <a:close/>
              </a:path>
            </a:pathLst>
          </a:custGeom>
          <a:solidFill>
            <a:srgbClr val="C1C1C1"/>
          </a:solidFill>
        </p:spPr>
        <p:txBody>
          <a:bodyPr wrap="square" lIns="0" tIns="0" rIns="0" bIns="0" rtlCol="0"/>
          <a:lstStyle/>
          <a:p/>
        </p:txBody>
      </p:sp>
      <p:sp>
        <p:nvSpPr>
          <p:cNvPr id="36" name="object 36"/>
          <p:cNvSpPr/>
          <p:nvPr/>
        </p:nvSpPr>
        <p:spPr>
          <a:xfrm>
            <a:off x="8306168" y="3194621"/>
            <a:ext cx="40640" cy="88900"/>
          </a:xfrm>
          <a:custGeom>
            <a:avLst/>
            <a:gdLst/>
            <a:ahLst/>
            <a:cxnLst/>
            <a:rect l="l" t="t" r="r" b="b"/>
            <a:pathLst>
              <a:path w="40640" h="88900">
                <a:moveTo>
                  <a:pt x="40360" y="88900"/>
                </a:moveTo>
                <a:lnTo>
                  <a:pt x="31584" y="88900"/>
                </a:lnTo>
                <a:lnTo>
                  <a:pt x="13487" y="50800"/>
                </a:lnTo>
                <a:lnTo>
                  <a:pt x="13309" y="38100"/>
                </a:lnTo>
                <a:lnTo>
                  <a:pt x="0" y="0"/>
                </a:lnTo>
                <a:lnTo>
                  <a:pt x="9131" y="0"/>
                </a:lnTo>
                <a:lnTo>
                  <a:pt x="22440" y="38100"/>
                </a:lnTo>
                <a:lnTo>
                  <a:pt x="22263" y="38100"/>
                </a:lnTo>
                <a:lnTo>
                  <a:pt x="40360" y="88900"/>
                </a:lnTo>
                <a:close/>
              </a:path>
            </a:pathLst>
          </a:custGeom>
          <a:solidFill>
            <a:srgbClr val="C1C1C1"/>
          </a:solidFill>
        </p:spPr>
        <p:txBody>
          <a:bodyPr wrap="square" lIns="0" tIns="0" rIns="0" bIns="0" rtlCol="0"/>
          <a:lstStyle/>
          <a:p/>
        </p:txBody>
      </p:sp>
      <p:sp>
        <p:nvSpPr>
          <p:cNvPr id="37" name="object 37"/>
          <p:cNvSpPr/>
          <p:nvPr/>
        </p:nvSpPr>
        <p:spPr>
          <a:xfrm>
            <a:off x="11887619" y="3194621"/>
            <a:ext cx="40640" cy="88900"/>
          </a:xfrm>
          <a:custGeom>
            <a:avLst/>
            <a:gdLst/>
            <a:ahLst/>
            <a:cxnLst/>
            <a:rect l="l" t="t" r="r" b="b"/>
            <a:pathLst>
              <a:path w="40640" h="88900">
                <a:moveTo>
                  <a:pt x="8762" y="88900"/>
                </a:moveTo>
                <a:lnTo>
                  <a:pt x="0" y="88900"/>
                </a:lnTo>
                <a:lnTo>
                  <a:pt x="18097" y="38100"/>
                </a:lnTo>
                <a:lnTo>
                  <a:pt x="17919" y="38100"/>
                </a:lnTo>
                <a:lnTo>
                  <a:pt x="31229" y="0"/>
                </a:lnTo>
                <a:lnTo>
                  <a:pt x="40360" y="0"/>
                </a:lnTo>
                <a:lnTo>
                  <a:pt x="27050" y="38100"/>
                </a:lnTo>
                <a:lnTo>
                  <a:pt x="26860" y="50800"/>
                </a:lnTo>
                <a:lnTo>
                  <a:pt x="8762" y="88900"/>
                </a:lnTo>
                <a:close/>
              </a:path>
            </a:pathLst>
          </a:custGeom>
          <a:solidFill>
            <a:srgbClr val="C1C1C1"/>
          </a:solidFill>
        </p:spPr>
        <p:txBody>
          <a:bodyPr wrap="square" lIns="0" tIns="0" rIns="0" bIns="0" rtlCol="0"/>
          <a:lstStyle/>
          <a:p/>
        </p:txBody>
      </p:sp>
      <p:sp>
        <p:nvSpPr>
          <p:cNvPr id="38" name="object 38"/>
          <p:cNvSpPr/>
          <p:nvPr/>
        </p:nvSpPr>
        <p:spPr>
          <a:xfrm>
            <a:off x="8337994" y="3283521"/>
            <a:ext cx="31115" cy="38100"/>
          </a:xfrm>
          <a:custGeom>
            <a:avLst/>
            <a:gdLst/>
            <a:ahLst/>
            <a:cxnLst/>
            <a:rect l="l" t="t" r="r" b="b"/>
            <a:pathLst>
              <a:path w="31115" h="38100">
                <a:moveTo>
                  <a:pt x="30873" y="38100"/>
                </a:moveTo>
                <a:lnTo>
                  <a:pt x="22567" y="38100"/>
                </a:lnTo>
                <a:lnTo>
                  <a:pt x="0" y="0"/>
                </a:lnTo>
                <a:lnTo>
                  <a:pt x="8305" y="0"/>
                </a:lnTo>
                <a:lnTo>
                  <a:pt x="30873" y="38100"/>
                </a:lnTo>
                <a:close/>
              </a:path>
            </a:pathLst>
          </a:custGeom>
          <a:solidFill>
            <a:srgbClr val="C1C1C1"/>
          </a:solidFill>
        </p:spPr>
        <p:txBody>
          <a:bodyPr wrap="square" lIns="0" tIns="0" rIns="0" bIns="0" rtlCol="0"/>
          <a:lstStyle/>
          <a:p/>
        </p:txBody>
      </p:sp>
      <p:sp>
        <p:nvSpPr>
          <p:cNvPr id="39" name="object 39"/>
          <p:cNvSpPr/>
          <p:nvPr/>
        </p:nvSpPr>
        <p:spPr>
          <a:xfrm>
            <a:off x="11865279" y="3283521"/>
            <a:ext cx="31115" cy="38100"/>
          </a:xfrm>
          <a:custGeom>
            <a:avLst/>
            <a:gdLst/>
            <a:ahLst/>
            <a:cxnLst/>
            <a:rect l="l" t="t" r="r" b="b"/>
            <a:pathLst>
              <a:path w="31115" h="38100">
                <a:moveTo>
                  <a:pt x="8305" y="38100"/>
                </a:moveTo>
                <a:lnTo>
                  <a:pt x="0" y="38100"/>
                </a:lnTo>
                <a:lnTo>
                  <a:pt x="22567" y="0"/>
                </a:lnTo>
                <a:lnTo>
                  <a:pt x="30873" y="0"/>
                </a:lnTo>
                <a:lnTo>
                  <a:pt x="8305" y="38100"/>
                </a:lnTo>
                <a:close/>
              </a:path>
            </a:pathLst>
          </a:custGeom>
          <a:solidFill>
            <a:srgbClr val="C1C1C1"/>
          </a:solidFill>
        </p:spPr>
        <p:txBody>
          <a:bodyPr wrap="square" lIns="0" tIns="0" rIns="0" bIns="0" rtlCol="0"/>
          <a:lstStyle/>
          <a:p/>
        </p:txBody>
      </p:sp>
      <p:sp>
        <p:nvSpPr>
          <p:cNvPr id="40" name="object 40"/>
          <p:cNvSpPr/>
          <p:nvPr/>
        </p:nvSpPr>
        <p:spPr>
          <a:xfrm>
            <a:off x="8360841" y="3321621"/>
            <a:ext cx="34925" cy="38100"/>
          </a:xfrm>
          <a:custGeom>
            <a:avLst/>
            <a:gdLst/>
            <a:ahLst/>
            <a:cxnLst/>
            <a:rect l="l" t="t" r="r" b="b"/>
            <a:pathLst>
              <a:path w="34925" h="38100">
                <a:moveTo>
                  <a:pt x="34467" y="38100"/>
                </a:moveTo>
                <a:lnTo>
                  <a:pt x="26720" y="38100"/>
                </a:lnTo>
                <a:lnTo>
                  <a:pt x="0" y="0"/>
                </a:lnTo>
                <a:lnTo>
                  <a:pt x="7734" y="0"/>
                </a:lnTo>
                <a:lnTo>
                  <a:pt x="34467" y="38100"/>
                </a:lnTo>
                <a:close/>
              </a:path>
            </a:pathLst>
          </a:custGeom>
          <a:solidFill>
            <a:srgbClr val="C1C1C1"/>
          </a:solidFill>
        </p:spPr>
        <p:txBody>
          <a:bodyPr wrap="square" lIns="0" tIns="0" rIns="0" bIns="0" rtlCol="0"/>
          <a:lstStyle/>
          <a:p/>
        </p:txBody>
      </p:sp>
      <p:sp>
        <p:nvSpPr>
          <p:cNvPr id="41" name="object 41"/>
          <p:cNvSpPr/>
          <p:nvPr/>
        </p:nvSpPr>
        <p:spPr>
          <a:xfrm>
            <a:off x="11838838" y="3321621"/>
            <a:ext cx="34925" cy="38100"/>
          </a:xfrm>
          <a:custGeom>
            <a:avLst/>
            <a:gdLst/>
            <a:ahLst/>
            <a:cxnLst/>
            <a:rect l="l" t="t" r="r" b="b"/>
            <a:pathLst>
              <a:path w="34925" h="38100">
                <a:moveTo>
                  <a:pt x="7747" y="38100"/>
                </a:moveTo>
                <a:lnTo>
                  <a:pt x="0" y="38100"/>
                </a:lnTo>
                <a:lnTo>
                  <a:pt x="26720" y="0"/>
                </a:lnTo>
                <a:lnTo>
                  <a:pt x="34467" y="0"/>
                </a:lnTo>
                <a:lnTo>
                  <a:pt x="7747" y="38100"/>
                </a:lnTo>
                <a:close/>
              </a:path>
            </a:pathLst>
          </a:custGeom>
          <a:solidFill>
            <a:srgbClr val="C1C1C1"/>
          </a:solidFill>
        </p:spPr>
        <p:txBody>
          <a:bodyPr wrap="square" lIns="0" tIns="0" rIns="0" bIns="0" rtlCol="0"/>
          <a:lstStyle/>
          <a:p/>
        </p:txBody>
      </p:sp>
      <p:sp>
        <p:nvSpPr>
          <p:cNvPr id="42" name="object 42"/>
          <p:cNvSpPr/>
          <p:nvPr/>
        </p:nvSpPr>
        <p:spPr>
          <a:xfrm>
            <a:off x="8387892" y="3359721"/>
            <a:ext cx="71755" cy="63500"/>
          </a:xfrm>
          <a:custGeom>
            <a:avLst/>
            <a:gdLst/>
            <a:ahLst/>
            <a:cxnLst/>
            <a:rect l="l" t="t" r="r" b="b"/>
            <a:pathLst>
              <a:path w="71754" h="63500">
                <a:moveTo>
                  <a:pt x="71386" y="63500"/>
                </a:moveTo>
                <a:lnTo>
                  <a:pt x="65023" y="63500"/>
                </a:lnTo>
                <a:lnTo>
                  <a:pt x="30937" y="38100"/>
                </a:lnTo>
                <a:lnTo>
                  <a:pt x="30568" y="38100"/>
                </a:lnTo>
                <a:lnTo>
                  <a:pt x="0" y="0"/>
                </a:lnTo>
                <a:lnTo>
                  <a:pt x="7086" y="0"/>
                </a:lnTo>
                <a:lnTo>
                  <a:pt x="37655" y="25400"/>
                </a:lnTo>
                <a:lnTo>
                  <a:pt x="37287" y="25400"/>
                </a:lnTo>
                <a:lnTo>
                  <a:pt x="71386" y="63500"/>
                </a:lnTo>
                <a:close/>
              </a:path>
            </a:pathLst>
          </a:custGeom>
          <a:solidFill>
            <a:srgbClr val="C1C1C1"/>
          </a:solidFill>
        </p:spPr>
        <p:txBody>
          <a:bodyPr wrap="square" lIns="0" tIns="0" rIns="0" bIns="0" rtlCol="0"/>
          <a:lstStyle/>
          <a:p/>
        </p:txBody>
      </p:sp>
      <p:sp>
        <p:nvSpPr>
          <p:cNvPr id="43" name="object 43"/>
          <p:cNvSpPr/>
          <p:nvPr/>
        </p:nvSpPr>
        <p:spPr>
          <a:xfrm>
            <a:off x="11774868" y="3359721"/>
            <a:ext cx="71755" cy="63500"/>
          </a:xfrm>
          <a:custGeom>
            <a:avLst/>
            <a:gdLst/>
            <a:ahLst/>
            <a:cxnLst/>
            <a:rect l="l" t="t" r="r" b="b"/>
            <a:pathLst>
              <a:path w="71754" h="63500">
                <a:moveTo>
                  <a:pt x="6350" y="63500"/>
                </a:moveTo>
                <a:lnTo>
                  <a:pt x="0" y="63500"/>
                </a:lnTo>
                <a:lnTo>
                  <a:pt x="34099" y="25400"/>
                </a:lnTo>
                <a:lnTo>
                  <a:pt x="33731" y="25400"/>
                </a:lnTo>
                <a:lnTo>
                  <a:pt x="64300" y="0"/>
                </a:lnTo>
                <a:lnTo>
                  <a:pt x="71386" y="0"/>
                </a:lnTo>
                <a:lnTo>
                  <a:pt x="40817" y="38100"/>
                </a:lnTo>
                <a:lnTo>
                  <a:pt x="40449" y="38100"/>
                </a:lnTo>
                <a:lnTo>
                  <a:pt x="6350" y="63500"/>
                </a:lnTo>
                <a:close/>
              </a:path>
            </a:pathLst>
          </a:custGeom>
          <a:solidFill>
            <a:srgbClr val="C1C1C1"/>
          </a:solidFill>
        </p:spPr>
        <p:txBody>
          <a:bodyPr wrap="square" lIns="0" tIns="0" rIns="0" bIns="0" rtlCol="0"/>
          <a:lstStyle/>
          <a:p/>
        </p:txBody>
      </p:sp>
      <p:sp>
        <p:nvSpPr>
          <p:cNvPr id="44" name="object 44"/>
          <p:cNvSpPr/>
          <p:nvPr/>
        </p:nvSpPr>
        <p:spPr>
          <a:xfrm>
            <a:off x="8453323" y="3423221"/>
            <a:ext cx="43180" cy="25400"/>
          </a:xfrm>
          <a:custGeom>
            <a:avLst/>
            <a:gdLst/>
            <a:ahLst/>
            <a:cxnLst/>
            <a:rect l="l" t="t" r="r" b="b"/>
            <a:pathLst>
              <a:path w="43179" h="25400">
                <a:moveTo>
                  <a:pt x="42862" y="25400"/>
                </a:moveTo>
                <a:lnTo>
                  <a:pt x="37325" y="25400"/>
                </a:lnTo>
                <a:lnTo>
                  <a:pt x="0" y="0"/>
                </a:lnTo>
                <a:lnTo>
                  <a:pt x="5549" y="0"/>
                </a:lnTo>
                <a:lnTo>
                  <a:pt x="42862" y="25400"/>
                </a:lnTo>
                <a:close/>
              </a:path>
            </a:pathLst>
          </a:custGeom>
          <a:solidFill>
            <a:srgbClr val="C1C1C1"/>
          </a:solidFill>
        </p:spPr>
        <p:txBody>
          <a:bodyPr wrap="square" lIns="0" tIns="0" rIns="0" bIns="0" rtlCol="0"/>
          <a:lstStyle/>
          <a:p/>
        </p:txBody>
      </p:sp>
      <p:sp>
        <p:nvSpPr>
          <p:cNvPr id="45" name="object 45"/>
          <p:cNvSpPr/>
          <p:nvPr/>
        </p:nvSpPr>
        <p:spPr>
          <a:xfrm>
            <a:off x="11737962" y="3423221"/>
            <a:ext cx="43180" cy="25400"/>
          </a:xfrm>
          <a:custGeom>
            <a:avLst/>
            <a:gdLst/>
            <a:ahLst/>
            <a:cxnLst/>
            <a:rect l="l" t="t" r="r" b="b"/>
            <a:pathLst>
              <a:path w="43179" h="25400">
                <a:moveTo>
                  <a:pt x="5537" y="25400"/>
                </a:moveTo>
                <a:lnTo>
                  <a:pt x="0" y="25400"/>
                </a:lnTo>
                <a:lnTo>
                  <a:pt x="37312" y="0"/>
                </a:lnTo>
                <a:lnTo>
                  <a:pt x="42849" y="0"/>
                </a:lnTo>
                <a:lnTo>
                  <a:pt x="5537" y="25400"/>
                </a:lnTo>
                <a:close/>
              </a:path>
            </a:pathLst>
          </a:custGeom>
          <a:solidFill>
            <a:srgbClr val="C1C1C1"/>
          </a:solidFill>
        </p:spPr>
        <p:txBody>
          <a:bodyPr wrap="square" lIns="0" tIns="0" rIns="0" bIns="0" rtlCol="0"/>
          <a:lstStyle/>
          <a:p/>
        </p:txBody>
      </p:sp>
      <p:sp>
        <p:nvSpPr>
          <p:cNvPr id="46" name="object 46"/>
          <p:cNvSpPr/>
          <p:nvPr/>
        </p:nvSpPr>
        <p:spPr>
          <a:xfrm>
            <a:off x="8491080" y="3448621"/>
            <a:ext cx="132080" cy="50800"/>
          </a:xfrm>
          <a:custGeom>
            <a:avLst/>
            <a:gdLst/>
            <a:ahLst/>
            <a:cxnLst/>
            <a:rect l="l" t="t" r="r" b="b"/>
            <a:pathLst>
              <a:path w="132079" h="50800">
                <a:moveTo>
                  <a:pt x="131800" y="50800"/>
                </a:moveTo>
                <a:lnTo>
                  <a:pt x="83502" y="50800"/>
                </a:lnTo>
                <a:lnTo>
                  <a:pt x="40703" y="25400"/>
                </a:lnTo>
                <a:lnTo>
                  <a:pt x="40220" y="25400"/>
                </a:lnTo>
                <a:lnTo>
                  <a:pt x="0" y="0"/>
                </a:lnTo>
                <a:lnTo>
                  <a:pt x="4660" y="0"/>
                </a:lnTo>
                <a:lnTo>
                  <a:pt x="44881" y="12700"/>
                </a:lnTo>
                <a:lnTo>
                  <a:pt x="44411" y="12700"/>
                </a:lnTo>
                <a:lnTo>
                  <a:pt x="87210" y="38100"/>
                </a:lnTo>
                <a:lnTo>
                  <a:pt x="86715" y="38100"/>
                </a:lnTo>
                <a:lnTo>
                  <a:pt x="131800" y="50800"/>
                </a:lnTo>
                <a:close/>
              </a:path>
            </a:pathLst>
          </a:custGeom>
          <a:solidFill>
            <a:srgbClr val="C1C1C1"/>
          </a:solidFill>
        </p:spPr>
        <p:txBody>
          <a:bodyPr wrap="square" lIns="0" tIns="0" rIns="0" bIns="0" rtlCol="0"/>
          <a:lstStyle/>
          <a:p/>
        </p:txBody>
      </p:sp>
      <p:sp>
        <p:nvSpPr>
          <p:cNvPr id="47" name="object 47"/>
          <p:cNvSpPr/>
          <p:nvPr/>
        </p:nvSpPr>
        <p:spPr>
          <a:xfrm>
            <a:off x="11611267" y="3448621"/>
            <a:ext cx="132080" cy="50800"/>
          </a:xfrm>
          <a:custGeom>
            <a:avLst/>
            <a:gdLst/>
            <a:ahLst/>
            <a:cxnLst/>
            <a:rect l="l" t="t" r="r" b="b"/>
            <a:pathLst>
              <a:path w="132079" h="50800">
                <a:moveTo>
                  <a:pt x="48285" y="50800"/>
                </a:moveTo>
                <a:lnTo>
                  <a:pt x="0" y="50800"/>
                </a:lnTo>
                <a:lnTo>
                  <a:pt x="45084" y="38100"/>
                </a:lnTo>
                <a:lnTo>
                  <a:pt x="44576" y="38100"/>
                </a:lnTo>
                <a:lnTo>
                  <a:pt x="87388" y="12700"/>
                </a:lnTo>
                <a:lnTo>
                  <a:pt x="86918" y="12700"/>
                </a:lnTo>
                <a:lnTo>
                  <a:pt x="127126" y="0"/>
                </a:lnTo>
                <a:lnTo>
                  <a:pt x="131787" y="0"/>
                </a:lnTo>
                <a:lnTo>
                  <a:pt x="91579" y="25400"/>
                </a:lnTo>
                <a:lnTo>
                  <a:pt x="91097" y="25400"/>
                </a:lnTo>
                <a:lnTo>
                  <a:pt x="48285" y="50800"/>
                </a:lnTo>
                <a:close/>
              </a:path>
            </a:pathLst>
          </a:custGeom>
          <a:solidFill>
            <a:srgbClr val="C1C1C1"/>
          </a:solidFill>
        </p:spPr>
        <p:txBody>
          <a:bodyPr wrap="square" lIns="0" tIns="0" rIns="0" bIns="0" rtlCol="0"/>
          <a:lstStyle/>
          <a:p/>
        </p:txBody>
      </p:sp>
      <p:sp>
        <p:nvSpPr>
          <p:cNvPr id="48" name="object 48"/>
          <p:cNvSpPr/>
          <p:nvPr/>
        </p:nvSpPr>
        <p:spPr>
          <a:xfrm>
            <a:off x="8575090" y="3499421"/>
            <a:ext cx="94615" cy="12700"/>
          </a:xfrm>
          <a:custGeom>
            <a:avLst/>
            <a:gdLst/>
            <a:ahLst/>
            <a:cxnLst/>
            <a:rect l="l" t="t" r="r" b="b"/>
            <a:pathLst>
              <a:path w="94615" h="12700">
                <a:moveTo>
                  <a:pt x="94310" y="12700"/>
                </a:moveTo>
                <a:lnTo>
                  <a:pt x="45085" y="12700"/>
                </a:lnTo>
                <a:lnTo>
                  <a:pt x="0" y="0"/>
                </a:lnTo>
                <a:lnTo>
                  <a:pt x="47256" y="0"/>
                </a:lnTo>
                <a:lnTo>
                  <a:pt x="94310" y="12700"/>
                </a:lnTo>
                <a:close/>
              </a:path>
            </a:pathLst>
          </a:custGeom>
          <a:solidFill>
            <a:srgbClr val="C1C1C1"/>
          </a:solidFill>
        </p:spPr>
        <p:txBody>
          <a:bodyPr wrap="square" lIns="0" tIns="0" rIns="0" bIns="0" rtlCol="0"/>
          <a:lstStyle/>
          <a:p/>
        </p:txBody>
      </p:sp>
      <p:sp>
        <p:nvSpPr>
          <p:cNvPr id="49" name="object 49"/>
          <p:cNvSpPr/>
          <p:nvPr/>
        </p:nvSpPr>
        <p:spPr>
          <a:xfrm>
            <a:off x="11564746" y="3499421"/>
            <a:ext cx="94615" cy="12700"/>
          </a:xfrm>
          <a:custGeom>
            <a:avLst/>
            <a:gdLst/>
            <a:ahLst/>
            <a:cxnLst/>
            <a:rect l="l" t="t" r="r" b="b"/>
            <a:pathLst>
              <a:path w="94615" h="12700">
                <a:moveTo>
                  <a:pt x="49212" y="12700"/>
                </a:moveTo>
                <a:lnTo>
                  <a:pt x="0" y="12700"/>
                </a:lnTo>
                <a:lnTo>
                  <a:pt x="47053" y="0"/>
                </a:lnTo>
                <a:lnTo>
                  <a:pt x="94297" y="0"/>
                </a:lnTo>
                <a:lnTo>
                  <a:pt x="49212" y="12700"/>
                </a:lnTo>
                <a:close/>
              </a:path>
            </a:pathLst>
          </a:custGeom>
          <a:solidFill>
            <a:srgbClr val="C1C1C1"/>
          </a:solidFill>
        </p:spPr>
        <p:txBody>
          <a:bodyPr wrap="square" lIns="0" tIns="0" rIns="0" bIns="0" rtlCol="0"/>
          <a:lstStyle/>
          <a:p/>
        </p:txBody>
      </p:sp>
      <p:sp>
        <p:nvSpPr>
          <p:cNvPr id="50" name="object 50"/>
          <p:cNvSpPr/>
          <p:nvPr/>
        </p:nvSpPr>
        <p:spPr>
          <a:xfrm>
            <a:off x="8668308" y="3518471"/>
            <a:ext cx="2898140" cy="0"/>
          </a:xfrm>
          <a:custGeom>
            <a:avLst/>
            <a:gdLst/>
            <a:ahLst/>
            <a:cxnLst/>
            <a:rect l="l" t="t" r="r" b="b"/>
            <a:pathLst>
              <a:path w="2898140">
                <a:moveTo>
                  <a:pt x="0" y="0"/>
                </a:moveTo>
                <a:lnTo>
                  <a:pt x="2897530" y="0"/>
                </a:lnTo>
              </a:path>
            </a:pathLst>
          </a:custGeom>
          <a:ln w="12700">
            <a:solidFill>
              <a:srgbClr val="C1C1C1"/>
            </a:solidFill>
          </a:ln>
        </p:spPr>
        <p:txBody>
          <a:bodyPr wrap="square" lIns="0" tIns="0" rIns="0" bIns="0" rtlCol="0"/>
          <a:lstStyle/>
          <a:p/>
        </p:txBody>
      </p:sp>
      <p:sp>
        <p:nvSpPr>
          <p:cNvPr id="51" name="object 51"/>
          <p:cNvSpPr txBox="1"/>
          <p:nvPr/>
        </p:nvSpPr>
        <p:spPr>
          <a:xfrm>
            <a:off x="8501633" y="1379768"/>
            <a:ext cx="3220720" cy="1708150"/>
          </a:xfrm>
          <a:prstGeom prst="rect">
            <a:avLst/>
          </a:prstGeom>
        </p:spPr>
        <p:txBody>
          <a:bodyPr vert="horz" wrap="square" lIns="0" tIns="0" rIns="0" bIns="0" rtlCol="0">
            <a:spAutoFit/>
          </a:bodyPr>
          <a:lstStyle/>
          <a:p>
            <a:pPr marL="12700" marR="5080">
              <a:lnSpc>
                <a:spcPct val="100000"/>
              </a:lnSpc>
            </a:pPr>
            <a:r>
              <a:rPr sz="1400" spc="-5" dirty="0">
                <a:latin typeface="Arial" panose="020B0604020202020204"/>
                <a:cs typeface="Arial" panose="020B0604020202020204"/>
              </a:rPr>
              <a:t>40</a:t>
            </a:r>
            <a:r>
              <a:rPr sz="1400" spc="-5" dirty="0">
                <a:latin typeface="Arial Unicode MS" panose="020B0604020202020204" charset="-122"/>
                <a:cs typeface="Arial Unicode MS" panose="020B0604020202020204" charset="-122"/>
              </a:rPr>
              <a:t>号公告：工资薪金包括按规定可以在 </a:t>
            </a:r>
            <a:r>
              <a:rPr sz="1400" spc="-365"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税前扣除的对研发人员</a:t>
            </a:r>
            <a:r>
              <a:rPr sz="1400" spc="-15" dirty="0">
                <a:latin typeface="Arial Unicode MS" panose="020B0604020202020204" charset="-122"/>
                <a:cs typeface="Arial Unicode MS" panose="020B0604020202020204" charset="-122"/>
              </a:rPr>
              <a:t>股</a:t>
            </a:r>
            <a:r>
              <a:rPr sz="1400" dirty="0">
                <a:latin typeface="Arial Unicode MS" panose="020B0604020202020204" charset="-122"/>
                <a:cs typeface="Arial Unicode MS" panose="020B0604020202020204" charset="-122"/>
              </a:rPr>
              <a:t>权激</a:t>
            </a:r>
            <a:r>
              <a:rPr sz="1400" spc="-15" dirty="0">
                <a:latin typeface="Arial Unicode MS" panose="020B0604020202020204" charset="-122"/>
                <a:cs typeface="Arial Unicode MS" panose="020B0604020202020204" charset="-122"/>
              </a:rPr>
              <a:t>励</a:t>
            </a:r>
            <a:r>
              <a:rPr sz="1400" dirty="0">
                <a:latin typeface="Arial Unicode MS" panose="020B0604020202020204" charset="-122"/>
                <a:cs typeface="Arial Unicode MS" panose="020B0604020202020204" charset="-122"/>
              </a:rPr>
              <a:t>的支</a:t>
            </a:r>
            <a:r>
              <a:rPr sz="1400" spc="-15" dirty="0">
                <a:latin typeface="Arial Unicode MS" panose="020B0604020202020204" charset="-122"/>
                <a:cs typeface="Arial Unicode MS" panose="020B0604020202020204" charset="-122"/>
              </a:rPr>
              <a:t>出</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直接从事研发活动的人</a:t>
            </a:r>
            <a:r>
              <a:rPr sz="1400" spc="-15" dirty="0">
                <a:latin typeface="Arial Unicode MS" panose="020B0604020202020204" charset="-122"/>
                <a:cs typeface="Arial Unicode MS" panose="020B0604020202020204" charset="-122"/>
              </a:rPr>
              <a:t>员</a:t>
            </a:r>
            <a:r>
              <a:rPr sz="1400" dirty="0">
                <a:latin typeface="Arial Unicode MS" panose="020B0604020202020204" charset="-122"/>
                <a:cs typeface="Arial Unicode MS" panose="020B0604020202020204" charset="-122"/>
              </a:rPr>
              <a:t>、外</a:t>
            </a:r>
            <a:r>
              <a:rPr sz="1400" spc="-15" dirty="0">
                <a:latin typeface="Arial Unicode MS" panose="020B0604020202020204" charset="-122"/>
                <a:cs typeface="Arial Unicode MS" panose="020B0604020202020204" charset="-122"/>
              </a:rPr>
              <a:t>聘</a:t>
            </a:r>
            <a:r>
              <a:rPr sz="1400" dirty="0">
                <a:latin typeface="Arial Unicode MS" panose="020B0604020202020204" charset="-122"/>
                <a:cs typeface="Arial Unicode MS" panose="020B0604020202020204" charset="-122"/>
              </a:rPr>
              <a:t>研发</a:t>
            </a:r>
            <a:r>
              <a:rPr sz="1400" spc="-15" dirty="0">
                <a:latin typeface="Arial Unicode MS" panose="020B0604020202020204" charset="-122"/>
                <a:cs typeface="Arial Unicode MS" panose="020B0604020202020204" charset="-122"/>
              </a:rPr>
              <a:t>人</a:t>
            </a:r>
            <a:r>
              <a:rPr sz="1400" dirty="0">
                <a:latin typeface="Arial Unicode MS" panose="020B0604020202020204" charset="-122"/>
                <a:cs typeface="Arial Unicode MS" panose="020B0604020202020204" charset="-122"/>
              </a:rPr>
              <a:t>员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同时从事非研发活动的</a:t>
            </a:r>
            <a:r>
              <a:rPr sz="1400" spc="-15" dirty="0">
                <a:latin typeface="Arial Unicode MS" panose="020B0604020202020204" charset="-122"/>
                <a:cs typeface="Arial Unicode MS" panose="020B0604020202020204" charset="-122"/>
              </a:rPr>
              <a:t>，</a:t>
            </a:r>
            <a:r>
              <a:rPr sz="1400" dirty="0">
                <a:latin typeface="Arial Unicode MS" panose="020B0604020202020204" charset="-122"/>
                <a:cs typeface="Arial Unicode MS" panose="020B0604020202020204" charset="-122"/>
              </a:rPr>
              <a:t>企业</a:t>
            </a:r>
            <a:r>
              <a:rPr sz="1400" spc="-15" dirty="0">
                <a:latin typeface="Arial Unicode MS" panose="020B0604020202020204" charset="-122"/>
                <a:cs typeface="Arial Unicode MS" panose="020B0604020202020204" charset="-122"/>
              </a:rPr>
              <a:t>应</a:t>
            </a:r>
            <a:r>
              <a:rPr sz="1400" dirty="0">
                <a:latin typeface="Arial Unicode MS" panose="020B0604020202020204" charset="-122"/>
                <a:cs typeface="Arial Unicode MS" panose="020B0604020202020204" charset="-122"/>
              </a:rPr>
              <a:t>对其</a:t>
            </a:r>
            <a:r>
              <a:rPr sz="1400" spc="-15" dirty="0">
                <a:latin typeface="Arial Unicode MS" panose="020B0604020202020204" charset="-122"/>
                <a:cs typeface="Arial Unicode MS" panose="020B0604020202020204" charset="-122"/>
              </a:rPr>
              <a:t>人</a:t>
            </a:r>
            <a:r>
              <a:rPr sz="1400" dirty="0">
                <a:latin typeface="Arial Unicode MS" panose="020B0604020202020204" charset="-122"/>
                <a:cs typeface="Arial Unicode MS" panose="020B0604020202020204" charset="-122"/>
              </a:rPr>
              <a:t>员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活动情况做必要记录，</a:t>
            </a:r>
            <a:r>
              <a:rPr sz="1400" spc="-15" dirty="0">
                <a:latin typeface="Arial Unicode MS" panose="020B0604020202020204" charset="-122"/>
                <a:cs typeface="Arial Unicode MS" panose="020B0604020202020204" charset="-122"/>
              </a:rPr>
              <a:t>并</a:t>
            </a:r>
            <a:r>
              <a:rPr sz="1400" dirty="0">
                <a:latin typeface="Arial Unicode MS" panose="020B0604020202020204" charset="-122"/>
                <a:cs typeface="Arial Unicode MS" panose="020B0604020202020204" charset="-122"/>
              </a:rPr>
              <a:t>将其</a:t>
            </a:r>
            <a:r>
              <a:rPr sz="1400" spc="-15" dirty="0">
                <a:latin typeface="Arial Unicode MS" panose="020B0604020202020204" charset="-122"/>
                <a:cs typeface="Arial Unicode MS" panose="020B0604020202020204" charset="-122"/>
              </a:rPr>
              <a:t>实</a:t>
            </a:r>
            <a:r>
              <a:rPr sz="1400" dirty="0">
                <a:latin typeface="Arial Unicode MS" panose="020B0604020202020204" charset="-122"/>
                <a:cs typeface="Arial Unicode MS" panose="020B0604020202020204" charset="-122"/>
              </a:rPr>
              <a:t>际发</a:t>
            </a:r>
            <a:r>
              <a:rPr sz="1400" spc="-15" dirty="0">
                <a:latin typeface="Arial Unicode MS" panose="020B0604020202020204" charset="-122"/>
                <a:cs typeface="Arial Unicode MS" panose="020B0604020202020204" charset="-122"/>
              </a:rPr>
              <a:t>生</a:t>
            </a:r>
            <a:r>
              <a:rPr sz="1400" dirty="0">
                <a:latin typeface="Arial Unicode MS" panose="020B0604020202020204" charset="-122"/>
                <a:cs typeface="Arial Unicode MS" panose="020B0604020202020204" charset="-122"/>
              </a:rPr>
              <a:t>的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相关费用按实际工时占</a:t>
            </a:r>
            <a:r>
              <a:rPr sz="1400" spc="-15" dirty="0">
                <a:latin typeface="Arial Unicode MS" panose="020B0604020202020204" charset="-122"/>
                <a:cs typeface="Arial Unicode MS" panose="020B0604020202020204" charset="-122"/>
              </a:rPr>
              <a:t>比</a:t>
            </a:r>
            <a:r>
              <a:rPr sz="1400" dirty="0">
                <a:latin typeface="Arial Unicode MS" panose="020B0604020202020204" charset="-122"/>
                <a:cs typeface="Arial Unicode MS" panose="020B0604020202020204" charset="-122"/>
              </a:rPr>
              <a:t>等合</a:t>
            </a:r>
            <a:r>
              <a:rPr sz="1400" spc="-15" dirty="0">
                <a:latin typeface="Arial Unicode MS" panose="020B0604020202020204" charset="-122"/>
                <a:cs typeface="Arial Unicode MS" panose="020B0604020202020204" charset="-122"/>
              </a:rPr>
              <a:t>理</a:t>
            </a:r>
            <a:r>
              <a:rPr sz="1400" dirty="0">
                <a:latin typeface="Arial Unicode MS" panose="020B0604020202020204" charset="-122"/>
                <a:cs typeface="Arial Unicode MS" panose="020B0604020202020204" charset="-122"/>
              </a:rPr>
              <a:t>方法</a:t>
            </a:r>
            <a:r>
              <a:rPr sz="1400" spc="-15" dirty="0">
                <a:latin typeface="Arial Unicode MS" panose="020B0604020202020204" charset="-122"/>
                <a:cs typeface="Arial Unicode MS" panose="020B0604020202020204" charset="-122"/>
              </a:rPr>
              <a:t>在</a:t>
            </a:r>
            <a:r>
              <a:rPr sz="1400" dirty="0">
                <a:latin typeface="Arial Unicode MS" panose="020B0604020202020204" charset="-122"/>
                <a:cs typeface="Arial Unicode MS" panose="020B0604020202020204" charset="-122"/>
              </a:rPr>
              <a:t>研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发费用和生产经营费用</a:t>
            </a:r>
            <a:r>
              <a:rPr sz="1400" spc="-15" dirty="0">
                <a:latin typeface="Arial Unicode MS" panose="020B0604020202020204" charset="-122"/>
                <a:cs typeface="Arial Unicode MS" panose="020B0604020202020204" charset="-122"/>
              </a:rPr>
              <a:t>间</a:t>
            </a:r>
            <a:r>
              <a:rPr sz="1400" dirty="0">
                <a:latin typeface="Arial Unicode MS" panose="020B0604020202020204" charset="-122"/>
                <a:cs typeface="Arial Unicode MS" panose="020B0604020202020204" charset="-122"/>
              </a:rPr>
              <a:t>分配</a:t>
            </a:r>
            <a:r>
              <a:rPr sz="1400" spc="-15" dirty="0">
                <a:latin typeface="Arial Unicode MS" panose="020B0604020202020204" charset="-122"/>
                <a:cs typeface="Arial Unicode MS" panose="020B0604020202020204" charset="-122"/>
              </a:rPr>
              <a:t>，</a:t>
            </a:r>
            <a:r>
              <a:rPr sz="1400" dirty="0">
                <a:latin typeface="Arial Unicode MS" panose="020B0604020202020204" charset="-122"/>
                <a:cs typeface="Arial Unicode MS" panose="020B0604020202020204" charset="-122"/>
              </a:rPr>
              <a:t>未分</a:t>
            </a:r>
            <a:r>
              <a:rPr sz="1400" spc="-15" dirty="0">
                <a:latin typeface="Arial Unicode MS" panose="020B0604020202020204" charset="-122"/>
                <a:cs typeface="Arial Unicode MS" panose="020B0604020202020204" charset="-122"/>
              </a:rPr>
              <a:t>配</a:t>
            </a:r>
            <a:r>
              <a:rPr sz="1400" dirty="0">
                <a:latin typeface="Arial Unicode MS" panose="020B0604020202020204" charset="-122"/>
                <a:cs typeface="Arial Unicode MS" panose="020B0604020202020204" charset="-122"/>
              </a:rPr>
              <a:t>的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不得加计扣除。</a:t>
            </a:r>
            <a:endParaRPr sz="1400">
              <a:latin typeface="Arial Unicode MS" panose="020B0604020202020204" charset="-122"/>
              <a:cs typeface="Arial Unicode MS" panose="020B0604020202020204" charset="-122"/>
            </a:endParaRPr>
          </a:p>
        </p:txBody>
      </p:sp>
      <p:sp>
        <p:nvSpPr>
          <p:cNvPr id="52" name="object 52"/>
          <p:cNvSpPr/>
          <p:nvPr/>
        </p:nvSpPr>
        <p:spPr>
          <a:xfrm>
            <a:off x="6901306" y="4797552"/>
            <a:ext cx="5290820" cy="1766570"/>
          </a:xfrm>
          <a:custGeom>
            <a:avLst/>
            <a:gdLst/>
            <a:ahLst/>
            <a:cxnLst/>
            <a:rect l="l" t="t" r="r" b="b"/>
            <a:pathLst>
              <a:path w="5290820" h="1766570">
                <a:moveTo>
                  <a:pt x="5029835" y="1766316"/>
                </a:moveTo>
                <a:lnTo>
                  <a:pt x="1986915" y="1766316"/>
                </a:lnTo>
                <a:lnTo>
                  <a:pt x="1939163" y="1762455"/>
                </a:lnTo>
                <a:lnTo>
                  <a:pt x="1893874" y="1751304"/>
                </a:lnTo>
                <a:lnTo>
                  <a:pt x="1851634" y="1733461"/>
                </a:lnTo>
                <a:lnTo>
                  <a:pt x="1813064" y="1709521"/>
                </a:lnTo>
                <a:lnTo>
                  <a:pt x="1778762" y="1680095"/>
                </a:lnTo>
                <a:lnTo>
                  <a:pt x="1749336" y="1645793"/>
                </a:lnTo>
                <a:lnTo>
                  <a:pt x="1725396" y="1607210"/>
                </a:lnTo>
                <a:lnTo>
                  <a:pt x="1707540" y="1564982"/>
                </a:lnTo>
                <a:lnTo>
                  <a:pt x="1696377" y="1519682"/>
                </a:lnTo>
                <a:lnTo>
                  <a:pt x="1692528" y="1471930"/>
                </a:lnTo>
                <a:lnTo>
                  <a:pt x="0" y="1435379"/>
                </a:lnTo>
                <a:lnTo>
                  <a:pt x="1692528" y="1030351"/>
                </a:lnTo>
                <a:lnTo>
                  <a:pt x="1692528" y="294386"/>
                </a:lnTo>
                <a:lnTo>
                  <a:pt x="1696377" y="246646"/>
                </a:lnTo>
                <a:lnTo>
                  <a:pt x="1707540" y="201345"/>
                </a:lnTo>
                <a:lnTo>
                  <a:pt x="1725396" y="159105"/>
                </a:lnTo>
                <a:lnTo>
                  <a:pt x="1749336" y="120535"/>
                </a:lnTo>
                <a:lnTo>
                  <a:pt x="1778762" y="86233"/>
                </a:lnTo>
                <a:lnTo>
                  <a:pt x="1813064" y="56807"/>
                </a:lnTo>
                <a:lnTo>
                  <a:pt x="1851634" y="32867"/>
                </a:lnTo>
                <a:lnTo>
                  <a:pt x="1893874" y="15011"/>
                </a:lnTo>
                <a:lnTo>
                  <a:pt x="1939163" y="3848"/>
                </a:lnTo>
                <a:lnTo>
                  <a:pt x="1986915" y="0"/>
                </a:lnTo>
                <a:lnTo>
                  <a:pt x="5029835" y="0"/>
                </a:lnTo>
                <a:lnTo>
                  <a:pt x="5077574" y="3848"/>
                </a:lnTo>
                <a:lnTo>
                  <a:pt x="5122875" y="15011"/>
                </a:lnTo>
                <a:lnTo>
                  <a:pt x="5165115" y="32867"/>
                </a:lnTo>
                <a:lnTo>
                  <a:pt x="5203685" y="56807"/>
                </a:lnTo>
                <a:lnTo>
                  <a:pt x="5237988" y="86233"/>
                </a:lnTo>
                <a:lnTo>
                  <a:pt x="5267413" y="120535"/>
                </a:lnTo>
                <a:lnTo>
                  <a:pt x="5290693" y="158038"/>
                </a:lnTo>
                <a:lnTo>
                  <a:pt x="5290693" y="1608289"/>
                </a:lnTo>
                <a:lnTo>
                  <a:pt x="5267413" y="1645793"/>
                </a:lnTo>
                <a:lnTo>
                  <a:pt x="5237988" y="1680095"/>
                </a:lnTo>
                <a:lnTo>
                  <a:pt x="5203685" y="1709521"/>
                </a:lnTo>
                <a:lnTo>
                  <a:pt x="5165115" y="1733461"/>
                </a:lnTo>
                <a:lnTo>
                  <a:pt x="5122875" y="1751304"/>
                </a:lnTo>
                <a:lnTo>
                  <a:pt x="5077574" y="1762455"/>
                </a:lnTo>
                <a:lnTo>
                  <a:pt x="5029835" y="1766316"/>
                </a:lnTo>
                <a:close/>
              </a:path>
            </a:pathLst>
          </a:custGeom>
          <a:solidFill>
            <a:srgbClr val="C1C1C1"/>
          </a:solidFill>
        </p:spPr>
        <p:txBody>
          <a:bodyPr wrap="square" lIns="0" tIns="0" rIns="0" bIns="0" rtlCol="0"/>
          <a:lstStyle/>
          <a:p/>
        </p:txBody>
      </p:sp>
      <p:sp>
        <p:nvSpPr>
          <p:cNvPr id="53" name="object 53"/>
          <p:cNvSpPr/>
          <p:nvPr/>
        </p:nvSpPr>
        <p:spPr>
          <a:xfrm>
            <a:off x="8589086" y="4792802"/>
            <a:ext cx="3413760" cy="299720"/>
          </a:xfrm>
          <a:custGeom>
            <a:avLst/>
            <a:gdLst/>
            <a:ahLst/>
            <a:cxnLst/>
            <a:rect l="l" t="t" r="r" b="b"/>
            <a:pathLst>
              <a:path w="3413759" h="299720">
                <a:moveTo>
                  <a:pt x="9499" y="299516"/>
                </a:moveTo>
                <a:lnTo>
                  <a:pt x="0" y="298754"/>
                </a:lnTo>
                <a:lnTo>
                  <a:pt x="3860" y="251002"/>
                </a:lnTo>
                <a:lnTo>
                  <a:pt x="3975" y="250253"/>
                </a:lnTo>
                <a:lnTo>
                  <a:pt x="15138" y="204952"/>
                </a:lnTo>
                <a:lnTo>
                  <a:pt x="33223" y="162001"/>
                </a:lnTo>
                <a:lnTo>
                  <a:pt x="57505" y="122770"/>
                </a:lnTo>
                <a:lnTo>
                  <a:pt x="87363" y="87883"/>
                </a:lnTo>
                <a:lnTo>
                  <a:pt x="122186" y="57937"/>
                </a:lnTo>
                <a:lnTo>
                  <a:pt x="161340" y="33566"/>
                </a:lnTo>
                <a:lnTo>
                  <a:pt x="204241" y="15366"/>
                </a:lnTo>
                <a:lnTo>
                  <a:pt x="250253" y="3975"/>
                </a:lnTo>
                <a:lnTo>
                  <a:pt x="298754" y="0"/>
                </a:lnTo>
                <a:lnTo>
                  <a:pt x="3342436" y="0"/>
                </a:lnTo>
                <a:lnTo>
                  <a:pt x="3390176" y="3860"/>
                </a:lnTo>
                <a:lnTo>
                  <a:pt x="3390938" y="3975"/>
                </a:lnTo>
                <a:lnTo>
                  <a:pt x="3413353" y="9499"/>
                </a:lnTo>
                <a:lnTo>
                  <a:pt x="299364" y="9512"/>
                </a:lnTo>
                <a:lnTo>
                  <a:pt x="251777" y="13347"/>
                </a:lnTo>
                <a:lnTo>
                  <a:pt x="252006" y="13347"/>
                </a:lnTo>
                <a:lnTo>
                  <a:pt x="208216" y="24142"/>
                </a:lnTo>
                <a:lnTo>
                  <a:pt x="207949" y="24142"/>
                </a:lnTo>
                <a:lnTo>
                  <a:pt x="207238" y="24383"/>
                </a:lnTo>
                <a:lnTo>
                  <a:pt x="207378" y="24383"/>
                </a:lnTo>
                <a:lnTo>
                  <a:pt x="166522" y="41655"/>
                </a:lnTo>
                <a:lnTo>
                  <a:pt x="166369" y="41655"/>
                </a:lnTo>
                <a:lnTo>
                  <a:pt x="165709" y="41998"/>
                </a:lnTo>
                <a:lnTo>
                  <a:pt x="127800" y="65608"/>
                </a:lnTo>
                <a:lnTo>
                  <a:pt x="94081" y="94602"/>
                </a:lnTo>
                <a:lnTo>
                  <a:pt x="65671" y="127800"/>
                </a:lnTo>
                <a:lnTo>
                  <a:pt x="65341" y="128142"/>
                </a:lnTo>
                <a:lnTo>
                  <a:pt x="65227" y="128384"/>
                </a:lnTo>
                <a:lnTo>
                  <a:pt x="41655" y="166369"/>
                </a:lnTo>
                <a:lnTo>
                  <a:pt x="24447" y="207238"/>
                </a:lnTo>
                <a:lnTo>
                  <a:pt x="24269" y="207568"/>
                </a:lnTo>
                <a:lnTo>
                  <a:pt x="24206" y="207949"/>
                </a:lnTo>
                <a:lnTo>
                  <a:pt x="13411" y="251777"/>
                </a:lnTo>
                <a:lnTo>
                  <a:pt x="9499" y="299516"/>
                </a:lnTo>
                <a:close/>
              </a:path>
            </a:pathLst>
          </a:custGeom>
          <a:solidFill>
            <a:srgbClr val="C1C1C1"/>
          </a:solidFill>
        </p:spPr>
        <p:txBody>
          <a:bodyPr wrap="square" lIns="0" tIns="0" rIns="0" bIns="0" rtlCol="0"/>
          <a:lstStyle/>
          <a:p/>
        </p:txBody>
      </p:sp>
      <p:sp>
        <p:nvSpPr>
          <p:cNvPr id="54" name="object 54"/>
          <p:cNvSpPr/>
          <p:nvPr/>
        </p:nvSpPr>
        <p:spPr>
          <a:xfrm>
            <a:off x="8888221" y="4802308"/>
            <a:ext cx="635" cy="0"/>
          </a:xfrm>
          <a:custGeom>
            <a:avLst/>
            <a:gdLst/>
            <a:ahLst/>
            <a:cxnLst/>
            <a:rect l="l" t="t" r="r" b="b"/>
            <a:pathLst>
              <a:path w="634">
                <a:moveTo>
                  <a:pt x="0" y="0"/>
                </a:moveTo>
                <a:lnTo>
                  <a:pt x="380" y="0"/>
                </a:lnTo>
              </a:path>
            </a:pathLst>
          </a:custGeom>
          <a:ln w="3175">
            <a:solidFill>
              <a:srgbClr val="C1C1C1"/>
            </a:solidFill>
          </a:ln>
        </p:spPr>
        <p:txBody>
          <a:bodyPr wrap="square" lIns="0" tIns="0" rIns="0" bIns="0" rtlCol="0"/>
          <a:lstStyle/>
          <a:p/>
        </p:txBody>
      </p:sp>
      <p:sp>
        <p:nvSpPr>
          <p:cNvPr id="55" name="object 55"/>
          <p:cNvSpPr/>
          <p:nvPr/>
        </p:nvSpPr>
        <p:spPr>
          <a:xfrm>
            <a:off x="11930760" y="4804212"/>
            <a:ext cx="86995" cy="0"/>
          </a:xfrm>
          <a:custGeom>
            <a:avLst/>
            <a:gdLst/>
            <a:ahLst/>
            <a:cxnLst/>
            <a:rect l="l" t="t" r="r" b="b"/>
            <a:pathLst>
              <a:path w="86995">
                <a:moveTo>
                  <a:pt x="0" y="0"/>
                </a:moveTo>
                <a:lnTo>
                  <a:pt x="86766" y="0"/>
                </a:lnTo>
              </a:path>
            </a:pathLst>
          </a:custGeom>
          <a:ln w="3822">
            <a:solidFill>
              <a:srgbClr val="C1C1C1"/>
            </a:solidFill>
          </a:ln>
        </p:spPr>
        <p:txBody>
          <a:bodyPr wrap="square" lIns="0" tIns="0" rIns="0" bIns="0" rtlCol="0"/>
          <a:lstStyle/>
          <a:p/>
        </p:txBody>
      </p:sp>
      <p:sp>
        <p:nvSpPr>
          <p:cNvPr id="56" name="object 56"/>
          <p:cNvSpPr/>
          <p:nvPr/>
        </p:nvSpPr>
        <p:spPr>
          <a:xfrm>
            <a:off x="11978144" y="4806124"/>
            <a:ext cx="69215" cy="11430"/>
          </a:xfrm>
          <a:custGeom>
            <a:avLst/>
            <a:gdLst/>
            <a:ahLst/>
            <a:cxnLst/>
            <a:rect l="l" t="t" r="r" b="b"/>
            <a:pathLst>
              <a:path w="69215" h="11429">
                <a:moveTo>
                  <a:pt x="44551" y="10972"/>
                </a:moveTo>
                <a:lnTo>
                  <a:pt x="0" y="0"/>
                </a:lnTo>
                <a:lnTo>
                  <a:pt x="39903" y="25"/>
                </a:lnTo>
                <a:lnTo>
                  <a:pt x="47167" y="1816"/>
                </a:lnTo>
                <a:lnTo>
                  <a:pt x="47891" y="2044"/>
                </a:lnTo>
                <a:lnTo>
                  <a:pt x="68656" y="10820"/>
                </a:lnTo>
                <a:lnTo>
                  <a:pt x="44183" y="10820"/>
                </a:lnTo>
                <a:lnTo>
                  <a:pt x="44551" y="10972"/>
                </a:lnTo>
                <a:close/>
              </a:path>
            </a:pathLst>
          </a:custGeom>
          <a:solidFill>
            <a:srgbClr val="C1C1C1"/>
          </a:solidFill>
        </p:spPr>
        <p:txBody>
          <a:bodyPr wrap="square" lIns="0" tIns="0" rIns="0" bIns="0" rtlCol="0"/>
          <a:lstStyle/>
          <a:p/>
        </p:txBody>
      </p:sp>
      <p:sp>
        <p:nvSpPr>
          <p:cNvPr id="57" name="object 57"/>
          <p:cNvSpPr/>
          <p:nvPr/>
        </p:nvSpPr>
        <p:spPr>
          <a:xfrm>
            <a:off x="8796325" y="4816944"/>
            <a:ext cx="1270" cy="635"/>
          </a:xfrm>
          <a:custGeom>
            <a:avLst/>
            <a:gdLst/>
            <a:ahLst/>
            <a:cxnLst/>
            <a:rect l="l" t="t" r="r" b="b"/>
            <a:pathLst>
              <a:path w="1270" h="635">
                <a:moveTo>
                  <a:pt x="0" y="241"/>
                </a:moveTo>
                <a:lnTo>
                  <a:pt x="711" y="0"/>
                </a:lnTo>
                <a:lnTo>
                  <a:pt x="330" y="152"/>
                </a:lnTo>
                <a:lnTo>
                  <a:pt x="0" y="241"/>
                </a:lnTo>
                <a:close/>
              </a:path>
            </a:pathLst>
          </a:custGeom>
          <a:solidFill>
            <a:srgbClr val="C1C1C1"/>
          </a:solidFill>
        </p:spPr>
        <p:txBody>
          <a:bodyPr wrap="square" lIns="0" tIns="0" rIns="0" bIns="0" rtlCol="0"/>
          <a:lstStyle/>
          <a:p/>
        </p:txBody>
      </p:sp>
      <p:sp>
        <p:nvSpPr>
          <p:cNvPr id="58" name="object 58"/>
          <p:cNvSpPr/>
          <p:nvPr/>
        </p:nvSpPr>
        <p:spPr>
          <a:xfrm>
            <a:off x="8796655" y="4816944"/>
            <a:ext cx="1270" cy="635"/>
          </a:xfrm>
          <a:custGeom>
            <a:avLst/>
            <a:gdLst/>
            <a:ahLst/>
            <a:cxnLst/>
            <a:rect l="l" t="t" r="r" b="b"/>
            <a:pathLst>
              <a:path w="1270" h="635">
                <a:moveTo>
                  <a:pt x="0" y="152"/>
                </a:moveTo>
                <a:lnTo>
                  <a:pt x="380" y="0"/>
                </a:lnTo>
                <a:lnTo>
                  <a:pt x="647" y="0"/>
                </a:lnTo>
                <a:lnTo>
                  <a:pt x="0" y="152"/>
                </a:lnTo>
                <a:close/>
              </a:path>
            </a:pathLst>
          </a:custGeom>
          <a:solidFill>
            <a:srgbClr val="C1C1C1"/>
          </a:solidFill>
        </p:spPr>
        <p:txBody>
          <a:bodyPr wrap="square" lIns="0" tIns="0" rIns="0" bIns="0" rtlCol="0"/>
          <a:lstStyle/>
          <a:p/>
        </p:txBody>
      </p:sp>
      <p:sp>
        <p:nvSpPr>
          <p:cNvPr id="59" name="object 59"/>
          <p:cNvSpPr/>
          <p:nvPr/>
        </p:nvSpPr>
        <p:spPr>
          <a:xfrm>
            <a:off x="12022328" y="4816944"/>
            <a:ext cx="1270" cy="635"/>
          </a:xfrm>
          <a:custGeom>
            <a:avLst/>
            <a:gdLst/>
            <a:ahLst/>
            <a:cxnLst/>
            <a:rect l="l" t="t" r="r" b="b"/>
            <a:pathLst>
              <a:path w="1270" h="635">
                <a:moveTo>
                  <a:pt x="711" y="241"/>
                </a:moveTo>
                <a:lnTo>
                  <a:pt x="368" y="152"/>
                </a:lnTo>
                <a:lnTo>
                  <a:pt x="0" y="0"/>
                </a:lnTo>
                <a:lnTo>
                  <a:pt x="711" y="241"/>
                </a:lnTo>
                <a:close/>
              </a:path>
            </a:pathLst>
          </a:custGeom>
          <a:solidFill>
            <a:srgbClr val="C1C1C1"/>
          </a:solidFill>
        </p:spPr>
        <p:txBody>
          <a:bodyPr wrap="square" lIns="0" tIns="0" rIns="0" bIns="0" rtlCol="0"/>
          <a:lstStyle/>
          <a:p/>
        </p:txBody>
      </p:sp>
      <p:sp>
        <p:nvSpPr>
          <p:cNvPr id="60" name="object 60"/>
          <p:cNvSpPr/>
          <p:nvPr/>
        </p:nvSpPr>
        <p:spPr>
          <a:xfrm>
            <a:off x="12022328" y="4817065"/>
            <a:ext cx="25400" cy="0"/>
          </a:xfrm>
          <a:custGeom>
            <a:avLst/>
            <a:gdLst/>
            <a:ahLst/>
            <a:cxnLst/>
            <a:rect l="l" t="t" r="r" b="b"/>
            <a:pathLst>
              <a:path w="25400">
                <a:moveTo>
                  <a:pt x="0" y="0"/>
                </a:moveTo>
                <a:lnTo>
                  <a:pt x="25031" y="0"/>
                </a:lnTo>
              </a:path>
            </a:pathLst>
          </a:custGeom>
          <a:ln w="3175">
            <a:solidFill>
              <a:srgbClr val="C1C1C1"/>
            </a:solidFill>
          </a:ln>
        </p:spPr>
        <p:txBody>
          <a:bodyPr wrap="square" lIns="0" tIns="0" rIns="0" bIns="0" rtlCol="0"/>
          <a:lstStyle/>
          <a:p/>
        </p:txBody>
      </p:sp>
      <p:sp>
        <p:nvSpPr>
          <p:cNvPr id="61" name="object 61"/>
          <p:cNvSpPr/>
          <p:nvPr/>
        </p:nvSpPr>
        <p:spPr>
          <a:xfrm>
            <a:off x="8796325" y="4817097"/>
            <a:ext cx="635" cy="635"/>
          </a:xfrm>
          <a:custGeom>
            <a:avLst/>
            <a:gdLst/>
            <a:ahLst/>
            <a:cxnLst/>
            <a:rect l="l" t="t" r="r" b="b"/>
            <a:pathLst>
              <a:path w="634" h="635">
                <a:moveTo>
                  <a:pt x="139" y="88"/>
                </a:moveTo>
                <a:lnTo>
                  <a:pt x="0" y="88"/>
                </a:lnTo>
                <a:lnTo>
                  <a:pt x="330" y="0"/>
                </a:lnTo>
                <a:lnTo>
                  <a:pt x="139" y="88"/>
                </a:lnTo>
                <a:close/>
              </a:path>
            </a:pathLst>
          </a:custGeom>
          <a:solidFill>
            <a:srgbClr val="C1C1C1"/>
          </a:solidFill>
        </p:spPr>
        <p:txBody>
          <a:bodyPr wrap="square" lIns="0" tIns="0" rIns="0" bIns="0" rtlCol="0"/>
          <a:lstStyle/>
          <a:p/>
        </p:txBody>
      </p:sp>
      <p:sp>
        <p:nvSpPr>
          <p:cNvPr id="62" name="object 62"/>
          <p:cNvSpPr/>
          <p:nvPr/>
        </p:nvSpPr>
        <p:spPr>
          <a:xfrm>
            <a:off x="12022696" y="4817097"/>
            <a:ext cx="59690" cy="17780"/>
          </a:xfrm>
          <a:custGeom>
            <a:avLst/>
            <a:gdLst/>
            <a:ahLst/>
            <a:cxnLst/>
            <a:rect l="l" t="t" r="r" b="b"/>
            <a:pathLst>
              <a:path w="59690" h="17779">
                <a:moveTo>
                  <a:pt x="41528" y="17564"/>
                </a:moveTo>
                <a:lnTo>
                  <a:pt x="0" y="0"/>
                </a:lnTo>
                <a:lnTo>
                  <a:pt x="24663" y="88"/>
                </a:lnTo>
                <a:lnTo>
                  <a:pt x="45580" y="8928"/>
                </a:lnTo>
                <a:lnTo>
                  <a:pt x="46227" y="9271"/>
                </a:lnTo>
                <a:lnTo>
                  <a:pt x="59270" y="17360"/>
                </a:lnTo>
                <a:lnTo>
                  <a:pt x="41211" y="17360"/>
                </a:lnTo>
                <a:lnTo>
                  <a:pt x="41528" y="17564"/>
                </a:lnTo>
                <a:close/>
              </a:path>
            </a:pathLst>
          </a:custGeom>
          <a:solidFill>
            <a:srgbClr val="C1C1C1"/>
          </a:solidFill>
        </p:spPr>
        <p:txBody>
          <a:bodyPr wrap="square" lIns="0" tIns="0" rIns="0" bIns="0" rtlCol="0"/>
          <a:lstStyle/>
          <a:p/>
        </p:txBody>
      </p:sp>
      <p:sp>
        <p:nvSpPr>
          <p:cNvPr id="63" name="object 63"/>
          <p:cNvSpPr/>
          <p:nvPr/>
        </p:nvSpPr>
        <p:spPr>
          <a:xfrm>
            <a:off x="8754795" y="4834458"/>
            <a:ext cx="1270" cy="635"/>
          </a:xfrm>
          <a:custGeom>
            <a:avLst/>
            <a:gdLst/>
            <a:ahLst/>
            <a:cxnLst/>
            <a:rect l="l" t="t" r="r" b="b"/>
            <a:pathLst>
              <a:path w="1270" h="635">
                <a:moveTo>
                  <a:pt x="0" y="342"/>
                </a:moveTo>
                <a:lnTo>
                  <a:pt x="660" y="0"/>
                </a:lnTo>
                <a:lnTo>
                  <a:pt x="342" y="203"/>
                </a:lnTo>
                <a:lnTo>
                  <a:pt x="0" y="342"/>
                </a:lnTo>
                <a:close/>
              </a:path>
            </a:pathLst>
          </a:custGeom>
          <a:solidFill>
            <a:srgbClr val="C1C1C1"/>
          </a:solidFill>
        </p:spPr>
        <p:txBody>
          <a:bodyPr wrap="square" lIns="0" tIns="0" rIns="0" bIns="0" rtlCol="0"/>
          <a:lstStyle/>
          <a:p/>
        </p:txBody>
      </p:sp>
      <p:sp>
        <p:nvSpPr>
          <p:cNvPr id="64" name="object 64"/>
          <p:cNvSpPr/>
          <p:nvPr/>
        </p:nvSpPr>
        <p:spPr>
          <a:xfrm>
            <a:off x="8755138" y="4834458"/>
            <a:ext cx="635" cy="635"/>
          </a:xfrm>
          <a:custGeom>
            <a:avLst/>
            <a:gdLst/>
            <a:ahLst/>
            <a:cxnLst/>
            <a:rect l="l" t="t" r="r" b="b"/>
            <a:pathLst>
              <a:path w="634" h="635">
                <a:moveTo>
                  <a:pt x="0" y="203"/>
                </a:moveTo>
                <a:lnTo>
                  <a:pt x="317" y="0"/>
                </a:lnTo>
                <a:lnTo>
                  <a:pt x="469" y="0"/>
                </a:lnTo>
                <a:lnTo>
                  <a:pt x="0" y="203"/>
                </a:lnTo>
                <a:close/>
              </a:path>
            </a:pathLst>
          </a:custGeom>
          <a:solidFill>
            <a:srgbClr val="C1C1C1"/>
          </a:solidFill>
        </p:spPr>
        <p:txBody>
          <a:bodyPr wrap="square" lIns="0" tIns="0" rIns="0" bIns="0" rtlCol="0"/>
          <a:lstStyle/>
          <a:p/>
        </p:txBody>
      </p:sp>
      <p:sp>
        <p:nvSpPr>
          <p:cNvPr id="65" name="object 65"/>
          <p:cNvSpPr/>
          <p:nvPr/>
        </p:nvSpPr>
        <p:spPr>
          <a:xfrm>
            <a:off x="12063907" y="4834458"/>
            <a:ext cx="1270" cy="635"/>
          </a:xfrm>
          <a:custGeom>
            <a:avLst/>
            <a:gdLst/>
            <a:ahLst/>
            <a:cxnLst/>
            <a:rect l="l" t="t" r="r" b="b"/>
            <a:pathLst>
              <a:path w="1270" h="635">
                <a:moveTo>
                  <a:pt x="660" y="342"/>
                </a:moveTo>
                <a:lnTo>
                  <a:pt x="317" y="203"/>
                </a:lnTo>
                <a:lnTo>
                  <a:pt x="0" y="0"/>
                </a:lnTo>
                <a:lnTo>
                  <a:pt x="660" y="342"/>
                </a:lnTo>
                <a:close/>
              </a:path>
            </a:pathLst>
          </a:custGeom>
          <a:solidFill>
            <a:srgbClr val="C1C1C1"/>
          </a:solidFill>
        </p:spPr>
        <p:txBody>
          <a:bodyPr wrap="square" lIns="0" tIns="0" rIns="0" bIns="0" rtlCol="0"/>
          <a:lstStyle/>
          <a:p/>
        </p:txBody>
      </p:sp>
      <p:sp>
        <p:nvSpPr>
          <p:cNvPr id="66" name="object 66"/>
          <p:cNvSpPr/>
          <p:nvPr/>
        </p:nvSpPr>
        <p:spPr>
          <a:xfrm>
            <a:off x="12063907" y="4834629"/>
            <a:ext cx="19050" cy="0"/>
          </a:xfrm>
          <a:custGeom>
            <a:avLst/>
            <a:gdLst/>
            <a:ahLst/>
            <a:cxnLst/>
            <a:rect l="l" t="t" r="r" b="b"/>
            <a:pathLst>
              <a:path w="19050">
                <a:moveTo>
                  <a:pt x="0" y="0"/>
                </a:moveTo>
                <a:lnTo>
                  <a:pt x="18605" y="0"/>
                </a:lnTo>
              </a:path>
            </a:pathLst>
          </a:custGeom>
          <a:ln w="3175">
            <a:solidFill>
              <a:srgbClr val="C1C1C1"/>
            </a:solidFill>
          </a:ln>
        </p:spPr>
        <p:txBody>
          <a:bodyPr wrap="square" lIns="0" tIns="0" rIns="0" bIns="0" rtlCol="0"/>
          <a:lstStyle/>
          <a:p/>
        </p:txBody>
      </p:sp>
      <p:sp>
        <p:nvSpPr>
          <p:cNvPr id="67" name="object 67"/>
          <p:cNvSpPr/>
          <p:nvPr/>
        </p:nvSpPr>
        <p:spPr>
          <a:xfrm>
            <a:off x="12064225" y="4834661"/>
            <a:ext cx="53340" cy="24130"/>
          </a:xfrm>
          <a:custGeom>
            <a:avLst/>
            <a:gdLst/>
            <a:ahLst/>
            <a:cxnLst/>
            <a:rect l="l" t="t" r="r" b="b"/>
            <a:pathLst>
              <a:path w="53340" h="24129">
                <a:moveTo>
                  <a:pt x="52806" y="23749"/>
                </a:moveTo>
                <a:lnTo>
                  <a:pt x="38252" y="23749"/>
                </a:lnTo>
                <a:lnTo>
                  <a:pt x="37668" y="23317"/>
                </a:lnTo>
                <a:lnTo>
                  <a:pt x="0" y="0"/>
                </a:lnTo>
                <a:lnTo>
                  <a:pt x="342" y="139"/>
                </a:lnTo>
                <a:lnTo>
                  <a:pt x="18288" y="139"/>
                </a:lnTo>
                <a:lnTo>
                  <a:pt x="43281" y="15646"/>
                </a:lnTo>
                <a:lnTo>
                  <a:pt x="43865" y="16078"/>
                </a:lnTo>
                <a:lnTo>
                  <a:pt x="52806" y="23749"/>
                </a:lnTo>
                <a:close/>
              </a:path>
            </a:pathLst>
          </a:custGeom>
          <a:solidFill>
            <a:srgbClr val="C1C1C1"/>
          </a:solidFill>
        </p:spPr>
        <p:txBody>
          <a:bodyPr wrap="square" lIns="0" tIns="0" rIns="0" bIns="0" rtlCol="0"/>
          <a:lstStyle/>
          <a:p/>
        </p:txBody>
      </p:sp>
      <p:sp>
        <p:nvSpPr>
          <p:cNvPr id="68" name="object 68"/>
          <p:cNvSpPr/>
          <p:nvPr/>
        </p:nvSpPr>
        <p:spPr>
          <a:xfrm>
            <a:off x="8716886" y="4857978"/>
            <a:ext cx="635" cy="635"/>
          </a:xfrm>
          <a:custGeom>
            <a:avLst/>
            <a:gdLst/>
            <a:ahLst/>
            <a:cxnLst/>
            <a:rect l="l" t="t" r="r" b="b"/>
            <a:pathLst>
              <a:path w="634" h="635">
                <a:moveTo>
                  <a:pt x="0" y="431"/>
                </a:moveTo>
                <a:lnTo>
                  <a:pt x="584" y="0"/>
                </a:lnTo>
                <a:lnTo>
                  <a:pt x="292" y="254"/>
                </a:lnTo>
                <a:lnTo>
                  <a:pt x="0" y="431"/>
                </a:lnTo>
                <a:close/>
              </a:path>
            </a:pathLst>
          </a:custGeom>
          <a:solidFill>
            <a:srgbClr val="C1C1C1"/>
          </a:solidFill>
        </p:spPr>
        <p:txBody>
          <a:bodyPr wrap="square" lIns="0" tIns="0" rIns="0" bIns="0" rtlCol="0"/>
          <a:lstStyle/>
          <a:p/>
        </p:txBody>
      </p:sp>
      <p:sp>
        <p:nvSpPr>
          <p:cNvPr id="69" name="object 69"/>
          <p:cNvSpPr/>
          <p:nvPr/>
        </p:nvSpPr>
        <p:spPr>
          <a:xfrm>
            <a:off x="12101893" y="4857978"/>
            <a:ext cx="635" cy="635"/>
          </a:xfrm>
          <a:custGeom>
            <a:avLst/>
            <a:gdLst/>
            <a:ahLst/>
            <a:cxnLst/>
            <a:rect l="l" t="t" r="r" b="b"/>
            <a:pathLst>
              <a:path w="634" h="635">
                <a:moveTo>
                  <a:pt x="584" y="431"/>
                </a:moveTo>
                <a:lnTo>
                  <a:pt x="292" y="254"/>
                </a:lnTo>
                <a:lnTo>
                  <a:pt x="0" y="0"/>
                </a:lnTo>
                <a:lnTo>
                  <a:pt x="584" y="431"/>
                </a:lnTo>
                <a:close/>
              </a:path>
            </a:pathLst>
          </a:custGeom>
          <a:solidFill>
            <a:srgbClr val="C1C1C1"/>
          </a:solidFill>
        </p:spPr>
        <p:txBody>
          <a:bodyPr wrap="square" lIns="0" tIns="0" rIns="0" bIns="0" rtlCol="0"/>
          <a:lstStyle/>
          <a:p/>
        </p:txBody>
      </p:sp>
      <p:sp>
        <p:nvSpPr>
          <p:cNvPr id="70" name="object 70"/>
          <p:cNvSpPr/>
          <p:nvPr/>
        </p:nvSpPr>
        <p:spPr>
          <a:xfrm>
            <a:off x="12102185" y="4858232"/>
            <a:ext cx="46990" cy="29209"/>
          </a:xfrm>
          <a:custGeom>
            <a:avLst/>
            <a:gdLst/>
            <a:ahLst/>
            <a:cxnLst/>
            <a:rect l="l" t="t" r="r" b="b"/>
            <a:pathLst>
              <a:path w="46990" h="29210">
                <a:moveTo>
                  <a:pt x="46494" y="29171"/>
                </a:moveTo>
                <a:lnTo>
                  <a:pt x="34010" y="29171"/>
                </a:lnTo>
                <a:lnTo>
                  <a:pt x="33489" y="28651"/>
                </a:lnTo>
                <a:lnTo>
                  <a:pt x="0" y="0"/>
                </a:lnTo>
                <a:lnTo>
                  <a:pt x="292" y="177"/>
                </a:lnTo>
                <a:lnTo>
                  <a:pt x="14846" y="177"/>
                </a:lnTo>
                <a:lnTo>
                  <a:pt x="40208" y="21932"/>
                </a:lnTo>
                <a:lnTo>
                  <a:pt x="40728" y="22453"/>
                </a:lnTo>
                <a:lnTo>
                  <a:pt x="46494" y="29171"/>
                </a:lnTo>
                <a:close/>
              </a:path>
            </a:pathLst>
          </a:custGeom>
          <a:solidFill>
            <a:srgbClr val="C1C1C1"/>
          </a:solidFill>
        </p:spPr>
        <p:txBody>
          <a:bodyPr wrap="square" lIns="0" tIns="0" rIns="0" bIns="0" rtlCol="0"/>
          <a:lstStyle/>
          <a:p/>
        </p:txBody>
      </p:sp>
      <p:sp>
        <p:nvSpPr>
          <p:cNvPr id="71" name="object 71"/>
          <p:cNvSpPr/>
          <p:nvPr/>
        </p:nvSpPr>
        <p:spPr>
          <a:xfrm>
            <a:off x="8683167" y="4886883"/>
            <a:ext cx="635" cy="635"/>
          </a:xfrm>
          <a:custGeom>
            <a:avLst/>
            <a:gdLst/>
            <a:ahLst/>
            <a:cxnLst/>
            <a:rect l="l" t="t" r="r" b="b"/>
            <a:pathLst>
              <a:path w="634" h="635">
                <a:moveTo>
                  <a:pt x="0" y="520"/>
                </a:moveTo>
                <a:lnTo>
                  <a:pt x="507" y="0"/>
                </a:lnTo>
                <a:lnTo>
                  <a:pt x="228" y="317"/>
                </a:lnTo>
                <a:lnTo>
                  <a:pt x="0" y="520"/>
                </a:lnTo>
                <a:close/>
              </a:path>
            </a:pathLst>
          </a:custGeom>
          <a:solidFill>
            <a:srgbClr val="C1C1C1"/>
          </a:solidFill>
        </p:spPr>
        <p:txBody>
          <a:bodyPr wrap="square" lIns="0" tIns="0" rIns="0" bIns="0" rtlCol="0"/>
          <a:lstStyle/>
          <a:p/>
        </p:txBody>
      </p:sp>
      <p:sp>
        <p:nvSpPr>
          <p:cNvPr id="72" name="object 72"/>
          <p:cNvSpPr/>
          <p:nvPr/>
        </p:nvSpPr>
        <p:spPr>
          <a:xfrm>
            <a:off x="12135675" y="4886883"/>
            <a:ext cx="635" cy="635"/>
          </a:xfrm>
          <a:custGeom>
            <a:avLst/>
            <a:gdLst/>
            <a:ahLst/>
            <a:cxnLst/>
            <a:rect l="l" t="t" r="r" b="b"/>
            <a:pathLst>
              <a:path w="634" h="635">
                <a:moveTo>
                  <a:pt x="520" y="520"/>
                </a:moveTo>
                <a:lnTo>
                  <a:pt x="241" y="279"/>
                </a:lnTo>
                <a:lnTo>
                  <a:pt x="0" y="0"/>
                </a:lnTo>
                <a:lnTo>
                  <a:pt x="520" y="520"/>
                </a:lnTo>
                <a:close/>
              </a:path>
            </a:pathLst>
          </a:custGeom>
          <a:solidFill>
            <a:srgbClr val="C1C1C1"/>
          </a:solidFill>
        </p:spPr>
        <p:txBody>
          <a:bodyPr wrap="square" lIns="0" tIns="0" rIns="0" bIns="0" rtlCol="0"/>
          <a:lstStyle/>
          <a:p/>
        </p:txBody>
      </p:sp>
      <p:sp>
        <p:nvSpPr>
          <p:cNvPr id="73" name="object 73"/>
          <p:cNvSpPr/>
          <p:nvPr/>
        </p:nvSpPr>
        <p:spPr>
          <a:xfrm>
            <a:off x="12135916" y="4887163"/>
            <a:ext cx="40640" cy="34290"/>
          </a:xfrm>
          <a:custGeom>
            <a:avLst/>
            <a:gdLst/>
            <a:ahLst/>
            <a:cxnLst/>
            <a:rect l="l" t="t" r="r" b="b"/>
            <a:pathLst>
              <a:path w="40640" h="34289">
                <a:moveTo>
                  <a:pt x="40335" y="34023"/>
                </a:moveTo>
                <a:lnTo>
                  <a:pt x="29184" y="34023"/>
                </a:lnTo>
                <a:lnTo>
                  <a:pt x="28752" y="33439"/>
                </a:lnTo>
                <a:lnTo>
                  <a:pt x="0" y="0"/>
                </a:lnTo>
                <a:lnTo>
                  <a:pt x="279" y="241"/>
                </a:lnTo>
                <a:lnTo>
                  <a:pt x="12763" y="241"/>
                </a:lnTo>
                <a:lnTo>
                  <a:pt x="36423" y="27825"/>
                </a:lnTo>
                <a:lnTo>
                  <a:pt x="36855" y="28409"/>
                </a:lnTo>
                <a:lnTo>
                  <a:pt x="40335" y="34023"/>
                </a:lnTo>
                <a:close/>
              </a:path>
            </a:pathLst>
          </a:custGeom>
          <a:solidFill>
            <a:srgbClr val="C1C1C1"/>
          </a:solidFill>
        </p:spPr>
        <p:txBody>
          <a:bodyPr wrap="square" lIns="0" tIns="0" rIns="0" bIns="0" rtlCol="0"/>
          <a:lstStyle/>
          <a:p/>
        </p:txBody>
      </p:sp>
      <p:sp>
        <p:nvSpPr>
          <p:cNvPr id="74" name="object 74"/>
          <p:cNvSpPr/>
          <p:nvPr/>
        </p:nvSpPr>
        <p:spPr>
          <a:xfrm>
            <a:off x="8654262" y="4920602"/>
            <a:ext cx="635" cy="635"/>
          </a:xfrm>
          <a:custGeom>
            <a:avLst/>
            <a:gdLst/>
            <a:ahLst/>
            <a:cxnLst/>
            <a:rect l="l" t="t" r="r" b="b"/>
            <a:pathLst>
              <a:path w="634" h="635">
                <a:moveTo>
                  <a:pt x="0" y="584"/>
                </a:moveTo>
                <a:lnTo>
                  <a:pt x="419" y="0"/>
                </a:lnTo>
                <a:lnTo>
                  <a:pt x="203" y="342"/>
                </a:lnTo>
                <a:lnTo>
                  <a:pt x="0" y="584"/>
                </a:lnTo>
                <a:close/>
              </a:path>
            </a:pathLst>
          </a:custGeom>
          <a:solidFill>
            <a:srgbClr val="C1C1C1"/>
          </a:solidFill>
        </p:spPr>
        <p:txBody>
          <a:bodyPr wrap="square" lIns="0" tIns="0" rIns="0" bIns="0" rtlCol="0"/>
          <a:lstStyle/>
          <a:p/>
        </p:txBody>
      </p:sp>
      <p:sp>
        <p:nvSpPr>
          <p:cNvPr id="75" name="object 75"/>
          <p:cNvSpPr/>
          <p:nvPr/>
        </p:nvSpPr>
        <p:spPr>
          <a:xfrm>
            <a:off x="12164669" y="4920602"/>
            <a:ext cx="635" cy="635"/>
          </a:xfrm>
          <a:custGeom>
            <a:avLst/>
            <a:gdLst/>
            <a:ahLst/>
            <a:cxnLst/>
            <a:rect l="l" t="t" r="r" b="b"/>
            <a:pathLst>
              <a:path w="634" h="635">
                <a:moveTo>
                  <a:pt x="431" y="584"/>
                </a:moveTo>
                <a:lnTo>
                  <a:pt x="177" y="292"/>
                </a:lnTo>
                <a:lnTo>
                  <a:pt x="0" y="0"/>
                </a:lnTo>
                <a:lnTo>
                  <a:pt x="431" y="584"/>
                </a:lnTo>
                <a:close/>
              </a:path>
            </a:pathLst>
          </a:custGeom>
          <a:solidFill>
            <a:srgbClr val="C1C1C1"/>
          </a:solidFill>
        </p:spPr>
        <p:txBody>
          <a:bodyPr wrap="square" lIns="0" tIns="0" rIns="0" bIns="0" rtlCol="0"/>
          <a:lstStyle/>
          <a:p/>
        </p:txBody>
      </p:sp>
      <p:sp>
        <p:nvSpPr>
          <p:cNvPr id="76" name="object 76"/>
          <p:cNvSpPr/>
          <p:nvPr/>
        </p:nvSpPr>
        <p:spPr>
          <a:xfrm>
            <a:off x="12164847" y="4920894"/>
            <a:ext cx="27305" cy="37465"/>
          </a:xfrm>
          <a:custGeom>
            <a:avLst/>
            <a:gdLst/>
            <a:ahLst/>
            <a:cxnLst/>
            <a:rect l="l" t="t" r="r" b="b"/>
            <a:pathLst>
              <a:path w="27304" h="37464">
                <a:moveTo>
                  <a:pt x="23101" y="37211"/>
                </a:moveTo>
                <a:lnTo>
                  <a:pt x="0" y="0"/>
                </a:lnTo>
                <a:lnTo>
                  <a:pt x="253" y="292"/>
                </a:lnTo>
                <a:lnTo>
                  <a:pt x="11404" y="292"/>
                </a:lnTo>
                <a:lnTo>
                  <a:pt x="27152" y="25666"/>
                </a:lnTo>
                <a:lnTo>
                  <a:pt x="27152" y="34696"/>
                </a:lnTo>
                <a:lnTo>
                  <a:pt x="23101" y="37211"/>
                </a:lnTo>
                <a:close/>
              </a:path>
            </a:pathLst>
          </a:custGeom>
          <a:solidFill>
            <a:srgbClr val="C1C1C1"/>
          </a:solidFill>
        </p:spPr>
        <p:txBody>
          <a:bodyPr wrap="square" lIns="0" tIns="0" rIns="0" bIns="0" rtlCol="0"/>
          <a:lstStyle/>
          <a:p/>
        </p:txBody>
      </p:sp>
      <p:sp>
        <p:nvSpPr>
          <p:cNvPr id="77" name="object 77"/>
          <p:cNvSpPr/>
          <p:nvPr/>
        </p:nvSpPr>
        <p:spPr>
          <a:xfrm>
            <a:off x="8630742" y="4958511"/>
            <a:ext cx="635" cy="1270"/>
          </a:xfrm>
          <a:custGeom>
            <a:avLst/>
            <a:gdLst/>
            <a:ahLst/>
            <a:cxnLst/>
            <a:rect l="l" t="t" r="r" b="b"/>
            <a:pathLst>
              <a:path w="634" h="1270">
                <a:moveTo>
                  <a:pt x="0" y="660"/>
                </a:moveTo>
                <a:lnTo>
                  <a:pt x="342" y="0"/>
                </a:lnTo>
                <a:lnTo>
                  <a:pt x="203" y="342"/>
                </a:lnTo>
                <a:lnTo>
                  <a:pt x="0" y="660"/>
                </a:lnTo>
                <a:close/>
              </a:path>
            </a:pathLst>
          </a:custGeom>
          <a:solidFill>
            <a:srgbClr val="C1C1C1"/>
          </a:solidFill>
        </p:spPr>
        <p:txBody>
          <a:bodyPr wrap="square" lIns="0" tIns="0" rIns="0" bIns="0" rtlCol="0"/>
          <a:lstStyle/>
          <a:p/>
        </p:txBody>
      </p:sp>
      <p:sp>
        <p:nvSpPr>
          <p:cNvPr id="78" name="object 78"/>
          <p:cNvSpPr/>
          <p:nvPr/>
        </p:nvSpPr>
        <p:spPr>
          <a:xfrm>
            <a:off x="8613228" y="5000040"/>
            <a:ext cx="635" cy="1270"/>
          </a:xfrm>
          <a:custGeom>
            <a:avLst/>
            <a:gdLst/>
            <a:ahLst/>
            <a:cxnLst/>
            <a:rect l="l" t="t" r="r" b="b"/>
            <a:pathLst>
              <a:path w="634" h="1270">
                <a:moveTo>
                  <a:pt x="0" y="711"/>
                </a:moveTo>
                <a:lnTo>
                  <a:pt x="241" y="0"/>
                </a:lnTo>
                <a:lnTo>
                  <a:pt x="152" y="330"/>
                </a:lnTo>
                <a:lnTo>
                  <a:pt x="0" y="711"/>
                </a:lnTo>
                <a:close/>
              </a:path>
            </a:pathLst>
          </a:custGeom>
          <a:solidFill>
            <a:srgbClr val="C1C1C1"/>
          </a:solidFill>
        </p:spPr>
        <p:txBody>
          <a:bodyPr wrap="square" lIns="0" tIns="0" rIns="0" bIns="0" rtlCol="0"/>
          <a:lstStyle/>
          <a:p/>
        </p:txBody>
      </p:sp>
      <p:sp>
        <p:nvSpPr>
          <p:cNvPr id="79" name="object 79"/>
          <p:cNvSpPr/>
          <p:nvPr/>
        </p:nvSpPr>
        <p:spPr>
          <a:xfrm>
            <a:off x="8593835" y="5091429"/>
            <a:ext cx="0" cy="731520"/>
          </a:xfrm>
          <a:custGeom>
            <a:avLst/>
            <a:gdLst/>
            <a:ahLst/>
            <a:cxnLst/>
            <a:rect l="l" t="t" r="r" b="b"/>
            <a:pathLst>
              <a:path h="731520">
                <a:moveTo>
                  <a:pt x="0" y="0"/>
                </a:moveTo>
                <a:lnTo>
                  <a:pt x="0" y="731519"/>
                </a:lnTo>
              </a:path>
            </a:pathLst>
          </a:custGeom>
          <a:ln w="9525">
            <a:solidFill>
              <a:srgbClr val="C1C1C1"/>
            </a:solidFill>
          </a:ln>
        </p:spPr>
        <p:txBody>
          <a:bodyPr wrap="square" lIns="0" tIns="0" rIns="0" bIns="0" rtlCol="0"/>
          <a:lstStyle/>
          <a:p/>
        </p:txBody>
      </p:sp>
      <p:sp>
        <p:nvSpPr>
          <p:cNvPr id="80" name="object 80"/>
          <p:cNvSpPr/>
          <p:nvPr/>
        </p:nvSpPr>
        <p:spPr>
          <a:xfrm>
            <a:off x="8589073" y="5823584"/>
            <a:ext cx="2540" cy="0"/>
          </a:xfrm>
          <a:custGeom>
            <a:avLst/>
            <a:gdLst/>
            <a:ahLst/>
            <a:cxnLst/>
            <a:rect l="l" t="t" r="r" b="b"/>
            <a:pathLst>
              <a:path w="2540">
                <a:moveTo>
                  <a:pt x="0" y="0"/>
                </a:moveTo>
                <a:lnTo>
                  <a:pt x="2332" y="0"/>
                </a:lnTo>
              </a:path>
            </a:pathLst>
          </a:custGeom>
          <a:ln w="3175">
            <a:solidFill>
              <a:srgbClr val="C1C1C1"/>
            </a:solidFill>
          </a:ln>
        </p:spPr>
        <p:txBody>
          <a:bodyPr wrap="square" lIns="0" tIns="0" rIns="0" bIns="0" rtlCol="0"/>
          <a:lstStyle/>
          <a:p/>
        </p:txBody>
      </p:sp>
      <p:sp>
        <p:nvSpPr>
          <p:cNvPr id="81" name="object 81"/>
          <p:cNvSpPr/>
          <p:nvPr/>
        </p:nvSpPr>
        <p:spPr>
          <a:xfrm>
            <a:off x="8589073" y="5823267"/>
            <a:ext cx="3810" cy="5080"/>
          </a:xfrm>
          <a:custGeom>
            <a:avLst/>
            <a:gdLst/>
            <a:ahLst/>
            <a:cxnLst/>
            <a:rect l="l" t="t" r="r" b="b"/>
            <a:pathLst>
              <a:path w="3809" h="5079">
                <a:moveTo>
                  <a:pt x="0" y="4635"/>
                </a:moveTo>
                <a:lnTo>
                  <a:pt x="0" y="876"/>
                </a:lnTo>
                <a:lnTo>
                  <a:pt x="3657" y="0"/>
                </a:lnTo>
                <a:lnTo>
                  <a:pt x="0" y="4635"/>
                </a:lnTo>
                <a:close/>
              </a:path>
            </a:pathLst>
          </a:custGeom>
          <a:solidFill>
            <a:srgbClr val="C1C1C1"/>
          </a:solidFill>
        </p:spPr>
        <p:txBody>
          <a:bodyPr wrap="square" lIns="0" tIns="0" rIns="0" bIns="0" rtlCol="0"/>
          <a:lstStyle/>
          <a:p/>
        </p:txBody>
      </p:sp>
      <p:sp>
        <p:nvSpPr>
          <p:cNvPr id="82" name="object 82"/>
          <p:cNvSpPr/>
          <p:nvPr/>
        </p:nvSpPr>
        <p:spPr>
          <a:xfrm>
            <a:off x="8589073" y="5823267"/>
            <a:ext cx="9525" cy="5080"/>
          </a:xfrm>
          <a:custGeom>
            <a:avLst/>
            <a:gdLst/>
            <a:ahLst/>
            <a:cxnLst/>
            <a:rect l="l" t="t" r="r" b="b"/>
            <a:pathLst>
              <a:path w="9525" h="5079">
                <a:moveTo>
                  <a:pt x="9525" y="4635"/>
                </a:moveTo>
                <a:lnTo>
                  <a:pt x="0" y="4635"/>
                </a:lnTo>
                <a:lnTo>
                  <a:pt x="3657" y="0"/>
                </a:lnTo>
                <a:lnTo>
                  <a:pt x="9525" y="0"/>
                </a:lnTo>
                <a:lnTo>
                  <a:pt x="9525" y="4635"/>
                </a:lnTo>
                <a:close/>
              </a:path>
            </a:pathLst>
          </a:custGeom>
          <a:solidFill>
            <a:srgbClr val="C1C1C1"/>
          </a:solidFill>
        </p:spPr>
        <p:txBody>
          <a:bodyPr wrap="square" lIns="0" tIns="0" rIns="0" bIns="0" rtlCol="0"/>
          <a:lstStyle/>
          <a:p/>
        </p:txBody>
      </p:sp>
      <p:sp>
        <p:nvSpPr>
          <p:cNvPr id="83" name="object 83"/>
          <p:cNvSpPr/>
          <p:nvPr/>
        </p:nvSpPr>
        <p:spPr>
          <a:xfrm>
            <a:off x="6896569" y="5824143"/>
            <a:ext cx="1702435" cy="450215"/>
          </a:xfrm>
          <a:custGeom>
            <a:avLst/>
            <a:gdLst/>
            <a:ahLst/>
            <a:cxnLst/>
            <a:rect l="l" t="t" r="r" b="b"/>
            <a:pathLst>
              <a:path w="1702434" h="450214">
                <a:moveTo>
                  <a:pt x="1692859" y="450011"/>
                </a:moveTo>
                <a:lnTo>
                  <a:pt x="4635" y="413550"/>
                </a:lnTo>
                <a:lnTo>
                  <a:pt x="0" y="409295"/>
                </a:lnTo>
                <a:lnTo>
                  <a:pt x="126" y="407593"/>
                </a:lnTo>
                <a:lnTo>
                  <a:pt x="850" y="406044"/>
                </a:lnTo>
                <a:lnTo>
                  <a:pt x="2070" y="404850"/>
                </a:lnTo>
                <a:lnTo>
                  <a:pt x="3632" y="404152"/>
                </a:lnTo>
                <a:lnTo>
                  <a:pt x="1692503" y="0"/>
                </a:lnTo>
                <a:lnTo>
                  <a:pt x="1692503" y="3759"/>
                </a:lnTo>
                <a:lnTo>
                  <a:pt x="1702028" y="3759"/>
                </a:lnTo>
                <a:lnTo>
                  <a:pt x="45110" y="404025"/>
                </a:lnTo>
                <a:lnTo>
                  <a:pt x="4838" y="404025"/>
                </a:lnTo>
                <a:lnTo>
                  <a:pt x="5841" y="413423"/>
                </a:lnTo>
                <a:lnTo>
                  <a:pt x="440029" y="413423"/>
                </a:lnTo>
                <a:lnTo>
                  <a:pt x="1697367" y="440575"/>
                </a:lnTo>
                <a:lnTo>
                  <a:pt x="1702079" y="445719"/>
                </a:lnTo>
                <a:lnTo>
                  <a:pt x="1692516" y="445719"/>
                </a:lnTo>
                <a:lnTo>
                  <a:pt x="1692859" y="450011"/>
                </a:lnTo>
                <a:close/>
              </a:path>
            </a:pathLst>
          </a:custGeom>
          <a:solidFill>
            <a:srgbClr val="C1C1C1"/>
          </a:solidFill>
        </p:spPr>
        <p:txBody>
          <a:bodyPr wrap="square" lIns="0" tIns="0" rIns="0" bIns="0" rtlCol="0"/>
          <a:lstStyle/>
          <a:p/>
        </p:txBody>
      </p:sp>
      <p:sp>
        <p:nvSpPr>
          <p:cNvPr id="84" name="object 84"/>
          <p:cNvSpPr/>
          <p:nvPr/>
        </p:nvSpPr>
        <p:spPr>
          <a:xfrm>
            <a:off x="6901408" y="6228169"/>
            <a:ext cx="37465" cy="9525"/>
          </a:xfrm>
          <a:custGeom>
            <a:avLst/>
            <a:gdLst/>
            <a:ahLst/>
            <a:cxnLst/>
            <a:rect l="l" t="t" r="r" b="b"/>
            <a:pathLst>
              <a:path w="37465" h="9525">
                <a:moveTo>
                  <a:pt x="1003" y="9398"/>
                </a:moveTo>
                <a:lnTo>
                  <a:pt x="0" y="0"/>
                </a:lnTo>
                <a:lnTo>
                  <a:pt x="36944" y="800"/>
                </a:lnTo>
                <a:lnTo>
                  <a:pt x="1003" y="9398"/>
                </a:lnTo>
                <a:close/>
              </a:path>
            </a:pathLst>
          </a:custGeom>
          <a:solidFill>
            <a:srgbClr val="C1C1C1"/>
          </a:solidFill>
        </p:spPr>
        <p:txBody>
          <a:bodyPr wrap="square" lIns="0" tIns="0" rIns="0" bIns="0" rtlCol="0"/>
          <a:lstStyle/>
          <a:p/>
        </p:txBody>
      </p:sp>
      <p:sp>
        <p:nvSpPr>
          <p:cNvPr id="86" name="object 86"/>
          <p:cNvSpPr/>
          <p:nvPr/>
        </p:nvSpPr>
        <p:spPr>
          <a:xfrm>
            <a:off x="8589086" y="6269863"/>
            <a:ext cx="5080" cy="4445"/>
          </a:xfrm>
          <a:custGeom>
            <a:avLst/>
            <a:gdLst/>
            <a:ahLst/>
            <a:cxnLst/>
            <a:rect l="l" t="t" r="r" b="b"/>
            <a:pathLst>
              <a:path w="5079" h="4445">
                <a:moveTo>
                  <a:pt x="4648" y="4381"/>
                </a:moveTo>
                <a:lnTo>
                  <a:pt x="342" y="4292"/>
                </a:lnTo>
                <a:lnTo>
                  <a:pt x="0" y="0"/>
                </a:lnTo>
                <a:lnTo>
                  <a:pt x="4648" y="4381"/>
                </a:lnTo>
                <a:close/>
              </a:path>
            </a:pathLst>
          </a:custGeom>
          <a:solidFill>
            <a:srgbClr val="C1C1C1"/>
          </a:solidFill>
        </p:spPr>
        <p:txBody>
          <a:bodyPr wrap="square" lIns="0" tIns="0" rIns="0" bIns="0" rtlCol="0"/>
          <a:lstStyle/>
          <a:p/>
        </p:txBody>
      </p:sp>
      <p:sp>
        <p:nvSpPr>
          <p:cNvPr id="87" name="object 87"/>
          <p:cNvSpPr/>
          <p:nvPr/>
        </p:nvSpPr>
        <p:spPr>
          <a:xfrm>
            <a:off x="8589086" y="6269863"/>
            <a:ext cx="10160" cy="4445"/>
          </a:xfrm>
          <a:custGeom>
            <a:avLst/>
            <a:gdLst/>
            <a:ahLst/>
            <a:cxnLst/>
            <a:rect l="l" t="t" r="r" b="b"/>
            <a:pathLst>
              <a:path w="10159" h="4445">
                <a:moveTo>
                  <a:pt x="9918" y="4381"/>
                </a:moveTo>
                <a:lnTo>
                  <a:pt x="4648" y="4381"/>
                </a:lnTo>
                <a:lnTo>
                  <a:pt x="0" y="0"/>
                </a:lnTo>
                <a:lnTo>
                  <a:pt x="9563" y="0"/>
                </a:lnTo>
                <a:lnTo>
                  <a:pt x="9918" y="4381"/>
                </a:lnTo>
                <a:close/>
              </a:path>
            </a:pathLst>
          </a:custGeom>
          <a:solidFill>
            <a:srgbClr val="C1C1C1"/>
          </a:solidFill>
        </p:spPr>
        <p:txBody>
          <a:bodyPr wrap="square" lIns="0" tIns="0" rIns="0" bIns="0" rtlCol="0"/>
          <a:lstStyle/>
          <a:p/>
        </p:txBody>
      </p:sp>
      <p:sp>
        <p:nvSpPr>
          <p:cNvPr id="88" name="object 88"/>
          <p:cNvSpPr/>
          <p:nvPr/>
        </p:nvSpPr>
        <p:spPr>
          <a:xfrm>
            <a:off x="8589429" y="6274155"/>
            <a:ext cx="3413125" cy="294640"/>
          </a:xfrm>
          <a:custGeom>
            <a:avLst/>
            <a:gdLst/>
            <a:ahLst/>
            <a:cxnLst/>
            <a:rect l="l" t="t" r="r" b="b"/>
            <a:pathLst>
              <a:path w="3413125" h="294640">
                <a:moveTo>
                  <a:pt x="3342093" y="294462"/>
                </a:moveTo>
                <a:lnTo>
                  <a:pt x="298411" y="294462"/>
                </a:lnTo>
                <a:lnTo>
                  <a:pt x="250659" y="290601"/>
                </a:lnTo>
                <a:lnTo>
                  <a:pt x="204609" y="279323"/>
                </a:lnTo>
                <a:lnTo>
                  <a:pt x="161658" y="261238"/>
                </a:lnTo>
                <a:lnTo>
                  <a:pt x="122427" y="236956"/>
                </a:lnTo>
                <a:lnTo>
                  <a:pt x="87541" y="207098"/>
                </a:lnTo>
                <a:lnTo>
                  <a:pt x="57594" y="172288"/>
                </a:lnTo>
                <a:lnTo>
                  <a:pt x="33223" y="133121"/>
                </a:lnTo>
                <a:lnTo>
                  <a:pt x="15024" y="90233"/>
                </a:lnTo>
                <a:lnTo>
                  <a:pt x="3632" y="44221"/>
                </a:lnTo>
                <a:lnTo>
                  <a:pt x="0" y="0"/>
                </a:lnTo>
                <a:lnTo>
                  <a:pt x="9575" y="88"/>
                </a:lnTo>
                <a:lnTo>
                  <a:pt x="13004" y="42697"/>
                </a:lnTo>
                <a:lnTo>
                  <a:pt x="24041" y="87236"/>
                </a:lnTo>
                <a:lnTo>
                  <a:pt x="41656" y="128765"/>
                </a:lnTo>
                <a:lnTo>
                  <a:pt x="65252" y="166674"/>
                </a:lnTo>
                <a:lnTo>
                  <a:pt x="94246" y="200393"/>
                </a:lnTo>
                <a:lnTo>
                  <a:pt x="128041" y="229298"/>
                </a:lnTo>
                <a:lnTo>
                  <a:pt x="166027" y="252806"/>
                </a:lnTo>
                <a:lnTo>
                  <a:pt x="166179" y="252806"/>
                </a:lnTo>
                <a:lnTo>
                  <a:pt x="207035" y="270078"/>
                </a:lnTo>
                <a:lnTo>
                  <a:pt x="206895" y="270078"/>
                </a:lnTo>
                <a:lnTo>
                  <a:pt x="207606" y="270319"/>
                </a:lnTo>
                <a:lnTo>
                  <a:pt x="207873" y="270319"/>
                </a:lnTo>
                <a:lnTo>
                  <a:pt x="251714" y="281114"/>
                </a:lnTo>
                <a:lnTo>
                  <a:pt x="251434" y="281114"/>
                </a:lnTo>
                <a:lnTo>
                  <a:pt x="299008" y="284949"/>
                </a:lnTo>
                <a:lnTo>
                  <a:pt x="298792" y="284949"/>
                </a:lnTo>
                <a:lnTo>
                  <a:pt x="3413010" y="284962"/>
                </a:lnTo>
                <a:lnTo>
                  <a:pt x="3390595" y="290487"/>
                </a:lnTo>
                <a:lnTo>
                  <a:pt x="3389833" y="290601"/>
                </a:lnTo>
                <a:lnTo>
                  <a:pt x="3342093" y="294462"/>
                </a:lnTo>
                <a:close/>
              </a:path>
            </a:pathLst>
          </a:custGeom>
          <a:solidFill>
            <a:srgbClr val="C1C1C1"/>
          </a:solidFill>
        </p:spPr>
        <p:txBody>
          <a:bodyPr wrap="square" lIns="0" tIns="0" rIns="0" bIns="0" rtlCol="0"/>
          <a:lstStyle/>
          <a:p/>
        </p:txBody>
      </p:sp>
      <p:sp>
        <p:nvSpPr>
          <p:cNvPr id="89" name="object 89"/>
          <p:cNvSpPr/>
          <p:nvPr/>
        </p:nvSpPr>
        <p:spPr>
          <a:xfrm>
            <a:off x="8613228" y="6360680"/>
            <a:ext cx="635" cy="1270"/>
          </a:xfrm>
          <a:custGeom>
            <a:avLst/>
            <a:gdLst/>
            <a:ahLst/>
            <a:cxnLst/>
            <a:rect l="l" t="t" r="r" b="b"/>
            <a:pathLst>
              <a:path w="634" h="1270">
                <a:moveTo>
                  <a:pt x="241" y="711"/>
                </a:moveTo>
                <a:lnTo>
                  <a:pt x="0" y="0"/>
                </a:lnTo>
                <a:lnTo>
                  <a:pt x="152" y="380"/>
                </a:lnTo>
                <a:lnTo>
                  <a:pt x="241" y="711"/>
                </a:lnTo>
                <a:close/>
              </a:path>
            </a:pathLst>
          </a:custGeom>
          <a:solidFill>
            <a:srgbClr val="C1C1C1"/>
          </a:solidFill>
        </p:spPr>
        <p:txBody>
          <a:bodyPr wrap="square" lIns="0" tIns="0" rIns="0" bIns="0" rtlCol="0"/>
          <a:lstStyle/>
          <a:p/>
        </p:txBody>
      </p:sp>
      <p:sp>
        <p:nvSpPr>
          <p:cNvPr id="90" name="object 90"/>
          <p:cNvSpPr/>
          <p:nvPr/>
        </p:nvSpPr>
        <p:spPr>
          <a:xfrm>
            <a:off x="8630742" y="6402260"/>
            <a:ext cx="635" cy="1270"/>
          </a:xfrm>
          <a:custGeom>
            <a:avLst/>
            <a:gdLst/>
            <a:ahLst/>
            <a:cxnLst/>
            <a:rect l="l" t="t" r="r" b="b"/>
            <a:pathLst>
              <a:path w="634" h="1270">
                <a:moveTo>
                  <a:pt x="342" y="660"/>
                </a:moveTo>
                <a:lnTo>
                  <a:pt x="0" y="0"/>
                </a:lnTo>
                <a:lnTo>
                  <a:pt x="203" y="317"/>
                </a:lnTo>
                <a:lnTo>
                  <a:pt x="342" y="660"/>
                </a:lnTo>
                <a:close/>
              </a:path>
            </a:pathLst>
          </a:custGeom>
          <a:solidFill>
            <a:srgbClr val="C1C1C1"/>
          </a:solidFill>
        </p:spPr>
        <p:txBody>
          <a:bodyPr wrap="square" lIns="0" tIns="0" rIns="0" bIns="0" rtlCol="0"/>
          <a:lstStyle/>
          <a:p/>
        </p:txBody>
      </p:sp>
      <p:sp>
        <p:nvSpPr>
          <p:cNvPr id="91" name="object 91"/>
          <p:cNvSpPr/>
          <p:nvPr/>
        </p:nvSpPr>
        <p:spPr>
          <a:xfrm>
            <a:off x="12164669" y="6403327"/>
            <a:ext cx="27940" cy="38100"/>
          </a:xfrm>
          <a:custGeom>
            <a:avLst/>
            <a:gdLst/>
            <a:ahLst/>
            <a:cxnLst/>
            <a:rect l="l" t="t" r="r" b="b"/>
            <a:pathLst>
              <a:path w="27940" h="38100">
                <a:moveTo>
                  <a:pt x="11226" y="37503"/>
                </a:moveTo>
                <a:lnTo>
                  <a:pt x="0" y="37503"/>
                </a:lnTo>
                <a:lnTo>
                  <a:pt x="431" y="36918"/>
                </a:lnTo>
                <a:lnTo>
                  <a:pt x="23279" y="0"/>
                </a:lnTo>
                <a:lnTo>
                  <a:pt x="27330" y="2514"/>
                </a:lnTo>
                <a:lnTo>
                  <a:pt x="27330" y="11544"/>
                </a:lnTo>
                <a:lnTo>
                  <a:pt x="11226" y="37503"/>
                </a:lnTo>
                <a:close/>
              </a:path>
            </a:pathLst>
          </a:custGeom>
          <a:solidFill>
            <a:srgbClr val="C1C1C1"/>
          </a:solidFill>
        </p:spPr>
        <p:txBody>
          <a:bodyPr wrap="square" lIns="0" tIns="0" rIns="0" bIns="0" rtlCol="0"/>
          <a:lstStyle/>
          <a:p/>
        </p:txBody>
      </p:sp>
      <p:sp>
        <p:nvSpPr>
          <p:cNvPr id="92" name="object 92"/>
          <p:cNvSpPr/>
          <p:nvPr/>
        </p:nvSpPr>
        <p:spPr>
          <a:xfrm>
            <a:off x="8654250" y="6440246"/>
            <a:ext cx="635" cy="635"/>
          </a:xfrm>
          <a:custGeom>
            <a:avLst/>
            <a:gdLst/>
            <a:ahLst/>
            <a:cxnLst/>
            <a:rect l="l" t="t" r="r" b="b"/>
            <a:pathLst>
              <a:path w="634" h="635">
                <a:moveTo>
                  <a:pt x="431" y="584"/>
                </a:moveTo>
                <a:lnTo>
                  <a:pt x="0" y="0"/>
                </a:lnTo>
                <a:lnTo>
                  <a:pt x="253" y="292"/>
                </a:lnTo>
                <a:lnTo>
                  <a:pt x="431" y="584"/>
                </a:lnTo>
                <a:close/>
              </a:path>
            </a:pathLst>
          </a:custGeom>
          <a:solidFill>
            <a:srgbClr val="C1C1C1"/>
          </a:solidFill>
        </p:spPr>
        <p:txBody>
          <a:bodyPr wrap="square" lIns="0" tIns="0" rIns="0" bIns="0" rtlCol="0"/>
          <a:lstStyle/>
          <a:p/>
        </p:txBody>
      </p:sp>
      <p:sp>
        <p:nvSpPr>
          <p:cNvPr id="93" name="object 93"/>
          <p:cNvSpPr/>
          <p:nvPr/>
        </p:nvSpPr>
        <p:spPr>
          <a:xfrm>
            <a:off x="12164669" y="6440246"/>
            <a:ext cx="635" cy="635"/>
          </a:xfrm>
          <a:custGeom>
            <a:avLst/>
            <a:gdLst/>
            <a:ahLst/>
            <a:cxnLst/>
            <a:rect l="l" t="t" r="r" b="b"/>
            <a:pathLst>
              <a:path w="634" h="635">
                <a:moveTo>
                  <a:pt x="0" y="584"/>
                </a:moveTo>
                <a:lnTo>
                  <a:pt x="177" y="292"/>
                </a:lnTo>
                <a:lnTo>
                  <a:pt x="431" y="0"/>
                </a:lnTo>
                <a:lnTo>
                  <a:pt x="0" y="584"/>
                </a:lnTo>
                <a:close/>
              </a:path>
            </a:pathLst>
          </a:custGeom>
          <a:solidFill>
            <a:srgbClr val="C1C1C1"/>
          </a:solidFill>
        </p:spPr>
        <p:txBody>
          <a:bodyPr wrap="square" lIns="0" tIns="0" rIns="0" bIns="0" rtlCol="0"/>
          <a:lstStyle/>
          <a:p/>
        </p:txBody>
      </p:sp>
      <p:sp>
        <p:nvSpPr>
          <p:cNvPr id="94" name="object 94"/>
          <p:cNvSpPr/>
          <p:nvPr/>
        </p:nvSpPr>
        <p:spPr>
          <a:xfrm>
            <a:off x="12135675" y="6440538"/>
            <a:ext cx="40640" cy="34290"/>
          </a:xfrm>
          <a:custGeom>
            <a:avLst/>
            <a:gdLst/>
            <a:ahLst/>
            <a:cxnLst/>
            <a:rect l="l" t="t" r="r" b="b"/>
            <a:pathLst>
              <a:path w="40640" h="34289">
                <a:moveTo>
                  <a:pt x="12547" y="34010"/>
                </a:moveTo>
                <a:lnTo>
                  <a:pt x="0" y="34010"/>
                </a:lnTo>
                <a:lnTo>
                  <a:pt x="520" y="33489"/>
                </a:lnTo>
                <a:lnTo>
                  <a:pt x="29171" y="0"/>
                </a:lnTo>
                <a:lnTo>
                  <a:pt x="28994" y="292"/>
                </a:lnTo>
                <a:lnTo>
                  <a:pt x="40220" y="292"/>
                </a:lnTo>
                <a:lnTo>
                  <a:pt x="37096" y="5321"/>
                </a:lnTo>
                <a:lnTo>
                  <a:pt x="36664" y="5905"/>
                </a:lnTo>
                <a:lnTo>
                  <a:pt x="12547" y="34010"/>
                </a:lnTo>
                <a:close/>
              </a:path>
            </a:pathLst>
          </a:custGeom>
          <a:solidFill>
            <a:srgbClr val="C1C1C1"/>
          </a:solidFill>
        </p:spPr>
        <p:txBody>
          <a:bodyPr wrap="square" lIns="0" tIns="0" rIns="0" bIns="0" rtlCol="0"/>
          <a:lstStyle/>
          <a:p/>
        </p:txBody>
      </p:sp>
      <p:sp>
        <p:nvSpPr>
          <p:cNvPr id="95" name="object 95"/>
          <p:cNvSpPr/>
          <p:nvPr/>
        </p:nvSpPr>
        <p:spPr>
          <a:xfrm>
            <a:off x="8683167" y="6474028"/>
            <a:ext cx="635" cy="635"/>
          </a:xfrm>
          <a:custGeom>
            <a:avLst/>
            <a:gdLst/>
            <a:ahLst/>
            <a:cxnLst/>
            <a:rect l="l" t="t" r="r" b="b"/>
            <a:pathLst>
              <a:path w="634" h="635">
                <a:moveTo>
                  <a:pt x="507" y="520"/>
                </a:moveTo>
                <a:lnTo>
                  <a:pt x="0" y="0"/>
                </a:lnTo>
                <a:lnTo>
                  <a:pt x="266" y="241"/>
                </a:lnTo>
                <a:lnTo>
                  <a:pt x="507" y="520"/>
                </a:lnTo>
                <a:close/>
              </a:path>
            </a:pathLst>
          </a:custGeom>
          <a:solidFill>
            <a:srgbClr val="C1C1C1"/>
          </a:solidFill>
        </p:spPr>
        <p:txBody>
          <a:bodyPr wrap="square" lIns="0" tIns="0" rIns="0" bIns="0" rtlCol="0"/>
          <a:lstStyle/>
          <a:p/>
        </p:txBody>
      </p:sp>
      <p:sp>
        <p:nvSpPr>
          <p:cNvPr id="96" name="object 96"/>
          <p:cNvSpPr/>
          <p:nvPr/>
        </p:nvSpPr>
        <p:spPr>
          <a:xfrm>
            <a:off x="12135675" y="6474028"/>
            <a:ext cx="635" cy="635"/>
          </a:xfrm>
          <a:custGeom>
            <a:avLst/>
            <a:gdLst/>
            <a:ahLst/>
            <a:cxnLst/>
            <a:rect l="l" t="t" r="r" b="b"/>
            <a:pathLst>
              <a:path w="634" h="635">
                <a:moveTo>
                  <a:pt x="0" y="520"/>
                </a:moveTo>
                <a:lnTo>
                  <a:pt x="292" y="203"/>
                </a:lnTo>
                <a:lnTo>
                  <a:pt x="520" y="0"/>
                </a:lnTo>
                <a:lnTo>
                  <a:pt x="0" y="520"/>
                </a:lnTo>
                <a:close/>
              </a:path>
            </a:pathLst>
          </a:custGeom>
          <a:solidFill>
            <a:srgbClr val="C1C1C1"/>
          </a:solidFill>
        </p:spPr>
        <p:txBody>
          <a:bodyPr wrap="square" lIns="0" tIns="0" rIns="0" bIns="0" rtlCol="0"/>
          <a:lstStyle/>
          <a:p/>
        </p:txBody>
      </p:sp>
      <p:sp>
        <p:nvSpPr>
          <p:cNvPr id="97" name="object 97"/>
          <p:cNvSpPr/>
          <p:nvPr/>
        </p:nvSpPr>
        <p:spPr>
          <a:xfrm>
            <a:off x="12101893" y="6474269"/>
            <a:ext cx="46355" cy="29209"/>
          </a:xfrm>
          <a:custGeom>
            <a:avLst/>
            <a:gdLst/>
            <a:ahLst/>
            <a:cxnLst/>
            <a:rect l="l" t="t" r="r" b="b"/>
            <a:pathLst>
              <a:path w="46354" h="29209">
                <a:moveTo>
                  <a:pt x="14617" y="29184"/>
                </a:moveTo>
                <a:lnTo>
                  <a:pt x="0" y="29184"/>
                </a:lnTo>
                <a:lnTo>
                  <a:pt x="584" y="28752"/>
                </a:lnTo>
                <a:lnTo>
                  <a:pt x="34023" y="0"/>
                </a:lnTo>
                <a:lnTo>
                  <a:pt x="33782" y="279"/>
                </a:lnTo>
                <a:lnTo>
                  <a:pt x="46329" y="279"/>
                </a:lnTo>
                <a:lnTo>
                  <a:pt x="41021" y="6476"/>
                </a:lnTo>
                <a:lnTo>
                  <a:pt x="40500" y="6984"/>
                </a:lnTo>
                <a:lnTo>
                  <a:pt x="14617" y="29184"/>
                </a:lnTo>
                <a:close/>
              </a:path>
            </a:pathLst>
          </a:custGeom>
          <a:solidFill>
            <a:srgbClr val="C1C1C1"/>
          </a:solidFill>
        </p:spPr>
        <p:txBody>
          <a:bodyPr wrap="square" lIns="0" tIns="0" rIns="0" bIns="0" rtlCol="0"/>
          <a:lstStyle/>
          <a:p/>
        </p:txBody>
      </p:sp>
      <p:sp>
        <p:nvSpPr>
          <p:cNvPr id="98" name="object 98"/>
          <p:cNvSpPr/>
          <p:nvPr/>
        </p:nvSpPr>
        <p:spPr>
          <a:xfrm>
            <a:off x="8716886" y="6503022"/>
            <a:ext cx="635" cy="635"/>
          </a:xfrm>
          <a:custGeom>
            <a:avLst/>
            <a:gdLst/>
            <a:ahLst/>
            <a:cxnLst/>
            <a:rect l="l" t="t" r="r" b="b"/>
            <a:pathLst>
              <a:path w="634" h="634">
                <a:moveTo>
                  <a:pt x="584" y="431"/>
                </a:moveTo>
                <a:lnTo>
                  <a:pt x="0" y="0"/>
                </a:lnTo>
                <a:lnTo>
                  <a:pt x="292" y="177"/>
                </a:lnTo>
                <a:lnTo>
                  <a:pt x="584" y="431"/>
                </a:lnTo>
                <a:close/>
              </a:path>
            </a:pathLst>
          </a:custGeom>
          <a:solidFill>
            <a:srgbClr val="C1C1C1"/>
          </a:solidFill>
        </p:spPr>
        <p:txBody>
          <a:bodyPr wrap="square" lIns="0" tIns="0" rIns="0" bIns="0" rtlCol="0"/>
          <a:lstStyle/>
          <a:p/>
        </p:txBody>
      </p:sp>
      <p:sp>
        <p:nvSpPr>
          <p:cNvPr id="99" name="object 99"/>
          <p:cNvSpPr/>
          <p:nvPr/>
        </p:nvSpPr>
        <p:spPr>
          <a:xfrm>
            <a:off x="12101893" y="6503022"/>
            <a:ext cx="635" cy="635"/>
          </a:xfrm>
          <a:custGeom>
            <a:avLst/>
            <a:gdLst/>
            <a:ahLst/>
            <a:cxnLst/>
            <a:rect l="l" t="t" r="r" b="b"/>
            <a:pathLst>
              <a:path w="634" h="634">
                <a:moveTo>
                  <a:pt x="0" y="431"/>
                </a:moveTo>
                <a:lnTo>
                  <a:pt x="292" y="177"/>
                </a:lnTo>
                <a:lnTo>
                  <a:pt x="584" y="0"/>
                </a:lnTo>
                <a:lnTo>
                  <a:pt x="0" y="431"/>
                </a:lnTo>
                <a:close/>
              </a:path>
            </a:pathLst>
          </a:custGeom>
          <a:solidFill>
            <a:srgbClr val="C1C1C1"/>
          </a:solidFill>
        </p:spPr>
        <p:txBody>
          <a:bodyPr wrap="square" lIns="0" tIns="0" rIns="0" bIns="0" rtlCol="0"/>
          <a:lstStyle/>
          <a:p/>
        </p:txBody>
      </p:sp>
      <p:sp>
        <p:nvSpPr>
          <p:cNvPr id="100" name="object 100"/>
          <p:cNvSpPr/>
          <p:nvPr/>
        </p:nvSpPr>
        <p:spPr>
          <a:xfrm>
            <a:off x="12063907" y="6503199"/>
            <a:ext cx="52705" cy="24130"/>
          </a:xfrm>
          <a:custGeom>
            <a:avLst/>
            <a:gdLst/>
            <a:ahLst/>
            <a:cxnLst/>
            <a:rect l="l" t="t" r="r" b="b"/>
            <a:pathLst>
              <a:path w="52704" h="24129">
                <a:moveTo>
                  <a:pt x="18046" y="23761"/>
                </a:moveTo>
                <a:lnTo>
                  <a:pt x="0" y="23761"/>
                </a:lnTo>
                <a:lnTo>
                  <a:pt x="660" y="23418"/>
                </a:lnTo>
                <a:lnTo>
                  <a:pt x="38277" y="0"/>
                </a:lnTo>
                <a:lnTo>
                  <a:pt x="37985" y="253"/>
                </a:lnTo>
                <a:lnTo>
                  <a:pt x="52603" y="253"/>
                </a:lnTo>
                <a:lnTo>
                  <a:pt x="44183" y="7480"/>
                </a:lnTo>
                <a:lnTo>
                  <a:pt x="43599" y="7912"/>
                </a:lnTo>
                <a:lnTo>
                  <a:pt x="18046" y="23761"/>
                </a:lnTo>
                <a:close/>
              </a:path>
            </a:pathLst>
          </a:custGeom>
          <a:solidFill>
            <a:srgbClr val="C1C1C1"/>
          </a:solidFill>
        </p:spPr>
        <p:txBody>
          <a:bodyPr wrap="square" lIns="0" tIns="0" rIns="0" bIns="0" rtlCol="0"/>
          <a:lstStyle/>
          <a:p/>
        </p:txBody>
      </p:sp>
      <p:sp>
        <p:nvSpPr>
          <p:cNvPr id="101" name="object 101"/>
          <p:cNvSpPr/>
          <p:nvPr/>
        </p:nvSpPr>
        <p:spPr>
          <a:xfrm>
            <a:off x="8754795" y="6526618"/>
            <a:ext cx="1270" cy="635"/>
          </a:xfrm>
          <a:custGeom>
            <a:avLst/>
            <a:gdLst/>
            <a:ahLst/>
            <a:cxnLst/>
            <a:rect l="l" t="t" r="r" b="b"/>
            <a:pathLst>
              <a:path w="1270" h="634">
                <a:moveTo>
                  <a:pt x="660" y="342"/>
                </a:moveTo>
                <a:lnTo>
                  <a:pt x="0" y="0"/>
                </a:lnTo>
                <a:lnTo>
                  <a:pt x="342" y="139"/>
                </a:lnTo>
                <a:lnTo>
                  <a:pt x="660" y="342"/>
                </a:lnTo>
                <a:close/>
              </a:path>
            </a:pathLst>
          </a:custGeom>
          <a:solidFill>
            <a:srgbClr val="C1C1C1"/>
          </a:solidFill>
        </p:spPr>
        <p:txBody>
          <a:bodyPr wrap="square" lIns="0" tIns="0" rIns="0" bIns="0" rtlCol="0"/>
          <a:lstStyle/>
          <a:p/>
        </p:txBody>
      </p:sp>
      <p:sp>
        <p:nvSpPr>
          <p:cNvPr id="102" name="object 102"/>
          <p:cNvSpPr/>
          <p:nvPr/>
        </p:nvSpPr>
        <p:spPr>
          <a:xfrm>
            <a:off x="12063907" y="6526618"/>
            <a:ext cx="1270" cy="635"/>
          </a:xfrm>
          <a:custGeom>
            <a:avLst/>
            <a:gdLst/>
            <a:ahLst/>
            <a:cxnLst/>
            <a:rect l="l" t="t" r="r" b="b"/>
            <a:pathLst>
              <a:path w="1270" h="634">
                <a:moveTo>
                  <a:pt x="0" y="342"/>
                </a:moveTo>
                <a:lnTo>
                  <a:pt x="317" y="139"/>
                </a:lnTo>
                <a:lnTo>
                  <a:pt x="660" y="0"/>
                </a:lnTo>
                <a:lnTo>
                  <a:pt x="0" y="342"/>
                </a:lnTo>
                <a:close/>
              </a:path>
            </a:pathLst>
          </a:custGeom>
          <a:solidFill>
            <a:srgbClr val="C1C1C1"/>
          </a:solidFill>
        </p:spPr>
        <p:txBody>
          <a:bodyPr wrap="square" lIns="0" tIns="0" rIns="0" bIns="0" rtlCol="0"/>
          <a:lstStyle/>
          <a:p/>
        </p:txBody>
      </p:sp>
      <p:sp>
        <p:nvSpPr>
          <p:cNvPr id="103" name="object 103"/>
          <p:cNvSpPr/>
          <p:nvPr/>
        </p:nvSpPr>
        <p:spPr>
          <a:xfrm>
            <a:off x="8755138" y="6526758"/>
            <a:ext cx="635" cy="635"/>
          </a:xfrm>
          <a:custGeom>
            <a:avLst/>
            <a:gdLst/>
            <a:ahLst/>
            <a:cxnLst/>
            <a:rect l="l" t="t" r="r" b="b"/>
            <a:pathLst>
              <a:path w="634" h="634">
                <a:moveTo>
                  <a:pt x="469" y="203"/>
                </a:moveTo>
                <a:lnTo>
                  <a:pt x="317" y="203"/>
                </a:lnTo>
                <a:lnTo>
                  <a:pt x="0" y="0"/>
                </a:lnTo>
                <a:lnTo>
                  <a:pt x="469" y="203"/>
                </a:lnTo>
                <a:close/>
              </a:path>
            </a:pathLst>
          </a:custGeom>
          <a:solidFill>
            <a:srgbClr val="C1C1C1"/>
          </a:solidFill>
        </p:spPr>
        <p:txBody>
          <a:bodyPr wrap="square" lIns="0" tIns="0" rIns="0" bIns="0" rtlCol="0"/>
          <a:lstStyle/>
          <a:p/>
        </p:txBody>
      </p:sp>
      <p:sp>
        <p:nvSpPr>
          <p:cNvPr id="104" name="object 104"/>
          <p:cNvSpPr/>
          <p:nvPr/>
        </p:nvSpPr>
        <p:spPr>
          <a:xfrm>
            <a:off x="12022696" y="6526758"/>
            <a:ext cx="59690" cy="17780"/>
          </a:xfrm>
          <a:custGeom>
            <a:avLst/>
            <a:gdLst/>
            <a:ahLst/>
            <a:cxnLst/>
            <a:rect l="l" t="t" r="r" b="b"/>
            <a:pathLst>
              <a:path w="59690" h="17779">
                <a:moveTo>
                  <a:pt x="0" y="17564"/>
                </a:moveTo>
                <a:lnTo>
                  <a:pt x="41528" y="0"/>
                </a:lnTo>
                <a:lnTo>
                  <a:pt x="41211" y="203"/>
                </a:lnTo>
                <a:lnTo>
                  <a:pt x="59258" y="203"/>
                </a:lnTo>
                <a:lnTo>
                  <a:pt x="46227" y="8293"/>
                </a:lnTo>
                <a:lnTo>
                  <a:pt x="45580" y="8635"/>
                </a:lnTo>
                <a:lnTo>
                  <a:pt x="24663" y="17475"/>
                </a:lnTo>
                <a:lnTo>
                  <a:pt x="0" y="17564"/>
                </a:lnTo>
                <a:close/>
              </a:path>
            </a:pathLst>
          </a:custGeom>
          <a:solidFill>
            <a:srgbClr val="C1C1C1"/>
          </a:solidFill>
        </p:spPr>
        <p:txBody>
          <a:bodyPr wrap="square" lIns="0" tIns="0" rIns="0" bIns="0" rtlCol="0"/>
          <a:lstStyle/>
          <a:p/>
        </p:txBody>
      </p:sp>
      <p:sp>
        <p:nvSpPr>
          <p:cNvPr id="105" name="object 105"/>
          <p:cNvSpPr/>
          <p:nvPr/>
        </p:nvSpPr>
        <p:spPr>
          <a:xfrm>
            <a:off x="8796325" y="6544233"/>
            <a:ext cx="1270" cy="635"/>
          </a:xfrm>
          <a:custGeom>
            <a:avLst/>
            <a:gdLst/>
            <a:ahLst/>
            <a:cxnLst/>
            <a:rect l="l" t="t" r="r" b="b"/>
            <a:pathLst>
              <a:path w="1270" h="634">
                <a:moveTo>
                  <a:pt x="711" y="241"/>
                </a:moveTo>
                <a:lnTo>
                  <a:pt x="0" y="0"/>
                </a:lnTo>
                <a:lnTo>
                  <a:pt x="330" y="88"/>
                </a:lnTo>
                <a:lnTo>
                  <a:pt x="711" y="241"/>
                </a:lnTo>
                <a:close/>
              </a:path>
            </a:pathLst>
          </a:custGeom>
          <a:solidFill>
            <a:srgbClr val="C1C1C1"/>
          </a:solidFill>
        </p:spPr>
        <p:txBody>
          <a:bodyPr wrap="square" lIns="0" tIns="0" rIns="0" bIns="0" rtlCol="0"/>
          <a:lstStyle/>
          <a:p/>
        </p:txBody>
      </p:sp>
      <p:sp>
        <p:nvSpPr>
          <p:cNvPr id="106" name="object 106"/>
          <p:cNvSpPr/>
          <p:nvPr/>
        </p:nvSpPr>
        <p:spPr>
          <a:xfrm>
            <a:off x="12022328" y="6544233"/>
            <a:ext cx="1270" cy="635"/>
          </a:xfrm>
          <a:custGeom>
            <a:avLst/>
            <a:gdLst/>
            <a:ahLst/>
            <a:cxnLst/>
            <a:rect l="l" t="t" r="r" b="b"/>
            <a:pathLst>
              <a:path w="1270" h="634">
                <a:moveTo>
                  <a:pt x="0" y="241"/>
                </a:moveTo>
                <a:lnTo>
                  <a:pt x="368" y="88"/>
                </a:lnTo>
                <a:lnTo>
                  <a:pt x="711" y="0"/>
                </a:lnTo>
                <a:lnTo>
                  <a:pt x="0" y="241"/>
                </a:lnTo>
                <a:close/>
              </a:path>
            </a:pathLst>
          </a:custGeom>
          <a:solidFill>
            <a:srgbClr val="C1C1C1"/>
          </a:solidFill>
        </p:spPr>
        <p:txBody>
          <a:bodyPr wrap="square" lIns="0" tIns="0" rIns="0" bIns="0" rtlCol="0"/>
          <a:lstStyle/>
          <a:p/>
        </p:txBody>
      </p:sp>
      <p:sp>
        <p:nvSpPr>
          <p:cNvPr id="107" name="object 107"/>
          <p:cNvSpPr/>
          <p:nvPr/>
        </p:nvSpPr>
        <p:spPr>
          <a:xfrm>
            <a:off x="12022328" y="6544354"/>
            <a:ext cx="25400" cy="0"/>
          </a:xfrm>
          <a:custGeom>
            <a:avLst/>
            <a:gdLst/>
            <a:ahLst/>
            <a:cxnLst/>
            <a:rect l="l" t="t" r="r" b="b"/>
            <a:pathLst>
              <a:path w="25400">
                <a:moveTo>
                  <a:pt x="0" y="0"/>
                </a:moveTo>
                <a:lnTo>
                  <a:pt x="25031" y="0"/>
                </a:lnTo>
              </a:path>
            </a:pathLst>
          </a:custGeom>
          <a:ln w="3175">
            <a:solidFill>
              <a:srgbClr val="C1C1C1"/>
            </a:solidFill>
          </a:ln>
        </p:spPr>
        <p:txBody>
          <a:bodyPr wrap="square" lIns="0" tIns="0" rIns="0" bIns="0" rtlCol="0"/>
          <a:lstStyle/>
          <a:p/>
        </p:txBody>
      </p:sp>
      <p:sp>
        <p:nvSpPr>
          <p:cNvPr id="108" name="object 108"/>
          <p:cNvSpPr/>
          <p:nvPr/>
        </p:nvSpPr>
        <p:spPr>
          <a:xfrm>
            <a:off x="8796655" y="6544323"/>
            <a:ext cx="1270" cy="635"/>
          </a:xfrm>
          <a:custGeom>
            <a:avLst/>
            <a:gdLst/>
            <a:ahLst/>
            <a:cxnLst/>
            <a:rect l="l" t="t" r="r" b="b"/>
            <a:pathLst>
              <a:path w="1270" h="634">
                <a:moveTo>
                  <a:pt x="647" y="152"/>
                </a:moveTo>
                <a:lnTo>
                  <a:pt x="380" y="152"/>
                </a:lnTo>
                <a:lnTo>
                  <a:pt x="0" y="0"/>
                </a:lnTo>
                <a:lnTo>
                  <a:pt x="647" y="152"/>
                </a:lnTo>
                <a:close/>
              </a:path>
            </a:pathLst>
          </a:custGeom>
          <a:solidFill>
            <a:srgbClr val="C1C1C1"/>
          </a:solidFill>
        </p:spPr>
        <p:txBody>
          <a:bodyPr wrap="square" lIns="0" tIns="0" rIns="0" bIns="0" rtlCol="0"/>
          <a:lstStyle/>
          <a:p/>
        </p:txBody>
      </p:sp>
      <p:sp>
        <p:nvSpPr>
          <p:cNvPr id="109" name="object 109"/>
          <p:cNvSpPr/>
          <p:nvPr/>
        </p:nvSpPr>
        <p:spPr>
          <a:xfrm>
            <a:off x="11978081" y="6544323"/>
            <a:ext cx="69215" cy="11430"/>
          </a:xfrm>
          <a:custGeom>
            <a:avLst/>
            <a:gdLst/>
            <a:ahLst/>
            <a:cxnLst/>
            <a:rect l="l" t="t" r="r" b="b"/>
            <a:pathLst>
              <a:path w="69215" h="11429">
                <a:moveTo>
                  <a:pt x="0" y="10985"/>
                </a:moveTo>
                <a:lnTo>
                  <a:pt x="44615" y="0"/>
                </a:lnTo>
                <a:lnTo>
                  <a:pt x="44246" y="152"/>
                </a:lnTo>
                <a:lnTo>
                  <a:pt x="68719" y="152"/>
                </a:lnTo>
                <a:lnTo>
                  <a:pt x="47955" y="8928"/>
                </a:lnTo>
                <a:lnTo>
                  <a:pt x="47231" y="9156"/>
                </a:lnTo>
                <a:lnTo>
                  <a:pt x="39966" y="10947"/>
                </a:lnTo>
                <a:lnTo>
                  <a:pt x="0" y="10985"/>
                </a:lnTo>
                <a:close/>
              </a:path>
            </a:pathLst>
          </a:custGeom>
          <a:solidFill>
            <a:srgbClr val="C1C1C1"/>
          </a:solidFill>
        </p:spPr>
        <p:txBody>
          <a:bodyPr wrap="square" lIns="0" tIns="0" rIns="0" bIns="0" rtlCol="0"/>
          <a:lstStyle/>
          <a:p/>
        </p:txBody>
      </p:sp>
      <p:sp>
        <p:nvSpPr>
          <p:cNvPr id="110" name="object 110"/>
          <p:cNvSpPr/>
          <p:nvPr/>
        </p:nvSpPr>
        <p:spPr>
          <a:xfrm>
            <a:off x="11977751" y="6555327"/>
            <a:ext cx="40640" cy="0"/>
          </a:xfrm>
          <a:custGeom>
            <a:avLst/>
            <a:gdLst/>
            <a:ahLst/>
            <a:cxnLst/>
            <a:rect l="l" t="t" r="r" b="b"/>
            <a:pathLst>
              <a:path w="40640">
                <a:moveTo>
                  <a:pt x="0" y="0"/>
                </a:moveTo>
                <a:lnTo>
                  <a:pt x="40297" y="0"/>
                </a:lnTo>
              </a:path>
            </a:pathLst>
          </a:custGeom>
          <a:ln w="3175">
            <a:solidFill>
              <a:srgbClr val="C1C1C1"/>
            </a:solidFill>
          </a:ln>
        </p:spPr>
        <p:txBody>
          <a:bodyPr wrap="square" lIns="0" tIns="0" rIns="0" bIns="0" rtlCol="0"/>
          <a:lstStyle/>
          <a:p/>
        </p:txBody>
      </p:sp>
      <p:sp>
        <p:nvSpPr>
          <p:cNvPr id="111" name="object 111"/>
          <p:cNvSpPr/>
          <p:nvPr/>
        </p:nvSpPr>
        <p:spPr>
          <a:xfrm>
            <a:off x="11930760" y="6557212"/>
            <a:ext cx="86995" cy="0"/>
          </a:xfrm>
          <a:custGeom>
            <a:avLst/>
            <a:gdLst/>
            <a:ahLst/>
            <a:cxnLst/>
            <a:rect l="l" t="t" r="r" b="b"/>
            <a:pathLst>
              <a:path w="86995">
                <a:moveTo>
                  <a:pt x="0" y="0"/>
                </a:moveTo>
                <a:lnTo>
                  <a:pt x="86817" y="0"/>
                </a:lnTo>
              </a:path>
            </a:pathLst>
          </a:custGeom>
          <a:ln w="3809">
            <a:solidFill>
              <a:srgbClr val="C1C1C1"/>
            </a:solidFill>
          </a:ln>
        </p:spPr>
        <p:txBody>
          <a:bodyPr wrap="square" lIns="0" tIns="0" rIns="0" bIns="0" rtlCol="0"/>
          <a:lstStyle/>
          <a:p/>
        </p:txBody>
      </p:sp>
      <p:sp>
        <p:nvSpPr>
          <p:cNvPr id="112" name="object 112"/>
          <p:cNvSpPr/>
          <p:nvPr/>
        </p:nvSpPr>
        <p:spPr>
          <a:xfrm>
            <a:off x="8888438" y="6559112"/>
            <a:ext cx="3042920" cy="0"/>
          </a:xfrm>
          <a:custGeom>
            <a:avLst/>
            <a:gdLst/>
            <a:ahLst/>
            <a:cxnLst/>
            <a:rect l="l" t="t" r="r" b="b"/>
            <a:pathLst>
              <a:path w="3042920">
                <a:moveTo>
                  <a:pt x="0" y="0"/>
                </a:moveTo>
                <a:lnTo>
                  <a:pt x="3042475" y="0"/>
                </a:lnTo>
              </a:path>
            </a:pathLst>
          </a:custGeom>
          <a:ln w="3175">
            <a:solidFill>
              <a:srgbClr val="C1C1C1"/>
            </a:solidFill>
          </a:ln>
        </p:spPr>
        <p:txBody>
          <a:bodyPr wrap="square" lIns="0" tIns="0" rIns="0" bIns="0" rtlCol="0"/>
          <a:lstStyle/>
          <a:p/>
        </p:txBody>
      </p:sp>
      <p:sp>
        <p:nvSpPr>
          <p:cNvPr id="113" name="object 113"/>
          <p:cNvSpPr/>
          <p:nvPr/>
        </p:nvSpPr>
        <p:spPr>
          <a:xfrm>
            <a:off x="5330825" y="3671061"/>
            <a:ext cx="6861175" cy="899794"/>
          </a:xfrm>
          <a:custGeom>
            <a:avLst/>
            <a:gdLst/>
            <a:ahLst/>
            <a:cxnLst/>
            <a:rect l="l" t="t" r="r" b="b"/>
            <a:pathLst>
              <a:path w="6861175" h="899795">
                <a:moveTo>
                  <a:pt x="6754241" y="899413"/>
                </a:moveTo>
                <a:lnTo>
                  <a:pt x="3404997" y="899413"/>
                </a:lnTo>
                <a:lnTo>
                  <a:pt x="3360140" y="892162"/>
                </a:lnTo>
                <a:lnTo>
                  <a:pt x="3321164" y="871994"/>
                </a:lnTo>
                <a:lnTo>
                  <a:pt x="3290417" y="841260"/>
                </a:lnTo>
                <a:lnTo>
                  <a:pt x="3270250" y="802284"/>
                </a:lnTo>
                <a:lnTo>
                  <a:pt x="3263010" y="757427"/>
                </a:lnTo>
                <a:lnTo>
                  <a:pt x="3263010" y="402463"/>
                </a:lnTo>
                <a:lnTo>
                  <a:pt x="0" y="0"/>
                </a:lnTo>
                <a:lnTo>
                  <a:pt x="3263010" y="189484"/>
                </a:lnTo>
                <a:lnTo>
                  <a:pt x="6861175" y="189484"/>
                </a:lnTo>
                <a:lnTo>
                  <a:pt x="6861175" y="848893"/>
                </a:lnTo>
                <a:lnTo>
                  <a:pt x="6838073" y="871994"/>
                </a:lnTo>
                <a:lnTo>
                  <a:pt x="6799097" y="892162"/>
                </a:lnTo>
                <a:lnTo>
                  <a:pt x="6754241" y="899413"/>
                </a:lnTo>
                <a:close/>
              </a:path>
            </a:pathLst>
          </a:custGeom>
          <a:solidFill>
            <a:srgbClr val="C1C1C1"/>
          </a:solidFill>
        </p:spPr>
        <p:txBody>
          <a:bodyPr wrap="square" lIns="0" tIns="0" rIns="0" bIns="0" rtlCol="0"/>
          <a:lstStyle/>
          <a:p/>
        </p:txBody>
      </p:sp>
      <p:sp>
        <p:nvSpPr>
          <p:cNvPr id="114" name="object 114"/>
          <p:cNvSpPr/>
          <p:nvPr/>
        </p:nvSpPr>
        <p:spPr>
          <a:xfrm>
            <a:off x="8593835" y="3718559"/>
            <a:ext cx="3598545" cy="142240"/>
          </a:xfrm>
          <a:custGeom>
            <a:avLst/>
            <a:gdLst/>
            <a:ahLst/>
            <a:cxnLst/>
            <a:rect l="l" t="t" r="r" b="b"/>
            <a:pathLst>
              <a:path w="3598545" h="142239">
                <a:moveTo>
                  <a:pt x="3598164" y="141986"/>
                </a:moveTo>
                <a:lnTo>
                  <a:pt x="0" y="141986"/>
                </a:lnTo>
                <a:lnTo>
                  <a:pt x="7239" y="97129"/>
                </a:lnTo>
                <a:lnTo>
                  <a:pt x="27406" y="58153"/>
                </a:lnTo>
                <a:lnTo>
                  <a:pt x="58153" y="27406"/>
                </a:lnTo>
                <a:lnTo>
                  <a:pt x="97129" y="7238"/>
                </a:lnTo>
                <a:lnTo>
                  <a:pt x="141986" y="0"/>
                </a:lnTo>
                <a:lnTo>
                  <a:pt x="3491230" y="0"/>
                </a:lnTo>
                <a:lnTo>
                  <a:pt x="3536086" y="7238"/>
                </a:lnTo>
                <a:lnTo>
                  <a:pt x="3575062" y="27406"/>
                </a:lnTo>
                <a:lnTo>
                  <a:pt x="3598164" y="50507"/>
                </a:lnTo>
                <a:lnTo>
                  <a:pt x="3598164" y="141986"/>
                </a:lnTo>
                <a:close/>
              </a:path>
            </a:pathLst>
          </a:custGeom>
          <a:solidFill>
            <a:srgbClr val="C1C1C1"/>
          </a:solidFill>
        </p:spPr>
        <p:txBody>
          <a:bodyPr wrap="square" lIns="0" tIns="0" rIns="0" bIns="0" rtlCol="0"/>
          <a:lstStyle/>
          <a:p/>
        </p:txBody>
      </p:sp>
      <p:sp>
        <p:nvSpPr>
          <p:cNvPr id="115" name="object 115"/>
          <p:cNvSpPr/>
          <p:nvPr/>
        </p:nvSpPr>
        <p:spPr>
          <a:xfrm>
            <a:off x="8589136" y="3713860"/>
            <a:ext cx="3546475" cy="147955"/>
          </a:xfrm>
          <a:custGeom>
            <a:avLst/>
            <a:gdLst/>
            <a:ahLst/>
            <a:cxnLst/>
            <a:rect l="l" t="t" r="r" b="b"/>
            <a:pathLst>
              <a:path w="3546475" h="147954">
                <a:moveTo>
                  <a:pt x="9398" y="147447"/>
                </a:moveTo>
                <a:lnTo>
                  <a:pt x="0" y="145923"/>
                </a:lnTo>
                <a:lnTo>
                  <a:pt x="7239" y="101066"/>
                </a:lnTo>
                <a:lnTo>
                  <a:pt x="7708" y="99644"/>
                </a:lnTo>
                <a:lnTo>
                  <a:pt x="27876" y="60667"/>
                </a:lnTo>
                <a:lnTo>
                  <a:pt x="59486" y="28740"/>
                </a:lnTo>
                <a:lnTo>
                  <a:pt x="99644" y="7708"/>
                </a:lnTo>
                <a:lnTo>
                  <a:pt x="145923" y="0"/>
                </a:lnTo>
                <a:lnTo>
                  <a:pt x="3496691" y="0"/>
                </a:lnTo>
                <a:lnTo>
                  <a:pt x="3541547" y="7238"/>
                </a:lnTo>
                <a:lnTo>
                  <a:pt x="3542969" y="7708"/>
                </a:lnTo>
                <a:lnTo>
                  <a:pt x="3546233" y="9398"/>
                </a:lnTo>
                <a:lnTo>
                  <a:pt x="147053" y="9461"/>
                </a:lnTo>
                <a:lnTo>
                  <a:pt x="105575" y="16167"/>
                </a:lnTo>
                <a:lnTo>
                  <a:pt x="104013" y="16167"/>
                </a:lnTo>
                <a:lnTo>
                  <a:pt x="102590" y="16649"/>
                </a:lnTo>
                <a:lnTo>
                  <a:pt x="103073" y="16649"/>
                </a:lnTo>
                <a:lnTo>
                  <a:pt x="66700" y="35471"/>
                </a:lnTo>
                <a:lnTo>
                  <a:pt x="66217" y="35471"/>
                </a:lnTo>
                <a:lnTo>
                  <a:pt x="65036" y="36334"/>
                </a:lnTo>
                <a:lnTo>
                  <a:pt x="65354" y="36334"/>
                </a:lnTo>
                <a:lnTo>
                  <a:pt x="36652" y="65036"/>
                </a:lnTo>
                <a:lnTo>
                  <a:pt x="36334" y="65036"/>
                </a:lnTo>
                <a:lnTo>
                  <a:pt x="35471" y="66217"/>
                </a:lnTo>
                <a:lnTo>
                  <a:pt x="35725" y="66217"/>
                </a:lnTo>
                <a:lnTo>
                  <a:pt x="16903" y="102590"/>
                </a:lnTo>
                <a:lnTo>
                  <a:pt x="16649" y="102590"/>
                </a:lnTo>
                <a:lnTo>
                  <a:pt x="16167" y="104012"/>
                </a:lnTo>
                <a:lnTo>
                  <a:pt x="16421" y="104012"/>
                </a:lnTo>
                <a:lnTo>
                  <a:pt x="9398" y="147447"/>
                </a:lnTo>
                <a:close/>
              </a:path>
            </a:pathLst>
          </a:custGeom>
          <a:solidFill>
            <a:srgbClr val="C1C1C1"/>
          </a:solidFill>
        </p:spPr>
        <p:txBody>
          <a:bodyPr wrap="square" lIns="0" tIns="0" rIns="0" bIns="0" rtlCol="0"/>
          <a:lstStyle/>
          <a:p/>
        </p:txBody>
      </p:sp>
      <p:sp>
        <p:nvSpPr>
          <p:cNvPr id="116" name="object 116"/>
          <p:cNvSpPr/>
          <p:nvPr/>
        </p:nvSpPr>
        <p:spPr>
          <a:xfrm>
            <a:off x="8735821" y="3723290"/>
            <a:ext cx="1270" cy="0"/>
          </a:xfrm>
          <a:custGeom>
            <a:avLst/>
            <a:gdLst/>
            <a:ahLst/>
            <a:cxnLst/>
            <a:rect l="l" t="t" r="r" b="b"/>
            <a:pathLst>
              <a:path w="1270">
                <a:moveTo>
                  <a:pt x="0" y="0"/>
                </a:moveTo>
                <a:lnTo>
                  <a:pt x="761" y="0"/>
                </a:lnTo>
              </a:path>
            </a:pathLst>
          </a:custGeom>
          <a:ln w="3175">
            <a:solidFill>
              <a:srgbClr val="C1C1C1"/>
            </a:solidFill>
          </a:ln>
        </p:spPr>
        <p:txBody>
          <a:bodyPr wrap="square" lIns="0" tIns="0" rIns="0" bIns="0" rtlCol="0"/>
          <a:lstStyle/>
          <a:p/>
        </p:txBody>
      </p:sp>
      <p:sp>
        <p:nvSpPr>
          <p:cNvPr id="117" name="object 117"/>
          <p:cNvSpPr/>
          <p:nvPr/>
        </p:nvSpPr>
        <p:spPr>
          <a:xfrm>
            <a:off x="12084304" y="3723259"/>
            <a:ext cx="64769" cy="7620"/>
          </a:xfrm>
          <a:custGeom>
            <a:avLst/>
            <a:gdLst/>
            <a:ahLst/>
            <a:cxnLst/>
            <a:rect l="l" t="t" r="r" b="b"/>
            <a:pathLst>
              <a:path w="64770" h="7620">
                <a:moveTo>
                  <a:pt x="44145" y="7137"/>
                </a:moveTo>
                <a:lnTo>
                  <a:pt x="0" y="0"/>
                </a:lnTo>
                <a:lnTo>
                  <a:pt x="51193" y="63"/>
                </a:lnTo>
                <a:lnTo>
                  <a:pt x="64147" y="6769"/>
                </a:lnTo>
                <a:lnTo>
                  <a:pt x="43434" y="6769"/>
                </a:lnTo>
                <a:lnTo>
                  <a:pt x="44145" y="7137"/>
                </a:lnTo>
                <a:close/>
              </a:path>
            </a:pathLst>
          </a:custGeom>
          <a:solidFill>
            <a:srgbClr val="C1C1C1"/>
          </a:solidFill>
        </p:spPr>
        <p:txBody>
          <a:bodyPr wrap="square" lIns="0" tIns="0" rIns="0" bIns="0" rtlCol="0"/>
          <a:lstStyle/>
          <a:p/>
        </p:txBody>
      </p:sp>
      <p:sp>
        <p:nvSpPr>
          <p:cNvPr id="118" name="object 118"/>
          <p:cNvSpPr/>
          <p:nvPr/>
        </p:nvSpPr>
        <p:spPr>
          <a:xfrm>
            <a:off x="8691727" y="3730028"/>
            <a:ext cx="1905" cy="635"/>
          </a:xfrm>
          <a:custGeom>
            <a:avLst/>
            <a:gdLst/>
            <a:ahLst/>
            <a:cxnLst/>
            <a:rect l="l" t="t" r="r" b="b"/>
            <a:pathLst>
              <a:path w="1904" h="635">
                <a:moveTo>
                  <a:pt x="0" y="482"/>
                </a:moveTo>
                <a:lnTo>
                  <a:pt x="1422" y="0"/>
                </a:lnTo>
                <a:lnTo>
                  <a:pt x="711" y="368"/>
                </a:lnTo>
                <a:lnTo>
                  <a:pt x="0" y="482"/>
                </a:lnTo>
                <a:close/>
              </a:path>
            </a:pathLst>
          </a:custGeom>
          <a:solidFill>
            <a:srgbClr val="C1C1C1"/>
          </a:solidFill>
        </p:spPr>
        <p:txBody>
          <a:bodyPr wrap="square" lIns="0" tIns="0" rIns="0" bIns="0" rtlCol="0"/>
          <a:lstStyle/>
          <a:p/>
        </p:txBody>
      </p:sp>
      <p:sp>
        <p:nvSpPr>
          <p:cNvPr id="119" name="object 119"/>
          <p:cNvSpPr/>
          <p:nvPr/>
        </p:nvSpPr>
        <p:spPr>
          <a:xfrm>
            <a:off x="8692438" y="3730028"/>
            <a:ext cx="2540" cy="635"/>
          </a:xfrm>
          <a:custGeom>
            <a:avLst/>
            <a:gdLst/>
            <a:ahLst/>
            <a:cxnLst/>
            <a:rect l="l" t="t" r="r" b="b"/>
            <a:pathLst>
              <a:path w="2540" h="635">
                <a:moveTo>
                  <a:pt x="0" y="368"/>
                </a:moveTo>
                <a:lnTo>
                  <a:pt x="711" y="0"/>
                </a:lnTo>
                <a:lnTo>
                  <a:pt x="2273" y="0"/>
                </a:lnTo>
                <a:lnTo>
                  <a:pt x="0" y="368"/>
                </a:lnTo>
                <a:close/>
              </a:path>
            </a:pathLst>
          </a:custGeom>
          <a:solidFill>
            <a:srgbClr val="C1C1C1"/>
          </a:solidFill>
        </p:spPr>
        <p:txBody>
          <a:bodyPr wrap="square" lIns="0" tIns="0" rIns="0" bIns="0" rtlCol="0"/>
          <a:lstStyle/>
          <a:p/>
        </p:txBody>
      </p:sp>
      <p:sp>
        <p:nvSpPr>
          <p:cNvPr id="120" name="object 120"/>
          <p:cNvSpPr/>
          <p:nvPr/>
        </p:nvSpPr>
        <p:spPr>
          <a:xfrm>
            <a:off x="12127738" y="3730028"/>
            <a:ext cx="1905" cy="635"/>
          </a:xfrm>
          <a:custGeom>
            <a:avLst/>
            <a:gdLst/>
            <a:ahLst/>
            <a:cxnLst/>
            <a:rect l="l" t="t" r="r" b="b"/>
            <a:pathLst>
              <a:path w="1904" h="635">
                <a:moveTo>
                  <a:pt x="1422" y="482"/>
                </a:moveTo>
                <a:lnTo>
                  <a:pt x="711" y="368"/>
                </a:lnTo>
                <a:lnTo>
                  <a:pt x="0" y="0"/>
                </a:lnTo>
                <a:lnTo>
                  <a:pt x="1422" y="482"/>
                </a:lnTo>
                <a:close/>
              </a:path>
            </a:pathLst>
          </a:custGeom>
          <a:solidFill>
            <a:srgbClr val="C1C1C1"/>
          </a:solidFill>
        </p:spPr>
        <p:txBody>
          <a:bodyPr wrap="square" lIns="0" tIns="0" rIns="0" bIns="0" rtlCol="0"/>
          <a:lstStyle/>
          <a:p/>
        </p:txBody>
      </p:sp>
      <p:sp>
        <p:nvSpPr>
          <p:cNvPr id="121" name="object 121"/>
          <p:cNvSpPr/>
          <p:nvPr/>
        </p:nvSpPr>
        <p:spPr>
          <a:xfrm>
            <a:off x="12127738" y="3730269"/>
            <a:ext cx="22225" cy="0"/>
          </a:xfrm>
          <a:custGeom>
            <a:avLst/>
            <a:gdLst/>
            <a:ahLst/>
            <a:cxnLst/>
            <a:rect l="l" t="t" r="r" b="b"/>
            <a:pathLst>
              <a:path w="22225">
                <a:moveTo>
                  <a:pt x="0" y="0"/>
                </a:moveTo>
                <a:lnTo>
                  <a:pt x="21640" y="0"/>
                </a:lnTo>
              </a:path>
            </a:pathLst>
          </a:custGeom>
          <a:ln w="3175">
            <a:solidFill>
              <a:srgbClr val="C1C1C1"/>
            </a:solidFill>
          </a:ln>
        </p:spPr>
        <p:txBody>
          <a:bodyPr wrap="square" lIns="0" tIns="0" rIns="0" bIns="0" rtlCol="0"/>
          <a:lstStyle/>
          <a:p/>
        </p:txBody>
      </p:sp>
      <p:sp>
        <p:nvSpPr>
          <p:cNvPr id="122" name="object 122"/>
          <p:cNvSpPr/>
          <p:nvPr/>
        </p:nvSpPr>
        <p:spPr>
          <a:xfrm>
            <a:off x="12128448" y="3730396"/>
            <a:ext cx="50800" cy="19685"/>
          </a:xfrm>
          <a:custGeom>
            <a:avLst/>
            <a:gdLst/>
            <a:ahLst/>
            <a:cxnLst/>
            <a:rect l="l" t="t" r="r" b="b"/>
            <a:pathLst>
              <a:path w="50800" h="19685">
                <a:moveTo>
                  <a:pt x="37617" y="19469"/>
                </a:moveTo>
                <a:lnTo>
                  <a:pt x="0" y="0"/>
                </a:lnTo>
                <a:lnTo>
                  <a:pt x="20929" y="114"/>
                </a:lnTo>
                <a:lnTo>
                  <a:pt x="42633" y="11341"/>
                </a:lnTo>
                <a:lnTo>
                  <a:pt x="43815" y="12204"/>
                </a:lnTo>
                <a:lnTo>
                  <a:pt x="50546" y="18935"/>
                </a:lnTo>
                <a:lnTo>
                  <a:pt x="37084" y="18935"/>
                </a:lnTo>
                <a:lnTo>
                  <a:pt x="37617" y="19469"/>
                </a:lnTo>
                <a:close/>
              </a:path>
            </a:pathLst>
          </a:custGeom>
          <a:solidFill>
            <a:srgbClr val="C1C1C1"/>
          </a:solidFill>
        </p:spPr>
        <p:txBody>
          <a:bodyPr wrap="square" lIns="0" tIns="0" rIns="0" bIns="0" rtlCol="0"/>
          <a:lstStyle/>
          <a:p/>
        </p:txBody>
      </p:sp>
      <p:sp>
        <p:nvSpPr>
          <p:cNvPr id="123" name="object 123"/>
          <p:cNvSpPr/>
          <p:nvPr/>
        </p:nvSpPr>
        <p:spPr>
          <a:xfrm>
            <a:off x="8691727" y="3730396"/>
            <a:ext cx="1270" cy="635"/>
          </a:xfrm>
          <a:custGeom>
            <a:avLst/>
            <a:gdLst/>
            <a:ahLst/>
            <a:cxnLst/>
            <a:rect l="l" t="t" r="r" b="b"/>
            <a:pathLst>
              <a:path w="1270" h="635">
                <a:moveTo>
                  <a:pt x="482" y="114"/>
                </a:moveTo>
                <a:lnTo>
                  <a:pt x="0" y="114"/>
                </a:lnTo>
                <a:lnTo>
                  <a:pt x="711" y="0"/>
                </a:lnTo>
                <a:lnTo>
                  <a:pt x="482" y="114"/>
                </a:lnTo>
                <a:close/>
              </a:path>
            </a:pathLst>
          </a:custGeom>
          <a:solidFill>
            <a:srgbClr val="C1C1C1"/>
          </a:solidFill>
        </p:spPr>
        <p:txBody>
          <a:bodyPr wrap="square" lIns="0" tIns="0" rIns="0" bIns="0" rtlCol="0"/>
          <a:lstStyle/>
          <a:p/>
        </p:txBody>
      </p:sp>
      <p:sp>
        <p:nvSpPr>
          <p:cNvPr id="124" name="object 124"/>
          <p:cNvSpPr/>
          <p:nvPr/>
        </p:nvSpPr>
        <p:spPr>
          <a:xfrm>
            <a:off x="8654174" y="3749331"/>
            <a:ext cx="1270" cy="1270"/>
          </a:xfrm>
          <a:custGeom>
            <a:avLst/>
            <a:gdLst/>
            <a:ahLst/>
            <a:cxnLst/>
            <a:rect l="l" t="t" r="r" b="b"/>
            <a:pathLst>
              <a:path w="1270" h="1270">
                <a:moveTo>
                  <a:pt x="0" y="863"/>
                </a:moveTo>
                <a:lnTo>
                  <a:pt x="1181" y="0"/>
                </a:lnTo>
                <a:lnTo>
                  <a:pt x="634" y="533"/>
                </a:lnTo>
                <a:lnTo>
                  <a:pt x="0" y="863"/>
                </a:lnTo>
                <a:close/>
              </a:path>
            </a:pathLst>
          </a:custGeom>
          <a:solidFill>
            <a:srgbClr val="C1C1C1"/>
          </a:solidFill>
        </p:spPr>
        <p:txBody>
          <a:bodyPr wrap="square" lIns="0" tIns="0" rIns="0" bIns="0" rtlCol="0"/>
          <a:lstStyle/>
          <a:p/>
        </p:txBody>
      </p:sp>
      <p:sp>
        <p:nvSpPr>
          <p:cNvPr id="125" name="object 125"/>
          <p:cNvSpPr/>
          <p:nvPr/>
        </p:nvSpPr>
        <p:spPr>
          <a:xfrm>
            <a:off x="8654833" y="3749331"/>
            <a:ext cx="1270" cy="635"/>
          </a:xfrm>
          <a:custGeom>
            <a:avLst/>
            <a:gdLst/>
            <a:ahLst/>
            <a:cxnLst/>
            <a:rect l="l" t="t" r="r" b="b"/>
            <a:pathLst>
              <a:path w="1270" h="635">
                <a:moveTo>
                  <a:pt x="0" y="520"/>
                </a:moveTo>
                <a:lnTo>
                  <a:pt x="520" y="0"/>
                </a:lnTo>
                <a:lnTo>
                  <a:pt x="1003" y="0"/>
                </a:lnTo>
                <a:lnTo>
                  <a:pt x="0" y="520"/>
                </a:lnTo>
                <a:close/>
              </a:path>
            </a:pathLst>
          </a:custGeom>
          <a:solidFill>
            <a:srgbClr val="C1C1C1"/>
          </a:solidFill>
        </p:spPr>
        <p:txBody>
          <a:bodyPr wrap="square" lIns="0" tIns="0" rIns="0" bIns="0" rtlCol="0"/>
          <a:lstStyle/>
          <a:p/>
        </p:txBody>
      </p:sp>
      <p:sp>
        <p:nvSpPr>
          <p:cNvPr id="126" name="object 126"/>
          <p:cNvSpPr/>
          <p:nvPr/>
        </p:nvSpPr>
        <p:spPr>
          <a:xfrm>
            <a:off x="12165533" y="3749331"/>
            <a:ext cx="1270" cy="1270"/>
          </a:xfrm>
          <a:custGeom>
            <a:avLst/>
            <a:gdLst/>
            <a:ahLst/>
            <a:cxnLst/>
            <a:rect l="l" t="t" r="r" b="b"/>
            <a:pathLst>
              <a:path w="1270" h="1270">
                <a:moveTo>
                  <a:pt x="1168" y="863"/>
                </a:moveTo>
                <a:lnTo>
                  <a:pt x="520" y="520"/>
                </a:lnTo>
                <a:lnTo>
                  <a:pt x="0" y="0"/>
                </a:lnTo>
                <a:lnTo>
                  <a:pt x="1168" y="863"/>
                </a:lnTo>
                <a:close/>
              </a:path>
            </a:pathLst>
          </a:custGeom>
          <a:solidFill>
            <a:srgbClr val="C1C1C1"/>
          </a:solidFill>
        </p:spPr>
        <p:txBody>
          <a:bodyPr wrap="square" lIns="0" tIns="0" rIns="0" bIns="0" rtlCol="0"/>
          <a:lstStyle/>
          <a:p/>
        </p:txBody>
      </p:sp>
      <p:sp>
        <p:nvSpPr>
          <p:cNvPr id="127" name="object 127"/>
          <p:cNvSpPr/>
          <p:nvPr/>
        </p:nvSpPr>
        <p:spPr>
          <a:xfrm>
            <a:off x="12165533" y="3749763"/>
            <a:ext cx="14604" cy="0"/>
          </a:xfrm>
          <a:custGeom>
            <a:avLst/>
            <a:gdLst/>
            <a:ahLst/>
            <a:cxnLst/>
            <a:rect l="l" t="t" r="r" b="b"/>
            <a:pathLst>
              <a:path w="14604">
                <a:moveTo>
                  <a:pt x="0" y="0"/>
                </a:moveTo>
                <a:lnTo>
                  <a:pt x="14325" y="0"/>
                </a:lnTo>
              </a:path>
            </a:pathLst>
          </a:custGeom>
          <a:ln w="3175">
            <a:solidFill>
              <a:srgbClr val="C1C1C1"/>
            </a:solidFill>
          </a:ln>
        </p:spPr>
        <p:txBody>
          <a:bodyPr wrap="square" lIns="0" tIns="0" rIns="0" bIns="0" rtlCol="0"/>
          <a:lstStyle/>
          <a:p/>
        </p:txBody>
      </p:sp>
      <p:sp>
        <p:nvSpPr>
          <p:cNvPr id="128" name="object 128"/>
          <p:cNvSpPr/>
          <p:nvPr/>
        </p:nvSpPr>
        <p:spPr>
          <a:xfrm>
            <a:off x="8654174" y="3749852"/>
            <a:ext cx="1270" cy="635"/>
          </a:xfrm>
          <a:custGeom>
            <a:avLst/>
            <a:gdLst/>
            <a:ahLst/>
            <a:cxnLst/>
            <a:rect l="l" t="t" r="r" b="b"/>
            <a:pathLst>
              <a:path w="1270" h="635">
                <a:moveTo>
                  <a:pt x="317" y="342"/>
                </a:moveTo>
                <a:lnTo>
                  <a:pt x="0" y="342"/>
                </a:lnTo>
                <a:lnTo>
                  <a:pt x="660" y="0"/>
                </a:lnTo>
                <a:lnTo>
                  <a:pt x="317" y="342"/>
                </a:lnTo>
                <a:close/>
              </a:path>
            </a:pathLst>
          </a:custGeom>
          <a:solidFill>
            <a:srgbClr val="C1C1C1"/>
          </a:solidFill>
        </p:spPr>
        <p:txBody>
          <a:bodyPr wrap="square" lIns="0" tIns="0" rIns="0" bIns="0" rtlCol="0"/>
          <a:lstStyle/>
          <a:p/>
        </p:txBody>
      </p:sp>
      <p:sp>
        <p:nvSpPr>
          <p:cNvPr id="129" name="object 129"/>
          <p:cNvSpPr/>
          <p:nvPr/>
        </p:nvSpPr>
        <p:spPr>
          <a:xfrm>
            <a:off x="12166066" y="3749865"/>
            <a:ext cx="26034" cy="22860"/>
          </a:xfrm>
          <a:custGeom>
            <a:avLst/>
            <a:gdLst/>
            <a:ahLst/>
            <a:cxnLst/>
            <a:rect l="l" t="t" r="r" b="b"/>
            <a:pathLst>
              <a:path w="26034" h="22860">
                <a:moveTo>
                  <a:pt x="22567" y="22580"/>
                </a:moveTo>
                <a:lnTo>
                  <a:pt x="0" y="0"/>
                </a:lnTo>
                <a:lnTo>
                  <a:pt x="635" y="330"/>
                </a:lnTo>
                <a:lnTo>
                  <a:pt x="13792" y="330"/>
                </a:lnTo>
                <a:lnTo>
                  <a:pt x="25933" y="12471"/>
                </a:lnTo>
                <a:lnTo>
                  <a:pt x="25933" y="19202"/>
                </a:lnTo>
                <a:lnTo>
                  <a:pt x="22567" y="22580"/>
                </a:lnTo>
                <a:close/>
              </a:path>
            </a:pathLst>
          </a:custGeom>
          <a:solidFill>
            <a:srgbClr val="C1C1C1"/>
          </a:solidFill>
        </p:spPr>
        <p:txBody>
          <a:bodyPr wrap="square" lIns="0" tIns="0" rIns="0" bIns="0" rtlCol="0"/>
          <a:lstStyle/>
          <a:p/>
        </p:txBody>
      </p:sp>
      <p:sp>
        <p:nvSpPr>
          <p:cNvPr id="130" name="object 130"/>
          <p:cNvSpPr/>
          <p:nvPr/>
        </p:nvSpPr>
        <p:spPr>
          <a:xfrm>
            <a:off x="8624608" y="3778897"/>
            <a:ext cx="1270" cy="1270"/>
          </a:xfrm>
          <a:custGeom>
            <a:avLst/>
            <a:gdLst/>
            <a:ahLst/>
            <a:cxnLst/>
            <a:rect l="l" t="t" r="r" b="b"/>
            <a:pathLst>
              <a:path w="1270" h="1270">
                <a:moveTo>
                  <a:pt x="0" y="1181"/>
                </a:moveTo>
                <a:lnTo>
                  <a:pt x="863" y="0"/>
                </a:lnTo>
                <a:lnTo>
                  <a:pt x="520" y="660"/>
                </a:lnTo>
                <a:lnTo>
                  <a:pt x="0" y="1181"/>
                </a:lnTo>
                <a:close/>
              </a:path>
            </a:pathLst>
          </a:custGeom>
          <a:solidFill>
            <a:srgbClr val="C1C1C1"/>
          </a:solidFill>
        </p:spPr>
        <p:txBody>
          <a:bodyPr wrap="square" lIns="0" tIns="0" rIns="0" bIns="0" rtlCol="0"/>
          <a:lstStyle/>
          <a:p/>
        </p:txBody>
      </p:sp>
      <p:sp>
        <p:nvSpPr>
          <p:cNvPr id="131" name="object 131"/>
          <p:cNvSpPr/>
          <p:nvPr/>
        </p:nvSpPr>
        <p:spPr>
          <a:xfrm>
            <a:off x="8625128" y="3778897"/>
            <a:ext cx="1270" cy="1270"/>
          </a:xfrm>
          <a:custGeom>
            <a:avLst/>
            <a:gdLst/>
            <a:ahLst/>
            <a:cxnLst/>
            <a:rect l="l" t="t" r="r" b="b"/>
            <a:pathLst>
              <a:path w="1270" h="1270">
                <a:moveTo>
                  <a:pt x="0" y="660"/>
                </a:moveTo>
                <a:lnTo>
                  <a:pt x="342" y="0"/>
                </a:lnTo>
                <a:lnTo>
                  <a:pt x="660" y="0"/>
                </a:lnTo>
                <a:lnTo>
                  <a:pt x="0" y="660"/>
                </a:lnTo>
                <a:close/>
              </a:path>
            </a:pathLst>
          </a:custGeom>
          <a:solidFill>
            <a:srgbClr val="C1C1C1"/>
          </a:solidFill>
        </p:spPr>
        <p:txBody>
          <a:bodyPr wrap="square" lIns="0" tIns="0" rIns="0" bIns="0" rtlCol="0"/>
          <a:lstStyle/>
          <a:p/>
        </p:txBody>
      </p:sp>
      <p:sp>
        <p:nvSpPr>
          <p:cNvPr id="132" name="object 132"/>
          <p:cNvSpPr/>
          <p:nvPr/>
        </p:nvSpPr>
        <p:spPr>
          <a:xfrm>
            <a:off x="8624608" y="3779558"/>
            <a:ext cx="635" cy="635"/>
          </a:xfrm>
          <a:custGeom>
            <a:avLst/>
            <a:gdLst/>
            <a:ahLst/>
            <a:cxnLst/>
            <a:rect l="l" t="t" r="r" b="b"/>
            <a:pathLst>
              <a:path w="634" h="635">
                <a:moveTo>
                  <a:pt x="254" y="520"/>
                </a:moveTo>
                <a:lnTo>
                  <a:pt x="0" y="520"/>
                </a:lnTo>
                <a:lnTo>
                  <a:pt x="520" y="0"/>
                </a:lnTo>
                <a:lnTo>
                  <a:pt x="254" y="520"/>
                </a:lnTo>
                <a:close/>
              </a:path>
            </a:pathLst>
          </a:custGeom>
          <a:solidFill>
            <a:srgbClr val="C1C1C1"/>
          </a:solidFill>
        </p:spPr>
        <p:txBody>
          <a:bodyPr wrap="square" lIns="0" tIns="0" rIns="0" bIns="0" rtlCol="0"/>
          <a:lstStyle/>
          <a:p/>
        </p:txBody>
      </p:sp>
      <p:sp>
        <p:nvSpPr>
          <p:cNvPr id="133" name="object 133"/>
          <p:cNvSpPr/>
          <p:nvPr/>
        </p:nvSpPr>
        <p:spPr>
          <a:xfrm>
            <a:off x="8605304" y="3816451"/>
            <a:ext cx="635" cy="1905"/>
          </a:xfrm>
          <a:custGeom>
            <a:avLst/>
            <a:gdLst/>
            <a:ahLst/>
            <a:cxnLst/>
            <a:rect l="l" t="t" r="r" b="b"/>
            <a:pathLst>
              <a:path w="634" h="1904">
                <a:moveTo>
                  <a:pt x="0" y="1422"/>
                </a:moveTo>
                <a:lnTo>
                  <a:pt x="482" y="0"/>
                </a:lnTo>
                <a:lnTo>
                  <a:pt x="368" y="711"/>
                </a:lnTo>
                <a:lnTo>
                  <a:pt x="0" y="1422"/>
                </a:lnTo>
                <a:close/>
              </a:path>
            </a:pathLst>
          </a:custGeom>
          <a:solidFill>
            <a:srgbClr val="C1C1C1"/>
          </a:solidFill>
        </p:spPr>
        <p:txBody>
          <a:bodyPr wrap="square" lIns="0" tIns="0" rIns="0" bIns="0" rtlCol="0"/>
          <a:lstStyle/>
          <a:p/>
        </p:txBody>
      </p:sp>
      <p:sp>
        <p:nvSpPr>
          <p:cNvPr id="134" name="object 134"/>
          <p:cNvSpPr/>
          <p:nvPr/>
        </p:nvSpPr>
        <p:spPr>
          <a:xfrm>
            <a:off x="8605672" y="3816451"/>
            <a:ext cx="635" cy="1270"/>
          </a:xfrm>
          <a:custGeom>
            <a:avLst/>
            <a:gdLst/>
            <a:ahLst/>
            <a:cxnLst/>
            <a:rect l="l" t="t" r="r" b="b"/>
            <a:pathLst>
              <a:path w="634" h="1270">
                <a:moveTo>
                  <a:pt x="0" y="711"/>
                </a:moveTo>
                <a:lnTo>
                  <a:pt x="114" y="0"/>
                </a:lnTo>
                <a:lnTo>
                  <a:pt x="368" y="0"/>
                </a:lnTo>
                <a:lnTo>
                  <a:pt x="0" y="711"/>
                </a:lnTo>
                <a:close/>
              </a:path>
            </a:pathLst>
          </a:custGeom>
          <a:solidFill>
            <a:srgbClr val="C1C1C1"/>
          </a:solidFill>
        </p:spPr>
        <p:txBody>
          <a:bodyPr wrap="square" lIns="0" tIns="0" rIns="0" bIns="0" rtlCol="0"/>
          <a:lstStyle/>
          <a:p/>
        </p:txBody>
      </p:sp>
      <p:sp>
        <p:nvSpPr>
          <p:cNvPr id="135" name="object 135"/>
          <p:cNvSpPr/>
          <p:nvPr/>
        </p:nvSpPr>
        <p:spPr>
          <a:xfrm>
            <a:off x="8605304" y="3817162"/>
            <a:ext cx="635" cy="1270"/>
          </a:xfrm>
          <a:custGeom>
            <a:avLst/>
            <a:gdLst/>
            <a:ahLst/>
            <a:cxnLst/>
            <a:rect l="l" t="t" r="r" b="b"/>
            <a:pathLst>
              <a:path w="634" h="1270">
                <a:moveTo>
                  <a:pt x="253" y="711"/>
                </a:moveTo>
                <a:lnTo>
                  <a:pt x="0" y="711"/>
                </a:lnTo>
                <a:lnTo>
                  <a:pt x="368" y="0"/>
                </a:lnTo>
                <a:lnTo>
                  <a:pt x="253" y="711"/>
                </a:lnTo>
                <a:close/>
              </a:path>
            </a:pathLst>
          </a:custGeom>
          <a:solidFill>
            <a:srgbClr val="C1C1C1"/>
          </a:solidFill>
        </p:spPr>
        <p:txBody>
          <a:bodyPr wrap="square" lIns="0" tIns="0" rIns="0" bIns="0" rtlCol="0"/>
          <a:lstStyle/>
          <a:p/>
        </p:txBody>
      </p:sp>
      <p:sp>
        <p:nvSpPr>
          <p:cNvPr id="136" name="object 136"/>
          <p:cNvSpPr/>
          <p:nvPr/>
        </p:nvSpPr>
        <p:spPr>
          <a:xfrm>
            <a:off x="5326075" y="3666312"/>
            <a:ext cx="3272790" cy="411480"/>
          </a:xfrm>
          <a:custGeom>
            <a:avLst/>
            <a:gdLst/>
            <a:ahLst/>
            <a:cxnLst/>
            <a:rect l="l" t="t" r="r" b="b"/>
            <a:pathLst>
              <a:path w="3272790" h="411479">
                <a:moveTo>
                  <a:pt x="3262998" y="411416"/>
                </a:moveTo>
                <a:lnTo>
                  <a:pt x="4165" y="9474"/>
                </a:lnTo>
                <a:lnTo>
                  <a:pt x="0" y="5130"/>
                </a:lnTo>
                <a:lnTo>
                  <a:pt x="152" y="3517"/>
                </a:lnTo>
                <a:lnTo>
                  <a:pt x="825" y="2044"/>
                </a:lnTo>
                <a:lnTo>
                  <a:pt x="1955" y="888"/>
                </a:lnTo>
                <a:lnTo>
                  <a:pt x="3416" y="177"/>
                </a:lnTo>
                <a:lnTo>
                  <a:pt x="5029" y="0"/>
                </a:lnTo>
                <a:lnTo>
                  <a:pt x="5334" y="25"/>
                </a:lnTo>
                <a:lnTo>
                  <a:pt x="4470" y="9499"/>
                </a:lnTo>
                <a:lnTo>
                  <a:pt x="151257" y="18021"/>
                </a:lnTo>
                <a:lnTo>
                  <a:pt x="3268345" y="402488"/>
                </a:lnTo>
                <a:lnTo>
                  <a:pt x="3272523" y="407212"/>
                </a:lnTo>
                <a:lnTo>
                  <a:pt x="3262998" y="407212"/>
                </a:lnTo>
                <a:lnTo>
                  <a:pt x="3262998" y="411416"/>
                </a:lnTo>
                <a:close/>
              </a:path>
            </a:pathLst>
          </a:custGeom>
          <a:solidFill>
            <a:srgbClr val="C1C1C1"/>
          </a:solidFill>
        </p:spPr>
        <p:txBody>
          <a:bodyPr wrap="square" lIns="0" tIns="0" rIns="0" bIns="0" rtlCol="0"/>
          <a:lstStyle/>
          <a:p/>
        </p:txBody>
      </p:sp>
      <p:sp>
        <p:nvSpPr>
          <p:cNvPr id="137" name="object 137"/>
          <p:cNvSpPr/>
          <p:nvPr/>
        </p:nvSpPr>
        <p:spPr>
          <a:xfrm>
            <a:off x="5330545" y="3666337"/>
            <a:ext cx="147320" cy="18415"/>
          </a:xfrm>
          <a:custGeom>
            <a:avLst/>
            <a:gdLst/>
            <a:ahLst/>
            <a:cxnLst/>
            <a:rect l="l" t="t" r="r" b="b"/>
            <a:pathLst>
              <a:path w="147320" h="18414">
                <a:moveTo>
                  <a:pt x="146786" y="17995"/>
                </a:moveTo>
                <a:lnTo>
                  <a:pt x="0" y="9474"/>
                </a:lnTo>
                <a:lnTo>
                  <a:pt x="863" y="0"/>
                </a:lnTo>
                <a:lnTo>
                  <a:pt x="146786" y="17995"/>
                </a:lnTo>
                <a:close/>
              </a:path>
            </a:pathLst>
          </a:custGeom>
          <a:solidFill>
            <a:srgbClr val="C1C1C1"/>
          </a:solidFill>
        </p:spPr>
        <p:txBody>
          <a:bodyPr wrap="square" lIns="0" tIns="0" rIns="0" bIns="0" rtlCol="0"/>
          <a:lstStyle/>
          <a:p/>
        </p:txBody>
      </p:sp>
      <p:sp>
        <p:nvSpPr>
          <p:cNvPr id="138" name="object 138"/>
          <p:cNvSpPr/>
          <p:nvPr/>
        </p:nvSpPr>
        <p:spPr>
          <a:xfrm>
            <a:off x="5331409" y="3666337"/>
            <a:ext cx="3263265" cy="199390"/>
          </a:xfrm>
          <a:custGeom>
            <a:avLst/>
            <a:gdLst/>
            <a:ahLst/>
            <a:cxnLst/>
            <a:rect l="l" t="t" r="r" b="b"/>
            <a:pathLst>
              <a:path w="3263265" h="199389">
                <a:moveTo>
                  <a:pt x="3262147" y="198958"/>
                </a:moveTo>
                <a:lnTo>
                  <a:pt x="145923" y="17995"/>
                </a:lnTo>
                <a:lnTo>
                  <a:pt x="0" y="0"/>
                </a:lnTo>
                <a:lnTo>
                  <a:pt x="3262706" y="189445"/>
                </a:lnTo>
                <a:lnTo>
                  <a:pt x="3262147" y="198958"/>
                </a:lnTo>
                <a:close/>
              </a:path>
            </a:pathLst>
          </a:custGeom>
          <a:solidFill>
            <a:srgbClr val="C1C1C1"/>
          </a:solidFill>
        </p:spPr>
        <p:txBody>
          <a:bodyPr wrap="square" lIns="0" tIns="0" rIns="0" bIns="0" rtlCol="0"/>
          <a:lstStyle/>
          <a:p/>
        </p:txBody>
      </p:sp>
      <p:sp>
        <p:nvSpPr>
          <p:cNvPr id="139" name="object 139"/>
          <p:cNvSpPr/>
          <p:nvPr/>
        </p:nvSpPr>
        <p:spPr>
          <a:xfrm>
            <a:off x="8589073" y="4073525"/>
            <a:ext cx="4445" cy="5080"/>
          </a:xfrm>
          <a:custGeom>
            <a:avLst/>
            <a:gdLst/>
            <a:ahLst/>
            <a:cxnLst/>
            <a:rect l="l" t="t" r="r" b="b"/>
            <a:pathLst>
              <a:path w="4445" h="5079">
                <a:moveTo>
                  <a:pt x="4178" y="4724"/>
                </a:moveTo>
                <a:lnTo>
                  <a:pt x="0" y="4203"/>
                </a:lnTo>
                <a:lnTo>
                  <a:pt x="0" y="0"/>
                </a:lnTo>
                <a:lnTo>
                  <a:pt x="4178" y="4724"/>
                </a:lnTo>
                <a:close/>
              </a:path>
            </a:pathLst>
          </a:custGeom>
          <a:solidFill>
            <a:srgbClr val="C1C1C1"/>
          </a:solidFill>
        </p:spPr>
        <p:txBody>
          <a:bodyPr wrap="square" lIns="0" tIns="0" rIns="0" bIns="0" rtlCol="0"/>
          <a:lstStyle/>
          <a:p/>
        </p:txBody>
      </p:sp>
      <p:sp>
        <p:nvSpPr>
          <p:cNvPr id="140" name="object 140"/>
          <p:cNvSpPr/>
          <p:nvPr/>
        </p:nvSpPr>
        <p:spPr>
          <a:xfrm>
            <a:off x="8589073" y="4073525"/>
            <a:ext cx="9525" cy="5080"/>
          </a:xfrm>
          <a:custGeom>
            <a:avLst/>
            <a:gdLst/>
            <a:ahLst/>
            <a:cxnLst/>
            <a:rect l="l" t="t" r="r" b="b"/>
            <a:pathLst>
              <a:path w="9525" h="5079">
                <a:moveTo>
                  <a:pt x="9525" y="4724"/>
                </a:moveTo>
                <a:lnTo>
                  <a:pt x="4178" y="4724"/>
                </a:lnTo>
                <a:lnTo>
                  <a:pt x="0" y="0"/>
                </a:lnTo>
                <a:lnTo>
                  <a:pt x="9525" y="0"/>
                </a:lnTo>
                <a:lnTo>
                  <a:pt x="9525" y="4724"/>
                </a:lnTo>
                <a:close/>
              </a:path>
            </a:pathLst>
          </a:custGeom>
          <a:solidFill>
            <a:srgbClr val="C1C1C1"/>
          </a:solidFill>
        </p:spPr>
        <p:txBody>
          <a:bodyPr wrap="square" lIns="0" tIns="0" rIns="0" bIns="0" rtlCol="0"/>
          <a:lstStyle/>
          <a:p/>
        </p:txBody>
      </p:sp>
      <p:sp>
        <p:nvSpPr>
          <p:cNvPr id="141" name="object 141"/>
          <p:cNvSpPr/>
          <p:nvPr/>
        </p:nvSpPr>
        <p:spPr>
          <a:xfrm>
            <a:off x="8589073" y="4077728"/>
            <a:ext cx="3546475" cy="497840"/>
          </a:xfrm>
          <a:custGeom>
            <a:avLst/>
            <a:gdLst/>
            <a:ahLst/>
            <a:cxnLst/>
            <a:rect l="l" t="t" r="r" b="b"/>
            <a:pathLst>
              <a:path w="3546475" h="497839">
                <a:moveTo>
                  <a:pt x="3495992" y="497509"/>
                </a:moveTo>
                <a:lnTo>
                  <a:pt x="145986" y="497446"/>
                </a:lnTo>
                <a:lnTo>
                  <a:pt x="101130" y="490207"/>
                </a:lnTo>
                <a:lnTo>
                  <a:pt x="60731" y="469557"/>
                </a:lnTo>
                <a:lnTo>
                  <a:pt x="28803" y="437959"/>
                </a:lnTo>
                <a:lnTo>
                  <a:pt x="7772" y="397802"/>
                </a:lnTo>
                <a:lnTo>
                  <a:pt x="63" y="351523"/>
                </a:lnTo>
                <a:lnTo>
                  <a:pt x="0" y="0"/>
                </a:lnTo>
                <a:lnTo>
                  <a:pt x="4178" y="520"/>
                </a:lnTo>
                <a:lnTo>
                  <a:pt x="9525" y="520"/>
                </a:lnTo>
                <a:lnTo>
                  <a:pt x="9461" y="349999"/>
                </a:lnTo>
                <a:lnTo>
                  <a:pt x="16484" y="393433"/>
                </a:lnTo>
                <a:lnTo>
                  <a:pt x="16230" y="393433"/>
                </a:lnTo>
                <a:lnTo>
                  <a:pt x="16713" y="394855"/>
                </a:lnTo>
                <a:lnTo>
                  <a:pt x="16967" y="394855"/>
                </a:lnTo>
                <a:lnTo>
                  <a:pt x="35788" y="431228"/>
                </a:lnTo>
                <a:lnTo>
                  <a:pt x="35547" y="431228"/>
                </a:lnTo>
                <a:lnTo>
                  <a:pt x="36398" y="432396"/>
                </a:lnTo>
                <a:lnTo>
                  <a:pt x="36715" y="432396"/>
                </a:lnTo>
                <a:lnTo>
                  <a:pt x="65417" y="461098"/>
                </a:lnTo>
                <a:lnTo>
                  <a:pt x="65100" y="461098"/>
                </a:lnTo>
                <a:lnTo>
                  <a:pt x="66281" y="461962"/>
                </a:lnTo>
                <a:lnTo>
                  <a:pt x="66763" y="461962"/>
                </a:lnTo>
                <a:lnTo>
                  <a:pt x="103162" y="480796"/>
                </a:lnTo>
                <a:lnTo>
                  <a:pt x="102654" y="480796"/>
                </a:lnTo>
                <a:lnTo>
                  <a:pt x="104076" y="481266"/>
                </a:lnTo>
                <a:lnTo>
                  <a:pt x="105562" y="481266"/>
                </a:lnTo>
                <a:lnTo>
                  <a:pt x="147116" y="487984"/>
                </a:lnTo>
                <a:lnTo>
                  <a:pt x="146748" y="487984"/>
                </a:lnTo>
                <a:lnTo>
                  <a:pt x="3546271" y="488048"/>
                </a:lnTo>
                <a:lnTo>
                  <a:pt x="3543033" y="489724"/>
                </a:lnTo>
                <a:lnTo>
                  <a:pt x="3541610" y="490207"/>
                </a:lnTo>
                <a:lnTo>
                  <a:pt x="3496754" y="497446"/>
                </a:lnTo>
                <a:lnTo>
                  <a:pt x="3495992" y="497509"/>
                </a:lnTo>
                <a:close/>
              </a:path>
            </a:pathLst>
          </a:custGeom>
          <a:solidFill>
            <a:srgbClr val="C1C1C1"/>
          </a:solidFill>
        </p:spPr>
        <p:txBody>
          <a:bodyPr wrap="square" lIns="0" tIns="0" rIns="0" bIns="0" rtlCol="0"/>
          <a:lstStyle/>
          <a:p/>
        </p:txBody>
      </p:sp>
      <p:sp>
        <p:nvSpPr>
          <p:cNvPr id="142" name="object 142"/>
          <p:cNvSpPr/>
          <p:nvPr/>
        </p:nvSpPr>
        <p:spPr>
          <a:xfrm>
            <a:off x="8605304" y="4471161"/>
            <a:ext cx="635" cy="1905"/>
          </a:xfrm>
          <a:custGeom>
            <a:avLst/>
            <a:gdLst/>
            <a:ahLst/>
            <a:cxnLst/>
            <a:rect l="l" t="t" r="r" b="b"/>
            <a:pathLst>
              <a:path w="634" h="1904">
                <a:moveTo>
                  <a:pt x="482" y="1422"/>
                </a:moveTo>
                <a:lnTo>
                  <a:pt x="0" y="0"/>
                </a:lnTo>
                <a:lnTo>
                  <a:pt x="368" y="711"/>
                </a:lnTo>
                <a:lnTo>
                  <a:pt x="482" y="1422"/>
                </a:lnTo>
                <a:close/>
              </a:path>
            </a:pathLst>
          </a:custGeom>
          <a:solidFill>
            <a:srgbClr val="C1C1C1"/>
          </a:solidFill>
        </p:spPr>
        <p:txBody>
          <a:bodyPr wrap="square" lIns="0" tIns="0" rIns="0" bIns="0" rtlCol="0"/>
          <a:lstStyle/>
          <a:p/>
        </p:txBody>
      </p:sp>
      <p:sp>
        <p:nvSpPr>
          <p:cNvPr id="143" name="object 143"/>
          <p:cNvSpPr/>
          <p:nvPr/>
        </p:nvSpPr>
        <p:spPr>
          <a:xfrm>
            <a:off x="8605304" y="4471161"/>
            <a:ext cx="635" cy="1270"/>
          </a:xfrm>
          <a:custGeom>
            <a:avLst/>
            <a:gdLst/>
            <a:ahLst/>
            <a:cxnLst/>
            <a:rect l="l" t="t" r="r" b="b"/>
            <a:pathLst>
              <a:path w="634" h="1270">
                <a:moveTo>
                  <a:pt x="368" y="711"/>
                </a:moveTo>
                <a:lnTo>
                  <a:pt x="0" y="0"/>
                </a:lnTo>
                <a:lnTo>
                  <a:pt x="253" y="0"/>
                </a:lnTo>
                <a:lnTo>
                  <a:pt x="368" y="711"/>
                </a:lnTo>
                <a:close/>
              </a:path>
            </a:pathLst>
          </a:custGeom>
          <a:solidFill>
            <a:srgbClr val="C1C1C1"/>
          </a:solidFill>
        </p:spPr>
        <p:txBody>
          <a:bodyPr wrap="square" lIns="0" tIns="0" rIns="0" bIns="0" rtlCol="0"/>
          <a:lstStyle/>
          <a:p/>
        </p:txBody>
      </p:sp>
      <p:sp>
        <p:nvSpPr>
          <p:cNvPr id="144" name="object 144"/>
          <p:cNvSpPr/>
          <p:nvPr/>
        </p:nvSpPr>
        <p:spPr>
          <a:xfrm>
            <a:off x="8605672" y="4471873"/>
            <a:ext cx="635" cy="1270"/>
          </a:xfrm>
          <a:custGeom>
            <a:avLst/>
            <a:gdLst/>
            <a:ahLst/>
            <a:cxnLst/>
            <a:rect l="l" t="t" r="r" b="b"/>
            <a:pathLst>
              <a:path w="634" h="1270">
                <a:moveTo>
                  <a:pt x="368" y="711"/>
                </a:moveTo>
                <a:lnTo>
                  <a:pt x="114" y="711"/>
                </a:lnTo>
                <a:lnTo>
                  <a:pt x="0" y="0"/>
                </a:lnTo>
                <a:lnTo>
                  <a:pt x="368" y="711"/>
                </a:lnTo>
                <a:close/>
              </a:path>
            </a:pathLst>
          </a:custGeom>
          <a:solidFill>
            <a:srgbClr val="C1C1C1"/>
          </a:solidFill>
        </p:spPr>
        <p:txBody>
          <a:bodyPr wrap="square" lIns="0" tIns="0" rIns="0" bIns="0" rtlCol="0"/>
          <a:lstStyle/>
          <a:p/>
        </p:txBody>
      </p:sp>
      <p:sp>
        <p:nvSpPr>
          <p:cNvPr id="145" name="object 145"/>
          <p:cNvSpPr/>
          <p:nvPr/>
        </p:nvSpPr>
        <p:spPr>
          <a:xfrm>
            <a:off x="8624620" y="4508957"/>
            <a:ext cx="1270" cy="1270"/>
          </a:xfrm>
          <a:custGeom>
            <a:avLst/>
            <a:gdLst/>
            <a:ahLst/>
            <a:cxnLst/>
            <a:rect l="l" t="t" r="r" b="b"/>
            <a:pathLst>
              <a:path w="1270" h="1270">
                <a:moveTo>
                  <a:pt x="850" y="1168"/>
                </a:moveTo>
                <a:lnTo>
                  <a:pt x="0" y="0"/>
                </a:lnTo>
                <a:lnTo>
                  <a:pt x="507" y="508"/>
                </a:lnTo>
                <a:lnTo>
                  <a:pt x="850" y="1168"/>
                </a:lnTo>
                <a:close/>
              </a:path>
            </a:pathLst>
          </a:custGeom>
          <a:solidFill>
            <a:srgbClr val="C1C1C1"/>
          </a:solidFill>
        </p:spPr>
        <p:txBody>
          <a:bodyPr wrap="square" lIns="0" tIns="0" rIns="0" bIns="0" rtlCol="0"/>
          <a:lstStyle/>
          <a:p/>
        </p:txBody>
      </p:sp>
      <p:sp>
        <p:nvSpPr>
          <p:cNvPr id="146" name="object 146"/>
          <p:cNvSpPr/>
          <p:nvPr/>
        </p:nvSpPr>
        <p:spPr>
          <a:xfrm>
            <a:off x="8624620" y="4508957"/>
            <a:ext cx="635" cy="635"/>
          </a:xfrm>
          <a:custGeom>
            <a:avLst/>
            <a:gdLst/>
            <a:ahLst/>
            <a:cxnLst/>
            <a:rect l="l" t="t" r="r" b="b"/>
            <a:pathLst>
              <a:path w="634" h="635">
                <a:moveTo>
                  <a:pt x="507" y="508"/>
                </a:moveTo>
                <a:lnTo>
                  <a:pt x="0" y="0"/>
                </a:lnTo>
                <a:lnTo>
                  <a:pt x="241" y="0"/>
                </a:lnTo>
                <a:lnTo>
                  <a:pt x="507" y="508"/>
                </a:lnTo>
                <a:close/>
              </a:path>
            </a:pathLst>
          </a:custGeom>
          <a:solidFill>
            <a:srgbClr val="C1C1C1"/>
          </a:solidFill>
        </p:spPr>
        <p:txBody>
          <a:bodyPr wrap="square" lIns="0" tIns="0" rIns="0" bIns="0" rtlCol="0"/>
          <a:lstStyle/>
          <a:p/>
        </p:txBody>
      </p:sp>
      <p:sp>
        <p:nvSpPr>
          <p:cNvPr id="147" name="object 147"/>
          <p:cNvSpPr/>
          <p:nvPr/>
        </p:nvSpPr>
        <p:spPr>
          <a:xfrm>
            <a:off x="8625128" y="4509465"/>
            <a:ext cx="1270" cy="1270"/>
          </a:xfrm>
          <a:custGeom>
            <a:avLst/>
            <a:gdLst/>
            <a:ahLst/>
            <a:cxnLst/>
            <a:rect l="l" t="t" r="r" b="b"/>
            <a:pathLst>
              <a:path w="1270" h="1270">
                <a:moveTo>
                  <a:pt x="660" y="660"/>
                </a:moveTo>
                <a:lnTo>
                  <a:pt x="342" y="660"/>
                </a:lnTo>
                <a:lnTo>
                  <a:pt x="0" y="0"/>
                </a:lnTo>
                <a:lnTo>
                  <a:pt x="660" y="660"/>
                </a:lnTo>
                <a:close/>
              </a:path>
            </a:pathLst>
          </a:custGeom>
          <a:solidFill>
            <a:srgbClr val="C1C1C1"/>
          </a:solidFill>
        </p:spPr>
        <p:txBody>
          <a:bodyPr wrap="square" lIns="0" tIns="0" rIns="0" bIns="0" rtlCol="0"/>
          <a:lstStyle/>
          <a:p/>
        </p:txBody>
      </p:sp>
      <p:sp>
        <p:nvSpPr>
          <p:cNvPr id="148" name="object 148"/>
          <p:cNvSpPr/>
          <p:nvPr/>
        </p:nvSpPr>
        <p:spPr>
          <a:xfrm>
            <a:off x="12166066" y="4516589"/>
            <a:ext cx="26034" cy="22860"/>
          </a:xfrm>
          <a:custGeom>
            <a:avLst/>
            <a:gdLst/>
            <a:ahLst/>
            <a:cxnLst/>
            <a:rect l="l" t="t" r="r" b="b"/>
            <a:pathLst>
              <a:path w="26034" h="22860">
                <a:moveTo>
                  <a:pt x="0" y="22567"/>
                </a:moveTo>
                <a:lnTo>
                  <a:pt x="22567" y="0"/>
                </a:lnTo>
                <a:lnTo>
                  <a:pt x="25933" y="3365"/>
                </a:lnTo>
                <a:lnTo>
                  <a:pt x="25933" y="10096"/>
                </a:lnTo>
                <a:lnTo>
                  <a:pt x="13804" y="22237"/>
                </a:lnTo>
                <a:lnTo>
                  <a:pt x="635" y="22237"/>
                </a:lnTo>
                <a:lnTo>
                  <a:pt x="0" y="22567"/>
                </a:lnTo>
                <a:close/>
              </a:path>
            </a:pathLst>
          </a:custGeom>
          <a:solidFill>
            <a:srgbClr val="C1C1C1"/>
          </a:solidFill>
        </p:spPr>
        <p:txBody>
          <a:bodyPr wrap="square" lIns="0" tIns="0" rIns="0" bIns="0" rtlCol="0"/>
          <a:lstStyle/>
          <a:p/>
        </p:txBody>
      </p:sp>
      <p:sp>
        <p:nvSpPr>
          <p:cNvPr id="149" name="object 149"/>
          <p:cNvSpPr/>
          <p:nvPr/>
        </p:nvSpPr>
        <p:spPr>
          <a:xfrm>
            <a:off x="8654174" y="4538827"/>
            <a:ext cx="1270" cy="1270"/>
          </a:xfrm>
          <a:custGeom>
            <a:avLst/>
            <a:gdLst/>
            <a:ahLst/>
            <a:cxnLst/>
            <a:rect l="l" t="t" r="r" b="b"/>
            <a:pathLst>
              <a:path w="1270" h="1270">
                <a:moveTo>
                  <a:pt x="1181" y="863"/>
                </a:moveTo>
                <a:lnTo>
                  <a:pt x="0" y="0"/>
                </a:lnTo>
                <a:lnTo>
                  <a:pt x="660" y="342"/>
                </a:lnTo>
                <a:lnTo>
                  <a:pt x="1181" y="863"/>
                </a:lnTo>
                <a:close/>
              </a:path>
            </a:pathLst>
          </a:custGeom>
          <a:solidFill>
            <a:srgbClr val="C1C1C1"/>
          </a:solidFill>
        </p:spPr>
        <p:txBody>
          <a:bodyPr wrap="square" lIns="0" tIns="0" rIns="0" bIns="0" rtlCol="0"/>
          <a:lstStyle/>
          <a:p/>
        </p:txBody>
      </p:sp>
      <p:sp>
        <p:nvSpPr>
          <p:cNvPr id="150" name="object 150"/>
          <p:cNvSpPr/>
          <p:nvPr/>
        </p:nvSpPr>
        <p:spPr>
          <a:xfrm>
            <a:off x="8654174" y="4538827"/>
            <a:ext cx="1270" cy="635"/>
          </a:xfrm>
          <a:custGeom>
            <a:avLst/>
            <a:gdLst/>
            <a:ahLst/>
            <a:cxnLst/>
            <a:rect l="l" t="t" r="r" b="b"/>
            <a:pathLst>
              <a:path w="1270" h="635">
                <a:moveTo>
                  <a:pt x="660" y="342"/>
                </a:moveTo>
                <a:lnTo>
                  <a:pt x="0" y="0"/>
                </a:lnTo>
                <a:lnTo>
                  <a:pt x="317" y="0"/>
                </a:lnTo>
                <a:lnTo>
                  <a:pt x="660" y="342"/>
                </a:lnTo>
                <a:close/>
              </a:path>
            </a:pathLst>
          </a:custGeom>
          <a:solidFill>
            <a:srgbClr val="C1C1C1"/>
          </a:solidFill>
        </p:spPr>
        <p:txBody>
          <a:bodyPr wrap="square" lIns="0" tIns="0" rIns="0" bIns="0" rtlCol="0"/>
          <a:lstStyle/>
          <a:p/>
        </p:txBody>
      </p:sp>
      <p:sp>
        <p:nvSpPr>
          <p:cNvPr id="151" name="object 151"/>
          <p:cNvSpPr/>
          <p:nvPr/>
        </p:nvSpPr>
        <p:spPr>
          <a:xfrm>
            <a:off x="12165533" y="4538827"/>
            <a:ext cx="1270" cy="1270"/>
          </a:xfrm>
          <a:custGeom>
            <a:avLst/>
            <a:gdLst/>
            <a:ahLst/>
            <a:cxnLst/>
            <a:rect l="l" t="t" r="r" b="b"/>
            <a:pathLst>
              <a:path w="1270" h="1270">
                <a:moveTo>
                  <a:pt x="0" y="863"/>
                </a:moveTo>
                <a:lnTo>
                  <a:pt x="533" y="330"/>
                </a:lnTo>
                <a:lnTo>
                  <a:pt x="1168" y="0"/>
                </a:lnTo>
                <a:lnTo>
                  <a:pt x="0" y="863"/>
                </a:lnTo>
                <a:close/>
              </a:path>
            </a:pathLst>
          </a:custGeom>
          <a:solidFill>
            <a:srgbClr val="C1C1C1"/>
          </a:solidFill>
        </p:spPr>
        <p:txBody>
          <a:bodyPr wrap="square" lIns="0" tIns="0" rIns="0" bIns="0" rtlCol="0"/>
          <a:lstStyle/>
          <a:p/>
        </p:txBody>
      </p:sp>
      <p:sp>
        <p:nvSpPr>
          <p:cNvPr id="152" name="object 152"/>
          <p:cNvSpPr/>
          <p:nvPr/>
        </p:nvSpPr>
        <p:spPr>
          <a:xfrm>
            <a:off x="12165533" y="4539259"/>
            <a:ext cx="14604" cy="0"/>
          </a:xfrm>
          <a:custGeom>
            <a:avLst/>
            <a:gdLst/>
            <a:ahLst/>
            <a:cxnLst/>
            <a:rect l="l" t="t" r="r" b="b"/>
            <a:pathLst>
              <a:path w="14604">
                <a:moveTo>
                  <a:pt x="0" y="0"/>
                </a:moveTo>
                <a:lnTo>
                  <a:pt x="14338" y="0"/>
                </a:lnTo>
              </a:path>
            </a:pathLst>
          </a:custGeom>
          <a:ln w="3175">
            <a:solidFill>
              <a:srgbClr val="C1C1C1"/>
            </a:solidFill>
          </a:ln>
        </p:spPr>
        <p:txBody>
          <a:bodyPr wrap="square" lIns="0" tIns="0" rIns="0" bIns="0" rtlCol="0"/>
          <a:lstStyle/>
          <a:p/>
        </p:txBody>
      </p:sp>
      <p:sp>
        <p:nvSpPr>
          <p:cNvPr id="153" name="object 153"/>
          <p:cNvSpPr/>
          <p:nvPr/>
        </p:nvSpPr>
        <p:spPr>
          <a:xfrm>
            <a:off x="12128410" y="4539157"/>
            <a:ext cx="50800" cy="19685"/>
          </a:xfrm>
          <a:custGeom>
            <a:avLst/>
            <a:gdLst/>
            <a:ahLst/>
            <a:cxnLst/>
            <a:rect l="l" t="t" r="r" b="b"/>
            <a:pathLst>
              <a:path w="50800" h="19685">
                <a:moveTo>
                  <a:pt x="0" y="19481"/>
                </a:moveTo>
                <a:lnTo>
                  <a:pt x="37655" y="0"/>
                </a:lnTo>
                <a:lnTo>
                  <a:pt x="37122" y="533"/>
                </a:lnTo>
                <a:lnTo>
                  <a:pt x="50596" y="533"/>
                </a:lnTo>
                <a:lnTo>
                  <a:pt x="43853" y="7277"/>
                </a:lnTo>
                <a:lnTo>
                  <a:pt x="42671" y="8127"/>
                </a:lnTo>
                <a:lnTo>
                  <a:pt x="20954" y="19367"/>
                </a:lnTo>
                <a:lnTo>
                  <a:pt x="0" y="19481"/>
                </a:lnTo>
                <a:close/>
              </a:path>
            </a:pathLst>
          </a:custGeom>
          <a:solidFill>
            <a:srgbClr val="C1C1C1"/>
          </a:solidFill>
        </p:spPr>
        <p:txBody>
          <a:bodyPr wrap="square" lIns="0" tIns="0" rIns="0" bIns="0" rtlCol="0"/>
          <a:lstStyle/>
          <a:p/>
        </p:txBody>
      </p:sp>
      <p:sp>
        <p:nvSpPr>
          <p:cNvPr id="154" name="object 154"/>
          <p:cNvSpPr/>
          <p:nvPr/>
        </p:nvSpPr>
        <p:spPr>
          <a:xfrm>
            <a:off x="8654833" y="4539170"/>
            <a:ext cx="1270" cy="635"/>
          </a:xfrm>
          <a:custGeom>
            <a:avLst/>
            <a:gdLst/>
            <a:ahLst/>
            <a:cxnLst/>
            <a:rect l="l" t="t" r="r" b="b"/>
            <a:pathLst>
              <a:path w="1270" h="635">
                <a:moveTo>
                  <a:pt x="1003" y="520"/>
                </a:moveTo>
                <a:lnTo>
                  <a:pt x="520" y="520"/>
                </a:lnTo>
                <a:lnTo>
                  <a:pt x="0" y="0"/>
                </a:lnTo>
                <a:lnTo>
                  <a:pt x="1003" y="520"/>
                </a:lnTo>
                <a:close/>
              </a:path>
            </a:pathLst>
          </a:custGeom>
          <a:solidFill>
            <a:srgbClr val="C1C1C1"/>
          </a:solidFill>
        </p:spPr>
        <p:txBody>
          <a:bodyPr wrap="square" lIns="0" tIns="0" rIns="0" bIns="0" rtlCol="0"/>
          <a:lstStyle/>
          <a:p/>
        </p:txBody>
      </p:sp>
      <p:sp>
        <p:nvSpPr>
          <p:cNvPr id="155" name="object 155"/>
          <p:cNvSpPr/>
          <p:nvPr/>
        </p:nvSpPr>
        <p:spPr>
          <a:xfrm>
            <a:off x="8691727" y="4558525"/>
            <a:ext cx="1905" cy="635"/>
          </a:xfrm>
          <a:custGeom>
            <a:avLst/>
            <a:gdLst/>
            <a:ahLst/>
            <a:cxnLst/>
            <a:rect l="l" t="t" r="r" b="b"/>
            <a:pathLst>
              <a:path w="1904" h="635">
                <a:moveTo>
                  <a:pt x="1422" y="469"/>
                </a:moveTo>
                <a:lnTo>
                  <a:pt x="0" y="0"/>
                </a:lnTo>
                <a:lnTo>
                  <a:pt x="749" y="114"/>
                </a:lnTo>
                <a:lnTo>
                  <a:pt x="1422" y="469"/>
                </a:lnTo>
                <a:close/>
              </a:path>
            </a:pathLst>
          </a:custGeom>
          <a:solidFill>
            <a:srgbClr val="C1C1C1"/>
          </a:solidFill>
        </p:spPr>
        <p:txBody>
          <a:bodyPr wrap="square" lIns="0" tIns="0" rIns="0" bIns="0" rtlCol="0"/>
          <a:lstStyle/>
          <a:p/>
        </p:txBody>
      </p:sp>
      <p:sp>
        <p:nvSpPr>
          <p:cNvPr id="156" name="object 156"/>
          <p:cNvSpPr/>
          <p:nvPr/>
        </p:nvSpPr>
        <p:spPr>
          <a:xfrm>
            <a:off x="12127738" y="4558525"/>
            <a:ext cx="1905" cy="635"/>
          </a:xfrm>
          <a:custGeom>
            <a:avLst/>
            <a:gdLst/>
            <a:ahLst/>
            <a:cxnLst/>
            <a:rect l="l" t="t" r="r" b="b"/>
            <a:pathLst>
              <a:path w="1904" h="635">
                <a:moveTo>
                  <a:pt x="0" y="469"/>
                </a:moveTo>
                <a:lnTo>
                  <a:pt x="673" y="114"/>
                </a:lnTo>
                <a:lnTo>
                  <a:pt x="1422" y="0"/>
                </a:lnTo>
                <a:lnTo>
                  <a:pt x="0" y="469"/>
                </a:lnTo>
                <a:close/>
              </a:path>
            </a:pathLst>
          </a:custGeom>
          <a:solidFill>
            <a:srgbClr val="C1C1C1"/>
          </a:solidFill>
        </p:spPr>
        <p:txBody>
          <a:bodyPr wrap="square" lIns="0" tIns="0" rIns="0" bIns="0" rtlCol="0"/>
          <a:lstStyle/>
          <a:p/>
        </p:txBody>
      </p:sp>
      <p:sp>
        <p:nvSpPr>
          <p:cNvPr id="157" name="object 157"/>
          <p:cNvSpPr/>
          <p:nvPr/>
        </p:nvSpPr>
        <p:spPr>
          <a:xfrm>
            <a:off x="12127738" y="4558760"/>
            <a:ext cx="22225" cy="0"/>
          </a:xfrm>
          <a:custGeom>
            <a:avLst/>
            <a:gdLst/>
            <a:ahLst/>
            <a:cxnLst/>
            <a:rect l="l" t="t" r="r" b="b"/>
            <a:pathLst>
              <a:path w="22225">
                <a:moveTo>
                  <a:pt x="0" y="0"/>
                </a:moveTo>
                <a:lnTo>
                  <a:pt x="21628" y="0"/>
                </a:lnTo>
              </a:path>
            </a:pathLst>
          </a:custGeom>
          <a:ln w="3175">
            <a:solidFill>
              <a:srgbClr val="C1C1C1"/>
            </a:solidFill>
          </a:ln>
        </p:spPr>
        <p:txBody>
          <a:bodyPr wrap="square" lIns="0" tIns="0" rIns="0" bIns="0" rtlCol="0"/>
          <a:lstStyle/>
          <a:p/>
        </p:txBody>
      </p:sp>
      <p:sp>
        <p:nvSpPr>
          <p:cNvPr id="158" name="object 158"/>
          <p:cNvSpPr/>
          <p:nvPr/>
        </p:nvSpPr>
        <p:spPr>
          <a:xfrm>
            <a:off x="8692477" y="4558639"/>
            <a:ext cx="2540" cy="635"/>
          </a:xfrm>
          <a:custGeom>
            <a:avLst/>
            <a:gdLst/>
            <a:ahLst/>
            <a:cxnLst/>
            <a:rect l="l" t="t" r="r" b="b"/>
            <a:pathLst>
              <a:path w="2540" h="635">
                <a:moveTo>
                  <a:pt x="2158" y="355"/>
                </a:moveTo>
                <a:lnTo>
                  <a:pt x="673" y="355"/>
                </a:lnTo>
                <a:lnTo>
                  <a:pt x="0" y="0"/>
                </a:lnTo>
                <a:lnTo>
                  <a:pt x="2158" y="355"/>
                </a:lnTo>
                <a:close/>
              </a:path>
            </a:pathLst>
          </a:custGeom>
          <a:solidFill>
            <a:srgbClr val="C1C1C1"/>
          </a:solidFill>
        </p:spPr>
        <p:txBody>
          <a:bodyPr wrap="square" lIns="0" tIns="0" rIns="0" bIns="0" rtlCol="0"/>
          <a:lstStyle/>
          <a:p/>
        </p:txBody>
      </p:sp>
      <p:sp>
        <p:nvSpPr>
          <p:cNvPr id="159" name="object 159"/>
          <p:cNvSpPr/>
          <p:nvPr/>
        </p:nvSpPr>
        <p:spPr>
          <a:xfrm>
            <a:off x="12084304" y="4558639"/>
            <a:ext cx="64769" cy="7620"/>
          </a:xfrm>
          <a:custGeom>
            <a:avLst/>
            <a:gdLst/>
            <a:ahLst/>
            <a:cxnLst/>
            <a:rect l="l" t="t" r="r" b="b"/>
            <a:pathLst>
              <a:path w="64770" h="7620">
                <a:moveTo>
                  <a:pt x="0" y="7137"/>
                </a:moveTo>
                <a:lnTo>
                  <a:pt x="44107" y="0"/>
                </a:lnTo>
                <a:lnTo>
                  <a:pt x="43434" y="355"/>
                </a:lnTo>
                <a:lnTo>
                  <a:pt x="64147" y="355"/>
                </a:lnTo>
                <a:lnTo>
                  <a:pt x="51168" y="7073"/>
                </a:lnTo>
                <a:lnTo>
                  <a:pt x="0" y="7137"/>
                </a:lnTo>
                <a:close/>
              </a:path>
            </a:pathLst>
          </a:custGeom>
          <a:solidFill>
            <a:srgbClr val="C1C1C1"/>
          </a:solidFill>
        </p:spPr>
        <p:txBody>
          <a:bodyPr wrap="square" lIns="0" tIns="0" rIns="0" bIns="0" rtlCol="0"/>
          <a:lstStyle/>
          <a:p/>
        </p:txBody>
      </p:sp>
      <p:sp>
        <p:nvSpPr>
          <p:cNvPr id="160" name="object 160"/>
          <p:cNvSpPr/>
          <p:nvPr/>
        </p:nvSpPr>
        <p:spPr>
          <a:xfrm>
            <a:off x="8736190" y="4565745"/>
            <a:ext cx="3348990" cy="0"/>
          </a:xfrm>
          <a:custGeom>
            <a:avLst/>
            <a:gdLst/>
            <a:ahLst/>
            <a:cxnLst/>
            <a:rect l="l" t="t" r="r" b="b"/>
            <a:pathLst>
              <a:path w="3348990">
                <a:moveTo>
                  <a:pt x="0" y="0"/>
                </a:moveTo>
                <a:lnTo>
                  <a:pt x="3348507" y="0"/>
                </a:lnTo>
              </a:path>
            </a:pathLst>
          </a:custGeom>
          <a:ln w="3175">
            <a:solidFill>
              <a:srgbClr val="C1C1C1"/>
            </a:solidFill>
          </a:ln>
        </p:spPr>
        <p:txBody>
          <a:bodyPr wrap="square" lIns="0" tIns="0" rIns="0" bIns="0" rtlCol="0"/>
          <a:lstStyle/>
          <a:p/>
        </p:txBody>
      </p:sp>
      <p:sp>
        <p:nvSpPr>
          <p:cNvPr id="161" name="object 161"/>
          <p:cNvSpPr txBox="1"/>
          <p:nvPr/>
        </p:nvSpPr>
        <p:spPr>
          <a:xfrm>
            <a:off x="8714613" y="3778869"/>
            <a:ext cx="3220720" cy="654050"/>
          </a:xfrm>
          <a:prstGeom prst="rect">
            <a:avLst/>
          </a:prstGeom>
        </p:spPr>
        <p:txBody>
          <a:bodyPr vert="horz" wrap="square" lIns="0" tIns="0" rIns="0" bIns="0" rtlCol="0">
            <a:spAutoFit/>
          </a:bodyPr>
          <a:lstStyle/>
          <a:p>
            <a:pPr marL="12700" marR="5080" algn="just">
              <a:lnSpc>
                <a:spcPct val="101000"/>
              </a:lnSpc>
            </a:pPr>
            <a:r>
              <a:rPr sz="1400" dirty="0">
                <a:latin typeface="Arial Unicode MS" panose="020B0604020202020204" charset="-122"/>
                <a:cs typeface="Arial Unicode MS" panose="020B0604020202020204" charset="-122"/>
              </a:rPr>
              <a:t>研发活动直接形成产品</a:t>
            </a:r>
            <a:r>
              <a:rPr sz="1400" spc="-15" dirty="0">
                <a:latin typeface="Arial Unicode MS" panose="020B0604020202020204" charset="-122"/>
                <a:cs typeface="Arial Unicode MS" panose="020B0604020202020204" charset="-122"/>
              </a:rPr>
              <a:t>或</a:t>
            </a:r>
            <a:r>
              <a:rPr sz="1400" dirty="0">
                <a:latin typeface="Arial Unicode MS" panose="020B0604020202020204" charset="-122"/>
                <a:cs typeface="Arial Unicode MS" panose="020B0604020202020204" charset="-122"/>
              </a:rPr>
              <a:t>作为</a:t>
            </a:r>
            <a:r>
              <a:rPr sz="1400" spc="-15" dirty="0">
                <a:latin typeface="Arial Unicode MS" panose="020B0604020202020204" charset="-122"/>
                <a:cs typeface="Arial Unicode MS" panose="020B0604020202020204" charset="-122"/>
              </a:rPr>
              <a:t>组</a:t>
            </a:r>
            <a:r>
              <a:rPr sz="1400" dirty="0">
                <a:latin typeface="Arial Unicode MS" panose="020B0604020202020204" charset="-122"/>
                <a:cs typeface="Arial Unicode MS" panose="020B0604020202020204" charset="-122"/>
              </a:rPr>
              <a:t>成部</a:t>
            </a:r>
            <a:r>
              <a:rPr sz="1400" spc="-15" dirty="0">
                <a:latin typeface="Arial Unicode MS" panose="020B0604020202020204" charset="-122"/>
                <a:cs typeface="Arial Unicode MS" panose="020B0604020202020204" charset="-122"/>
              </a:rPr>
              <a:t>分</a:t>
            </a:r>
            <a:r>
              <a:rPr sz="1400" dirty="0">
                <a:latin typeface="Arial Unicode MS" panose="020B0604020202020204" charset="-122"/>
                <a:cs typeface="Arial Unicode MS" panose="020B0604020202020204" charset="-122"/>
              </a:rPr>
              <a:t>形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成的产品对外销售的，</a:t>
            </a:r>
            <a:r>
              <a:rPr sz="1400" spc="-15" dirty="0">
                <a:latin typeface="Arial Unicode MS" panose="020B0604020202020204" charset="-122"/>
                <a:cs typeface="Arial Unicode MS" panose="020B0604020202020204" charset="-122"/>
              </a:rPr>
              <a:t>对</a:t>
            </a:r>
            <a:r>
              <a:rPr sz="1400" dirty="0">
                <a:latin typeface="Arial Unicode MS" panose="020B0604020202020204" charset="-122"/>
                <a:cs typeface="Arial Unicode MS" panose="020B0604020202020204" charset="-122"/>
              </a:rPr>
              <a:t>应的</a:t>
            </a:r>
            <a:r>
              <a:rPr sz="1400" spc="-15" dirty="0">
                <a:latin typeface="Arial Unicode MS" panose="020B0604020202020204" charset="-122"/>
                <a:cs typeface="Arial Unicode MS" panose="020B0604020202020204" charset="-122"/>
              </a:rPr>
              <a:t>材</a:t>
            </a:r>
            <a:r>
              <a:rPr sz="1400" dirty="0">
                <a:latin typeface="Arial Unicode MS" panose="020B0604020202020204" charset="-122"/>
                <a:cs typeface="Arial Unicode MS" panose="020B0604020202020204" charset="-122"/>
              </a:rPr>
              <a:t>料费</a:t>
            </a:r>
            <a:r>
              <a:rPr sz="1400" spc="-15" dirty="0">
                <a:latin typeface="Arial Unicode MS" panose="020B0604020202020204" charset="-122"/>
                <a:cs typeface="Arial Unicode MS" panose="020B0604020202020204" charset="-122"/>
              </a:rPr>
              <a:t>用</a:t>
            </a:r>
            <a:r>
              <a:rPr sz="1400" dirty="0">
                <a:latin typeface="Arial Unicode MS" panose="020B0604020202020204" charset="-122"/>
                <a:cs typeface="Arial Unicode MS" panose="020B0604020202020204" charset="-122"/>
              </a:rPr>
              <a:t>不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得加计扣除。</a:t>
            </a:r>
            <a:endParaRPr sz="1400">
              <a:latin typeface="Arial Unicode MS" panose="020B0604020202020204" charset="-122"/>
              <a:cs typeface="Arial Unicode MS" panose="020B0604020202020204" charset="-122"/>
            </a:endParaRPr>
          </a:p>
        </p:txBody>
      </p:sp>
      <p:sp>
        <p:nvSpPr>
          <p:cNvPr id="162" name="object 162"/>
          <p:cNvSpPr txBox="1"/>
          <p:nvPr/>
        </p:nvSpPr>
        <p:spPr>
          <a:xfrm>
            <a:off x="8759190" y="4997577"/>
            <a:ext cx="3306445" cy="1420495"/>
          </a:xfrm>
          <a:prstGeom prst="rect">
            <a:avLst/>
          </a:prstGeom>
        </p:spPr>
        <p:txBody>
          <a:bodyPr vert="horz" wrap="square" lIns="0" tIns="0" rIns="0" bIns="0" rtlCol="0">
            <a:spAutoFit/>
          </a:bodyPr>
          <a:lstStyle/>
          <a:p>
            <a:pPr marL="12700" marR="5080" algn="just">
              <a:lnSpc>
                <a:spcPct val="100000"/>
              </a:lnSpc>
            </a:pPr>
            <a:r>
              <a:rPr sz="1400" spc="25" dirty="0">
                <a:latin typeface="Arial Unicode MS" panose="020B0604020202020204" charset="-122"/>
                <a:cs typeface="Arial Unicode MS" panose="020B0604020202020204" charset="-122"/>
              </a:rPr>
              <a:t>以经营租赁方式租入的用于研发活动的仪 </a:t>
            </a:r>
            <a:r>
              <a:rPr sz="1400" spc="-300" dirty="0">
                <a:latin typeface="Arial Unicode MS" panose="020B0604020202020204" charset="-122"/>
                <a:cs typeface="Arial Unicode MS" panose="020B0604020202020204" charset="-122"/>
              </a:rPr>
              <a:t> </a:t>
            </a:r>
            <a:r>
              <a:rPr sz="1400" spc="25" dirty="0">
                <a:latin typeface="Arial Unicode MS" panose="020B0604020202020204" charset="-122"/>
                <a:cs typeface="Arial Unicode MS" panose="020B0604020202020204" charset="-122"/>
              </a:rPr>
              <a:t>器、设备，同时用于非研发活动的，企业 </a:t>
            </a:r>
            <a:r>
              <a:rPr sz="1400" spc="-300" dirty="0">
                <a:latin typeface="Arial Unicode MS" panose="020B0604020202020204" charset="-122"/>
                <a:cs typeface="Arial Unicode MS" panose="020B0604020202020204" charset="-122"/>
              </a:rPr>
              <a:t> </a:t>
            </a:r>
            <a:r>
              <a:rPr sz="1400" spc="25" dirty="0">
                <a:latin typeface="Arial Unicode MS" panose="020B0604020202020204" charset="-122"/>
                <a:cs typeface="Arial Unicode MS" panose="020B0604020202020204" charset="-122"/>
              </a:rPr>
              <a:t>应对其仪器设备使用情况做必要记录，并 </a:t>
            </a:r>
            <a:r>
              <a:rPr sz="1400" spc="-305" dirty="0">
                <a:latin typeface="Arial Unicode MS" panose="020B0604020202020204" charset="-122"/>
                <a:cs typeface="Arial Unicode MS" panose="020B0604020202020204" charset="-122"/>
              </a:rPr>
              <a:t> </a:t>
            </a:r>
            <a:r>
              <a:rPr sz="1400" spc="25" dirty="0">
                <a:latin typeface="Arial Unicode MS" panose="020B0604020202020204" charset="-122"/>
                <a:cs typeface="Arial Unicode MS" panose="020B0604020202020204" charset="-122"/>
              </a:rPr>
              <a:t>将其实际发生的租赁费按实际工时占比等 </a:t>
            </a:r>
            <a:r>
              <a:rPr sz="1400" spc="-300" dirty="0">
                <a:latin typeface="Arial Unicode MS" panose="020B0604020202020204" charset="-122"/>
                <a:cs typeface="Arial Unicode MS" panose="020B0604020202020204" charset="-122"/>
              </a:rPr>
              <a:t> </a:t>
            </a:r>
            <a:r>
              <a:rPr sz="1400" spc="30" dirty="0">
                <a:latin typeface="Arial Unicode MS" panose="020B0604020202020204" charset="-122"/>
                <a:cs typeface="Arial Unicode MS" panose="020B0604020202020204" charset="-122"/>
              </a:rPr>
              <a:t>合理方法在研发费用和生产经营费用间分 </a:t>
            </a:r>
            <a:r>
              <a:rPr sz="1400" spc="-295" dirty="0">
                <a:latin typeface="Arial Unicode MS" panose="020B0604020202020204" charset="-122"/>
                <a:cs typeface="Arial Unicode MS" panose="020B0604020202020204" charset="-122"/>
              </a:rPr>
              <a:t> </a:t>
            </a:r>
            <a:r>
              <a:rPr sz="1400" spc="-5" dirty="0">
                <a:latin typeface="Arial Unicode MS" panose="020B0604020202020204" charset="-122"/>
                <a:cs typeface="Arial Unicode MS" panose="020B0604020202020204" charset="-122"/>
              </a:rPr>
              <a:t>配，未分配的不得加计扣除。</a:t>
            </a:r>
            <a:endParaRPr sz="1400">
              <a:latin typeface="Arial Unicode MS" panose="020B0604020202020204" charset="-122"/>
              <a:cs typeface="Arial Unicode MS" panose="020B0604020202020204" charset="-122"/>
            </a:endParaRPr>
          </a:p>
          <a:p>
            <a:pPr marR="628015" algn="r">
              <a:lnSpc>
                <a:spcPts val="1010"/>
              </a:lnSpc>
            </a:pPr>
            <a:r>
              <a:rPr sz="1000" spc="-10" dirty="0">
                <a:solidFill>
                  <a:srgbClr val="7C7C7C"/>
                </a:solidFill>
                <a:latin typeface="Arial" panose="020B0604020202020204"/>
                <a:cs typeface="Arial" panose="020B0604020202020204"/>
              </a:rPr>
              <a:t>8</a:t>
            </a:r>
            <a:r>
              <a:rPr sz="1000" spc="-5" dirty="0">
                <a:solidFill>
                  <a:srgbClr val="7C7C7C"/>
                </a:solidFill>
                <a:latin typeface="Arial" panose="020B0604020202020204"/>
                <a:cs typeface="Arial" panose="020B0604020202020204"/>
              </a:rPr>
              <a:t>3</a:t>
            </a:r>
            <a:endParaRPr sz="1000">
              <a:latin typeface="Arial" panose="020B0604020202020204"/>
              <a:cs typeface="Arial" panose="020B0604020202020204"/>
            </a:endParaRPr>
          </a:p>
        </p:txBody>
      </p:sp>
      <p:graphicFrame>
        <p:nvGraphicFramePr>
          <p:cNvPr id="85" name="object 85"/>
          <p:cNvGraphicFramePr>
            <a:graphicFrameLocks noGrp="1"/>
          </p:cNvGraphicFramePr>
          <p:nvPr/>
        </p:nvGraphicFramePr>
        <p:xfrm>
          <a:off x="365125" y="1079500"/>
          <a:ext cx="7773034" cy="5290820"/>
        </p:xfrm>
        <a:graphic>
          <a:graphicData uri="http://schemas.openxmlformats.org/drawingml/2006/table">
            <a:tbl>
              <a:tblPr firstRow="1" bandRow="1">
                <a:tableStyleId>{2D5ABB26-0587-4C30-8999-92F81FD0307C}</a:tableStyleId>
              </a:tblPr>
              <a:tblGrid>
                <a:gridCol w="473075"/>
                <a:gridCol w="6097905"/>
                <a:gridCol w="390969"/>
                <a:gridCol w="782510"/>
              </a:tblGrid>
              <a:tr h="428625">
                <a:tc>
                  <a:txBody>
                    <a:bodyPr/>
                    <a:lstStyle/>
                    <a:p>
                      <a:pPr marL="136525">
                        <a:lnSpc>
                          <a:spcPts val="1465"/>
                        </a:lnSpc>
                      </a:pPr>
                      <a:r>
                        <a:rPr sz="1400" b="1" dirty="0">
                          <a:latin typeface="Microsoft JhengHei" panose="020B0604030504040204" charset="-120"/>
                          <a:cs typeface="Microsoft JhengHei" panose="020B0604030504040204" charset="-120"/>
                        </a:rPr>
                        <a:t>行</a:t>
                      </a:r>
                      <a:endParaRPr sz="1400">
                        <a:latin typeface="Microsoft JhengHei" panose="020B0604030504040204" charset="-120"/>
                        <a:cs typeface="Microsoft JhengHei" panose="020B0604030504040204" charset="-120"/>
                      </a:endParaRPr>
                    </a:p>
                    <a:p>
                      <a:pPr marL="136525">
                        <a:lnSpc>
                          <a:spcPts val="1665"/>
                        </a:lnSpc>
                      </a:pPr>
                      <a:r>
                        <a:rPr sz="1400" b="1" dirty="0">
                          <a:latin typeface="Microsoft JhengHei" panose="020B0604030504040204" charset="-120"/>
                          <a:cs typeface="Microsoft JhengHei" panose="020B0604030504040204" charset="-120"/>
                        </a:rPr>
                        <a:t>次</a:t>
                      </a:r>
                      <a:endParaRPr sz="1400">
                        <a:latin typeface="Microsoft JhengHei" panose="020B0604030504040204" charset="-120"/>
                        <a:cs typeface="Microsoft JhengHei" panose="020B0604030504040204" charset="-120"/>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algn="ctr">
                        <a:lnSpc>
                          <a:spcPct val="100000"/>
                        </a:lnSpc>
                        <a:spcBef>
                          <a:spcPts val="455"/>
                        </a:spcBef>
                        <a:tabLst>
                          <a:tab pos="353695" algn="l"/>
                        </a:tabLst>
                      </a:pPr>
                      <a:r>
                        <a:rPr sz="1400" b="1" spc="5" dirty="0">
                          <a:latin typeface="Microsoft JhengHei" panose="020B0604030504040204" charset="-120"/>
                          <a:cs typeface="Microsoft JhengHei" panose="020B0604030504040204" charset="-120"/>
                        </a:rPr>
                        <a:t>项	目</a:t>
                      </a:r>
                      <a:endParaRPr sz="1400">
                        <a:latin typeface="Microsoft JhengHei" panose="020B0604030504040204" charset="-120"/>
                        <a:cs typeface="Microsoft JhengHei" panose="020B0604030504040204" charset="-120"/>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gridSpan="2">
                  <a:txBody>
                    <a:bodyPr/>
                    <a:lstStyle/>
                    <a:p>
                      <a:pPr marL="46990">
                        <a:lnSpc>
                          <a:spcPct val="100000"/>
                        </a:lnSpc>
                        <a:spcBef>
                          <a:spcPts val="495"/>
                        </a:spcBef>
                      </a:pPr>
                      <a:r>
                        <a:rPr sz="1400" b="1" dirty="0">
                          <a:latin typeface="Microsoft JhengHei" panose="020B0604030504040204" charset="-120"/>
                          <a:cs typeface="Microsoft JhengHei" panose="020B0604030504040204" charset="-120"/>
                        </a:rPr>
                        <a:t>金额（数量）</a:t>
                      </a:r>
                      <a:endParaRPr sz="1400">
                        <a:latin typeface="Microsoft JhengHei" panose="020B0604030504040204" charset="-120"/>
                        <a:cs typeface="Microsoft JhengHei" panose="020B0604030504040204" charset="-120"/>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hMerge="1">
                  <a:tcPr marL="0" marR="0" marT="0" marB="0"/>
                </a:tc>
              </a:tr>
              <a:tr h="321945">
                <a:tc>
                  <a:txBody>
                    <a:bodyPr/>
                    <a:lstStyle/>
                    <a:p>
                      <a:pPr algn="r">
                        <a:lnSpc>
                          <a:spcPct val="100000"/>
                        </a:lnSpc>
                        <a:spcBef>
                          <a:spcPts val="110"/>
                        </a:spcBef>
                      </a:pPr>
                      <a:r>
                        <a:rPr sz="1400" dirty="0">
                          <a:latin typeface="Arial Unicode MS" panose="020B0604020202020204" charset="-122"/>
                          <a:cs typeface="Arial Unicode MS" panose="020B0604020202020204" charset="-122"/>
                        </a:rPr>
                        <a:t>1</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110"/>
                        </a:spcBef>
                      </a:pPr>
                      <a:r>
                        <a:rPr sz="1400" spc="-5" dirty="0">
                          <a:latin typeface="Arial Unicode MS" panose="020B0604020202020204" charset="-122"/>
                          <a:cs typeface="Arial Unicode MS" panose="020B0604020202020204" charset="-122"/>
                        </a:rPr>
                        <a:t>本年可享受研发费用加计扣除项目数量</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cPr marL="0" marR="0" marT="0" marB="0"/>
                </a:tc>
              </a:tr>
              <a:tr h="323850">
                <a:tc>
                  <a:txBody>
                    <a:bodyPr/>
                    <a:lstStyle/>
                    <a:p>
                      <a:pPr algn="r">
                        <a:lnSpc>
                          <a:spcPct val="100000"/>
                        </a:lnSpc>
                        <a:spcBef>
                          <a:spcPts val="115"/>
                        </a:spcBef>
                      </a:pPr>
                      <a:r>
                        <a:rPr sz="1400" dirty="0">
                          <a:latin typeface="Arial Unicode MS" panose="020B0604020202020204" charset="-122"/>
                          <a:cs typeface="Arial Unicode MS" panose="020B0604020202020204" charset="-122"/>
                        </a:rPr>
                        <a:t>2</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195"/>
                        </a:spcBef>
                      </a:pPr>
                      <a:r>
                        <a:rPr sz="1400" spc="-10" dirty="0">
                          <a:latin typeface="Arial Unicode MS" panose="020B0604020202020204" charset="-122"/>
                          <a:cs typeface="Arial Unicode MS" panose="020B0604020202020204" charset="-122"/>
                        </a:rPr>
                        <a:t>一、自主研发、合作研发、集中研发（</a:t>
                      </a:r>
                      <a:r>
                        <a:rPr sz="1400" spc="-10" dirty="0">
                          <a:latin typeface="Times New Roman" panose="02020603050405020304"/>
                          <a:cs typeface="Times New Roman" panose="02020603050405020304"/>
                        </a:rPr>
                        <a:t>3+7+16+19+23+34</a:t>
                      </a:r>
                      <a:r>
                        <a:rPr sz="1400" spc="-10" dirty="0">
                          <a:latin typeface="Arial Unicode MS" panose="020B0604020202020204" charset="-122"/>
                          <a:cs typeface="Arial Unicode MS" panose="020B0604020202020204" charset="-122"/>
                        </a:rPr>
                        <a:t>）</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cPr marL="0" marR="0" marT="0" marB="0"/>
                </a:tc>
              </a:tr>
              <a:tr h="323850">
                <a:tc>
                  <a:txBody>
                    <a:bodyPr/>
                    <a:lstStyle/>
                    <a:p>
                      <a:pPr algn="r">
                        <a:lnSpc>
                          <a:spcPct val="100000"/>
                        </a:lnSpc>
                        <a:spcBef>
                          <a:spcPts val="115"/>
                        </a:spcBef>
                      </a:pPr>
                      <a:r>
                        <a:rPr sz="1400" dirty="0">
                          <a:latin typeface="Arial Unicode MS" panose="020B0604020202020204" charset="-122"/>
                          <a:cs typeface="Arial Unicode MS" panose="020B0604020202020204" charset="-122"/>
                        </a:rPr>
                        <a:t>3</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6230">
                        <a:lnSpc>
                          <a:spcPct val="100000"/>
                        </a:lnSpc>
                        <a:spcBef>
                          <a:spcPts val="195"/>
                        </a:spcBef>
                      </a:pPr>
                      <a:r>
                        <a:rPr sz="1400" spc="-5" dirty="0">
                          <a:latin typeface="Arial Unicode MS" panose="020B0604020202020204" charset="-122"/>
                          <a:cs typeface="Arial Unicode MS" panose="020B0604020202020204" charset="-122"/>
                        </a:rPr>
                        <a:t>（一）人员人工费用（</a:t>
                      </a:r>
                      <a:r>
                        <a:rPr sz="1400" spc="-5" dirty="0">
                          <a:latin typeface="Times New Roman" panose="02020603050405020304"/>
                          <a:cs typeface="Times New Roman" panose="02020603050405020304"/>
                        </a:rPr>
                        <a:t>4+5+6</a:t>
                      </a:r>
                      <a:r>
                        <a:rPr sz="1400" spc="-5" dirty="0">
                          <a:latin typeface="Arial Unicode MS" panose="020B0604020202020204" charset="-122"/>
                          <a:cs typeface="Arial Unicode MS" panose="020B0604020202020204" charset="-122"/>
                        </a:rPr>
                        <a:t>）</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cPr marL="0" marR="0" marT="0" marB="0"/>
                </a:tc>
              </a:tr>
              <a:tr h="322579">
                <a:tc>
                  <a:txBody>
                    <a:bodyPr/>
                    <a:lstStyle/>
                    <a:p>
                      <a:pPr algn="r">
                        <a:lnSpc>
                          <a:spcPct val="100000"/>
                        </a:lnSpc>
                        <a:spcBef>
                          <a:spcPts val="110"/>
                        </a:spcBef>
                      </a:pPr>
                      <a:r>
                        <a:rPr sz="1400" dirty="0">
                          <a:latin typeface="Arial Unicode MS" panose="020B0604020202020204" charset="-122"/>
                          <a:cs typeface="Arial Unicode MS" panose="020B0604020202020204" charset="-122"/>
                        </a:rPr>
                        <a:t>4</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68960">
                        <a:lnSpc>
                          <a:spcPct val="100000"/>
                        </a:lnSpc>
                        <a:spcBef>
                          <a:spcPts val="110"/>
                        </a:spcBef>
                      </a:pPr>
                      <a:r>
                        <a:rPr sz="1400" spc="-35" dirty="0">
                          <a:latin typeface="Arial Unicode MS" panose="020B0604020202020204" charset="-122"/>
                          <a:cs typeface="Arial Unicode MS" panose="020B0604020202020204" charset="-122"/>
                        </a:rPr>
                        <a:t>1.直接从事研发活动人员工资薪金</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C1C1C1"/>
                    </a:solidFill>
                  </a:tcPr>
                </a:tc>
                <a:tc hMerge="1">
                  <a:tcPr marL="0" marR="0" marT="0" marB="0"/>
                </a:tc>
              </a:tr>
              <a:tr h="323850">
                <a:tc>
                  <a:txBody>
                    <a:bodyPr/>
                    <a:lstStyle/>
                    <a:p>
                      <a:pPr algn="r">
                        <a:lnSpc>
                          <a:spcPct val="100000"/>
                        </a:lnSpc>
                        <a:spcBef>
                          <a:spcPts val="115"/>
                        </a:spcBef>
                      </a:pPr>
                      <a:r>
                        <a:rPr sz="1400" dirty="0">
                          <a:latin typeface="Arial Unicode MS" panose="020B0604020202020204" charset="-122"/>
                          <a:cs typeface="Arial Unicode MS" panose="020B0604020202020204" charset="-122"/>
                        </a:rPr>
                        <a:t>5</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68960">
                        <a:lnSpc>
                          <a:spcPct val="100000"/>
                        </a:lnSpc>
                        <a:spcBef>
                          <a:spcPts val="115"/>
                        </a:spcBef>
                      </a:pPr>
                      <a:r>
                        <a:rPr sz="1400" spc="-35" dirty="0">
                          <a:latin typeface="Arial Unicode MS" panose="020B0604020202020204" charset="-122"/>
                          <a:cs typeface="Arial Unicode MS" panose="020B0604020202020204" charset="-122"/>
                        </a:rPr>
                        <a:t>2.直接从事研发活动人员五险一金</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cPr marL="0" marR="0" marT="0" marB="0"/>
                </a:tc>
              </a:tr>
              <a:tr h="321945">
                <a:tc>
                  <a:txBody>
                    <a:bodyPr/>
                    <a:lstStyle/>
                    <a:p>
                      <a:pPr algn="r">
                        <a:lnSpc>
                          <a:spcPct val="100000"/>
                        </a:lnSpc>
                        <a:spcBef>
                          <a:spcPts val="110"/>
                        </a:spcBef>
                      </a:pPr>
                      <a:r>
                        <a:rPr sz="1400" dirty="0">
                          <a:latin typeface="Arial Unicode MS" panose="020B0604020202020204" charset="-122"/>
                          <a:cs typeface="Arial Unicode MS" panose="020B0604020202020204" charset="-122"/>
                        </a:rPr>
                        <a:t>6</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68960">
                        <a:lnSpc>
                          <a:spcPct val="100000"/>
                        </a:lnSpc>
                        <a:spcBef>
                          <a:spcPts val="110"/>
                        </a:spcBef>
                      </a:pPr>
                      <a:r>
                        <a:rPr sz="1400" spc="-45" dirty="0">
                          <a:latin typeface="Arial Unicode MS" panose="020B0604020202020204" charset="-122"/>
                          <a:cs typeface="Arial Unicode MS" panose="020B0604020202020204" charset="-122"/>
                        </a:rPr>
                        <a:t>3.外聘研发人员的劳务费用</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cPr marL="0" marR="0" marT="0" marB="0"/>
                </a:tc>
              </a:tr>
              <a:tr h="323850">
                <a:tc>
                  <a:txBody>
                    <a:bodyPr/>
                    <a:lstStyle/>
                    <a:p>
                      <a:pPr algn="r">
                        <a:lnSpc>
                          <a:spcPct val="100000"/>
                        </a:lnSpc>
                        <a:spcBef>
                          <a:spcPts val="110"/>
                        </a:spcBef>
                      </a:pPr>
                      <a:r>
                        <a:rPr sz="1400" dirty="0">
                          <a:latin typeface="Arial Unicode MS" panose="020B0604020202020204" charset="-122"/>
                          <a:cs typeface="Arial Unicode MS" panose="020B0604020202020204" charset="-122"/>
                        </a:rPr>
                        <a:t>7</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6230">
                        <a:lnSpc>
                          <a:spcPct val="100000"/>
                        </a:lnSpc>
                        <a:spcBef>
                          <a:spcPts val="195"/>
                        </a:spcBef>
                      </a:pPr>
                      <a:r>
                        <a:rPr sz="1400" spc="-15" dirty="0">
                          <a:latin typeface="Arial Unicode MS" panose="020B0604020202020204" charset="-122"/>
                          <a:cs typeface="Arial Unicode MS" panose="020B0604020202020204" charset="-122"/>
                        </a:rPr>
                        <a:t>（二）直接投入费用（</a:t>
                      </a:r>
                      <a:r>
                        <a:rPr sz="1400" spc="-15" dirty="0">
                          <a:latin typeface="Times New Roman" panose="02020603050405020304"/>
                          <a:cs typeface="Times New Roman" panose="02020603050405020304"/>
                        </a:rPr>
                        <a:t>8+9+10+11+12+13+14+15</a:t>
                      </a:r>
                      <a:r>
                        <a:rPr sz="1400" spc="-15" dirty="0">
                          <a:latin typeface="Arial Unicode MS" panose="020B0604020202020204" charset="-122"/>
                          <a:cs typeface="Arial Unicode MS" panose="020B0604020202020204" charset="-122"/>
                        </a:rPr>
                        <a:t>）</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cPr marL="0" marR="0" marT="0" marB="0"/>
                </a:tc>
              </a:tr>
              <a:tr h="323850">
                <a:tc>
                  <a:txBody>
                    <a:bodyPr/>
                    <a:lstStyle/>
                    <a:p>
                      <a:pPr algn="r">
                        <a:lnSpc>
                          <a:spcPct val="100000"/>
                        </a:lnSpc>
                        <a:spcBef>
                          <a:spcPts val="110"/>
                        </a:spcBef>
                      </a:pPr>
                      <a:r>
                        <a:rPr sz="1400" dirty="0">
                          <a:latin typeface="Arial Unicode MS" panose="020B0604020202020204" charset="-122"/>
                          <a:cs typeface="Arial Unicode MS" panose="020B0604020202020204" charset="-122"/>
                        </a:rPr>
                        <a:t>8</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68960">
                        <a:lnSpc>
                          <a:spcPct val="100000"/>
                        </a:lnSpc>
                        <a:spcBef>
                          <a:spcPts val="110"/>
                        </a:spcBef>
                      </a:pPr>
                      <a:r>
                        <a:rPr sz="1400" spc="-40" dirty="0">
                          <a:latin typeface="Arial Unicode MS" panose="020B0604020202020204" charset="-122"/>
                          <a:cs typeface="Arial Unicode MS" panose="020B0604020202020204" charset="-122"/>
                        </a:rPr>
                        <a:t>1.研发活动直接消耗材料费用</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cPr marL="0" marR="0" marT="0" marB="0"/>
                </a:tc>
              </a:tr>
              <a:tr h="320675">
                <a:tc>
                  <a:txBody>
                    <a:bodyPr/>
                    <a:lstStyle/>
                    <a:p>
                      <a:pPr algn="r">
                        <a:lnSpc>
                          <a:spcPct val="100000"/>
                        </a:lnSpc>
                        <a:spcBef>
                          <a:spcPts val="105"/>
                        </a:spcBef>
                      </a:pPr>
                      <a:r>
                        <a:rPr sz="1400" dirty="0">
                          <a:latin typeface="Arial Unicode MS" panose="020B0604020202020204" charset="-122"/>
                          <a:cs typeface="Arial Unicode MS" panose="020B0604020202020204" charset="-122"/>
                        </a:rPr>
                        <a:t>9</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68960">
                        <a:lnSpc>
                          <a:spcPct val="100000"/>
                        </a:lnSpc>
                        <a:spcBef>
                          <a:spcPts val="105"/>
                        </a:spcBef>
                      </a:pPr>
                      <a:r>
                        <a:rPr sz="1400" spc="-40" dirty="0">
                          <a:latin typeface="Arial Unicode MS" panose="020B0604020202020204" charset="-122"/>
                          <a:cs typeface="Arial Unicode MS" panose="020B0604020202020204" charset="-122"/>
                        </a:rPr>
                        <a:t>2.研发活动直接消耗燃料费用</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cPr marL="0" marR="0" marT="0" marB="0"/>
                </a:tc>
              </a:tr>
              <a:tr h="323850">
                <a:tc>
                  <a:txBody>
                    <a:bodyPr/>
                    <a:lstStyle/>
                    <a:p>
                      <a:pPr algn="r">
                        <a:lnSpc>
                          <a:spcPct val="100000"/>
                        </a:lnSpc>
                        <a:spcBef>
                          <a:spcPts val="110"/>
                        </a:spcBef>
                      </a:pPr>
                      <a:r>
                        <a:rPr sz="1400" spc="-5" dirty="0">
                          <a:latin typeface="Arial Unicode MS" panose="020B0604020202020204" charset="-122"/>
                          <a:cs typeface="Arial Unicode MS" panose="020B0604020202020204" charset="-122"/>
                        </a:rPr>
                        <a:t>1</a:t>
                      </a:r>
                      <a:r>
                        <a:rPr sz="1400" dirty="0">
                          <a:latin typeface="Arial Unicode MS" panose="020B0604020202020204" charset="-122"/>
                          <a:cs typeface="Arial Unicode MS" panose="020B0604020202020204" charset="-122"/>
                        </a:rPr>
                        <a:t>0</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68960">
                        <a:lnSpc>
                          <a:spcPct val="100000"/>
                        </a:lnSpc>
                        <a:spcBef>
                          <a:spcPts val="110"/>
                        </a:spcBef>
                      </a:pPr>
                      <a:r>
                        <a:rPr sz="1400" spc="-40" dirty="0">
                          <a:latin typeface="Arial Unicode MS" panose="020B0604020202020204" charset="-122"/>
                          <a:cs typeface="Arial Unicode MS" panose="020B0604020202020204" charset="-122"/>
                        </a:rPr>
                        <a:t>3.研发活动直接消耗动力费用</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cPr marL="0" marR="0" marT="0" marB="0"/>
                </a:tc>
              </a:tr>
              <a:tr h="322579">
                <a:tc>
                  <a:txBody>
                    <a:bodyPr/>
                    <a:lstStyle/>
                    <a:p>
                      <a:pPr algn="r">
                        <a:lnSpc>
                          <a:spcPct val="100000"/>
                        </a:lnSpc>
                        <a:spcBef>
                          <a:spcPts val="110"/>
                        </a:spcBef>
                      </a:pPr>
                      <a:r>
                        <a:rPr sz="1400" spc="-5" dirty="0">
                          <a:latin typeface="Arial Unicode MS" panose="020B0604020202020204" charset="-122"/>
                          <a:cs typeface="Arial Unicode MS" panose="020B0604020202020204" charset="-122"/>
                        </a:rPr>
                        <a:t>1</a:t>
                      </a:r>
                      <a:r>
                        <a:rPr sz="1400" dirty="0">
                          <a:latin typeface="Arial Unicode MS" panose="020B0604020202020204" charset="-122"/>
                          <a:cs typeface="Arial Unicode MS" panose="020B0604020202020204" charset="-122"/>
                        </a:rPr>
                        <a:t>1</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68960">
                        <a:lnSpc>
                          <a:spcPct val="100000"/>
                        </a:lnSpc>
                        <a:spcBef>
                          <a:spcPts val="110"/>
                        </a:spcBef>
                      </a:pPr>
                      <a:r>
                        <a:rPr sz="1400" spc="-25" dirty="0">
                          <a:latin typeface="Arial Unicode MS" panose="020B0604020202020204" charset="-122"/>
                          <a:cs typeface="Arial Unicode MS" panose="020B0604020202020204" charset="-122"/>
                        </a:rPr>
                        <a:t>4.用于中间试验和产品试制的模具、工艺装备开发及制造费</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cPr marL="0" marR="0" marT="0" marB="0"/>
                </a:tc>
              </a:tr>
              <a:tr h="323850">
                <a:tc>
                  <a:txBody>
                    <a:bodyPr/>
                    <a:lstStyle/>
                    <a:p>
                      <a:pPr algn="r">
                        <a:lnSpc>
                          <a:spcPct val="100000"/>
                        </a:lnSpc>
                        <a:spcBef>
                          <a:spcPts val="110"/>
                        </a:spcBef>
                      </a:pPr>
                      <a:r>
                        <a:rPr sz="1400" spc="-5" dirty="0">
                          <a:latin typeface="Arial Unicode MS" panose="020B0604020202020204" charset="-122"/>
                          <a:cs typeface="Arial Unicode MS" panose="020B0604020202020204" charset="-122"/>
                        </a:rPr>
                        <a:t>1</a:t>
                      </a:r>
                      <a:r>
                        <a:rPr sz="1400" dirty="0">
                          <a:latin typeface="Arial Unicode MS" panose="020B0604020202020204" charset="-122"/>
                          <a:cs typeface="Arial Unicode MS" panose="020B0604020202020204" charset="-122"/>
                        </a:rPr>
                        <a:t>2</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68960">
                        <a:lnSpc>
                          <a:spcPct val="100000"/>
                        </a:lnSpc>
                        <a:spcBef>
                          <a:spcPts val="110"/>
                        </a:spcBef>
                      </a:pPr>
                      <a:r>
                        <a:rPr sz="1400" spc="-25" dirty="0">
                          <a:latin typeface="Arial Unicode MS" panose="020B0604020202020204" charset="-122"/>
                          <a:cs typeface="Arial Unicode MS" panose="020B0604020202020204" charset="-122"/>
                        </a:rPr>
                        <a:t>5.用于不构成固定资产的样品、样机及一般测试手段购置费</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cPr marL="0" marR="0" marT="0" marB="0"/>
                </a:tc>
              </a:tr>
              <a:tr h="323214">
                <a:tc>
                  <a:txBody>
                    <a:bodyPr/>
                    <a:lstStyle/>
                    <a:p>
                      <a:pPr algn="r">
                        <a:lnSpc>
                          <a:spcPct val="100000"/>
                        </a:lnSpc>
                        <a:spcBef>
                          <a:spcPts val="110"/>
                        </a:spcBef>
                      </a:pPr>
                      <a:r>
                        <a:rPr sz="1400" spc="-5" dirty="0">
                          <a:latin typeface="Arial Unicode MS" panose="020B0604020202020204" charset="-122"/>
                          <a:cs typeface="Arial Unicode MS" panose="020B0604020202020204" charset="-122"/>
                        </a:rPr>
                        <a:t>1</a:t>
                      </a:r>
                      <a:r>
                        <a:rPr sz="1400" dirty="0">
                          <a:latin typeface="Arial Unicode MS" panose="020B0604020202020204" charset="-122"/>
                          <a:cs typeface="Arial Unicode MS" panose="020B0604020202020204" charset="-122"/>
                        </a:rPr>
                        <a:t>3</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68960">
                        <a:lnSpc>
                          <a:spcPct val="100000"/>
                        </a:lnSpc>
                        <a:spcBef>
                          <a:spcPts val="110"/>
                        </a:spcBef>
                      </a:pPr>
                      <a:r>
                        <a:rPr sz="1400" spc="-45" dirty="0">
                          <a:latin typeface="Arial Unicode MS" panose="020B0604020202020204" charset="-122"/>
                          <a:cs typeface="Arial Unicode MS" panose="020B0604020202020204" charset="-122"/>
                        </a:rPr>
                        <a:t>6.用于试制产品的检验费</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cPr marL="0" marR="0" marT="0" marB="0"/>
                </a:tc>
              </a:tr>
              <a:tr h="322580">
                <a:tc>
                  <a:txBody>
                    <a:bodyPr/>
                    <a:lstStyle/>
                    <a:p>
                      <a:pPr algn="r">
                        <a:lnSpc>
                          <a:spcPct val="100000"/>
                        </a:lnSpc>
                        <a:spcBef>
                          <a:spcPts val="115"/>
                        </a:spcBef>
                      </a:pPr>
                      <a:r>
                        <a:rPr sz="1400" spc="-5" dirty="0">
                          <a:latin typeface="Arial Unicode MS" panose="020B0604020202020204" charset="-122"/>
                          <a:cs typeface="Arial Unicode MS" panose="020B0604020202020204" charset="-122"/>
                        </a:rPr>
                        <a:t>1</a:t>
                      </a:r>
                      <a:r>
                        <a:rPr sz="1400" dirty="0">
                          <a:latin typeface="Arial Unicode MS" panose="020B0604020202020204" charset="-122"/>
                          <a:cs typeface="Arial Unicode MS" panose="020B0604020202020204" charset="-122"/>
                        </a:rPr>
                        <a:t>4</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68960">
                        <a:lnSpc>
                          <a:spcPct val="100000"/>
                        </a:lnSpc>
                        <a:spcBef>
                          <a:spcPts val="115"/>
                        </a:spcBef>
                      </a:pPr>
                      <a:r>
                        <a:rPr sz="1400" spc="-20" dirty="0">
                          <a:latin typeface="Arial Unicode MS" panose="020B0604020202020204" charset="-122"/>
                          <a:cs typeface="Arial Unicode MS" panose="020B0604020202020204" charset="-122"/>
                        </a:rPr>
                        <a:t>7.用于研发活动的仪器、设备的运行维护、调整、检验、维修等费用</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cPr marL="0" marR="0" marT="0" marB="0"/>
                </a:tc>
              </a:tr>
              <a:tr h="193147">
                <a:tc rowSpan="2">
                  <a:txBody>
                    <a:bodyPr/>
                    <a:lstStyle/>
                    <a:p>
                      <a:pPr marL="285750">
                        <a:lnSpc>
                          <a:spcPct val="100000"/>
                        </a:lnSpc>
                        <a:spcBef>
                          <a:spcPts val="120"/>
                        </a:spcBef>
                      </a:pPr>
                      <a:r>
                        <a:rPr sz="1400" spc="-5" dirty="0">
                          <a:latin typeface="Arial Unicode MS" panose="020B0604020202020204" charset="-122"/>
                          <a:cs typeface="Arial Unicode MS" panose="020B0604020202020204" charset="-122"/>
                        </a:rPr>
                        <a:t>1</a:t>
                      </a:r>
                      <a:r>
                        <a:rPr sz="1400" dirty="0">
                          <a:latin typeface="Arial Unicode MS" panose="020B0604020202020204" charset="-122"/>
                          <a:cs typeface="Arial Unicode MS" panose="020B0604020202020204" charset="-122"/>
                        </a:rPr>
                        <a:t>5</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568960">
                        <a:lnSpc>
                          <a:spcPct val="100000"/>
                        </a:lnSpc>
                        <a:spcBef>
                          <a:spcPts val="120"/>
                        </a:spcBef>
                      </a:pPr>
                      <a:r>
                        <a:rPr sz="1400" spc="-25" dirty="0">
                          <a:latin typeface="Arial Unicode MS" panose="020B0604020202020204" charset="-122"/>
                          <a:cs typeface="Arial Unicode MS" panose="020B0604020202020204" charset="-122"/>
                        </a:rPr>
                        <a:t>8.通过经营租赁方式租入的用于研发活动的仪器、设备租赁费</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T w="12700">
                      <a:solidFill>
                        <a:srgbClr val="000000"/>
                      </a:solidFill>
                      <a:prstDash val="solid"/>
                    </a:lnT>
                    <a:lnB w="8597">
                      <a:solidFill>
                        <a:srgbClr val="C1C1C1"/>
                      </a:solidFill>
                      <a:prstDash val="solid"/>
                    </a:lnB>
                  </a:tcPr>
                </a:tc>
                <a:tc rowSpan="2">
                  <a:txBody>
                    <a:bodyPr/>
                    <a:lstStyle/>
                    <a:p>
                      <a:endParaRPr sz="1400">
                        <a:latin typeface="Arial Unicode MS" panose="020B0604020202020204" charset="-122"/>
                        <a:cs typeface="Arial Unicode MS" panose="020B0604020202020204" charset="-122"/>
                      </a:endParaRPr>
                    </a:p>
                  </a:txBody>
                  <a:tcPr marL="0" marR="0" marT="0" marB="0">
                    <a:lnR w="19050">
                      <a:solidFill>
                        <a:srgbClr val="000000"/>
                      </a:solidFill>
                      <a:prstDash val="solid"/>
                    </a:lnR>
                    <a:lnT w="12700">
                      <a:solidFill>
                        <a:srgbClr val="000000"/>
                      </a:solidFill>
                      <a:prstDash val="solid"/>
                    </a:lnT>
                    <a:lnB w="12700">
                      <a:solidFill>
                        <a:srgbClr val="000000"/>
                      </a:solidFill>
                      <a:prstDash val="solid"/>
                    </a:lnB>
                  </a:tcPr>
                </a:tc>
              </a:tr>
              <a:tr h="130702">
                <a:tc vMerge="1">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T w="8597">
                      <a:solidFill>
                        <a:srgbClr val="C1C1C1"/>
                      </a:solidFill>
                      <a:prstDash val="solid"/>
                    </a:lnT>
                    <a:lnB w="12700">
                      <a:solidFill>
                        <a:srgbClr val="000000"/>
                      </a:solidFill>
                      <a:prstDash val="solid"/>
                    </a:lnB>
                  </a:tcPr>
                </a:tc>
                <a:tc vMerge="1">
                  <a:tcPr marL="0" marR="0" marT="0" marB="0">
                    <a:lnR w="1905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7092" y="6254013"/>
            <a:ext cx="164465" cy="163830"/>
          </a:xfrm>
          <a:prstGeom prst="rect">
            <a:avLst/>
          </a:prstGeom>
        </p:spPr>
        <p:txBody>
          <a:bodyPr vert="horz" wrap="square" lIns="0" tIns="0" rIns="0" bIns="0" rtlCol="0">
            <a:spAutoFit/>
          </a:bodyPr>
          <a:lstStyle/>
          <a:p>
            <a:pPr marL="12700">
              <a:lnSpc>
                <a:spcPct val="100000"/>
              </a:lnSpc>
            </a:pPr>
            <a:r>
              <a:rPr sz="1000" spc="-20" dirty="0">
                <a:solidFill>
                  <a:srgbClr val="7C7C7C"/>
                </a:solidFill>
                <a:latin typeface="Arial" panose="020B0604020202020204"/>
                <a:cs typeface="Arial" panose="020B0604020202020204"/>
              </a:rPr>
              <a:t>8</a:t>
            </a:r>
            <a:r>
              <a:rPr sz="1000" spc="-5" dirty="0">
                <a:solidFill>
                  <a:srgbClr val="7C7C7C"/>
                </a:solidFill>
                <a:latin typeface="Arial" panose="020B0604020202020204"/>
                <a:cs typeface="Arial" panose="020B0604020202020204"/>
              </a:rPr>
              <a:t>4</a:t>
            </a:r>
            <a:endParaRPr sz="1000">
              <a:latin typeface="Arial" panose="020B0604020202020204"/>
              <a:cs typeface="Arial" panose="020B0604020202020204"/>
            </a:endParaRPr>
          </a:p>
        </p:txBody>
      </p:sp>
      <p:sp>
        <p:nvSpPr>
          <p:cNvPr id="3" name="object 3"/>
          <p:cNvSpPr/>
          <p:nvPr/>
        </p:nvSpPr>
        <p:spPr>
          <a:xfrm>
            <a:off x="5039867" y="260604"/>
            <a:ext cx="6763511" cy="484632"/>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800" spc="-5" dirty="0"/>
              <a:t>调整及填报情况详解</a:t>
            </a:r>
            <a:endParaRPr sz="2800"/>
          </a:p>
        </p:txBody>
      </p:sp>
      <p:sp>
        <p:nvSpPr>
          <p:cNvPr id="6" name="object 6"/>
          <p:cNvSpPr txBox="1"/>
          <p:nvPr/>
        </p:nvSpPr>
        <p:spPr>
          <a:xfrm>
            <a:off x="5599303" y="272034"/>
            <a:ext cx="4330700" cy="315595"/>
          </a:xfrm>
          <a:prstGeom prst="rect">
            <a:avLst/>
          </a:prstGeom>
        </p:spPr>
        <p:txBody>
          <a:bodyPr vert="horz" wrap="square" lIns="0" tIns="0" rIns="0" bIns="0" rtlCol="0">
            <a:spAutoFit/>
          </a:bodyPr>
          <a:lstStyle/>
          <a:p>
            <a:pPr marL="12700">
              <a:lnSpc>
                <a:spcPct val="100000"/>
              </a:lnSpc>
            </a:pPr>
            <a:r>
              <a:rPr sz="2000" spc="-10" dirty="0">
                <a:solidFill>
                  <a:srgbClr val="FFFFFF"/>
                </a:solidFill>
                <a:latin typeface="Arial Unicode MS" panose="020B0604020202020204" charset="-122"/>
                <a:cs typeface="Arial Unicode MS" panose="020B0604020202020204" charset="-122"/>
              </a:rPr>
              <a:t>研发费用加计扣除优惠明细表</a:t>
            </a:r>
            <a:r>
              <a:rPr sz="2000" spc="-10" dirty="0">
                <a:solidFill>
                  <a:srgbClr val="FFFFFF"/>
                </a:solidFill>
                <a:latin typeface="Arial" panose="020B0604020202020204"/>
                <a:cs typeface="Arial" panose="020B0604020202020204"/>
              </a:rPr>
              <a:t>A107012</a:t>
            </a:r>
            <a:endParaRPr sz="2000">
              <a:latin typeface="Arial" panose="020B0604020202020204"/>
              <a:cs typeface="Arial" panose="020B0604020202020204"/>
            </a:endParaRPr>
          </a:p>
        </p:txBody>
      </p:sp>
      <p:sp>
        <p:nvSpPr>
          <p:cNvPr id="7" name="object 7"/>
          <p:cNvSpPr/>
          <p:nvPr/>
        </p:nvSpPr>
        <p:spPr>
          <a:xfrm>
            <a:off x="873125" y="1031875"/>
            <a:ext cx="0" cy="5697855"/>
          </a:xfrm>
          <a:custGeom>
            <a:avLst/>
            <a:gdLst/>
            <a:ahLst/>
            <a:cxnLst/>
            <a:rect l="l" t="t" r="r" b="b"/>
            <a:pathLst>
              <a:path h="5697855">
                <a:moveTo>
                  <a:pt x="0" y="0"/>
                </a:moveTo>
                <a:lnTo>
                  <a:pt x="0" y="5697537"/>
                </a:lnTo>
              </a:path>
            </a:pathLst>
          </a:custGeom>
          <a:ln w="12700">
            <a:solidFill>
              <a:srgbClr val="000000"/>
            </a:solidFill>
          </a:ln>
        </p:spPr>
        <p:txBody>
          <a:bodyPr wrap="square" lIns="0" tIns="0" rIns="0" bIns="0" rtlCol="0"/>
          <a:lstStyle/>
          <a:p/>
        </p:txBody>
      </p:sp>
      <p:sp>
        <p:nvSpPr>
          <p:cNvPr id="8" name="object 8"/>
          <p:cNvSpPr/>
          <p:nvPr/>
        </p:nvSpPr>
        <p:spPr>
          <a:xfrm>
            <a:off x="7131050" y="1031875"/>
            <a:ext cx="0" cy="5697855"/>
          </a:xfrm>
          <a:custGeom>
            <a:avLst/>
            <a:gdLst/>
            <a:ahLst/>
            <a:cxnLst/>
            <a:rect l="l" t="t" r="r" b="b"/>
            <a:pathLst>
              <a:path h="5697855">
                <a:moveTo>
                  <a:pt x="0" y="0"/>
                </a:moveTo>
                <a:lnTo>
                  <a:pt x="0" y="5697537"/>
                </a:lnTo>
              </a:path>
            </a:pathLst>
          </a:custGeom>
          <a:ln w="12700">
            <a:solidFill>
              <a:srgbClr val="000000"/>
            </a:solidFill>
          </a:ln>
        </p:spPr>
        <p:txBody>
          <a:bodyPr wrap="square" lIns="0" tIns="0" rIns="0" bIns="0" rtlCol="0"/>
          <a:lstStyle/>
          <a:p/>
        </p:txBody>
      </p:sp>
      <p:sp>
        <p:nvSpPr>
          <p:cNvPr id="9" name="object 9"/>
          <p:cNvSpPr/>
          <p:nvPr/>
        </p:nvSpPr>
        <p:spPr>
          <a:xfrm>
            <a:off x="352425" y="1330325"/>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10" name="object 10"/>
          <p:cNvSpPr/>
          <p:nvPr/>
        </p:nvSpPr>
        <p:spPr>
          <a:xfrm>
            <a:off x="352425" y="1622425"/>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11" name="object 11"/>
          <p:cNvSpPr/>
          <p:nvPr/>
        </p:nvSpPr>
        <p:spPr>
          <a:xfrm>
            <a:off x="352425" y="1914525"/>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12" name="object 12"/>
          <p:cNvSpPr/>
          <p:nvPr/>
        </p:nvSpPr>
        <p:spPr>
          <a:xfrm>
            <a:off x="352425" y="2206625"/>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13" name="object 13"/>
          <p:cNvSpPr/>
          <p:nvPr/>
        </p:nvSpPr>
        <p:spPr>
          <a:xfrm>
            <a:off x="352425" y="2498725"/>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14" name="object 14"/>
          <p:cNvSpPr/>
          <p:nvPr/>
        </p:nvSpPr>
        <p:spPr>
          <a:xfrm>
            <a:off x="352425" y="2790825"/>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15" name="object 15"/>
          <p:cNvSpPr/>
          <p:nvPr/>
        </p:nvSpPr>
        <p:spPr>
          <a:xfrm>
            <a:off x="352425" y="3217798"/>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16" name="object 16"/>
          <p:cNvSpPr/>
          <p:nvPr/>
        </p:nvSpPr>
        <p:spPr>
          <a:xfrm>
            <a:off x="352425" y="3510026"/>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17" name="object 17"/>
          <p:cNvSpPr/>
          <p:nvPr/>
        </p:nvSpPr>
        <p:spPr>
          <a:xfrm>
            <a:off x="352425" y="3801998"/>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18" name="object 18"/>
          <p:cNvSpPr/>
          <p:nvPr/>
        </p:nvSpPr>
        <p:spPr>
          <a:xfrm>
            <a:off x="352425" y="4094098"/>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19" name="object 19"/>
          <p:cNvSpPr/>
          <p:nvPr/>
        </p:nvSpPr>
        <p:spPr>
          <a:xfrm>
            <a:off x="352425" y="4386198"/>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20" name="object 20"/>
          <p:cNvSpPr/>
          <p:nvPr/>
        </p:nvSpPr>
        <p:spPr>
          <a:xfrm>
            <a:off x="352425" y="4678298"/>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21" name="object 21"/>
          <p:cNvSpPr/>
          <p:nvPr/>
        </p:nvSpPr>
        <p:spPr>
          <a:xfrm>
            <a:off x="352425" y="4970398"/>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22" name="object 22"/>
          <p:cNvSpPr/>
          <p:nvPr/>
        </p:nvSpPr>
        <p:spPr>
          <a:xfrm>
            <a:off x="352425" y="5262626"/>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23" name="object 23"/>
          <p:cNvSpPr/>
          <p:nvPr/>
        </p:nvSpPr>
        <p:spPr>
          <a:xfrm>
            <a:off x="352425" y="5554726"/>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24" name="object 24"/>
          <p:cNvSpPr/>
          <p:nvPr/>
        </p:nvSpPr>
        <p:spPr>
          <a:xfrm>
            <a:off x="352425" y="5846762"/>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25" name="object 25"/>
          <p:cNvSpPr/>
          <p:nvPr/>
        </p:nvSpPr>
        <p:spPr>
          <a:xfrm>
            <a:off x="352425" y="6138862"/>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26" name="object 26"/>
          <p:cNvSpPr/>
          <p:nvPr/>
        </p:nvSpPr>
        <p:spPr>
          <a:xfrm>
            <a:off x="352425" y="6430962"/>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27" name="object 27"/>
          <p:cNvSpPr/>
          <p:nvPr/>
        </p:nvSpPr>
        <p:spPr>
          <a:xfrm>
            <a:off x="361950" y="1031875"/>
            <a:ext cx="0" cy="5697855"/>
          </a:xfrm>
          <a:custGeom>
            <a:avLst/>
            <a:gdLst/>
            <a:ahLst/>
            <a:cxnLst/>
            <a:rect l="l" t="t" r="r" b="b"/>
            <a:pathLst>
              <a:path h="5697855">
                <a:moveTo>
                  <a:pt x="0" y="0"/>
                </a:moveTo>
                <a:lnTo>
                  <a:pt x="0" y="5697537"/>
                </a:lnTo>
              </a:path>
            </a:pathLst>
          </a:custGeom>
          <a:ln w="19050">
            <a:solidFill>
              <a:srgbClr val="000000"/>
            </a:solidFill>
          </a:ln>
        </p:spPr>
        <p:txBody>
          <a:bodyPr wrap="square" lIns="0" tIns="0" rIns="0" bIns="0" rtlCol="0"/>
          <a:lstStyle/>
          <a:p/>
        </p:txBody>
      </p:sp>
      <p:sp>
        <p:nvSpPr>
          <p:cNvPr id="28" name="object 28"/>
          <p:cNvSpPr/>
          <p:nvPr/>
        </p:nvSpPr>
        <p:spPr>
          <a:xfrm>
            <a:off x="7740650" y="1031875"/>
            <a:ext cx="0" cy="5697855"/>
          </a:xfrm>
          <a:custGeom>
            <a:avLst/>
            <a:gdLst/>
            <a:ahLst/>
            <a:cxnLst/>
            <a:rect l="l" t="t" r="r" b="b"/>
            <a:pathLst>
              <a:path h="5697855">
                <a:moveTo>
                  <a:pt x="0" y="0"/>
                </a:moveTo>
                <a:lnTo>
                  <a:pt x="0" y="5697537"/>
                </a:lnTo>
              </a:path>
            </a:pathLst>
          </a:custGeom>
          <a:ln w="19050">
            <a:solidFill>
              <a:srgbClr val="000000"/>
            </a:solidFill>
          </a:ln>
        </p:spPr>
        <p:txBody>
          <a:bodyPr wrap="square" lIns="0" tIns="0" rIns="0" bIns="0" rtlCol="0"/>
          <a:lstStyle/>
          <a:p/>
        </p:txBody>
      </p:sp>
      <p:sp>
        <p:nvSpPr>
          <p:cNvPr id="29" name="object 29"/>
          <p:cNvSpPr/>
          <p:nvPr/>
        </p:nvSpPr>
        <p:spPr>
          <a:xfrm>
            <a:off x="352425" y="1038225"/>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30" name="object 30"/>
          <p:cNvSpPr/>
          <p:nvPr/>
        </p:nvSpPr>
        <p:spPr>
          <a:xfrm>
            <a:off x="352425" y="6723062"/>
            <a:ext cx="7397750" cy="0"/>
          </a:xfrm>
          <a:custGeom>
            <a:avLst/>
            <a:gdLst/>
            <a:ahLst/>
            <a:cxnLst/>
            <a:rect l="l" t="t" r="r" b="b"/>
            <a:pathLst>
              <a:path w="7397750">
                <a:moveTo>
                  <a:pt x="0" y="0"/>
                </a:moveTo>
                <a:lnTo>
                  <a:pt x="7397750" y="0"/>
                </a:lnTo>
              </a:path>
            </a:pathLst>
          </a:custGeom>
          <a:ln w="12700">
            <a:solidFill>
              <a:srgbClr val="000000"/>
            </a:solidFill>
          </a:ln>
        </p:spPr>
        <p:txBody>
          <a:bodyPr wrap="square" lIns="0" tIns="0" rIns="0" bIns="0" rtlCol="0"/>
          <a:lstStyle/>
          <a:p/>
        </p:txBody>
      </p:sp>
      <p:sp>
        <p:nvSpPr>
          <p:cNvPr id="31" name="object 31"/>
          <p:cNvSpPr txBox="1"/>
          <p:nvPr/>
        </p:nvSpPr>
        <p:spPr>
          <a:xfrm>
            <a:off x="514299" y="1052144"/>
            <a:ext cx="203200" cy="221615"/>
          </a:xfrm>
          <a:prstGeom prst="rect">
            <a:avLst/>
          </a:prstGeom>
        </p:spPr>
        <p:txBody>
          <a:bodyPr vert="horz" wrap="square" lIns="0" tIns="0" rIns="0" bIns="0" rtlCol="0">
            <a:spAutoFit/>
          </a:bodyPr>
          <a:lstStyle/>
          <a:p>
            <a:pPr marL="12700">
              <a:lnSpc>
                <a:spcPct val="100000"/>
              </a:lnSpc>
            </a:pPr>
            <a:r>
              <a:rPr sz="1400" spc="-90" dirty="0">
                <a:latin typeface="Arial Unicode MS" panose="020B0604020202020204" charset="-122"/>
                <a:cs typeface="Arial Unicode MS" panose="020B0604020202020204" charset="-122"/>
              </a:rPr>
              <a:t>1</a:t>
            </a:r>
            <a:r>
              <a:rPr sz="1400" spc="-80" dirty="0">
                <a:latin typeface="Arial Unicode MS" panose="020B0604020202020204" charset="-122"/>
                <a:cs typeface="Arial Unicode MS" panose="020B0604020202020204" charset="-122"/>
              </a:rPr>
              <a:t>6</a:t>
            </a:r>
            <a:endParaRPr sz="1400">
              <a:latin typeface="Arial Unicode MS" panose="020B0604020202020204" charset="-122"/>
              <a:cs typeface="Arial Unicode MS" panose="020B0604020202020204" charset="-122"/>
            </a:endParaRPr>
          </a:p>
        </p:txBody>
      </p:sp>
      <p:sp>
        <p:nvSpPr>
          <p:cNvPr id="32" name="object 32"/>
          <p:cNvSpPr txBox="1"/>
          <p:nvPr/>
        </p:nvSpPr>
        <p:spPr>
          <a:xfrm>
            <a:off x="1183639" y="1052144"/>
            <a:ext cx="2078989" cy="221615"/>
          </a:xfrm>
          <a:prstGeom prst="rect">
            <a:avLst/>
          </a:prstGeom>
        </p:spPr>
        <p:txBody>
          <a:bodyPr vert="horz" wrap="square" lIns="0" tIns="0" rIns="0" bIns="0" rtlCol="0">
            <a:spAutoFit/>
          </a:bodyPr>
          <a:lstStyle/>
          <a:p>
            <a:pPr marL="12700">
              <a:lnSpc>
                <a:spcPct val="100000"/>
              </a:lnSpc>
            </a:pPr>
            <a:r>
              <a:rPr sz="1400" spc="-30" dirty="0">
                <a:latin typeface="Arial Unicode MS" panose="020B0604020202020204" charset="-122"/>
                <a:cs typeface="Arial Unicode MS" panose="020B0604020202020204" charset="-122"/>
              </a:rPr>
              <a:t>（三）折旧费用（17+18）</a:t>
            </a:r>
            <a:endParaRPr sz="1400">
              <a:latin typeface="Arial Unicode MS" panose="020B0604020202020204" charset="-122"/>
              <a:cs typeface="Arial Unicode MS" panose="020B0604020202020204" charset="-122"/>
            </a:endParaRPr>
          </a:p>
        </p:txBody>
      </p:sp>
      <p:sp>
        <p:nvSpPr>
          <p:cNvPr id="33" name="object 33"/>
          <p:cNvSpPr txBox="1"/>
          <p:nvPr/>
        </p:nvSpPr>
        <p:spPr>
          <a:xfrm>
            <a:off x="514299" y="1344803"/>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1</a:t>
            </a:r>
            <a:r>
              <a:rPr sz="1400" spc="-80" dirty="0">
                <a:latin typeface="Arial Unicode MS" panose="020B0604020202020204" charset="-122"/>
                <a:cs typeface="Arial Unicode MS" panose="020B0604020202020204" charset="-122"/>
              </a:rPr>
              <a:t>7</a:t>
            </a:r>
            <a:endParaRPr sz="1400">
              <a:latin typeface="Arial Unicode MS" panose="020B0604020202020204" charset="-122"/>
              <a:cs typeface="Arial Unicode MS" panose="020B0604020202020204" charset="-122"/>
            </a:endParaRPr>
          </a:p>
        </p:txBody>
      </p:sp>
      <p:sp>
        <p:nvSpPr>
          <p:cNvPr id="34" name="object 34"/>
          <p:cNvSpPr txBox="1"/>
          <p:nvPr/>
        </p:nvSpPr>
        <p:spPr>
          <a:xfrm>
            <a:off x="1436624" y="1344803"/>
            <a:ext cx="2422525" cy="221615"/>
          </a:xfrm>
          <a:prstGeom prst="rect">
            <a:avLst/>
          </a:prstGeom>
        </p:spPr>
        <p:txBody>
          <a:bodyPr vert="horz" wrap="square" lIns="0" tIns="0" rIns="0" bIns="0" rtlCol="0">
            <a:spAutoFit/>
          </a:bodyPr>
          <a:lstStyle/>
          <a:p>
            <a:pPr marL="12700">
              <a:lnSpc>
                <a:spcPct val="100000"/>
              </a:lnSpc>
            </a:pPr>
            <a:r>
              <a:rPr sz="1400" spc="-40" dirty="0">
                <a:latin typeface="Arial Unicode MS" panose="020B0604020202020204" charset="-122"/>
                <a:cs typeface="Arial Unicode MS" panose="020B0604020202020204" charset="-122"/>
              </a:rPr>
              <a:t>1.用于研发活动的仪器的折旧费</a:t>
            </a:r>
            <a:endParaRPr sz="1400">
              <a:latin typeface="Arial Unicode MS" panose="020B0604020202020204" charset="-122"/>
              <a:cs typeface="Arial Unicode MS" panose="020B0604020202020204" charset="-122"/>
            </a:endParaRPr>
          </a:p>
        </p:txBody>
      </p:sp>
      <p:sp>
        <p:nvSpPr>
          <p:cNvPr id="35" name="object 35"/>
          <p:cNvSpPr txBox="1"/>
          <p:nvPr/>
        </p:nvSpPr>
        <p:spPr>
          <a:xfrm>
            <a:off x="514299" y="1637157"/>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1</a:t>
            </a:r>
            <a:r>
              <a:rPr sz="1400" spc="-80" dirty="0">
                <a:latin typeface="Arial Unicode MS" panose="020B0604020202020204" charset="-122"/>
                <a:cs typeface="Arial Unicode MS" panose="020B0604020202020204" charset="-122"/>
              </a:rPr>
              <a:t>8</a:t>
            </a:r>
            <a:endParaRPr sz="1400">
              <a:latin typeface="Arial Unicode MS" panose="020B0604020202020204" charset="-122"/>
              <a:cs typeface="Arial Unicode MS" panose="020B0604020202020204" charset="-122"/>
            </a:endParaRPr>
          </a:p>
        </p:txBody>
      </p:sp>
      <p:sp>
        <p:nvSpPr>
          <p:cNvPr id="36" name="object 36"/>
          <p:cNvSpPr txBox="1"/>
          <p:nvPr/>
        </p:nvSpPr>
        <p:spPr>
          <a:xfrm>
            <a:off x="514299" y="1929129"/>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1</a:t>
            </a:r>
            <a:r>
              <a:rPr sz="1400" spc="-80" dirty="0">
                <a:latin typeface="Arial Unicode MS" panose="020B0604020202020204" charset="-122"/>
                <a:cs typeface="Arial Unicode MS" panose="020B0604020202020204" charset="-122"/>
              </a:rPr>
              <a:t>9</a:t>
            </a:r>
            <a:endParaRPr sz="1400">
              <a:latin typeface="Arial Unicode MS" panose="020B0604020202020204" charset="-122"/>
              <a:cs typeface="Arial Unicode MS" panose="020B0604020202020204" charset="-122"/>
            </a:endParaRPr>
          </a:p>
        </p:txBody>
      </p:sp>
      <p:sp>
        <p:nvSpPr>
          <p:cNvPr id="37" name="object 37"/>
          <p:cNvSpPr txBox="1"/>
          <p:nvPr/>
        </p:nvSpPr>
        <p:spPr>
          <a:xfrm>
            <a:off x="1183639" y="1637157"/>
            <a:ext cx="2715260" cy="513715"/>
          </a:xfrm>
          <a:prstGeom prst="rect">
            <a:avLst/>
          </a:prstGeom>
        </p:spPr>
        <p:txBody>
          <a:bodyPr vert="horz" wrap="square" lIns="0" tIns="0" rIns="0" bIns="0" rtlCol="0">
            <a:spAutoFit/>
          </a:bodyPr>
          <a:lstStyle/>
          <a:p>
            <a:pPr marL="265430">
              <a:lnSpc>
                <a:spcPct val="100000"/>
              </a:lnSpc>
            </a:pPr>
            <a:r>
              <a:rPr sz="1400" spc="-40" dirty="0">
                <a:latin typeface="Arial Unicode MS" panose="020B0604020202020204" charset="-122"/>
                <a:cs typeface="Arial Unicode MS" panose="020B0604020202020204" charset="-122"/>
              </a:rPr>
              <a:t>2.用于研发活动的设备的折旧费</a:t>
            </a:r>
            <a:endParaRPr sz="1400">
              <a:latin typeface="Arial Unicode MS" panose="020B0604020202020204" charset="-122"/>
              <a:cs typeface="Arial Unicode MS" panose="020B0604020202020204" charset="-122"/>
            </a:endParaRPr>
          </a:p>
          <a:p>
            <a:pPr marL="12700">
              <a:lnSpc>
                <a:spcPct val="100000"/>
              </a:lnSpc>
              <a:spcBef>
                <a:spcPts val="615"/>
              </a:spcBef>
            </a:pPr>
            <a:r>
              <a:rPr sz="1400" spc="-30" dirty="0">
                <a:latin typeface="Arial Unicode MS" panose="020B0604020202020204" charset="-122"/>
                <a:cs typeface="Arial Unicode MS" panose="020B0604020202020204" charset="-122"/>
              </a:rPr>
              <a:t>（四）无形资产摊销（20+21+22）</a:t>
            </a:r>
            <a:endParaRPr sz="1400">
              <a:latin typeface="Arial Unicode MS" panose="020B0604020202020204" charset="-122"/>
              <a:cs typeface="Arial Unicode MS" panose="020B0604020202020204" charset="-122"/>
            </a:endParaRPr>
          </a:p>
        </p:txBody>
      </p:sp>
      <p:sp>
        <p:nvSpPr>
          <p:cNvPr id="38" name="object 38"/>
          <p:cNvSpPr txBox="1"/>
          <p:nvPr/>
        </p:nvSpPr>
        <p:spPr>
          <a:xfrm>
            <a:off x="514299" y="2221357"/>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0</a:t>
            </a:r>
            <a:endParaRPr sz="1400">
              <a:latin typeface="Arial Unicode MS" panose="020B0604020202020204" charset="-122"/>
              <a:cs typeface="Arial Unicode MS" panose="020B0604020202020204" charset="-122"/>
            </a:endParaRPr>
          </a:p>
        </p:txBody>
      </p:sp>
      <p:sp>
        <p:nvSpPr>
          <p:cNvPr id="39" name="object 39"/>
          <p:cNvSpPr txBox="1"/>
          <p:nvPr/>
        </p:nvSpPr>
        <p:spPr>
          <a:xfrm>
            <a:off x="1436624" y="2221357"/>
            <a:ext cx="2598420" cy="221615"/>
          </a:xfrm>
          <a:prstGeom prst="rect">
            <a:avLst/>
          </a:prstGeom>
        </p:spPr>
        <p:txBody>
          <a:bodyPr vert="horz" wrap="square" lIns="0" tIns="0" rIns="0" bIns="0" rtlCol="0">
            <a:spAutoFit/>
          </a:bodyPr>
          <a:lstStyle/>
          <a:p>
            <a:pPr marL="12700">
              <a:lnSpc>
                <a:spcPct val="100000"/>
              </a:lnSpc>
            </a:pPr>
            <a:r>
              <a:rPr sz="1400" spc="-35" dirty="0">
                <a:latin typeface="Arial Unicode MS" panose="020B0604020202020204" charset="-122"/>
                <a:cs typeface="Arial Unicode MS" panose="020B0604020202020204" charset="-122"/>
              </a:rPr>
              <a:t>1.用于研发活动的软件的摊销费用</a:t>
            </a:r>
            <a:endParaRPr sz="1400">
              <a:latin typeface="Arial Unicode MS" panose="020B0604020202020204" charset="-122"/>
              <a:cs typeface="Arial Unicode MS" panose="020B0604020202020204" charset="-122"/>
            </a:endParaRPr>
          </a:p>
        </p:txBody>
      </p:sp>
      <p:sp>
        <p:nvSpPr>
          <p:cNvPr id="40" name="object 40"/>
          <p:cNvSpPr txBox="1"/>
          <p:nvPr/>
        </p:nvSpPr>
        <p:spPr>
          <a:xfrm>
            <a:off x="514299" y="2513457"/>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1</a:t>
            </a:r>
            <a:endParaRPr sz="1400">
              <a:latin typeface="Arial Unicode MS" panose="020B0604020202020204" charset="-122"/>
              <a:cs typeface="Arial Unicode MS" panose="020B0604020202020204" charset="-122"/>
            </a:endParaRPr>
          </a:p>
        </p:txBody>
      </p:sp>
      <p:sp>
        <p:nvSpPr>
          <p:cNvPr id="41" name="object 41"/>
          <p:cNvSpPr txBox="1"/>
          <p:nvPr/>
        </p:nvSpPr>
        <p:spPr>
          <a:xfrm>
            <a:off x="1436624" y="2513457"/>
            <a:ext cx="2776220" cy="221615"/>
          </a:xfrm>
          <a:prstGeom prst="rect">
            <a:avLst/>
          </a:prstGeom>
        </p:spPr>
        <p:txBody>
          <a:bodyPr vert="horz" wrap="square" lIns="0" tIns="0" rIns="0" bIns="0" rtlCol="0">
            <a:spAutoFit/>
          </a:bodyPr>
          <a:lstStyle/>
          <a:p>
            <a:pPr marL="12700">
              <a:lnSpc>
                <a:spcPct val="100000"/>
              </a:lnSpc>
            </a:pPr>
            <a:r>
              <a:rPr sz="1400" spc="-35" dirty="0">
                <a:latin typeface="Arial Unicode MS" panose="020B0604020202020204" charset="-122"/>
                <a:cs typeface="Arial Unicode MS" panose="020B0604020202020204" charset="-122"/>
              </a:rPr>
              <a:t>2.用于研发活动的专利权的摊销费用</a:t>
            </a:r>
            <a:endParaRPr sz="1400">
              <a:latin typeface="Arial Unicode MS" panose="020B0604020202020204" charset="-122"/>
              <a:cs typeface="Arial Unicode MS" panose="020B0604020202020204" charset="-122"/>
            </a:endParaRPr>
          </a:p>
        </p:txBody>
      </p:sp>
      <p:sp>
        <p:nvSpPr>
          <p:cNvPr id="42" name="object 42"/>
          <p:cNvSpPr txBox="1"/>
          <p:nvPr/>
        </p:nvSpPr>
        <p:spPr>
          <a:xfrm>
            <a:off x="514299" y="2873121"/>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2</a:t>
            </a:r>
            <a:endParaRPr sz="1400">
              <a:latin typeface="Arial Unicode MS" panose="020B0604020202020204" charset="-122"/>
              <a:cs typeface="Arial Unicode MS" panose="020B0604020202020204" charset="-122"/>
            </a:endParaRPr>
          </a:p>
        </p:txBody>
      </p:sp>
      <p:sp>
        <p:nvSpPr>
          <p:cNvPr id="43" name="object 43"/>
          <p:cNvSpPr txBox="1"/>
          <p:nvPr/>
        </p:nvSpPr>
        <p:spPr>
          <a:xfrm>
            <a:off x="1435988" y="2766440"/>
            <a:ext cx="5433695" cy="221615"/>
          </a:xfrm>
          <a:prstGeom prst="rect">
            <a:avLst/>
          </a:prstGeom>
        </p:spPr>
        <p:txBody>
          <a:bodyPr vert="horz" wrap="square" lIns="0" tIns="0" rIns="0" bIns="0" rtlCol="0">
            <a:spAutoFit/>
          </a:bodyPr>
          <a:lstStyle/>
          <a:p>
            <a:pPr marL="12700">
              <a:lnSpc>
                <a:spcPct val="100000"/>
              </a:lnSpc>
            </a:pPr>
            <a:r>
              <a:rPr sz="1400" spc="-20" dirty="0">
                <a:latin typeface="Arial Unicode MS" panose="020B0604020202020204" charset="-122"/>
                <a:cs typeface="Arial Unicode MS" panose="020B0604020202020204" charset="-122"/>
              </a:rPr>
              <a:t>3.用于研发活动的非专利技术（包括许可证、专有技术、设计和计算方</a:t>
            </a:r>
            <a:endParaRPr sz="1400">
              <a:latin typeface="Arial Unicode MS" panose="020B0604020202020204" charset="-122"/>
              <a:cs typeface="Arial Unicode MS" panose="020B0604020202020204" charset="-122"/>
            </a:endParaRPr>
          </a:p>
        </p:txBody>
      </p:sp>
      <p:sp>
        <p:nvSpPr>
          <p:cNvPr id="44" name="object 44"/>
          <p:cNvSpPr txBox="1"/>
          <p:nvPr/>
        </p:nvSpPr>
        <p:spPr>
          <a:xfrm>
            <a:off x="1573149" y="2979801"/>
            <a:ext cx="1448435" cy="221615"/>
          </a:xfrm>
          <a:prstGeom prst="rect">
            <a:avLst/>
          </a:prstGeom>
        </p:spPr>
        <p:txBody>
          <a:bodyPr vert="horz" wrap="square" lIns="0" tIns="0" rIns="0" bIns="0" rtlCol="0">
            <a:spAutoFit/>
          </a:bodyPr>
          <a:lstStyle/>
          <a:p>
            <a:pPr marL="12700">
              <a:lnSpc>
                <a:spcPct val="100000"/>
              </a:lnSpc>
            </a:pPr>
            <a:r>
              <a:rPr sz="1400" dirty="0">
                <a:latin typeface="Arial Unicode MS" panose="020B0604020202020204" charset="-122"/>
                <a:cs typeface="Arial Unicode MS" panose="020B0604020202020204" charset="-122"/>
              </a:rPr>
              <a:t>法等）的摊销费</a:t>
            </a:r>
            <a:r>
              <a:rPr sz="1400" spc="5" dirty="0">
                <a:latin typeface="Arial Unicode MS" panose="020B0604020202020204" charset="-122"/>
                <a:cs typeface="Arial Unicode MS" panose="020B0604020202020204" charset="-122"/>
              </a:rPr>
              <a:t>用</a:t>
            </a:r>
            <a:endParaRPr sz="1400">
              <a:latin typeface="Arial Unicode MS" panose="020B0604020202020204" charset="-122"/>
              <a:cs typeface="Arial Unicode MS" panose="020B0604020202020204" charset="-122"/>
            </a:endParaRPr>
          </a:p>
        </p:txBody>
      </p:sp>
      <p:sp>
        <p:nvSpPr>
          <p:cNvPr id="45" name="object 45"/>
          <p:cNvSpPr txBox="1"/>
          <p:nvPr/>
        </p:nvSpPr>
        <p:spPr>
          <a:xfrm>
            <a:off x="514299" y="3232784"/>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3</a:t>
            </a:r>
            <a:endParaRPr sz="1400">
              <a:latin typeface="Arial Unicode MS" panose="020B0604020202020204" charset="-122"/>
              <a:cs typeface="Arial Unicode MS" panose="020B0604020202020204" charset="-122"/>
            </a:endParaRPr>
          </a:p>
        </p:txBody>
      </p:sp>
      <p:sp>
        <p:nvSpPr>
          <p:cNvPr id="46" name="object 46"/>
          <p:cNvSpPr txBox="1"/>
          <p:nvPr/>
        </p:nvSpPr>
        <p:spPr>
          <a:xfrm>
            <a:off x="1183639" y="3232784"/>
            <a:ext cx="3169920" cy="221615"/>
          </a:xfrm>
          <a:prstGeom prst="rect">
            <a:avLst/>
          </a:prstGeom>
        </p:spPr>
        <p:txBody>
          <a:bodyPr vert="horz" wrap="square" lIns="0" tIns="0" rIns="0" bIns="0" rtlCol="0">
            <a:spAutoFit/>
          </a:bodyPr>
          <a:lstStyle/>
          <a:p>
            <a:pPr marL="12700">
              <a:lnSpc>
                <a:spcPct val="100000"/>
              </a:lnSpc>
            </a:pPr>
            <a:r>
              <a:rPr sz="1400" spc="-35" dirty="0">
                <a:latin typeface="Arial Unicode MS" panose="020B0604020202020204" charset="-122"/>
                <a:cs typeface="Arial Unicode MS" panose="020B0604020202020204" charset="-122"/>
              </a:rPr>
              <a:t>（五）新产品设计费等（24+25+26+27）</a:t>
            </a:r>
            <a:endParaRPr sz="1400">
              <a:latin typeface="Arial Unicode MS" panose="020B0604020202020204" charset="-122"/>
              <a:cs typeface="Arial Unicode MS" panose="020B0604020202020204" charset="-122"/>
            </a:endParaRPr>
          </a:p>
        </p:txBody>
      </p:sp>
      <p:sp>
        <p:nvSpPr>
          <p:cNvPr id="47" name="object 47"/>
          <p:cNvSpPr txBox="1"/>
          <p:nvPr/>
        </p:nvSpPr>
        <p:spPr>
          <a:xfrm>
            <a:off x="514299" y="3525011"/>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4</a:t>
            </a:r>
            <a:endParaRPr sz="1400">
              <a:latin typeface="Arial Unicode MS" panose="020B0604020202020204" charset="-122"/>
              <a:cs typeface="Arial Unicode MS" panose="020B0604020202020204" charset="-122"/>
            </a:endParaRPr>
          </a:p>
        </p:txBody>
      </p:sp>
      <p:sp>
        <p:nvSpPr>
          <p:cNvPr id="48" name="object 48"/>
          <p:cNvSpPr txBox="1"/>
          <p:nvPr/>
        </p:nvSpPr>
        <p:spPr>
          <a:xfrm>
            <a:off x="1436624" y="3525011"/>
            <a:ext cx="1181735" cy="221615"/>
          </a:xfrm>
          <a:prstGeom prst="rect">
            <a:avLst/>
          </a:prstGeom>
        </p:spPr>
        <p:txBody>
          <a:bodyPr vert="horz" wrap="square" lIns="0" tIns="0" rIns="0" bIns="0" rtlCol="0">
            <a:spAutoFit/>
          </a:bodyPr>
          <a:lstStyle/>
          <a:p>
            <a:pPr marL="12700">
              <a:lnSpc>
                <a:spcPct val="100000"/>
              </a:lnSpc>
            </a:pPr>
            <a:r>
              <a:rPr sz="1400" spc="-65" dirty="0">
                <a:latin typeface="Arial Unicode MS" panose="020B0604020202020204" charset="-122"/>
                <a:cs typeface="Arial Unicode MS" panose="020B0604020202020204" charset="-122"/>
              </a:rPr>
              <a:t>1.新产品设计费</a:t>
            </a:r>
            <a:endParaRPr sz="1400">
              <a:latin typeface="Arial Unicode MS" panose="020B0604020202020204" charset="-122"/>
              <a:cs typeface="Arial Unicode MS" panose="020B0604020202020204" charset="-122"/>
            </a:endParaRPr>
          </a:p>
        </p:txBody>
      </p:sp>
      <p:sp>
        <p:nvSpPr>
          <p:cNvPr id="49" name="object 49"/>
          <p:cNvSpPr txBox="1"/>
          <p:nvPr/>
        </p:nvSpPr>
        <p:spPr>
          <a:xfrm>
            <a:off x="514299" y="3816350"/>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5</a:t>
            </a:r>
            <a:endParaRPr sz="1400">
              <a:latin typeface="Arial Unicode MS" panose="020B0604020202020204" charset="-122"/>
              <a:cs typeface="Arial Unicode MS" panose="020B0604020202020204" charset="-122"/>
            </a:endParaRPr>
          </a:p>
        </p:txBody>
      </p:sp>
      <p:sp>
        <p:nvSpPr>
          <p:cNvPr id="50" name="object 50"/>
          <p:cNvSpPr txBox="1"/>
          <p:nvPr/>
        </p:nvSpPr>
        <p:spPr>
          <a:xfrm>
            <a:off x="1436624" y="3816350"/>
            <a:ext cx="1535430" cy="221615"/>
          </a:xfrm>
          <a:prstGeom prst="rect">
            <a:avLst/>
          </a:prstGeom>
        </p:spPr>
        <p:txBody>
          <a:bodyPr vert="horz" wrap="square" lIns="0" tIns="0" rIns="0" bIns="0" rtlCol="0">
            <a:spAutoFit/>
          </a:bodyPr>
          <a:lstStyle/>
          <a:p>
            <a:pPr marL="12700">
              <a:lnSpc>
                <a:spcPct val="100000"/>
              </a:lnSpc>
            </a:pPr>
            <a:r>
              <a:rPr sz="1400" spc="-55" dirty="0">
                <a:latin typeface="Arial Unicode MS" panose="020B0604020202020204" charset="-122"/>
                <a:cs typeface="Arial Unicode MS" panose="020B0604020202020204" charset="-122"/>
              </a:rPr>
              <a:t>2.新工艺规程制定费</a:t>
            </a:r>
            <a:endParaRPr sz="1400">
              <a:latin typeface="Arial Unicode MS" panose="020B0604020202020204" charset="-122"/>
              <a:cs typeface="Arial Unicode MS" panose="020B0604020202020204" charset="-122"/>
            </a:endParaRPr>
          </a:p>
        </p:txBody>
      </p:sp>
      <p:sp>
        <p:nvSpPr>
          <p:cNvPr id="51" name="object 51"/>
          <p:cNvSpPr txBox="1"/>
          <p:nvPr/>
        </p:nvSpPr>
        <p:spPr>
          <a:xfrm>
            <a:off x="514299" y="4108704"/>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6</a:t>
            </a:r>
            <a:endParaRPr sz="1400">
              <a:latin typeface="Arial Unicode MS" panose="020B0604020202020204" charset="-122"/>
              <a:cs typeface="Arial Unicode MS" panose="020B0604020202020204" charset="-122"/>
            </a:endParaRPr>
          </a:p>
        </p:txBody>
      </p:sp>
      <p:sp>
        <p:nvSpPr>
          <p:cNvPr id="52" name="object 52"/>
          <p:cNvSpPr txBox="1"/>
          <p:nvPr/>
        </p:nvSpPr>
        <p:spPr>
          <a:xfrm>
            <a:off x="1436624" y="4108704"/>
            <a:ext cx="1891030" cy="221615"/>
          </a:xfrm>
          <a:prstGeom prst="rect">
            <a:avLst/>
          </a:prstGeom>
        </p:spPr>
        <p:txBody>
          <a:bodyPr vert="horz" wrap="square" lIns="0" tIns="0" rIns="0" bIns="0" rtlCol="0">
            <a:spAutoFit/>
          </a:bodyPr>
          <a:lstStyle/>
          <a:p>
            <a:pPr marL="12700">
              <a:lnSpc>
                <a:spcPct val="100000"/>
              </a:lnSpc>
            </a:pPr>
            <a:r>
              <a:rPr sz="1400" spc="-45" dirty="0">
                <a:latin typeface="Arial Unicode MS" panose="020B0604020202020204" charset="-122"/>
                <a:cs typeface="Arial Unicode MS" panose="020B0604020202020204" charset="-122"/>
              </a:rPr>
              <a:t>3.新药研制的临床试验费</a:t>
            </a:r>
            <a:endParaRPr sz="1400">
              <a:latin typeface="Arial Unicode MS" panose="020B0604020202020204" charset="-122"/>
              <a:cs typeface="Arial Unicode MS" panose="020B0604020202020204" charset="-122"/>
            </a:endParaRPr>
          </a:p>
        </p:txBody>
      </p:sp>
      <p:sp>
        <p:nvSpPr>
          <p:cNvPr id="53" name="object 53"/>
          <p:cNvSpPr txBox="1"/>
          <p:nvPr/>
        </p:nvSpPr>
        <p:spPr>
          <a:xfrm>
            <a:off x="514299" y="4401007"/>
            <a:ext cx="203200" cy="221615"/>
          </a:xfrm>
          <a:prstGeom prst="rect">
            <a:avLst/>
          </a:prstGeom>
        </p:spPr>
        <p:txBody>
          <a:bodyPr vert="horz" wrap="square" lIns="0" tIns="0" rIns="0" bIns="0" rtlCol="0">
            <a:spAutoFit/>
          </a:bodyPr>
          <a:lstStyle/>
          <a:p>
            <a:pPr marL="12700">
              <a:lnSpc>
                <a:spcPct val="100000"/>
              </a:lnSpc>
            </a:pPr>
            <a:r>
              <a:rPr sz="1400" spc="-90"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7</a:t>
            </a:r>
            <a:endParaRPr sz="1400">
              <a:latin typeface="Arial Unicode MS" panose="020B0604020202020204" charset="-122"/>
              <a:cs typeface="Arial Unicode MS" panose="020B0604020202020204" charset="-122"/>
            </a:endParaRPr>
          </a:p>
        </p:txBody>
      </p:sp>
      <p:sp>
        <p:nvSpPr>
          <p:cNvPr id="54" name="object 54"/>
          <p:cNvSpPr txBox="1"/>
          <p:nvPr/>
        </p:nvSpPr>
        <p:spPr>
          <a:xfrm>
            <a:off x="1436624" y="4401007"/>
            <a:ext cx="2248535" cy="221615"/>
          </a:xfrm>
          <a:prstGeom prst="rect">
            <a:avLst/>
          </a:prstGeom>
        </p:spPr>
        <p:txBody>
          <a:bodyPr vert="horz" wrap="square" lIns="0" tIns="0" rIns="0" bIns="0" rtlCol="0">
            <a:spAutoFit/>
          </a:bodyPr>
          <a:lstStyle/>
          <a:p>
            <a:pPr marL="12700">
              <a:lnSpc>
                <a:spcPct val="100000"/>
              </a:lnSpc>
            </a:pPr>
            <a:r>
              <a:rPr sz="1400" spc="-40" dirty="0">
                <a:latin typeface="Arial Unicode MS" panose="020B0604020202020204" charset="-122"/>
                <a:cs typeface="Arial Unicode MS" panose="020B0604020202020204" charset="-122"/>
              </a:rPr>
              <a:t>4.勘探开发技术的现场试验费</a:t>
            </a:r>
            <a:endParaRPr sz="1400">
              <a:latin typeface="Arial Unicode MS" panose="020B0604020202020204" charset="-122"/>
              <a:cs typeface="Arial Unicode MS" panose="020B0604020202020204" charset="-122"/>
            </a:endParaRPr>
          </a:p>
        </p:txBody>
      </p:sp>
      <p:sp>
        <p:nvSpPr>
          <p:cNvPr id="55" name="object 55"/>
          <p:cNvSpPr txBox="1"/>
          <p:nvPr/>
        </p:nvSpPr>
        <p:spPr>
          <a:xfrm>
            <a:off x="514299" y="4693030"/>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8</a:t>
            </a:r>
            <a:endParaRPr sz="1400">
              <a:latin typeface="Arial Unicode MS" panose="020B0604020202020204" charset="-122"/>
              <a:cs typeface="Arial Unicode MS" panose="020B0604020202020204" charset="-122"/>
            </a:endParaRPr>
          </a:p>
        </p:txBody>
      </p:sp>
      <p:sp>
        <p:nvSpPr>
          <p:cNvPr id="56" name="object 56"/>
          <p:cNvSpPr txBox="1"/>
          <p:nvPr/>
        </p:nvSpPr>
        <p:spPr>
          <a:xfrm>
            <a:off x="1183639" y="4693030"/>
            <a:ext cx="2945130" cy="221615"/>
          </a:xfrm>
          <a:prstGeom prst="rect">
            <a:avLst/>
          </a:prstGeom>
        </p:spPr>
        <p:txBody>
          <a:bodyPr vert="horz" wrap="square" lIns="0" tIns="0" rIns="0" bIns="0" rtlCol="0">
            <a:spAutoFit/>
          </a:bodyPr>
          <a:lstStyle/>
          <a:p>
            <a:pPr marL="12700">
              <a:lnSpc>
                <a:spcPct val="100000"/>
              </a:lnSpc>
            </a:pPr>
            <a:r>
              <a:rPr sz="1400" spc="-70" dirty="0">
                <a:latin typeface="Arial Unicode MS" panose="020B0604020202020204" charset="-122"/>
                <a:cs typeface="Arial Unicode MS" panose="020B0604020202020204" charset="-122"/>
              </a:rPr>
              <a:t>（六）其他相关费用(29+30+31+32+33)</a:t>
            </a:r>
            <a:endParaRPr sz="1400">
              <a:latin typeface="Arial Unicode MS" panose="020B0604020202020204" charset="-122"/>
              <a:cs typeface="Arial Unicode MS" panose="020B0604020202020204" charset="-122"/>
            </a:endParaRPr>
          </a:p>
        </p:txBody>
      </p:sp>
      <p:sp>
        <p:nvSpPr>
          <p:cNvPr id="57" name="object 57"/>
          <p:cNvSpPr txBox="1"/>
          <p:nvPr/>
        </p:nvSpPr>
        <p:spPr>
          <a:xfrm>
            <a:off x="514299" y="4985257"/>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2</a:t>
            </a:r>
            <a:r>
              <a:rPr sz="1400" spc="-80" dirty="0">
                <a:latin typeface="Arial Unicode MS" panose="020B0604020202020204" charset="-122"/>
                <a:cs typeface="Arial Unicode MS" panose="020B0604020202020204" charset="-122"/>
              </a:rPr>
              <a:t>9</a:t>
            </a:r>
            <a:endParaRPr sz="1400">
              <a:latin typeface="Arial Unicode MS" panose="020B0604020202020204" charset="-122"/>
              <a:cs typeface="Arial Unicode MS" panose="020B0604020202020204" charset="-122"/>
            </a:endParaRPr>
          </a:p>
        </p:txBody>
      </p:sp>
      <p:sp>
        <p:nvSpPr>
          <p:cNvPr id="58" name="object 58"/>
          <p:cNvSpPr txBox="1"/>
          <p:nvPr/>
        </p:nvSpPr>
        <p:spPr>
          <a:xfrm>
            <a:off x="1436624" y="4985257"/>
            <a:ext cx="5255895" cy="221615"/>
          </a:xfrm>
          <a:prstGeom prst="rect">
            <a:avLst/>
          </a:prstGeom>
        </p:spPr>
        <p:txBody>
          <a:bodyPr vert="horz" wrap="square" lIns="0" tIns="0" rIns="0" bIns="0" rtlCol="0">
            <a:spAutoFit/>
          </a:bodyPr>
          <a:lstStyle/>
          <a:p>
            <a:pPr marL="12700">
              <a:lnSpc>
                <a:spcPct val="100000"/>
              </a:lnSpc>
            </a:pPr>
            <a:r>
              <a:rPr sz="1400" spc="-25" dirty="0">
                <a:latin typeface="Arial Unicode MS" panose="020B0604020202020204" charset="-122"/>
                <a:cs typeface="Arial Unicode MS" panose="020B0604020202020204" charset="-122"/>
              </a:rPr>
              <a:t>1.技术图书资料费、资料翻译费、专家咨询费、高新科技研发保险费</a:t>
            </a:r>
            <a:endParaRPr sz="1400">
              <a:latin typeface="Arial Unicode MS" panose="020B0604020202020204" charset="-122"/>
              <a:cs typeface="Arial Unicode MS" panose="020B0604020202020204" charset="-122"/>
            </a:endParaRPr>
          </a:p>
        </p:txBody>
      </p:sp>
      <p:sp>
        <p:nvSpPr>
          <p:cNvPr id="59" name="object 59"/>
          <p:cNvSpPr txBox="1"/>
          <p:nvPr/>
        </p:nvSpPr>
        <p:spPr>
          <a:xfrm>
            <a:off x="514299" y="5277358"/>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3</a:t>
            </a:r>
            <a:r>
              <a:rPr sz="1400" spc="-80" dirty="0">
                <a:latin typeface="Arial Unicode MS" panose="020B0604020202020204" charset="-122"/>
                <a:cs typeface="Arial Unicode MS" panose="020B0604020202020204" charset="-122"/>
              </a:rPr>
              <a:t>0</a:t>
            </a:r>
            <a:endParaRPr sz="1400">
              <a:latin typeface="Arial Unicode MS" panose="020B0604020202020204" charset="-122"/>
              <a:cs typeface="Arial Unicode MS" panose="020B0604020202020204" charset="-122"/>
            </a:endParaRPr>
          </a:p>
        </p:txBody>
      </p:sp>
      <p:sp>
        <p:nvSpPr>
          <p:cNvPr id="60" name="object 60"/>
          <p:cNvSpPr txBox="1"/>
          <p:nvPr/>
        </p:nvSpPr>
        <p:spPr>
          <a:xfrm>
            <a:off x="1436624" y="5277358"/>
            <a:ext cx="5433695" cy="221615"/>
          </a:xfrm>
          <a:prstGeom prst="rect">
            <a:avLst/>
          </a:prstGeom>
        </p:spPr>
        <p:txBody>
          <a:bodyPr vert="horz" wrap="square" lIns="0" tIns="0" rIns="0" bIns="0" rtlCol="0">
            <a:spAutoFit/>
          </a:bodyPr>
          <a:lstStyle/>
          <a:p>
            <a:pPr marL="12700">
              <a:lnSpc>
                <a:spcPct val="100000"/>
              </a:lnSpc>
            </a:pPr>
            <a:r>
              <a:rPr sz="1400" spc="-20" dirty="0">
                <a:latin typeface="Arial Unicode MS" panose="020B0604020202020204" charset="-122"/>
                <a:cs typeface="Arial Unicode MS" panose="020B0604020202020204" charset="-122"/>
              </a:rPr>
              <a:t>2.研发成果的检索、分析、评议、论证、鉴定、评审、评估、验收费用</a:t>
            </a:r>
            <a:endParaRPr sz="1400">
              <a:latin typeface="Arial Unicode MS" panose="020B0604020202020204" charset="-122"/>
              <a:cs typeface="Arial Unicode MS" panose="020B0604020202020204" charset="-122"/>
            </a:endParaRPr>
          </a:p>
        </p:txBody>
      </p:sp>
      <p:sp>
        <p:nvSpPr>
          <p:cNvPr id="61" name="object 61"/>
          <p:cNvSpPr txBox="1"/>
          <p:nvPr/>
        </p:nvSpPr>
        <p:spPr>
          <a:xfrm>
            <a:off x="514299" y="5569610"/>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3</a:t>
            </a:r>
            <a:r>
              <a:rPr sz="1400" spc="-80" dirty="0">
                <a:latin typeface="Arial Unicode MS" panose="020B0604020202020204" charset="-122"/>
                <a:cs typeface="Arial Unicode MS" panose="020B0604020202020204" charset="-122"/>
              </a:rPr>
              <a:t>1</a:t>
            </a:r>
            <a:endParaRPr sz="1400">
              <a:latin typeface="Arial Unicode MS" panose="020B0604020202020204" charset="-122"/>
              <a:cs typeface="Arial Unicode MS" panose="020B0604020202020204" charset="-122"/>
            </a:endParaRPr>
          </a:p>
        </p:txBody>
      </p:sp>
      <p:sp>
        <p:nvSpPr>
          <p:cNvPr id="62" name="object 62"/>
          <p:cNvSpPr txBox="1"/>
          <p:nvPr/>
        </p:nvSpPr>
        <p:spPr>
          <a:xfrm>
            <a:off x="1436624" y="5569610"/>
            <a:ext cx="2954020" cy="221615"/>
          </a:xfrm>
          <a:prstGeom prst="rect">
            <a:avLst/>
          </a:prstGeom>
        </p:spPr>
        <p:txBody>
          <a:bodyPr vert="horz" wrap="square" lIns="0" tIns="0" rIns="0" bIns="0" rtlCol="0">
            <a:spAutoFit/>
          </a:bodyPr>
          <a:lstStyle/>
          <a:p>
            <a:pPr marL="12700">
              <a:lnSpc>
                <a:spcPct val="100000"/>
              </a:lnSpc>
            </a:pPr>
            <a:r>
              <a:rPr sz="1400" spc="-35" dirty="0">
                <a:latin typeface="Arial Unicode MS" panose="020B0604020202020204" charset="-122"/>
                <a:cs typeface="Arial Unicode MS" panose="020B0604020202020204" charset="-122"/>
              </a:rPr>
              <a:t>3.知识产权的申请费、注册费、代理费</a:t>
            </a:r>
            <a:endParaRPr sz="1400">
              <a:latin typeface="Arial Unicode MS" panose="020B0604020202020204" charset="-122"/>
              <a:cs typeface="Arial Unicode MS" panose="020B0604020202020204" charset="-122"/>
            </a:endParaRPr>
          </a:p>
        </p:txBody>
      </p:sp>
      <p:sp>
        <p:nvSpPr>
          <p:cNvPr id="63" name="object 63"/>
          <p:cNvSpPr txBox="1"/>
          <p:nvPr/>
        </p:nvSpPr>
        <p:spPr>
          <a:xfrm>
            <a:off x="514299" y="5861608"/>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3</a:t>
            </a:r>
            <a:r>
              <a:rPr sz="1400" spc="-80" dirty="0">
                <a:latin typeface="Arial Unicode MS" panose="020B0604020202020204" charset="-122"/>
                <a:cs typeface="Arial Unicode MS" panose="020B0604020202020204" charset="-122"/>
              </a:rPr>
              <a:t>2</a:t>
            </a:r>
            <a:endParaRPr sz="1400">
              <a:latin typeface="Arial Unicode MS" panose="020B0604020202020204" charset="-122"/>
              <a:cs typeface="Arial Unicode MS" panose="020B0604020202020204" charset="-122"/>
            </a:endParaRPr>
          </a:p>
        </p:txBody>
      </p:sp>
      <p:sp>
        <p:nvSpPr>
          <p:cNvPr id="64" name="object 64"/>
          <p:cNvSpPr txBox="1"/>
          <p:nvPr/>
        </p:nvSpPr>
        <p:spPr>
          <a:xfrm>
            <a:off x="1436624" y="5861608"/>
            <a:ext cx="3839210" cy="221615"/>
          </a:xfrm>
          <a:prstGeom prst="rect">
            <a:avLst/>
          </a:prstGeom>
        </p:spPr>
        <p:txBody>
          <a:bodyPr vert="horz" wrap="square" lIns="0" tIns="0" rIns="0" bIns="0" rtlCol="0">
            <a:spAutoFit/>
          </a:bodyPr>
          <a:lstStyle/>
          <a:p>
            <a:pPr marL="12700">
              <a:lnSpc>
                <a:spcPct val="100000"/>
              </a:lnSpc>
            </a:pPr>
            <a:r>
              <a:rPr sz="1400" spc="-30" dirty="0">
                <a:latin typeface="Arial Unicode MS" panose="020B0604020202020204" charset="-122"/>
                <a:cs typeface="Arial Unicode MS" panose="020B0604020202020204" charset="-122"/>
              </a:rPr>
              <a:t>4.职工福利费、补充养老保险费、补充医疗保险费</a:t>
            </a:r>
            <a:endParaRPr sz="1400">
              <a:latin typeface="Arial Unicode MS" panose="020B0604020202020204" charset="-122"/>
              <a:cs typeface="Arial Unicode MS" panose="020B0604020202020204" charset="-122"/>
            </a:endParaRPr>
          </a:p>
        </p:txBody>
      </p:sp>
      <p:sp>
        <p:nvSpPr>
          <p:cNvPr id="65" name="object 65"/>
          <p:cNvSpPr txBox="1"/>
          <p:nvPr/>
        </p:nvSpPr>
        <p:spPr>
          <a:xfrm>
            <a:off x="514299" y="6153911"/>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3</a:t>
            </a:r>
            <a:r>
              <a:rPr sz="1400" spc="-80" dirty="0">
                <a:latin typeface="Arial Unicode MS" panose="020B0604020202020204" charset="-122"/>
                <a:cs typeface="Arial Unicode MS" panose="020B0604020202020204" charset="-122"/>
              </a:rPr>
              <a:t>3</a:t>
            </a:r>
            <a:endParaRPr sz="1400">
              <a:latin typeface="Arial Unicode MS" panose="020B0604020202020204" charset="-122"/>
              <a:cs typeface="Arial Unicode MS" panose="020B0604020202020204" charset="-122"/>
            </a:endParaRPr>
          </a:p>
        </p:txBody>
      </p:sp>
      <p:sp>
        <p:nvSpPr>
          <p:cNvPr id="66" name="object 66"/>
          <p:cNvSpPr txBox="1"/>
          <p:nvPr/>
        </p:nvSpPr>
        <p:spPr>
          <a:xfrm>
            <a:off x="1436624" y="6153911"/>
            <a:ext cx="1359535" cy="221615"/>
          </a:xfrm>
          <a:prstGeom prst="rect">
            <a:avLst/>
          </a:prstGeom>
        </p:spPr>
        <p:txBody>
          <a:bodyPr vert="horz" wrap="square" lIns="0" tIns="0" rIns="0" bIns="0" rtlCol="0">
            <a:spAutoFit/>
          </a:bodyPr>
          <a:lstStyle/>
          <a:p>
            <a:pPr marL="12700">
              <a:lnSpc>
                <a:spcPct val="100000"/>
              </a:lnSpc>
            </a:pPr>
            <a:r>
              <a:rPr sz="1400" spc="-60" dirty="0">
                <a:latin typeface="Arial Unicode MS" panose="020B0604020202020204" charset="-122"/>
                <a:cs typeface="Arial Unicode MS" panose="020B0604020202020204" charset="-122"/>
              </a:rPr>
              <a:t>5.差旅费、会议费</a:t>
            </a:r>
            <a:endParaRPr sz="1400">
              <a:latin typeface="Arial Unicode MS" panose="020B0604020202020204" charset="-122"/>
              <a:cs typeface="Arial Unicode MS" panose="020B0604020202020204" charset="-122"/>
            </a:endParaRPr>
          </a:p>
        </p:txBody>
      </p:sp>
      <p:sp>
        <p:nvSpPr>
          <p:cNvPr id="67" name="object 67"/>
          <p:cNvSpPr txBox="1"/>
          <p:nvPr/>
        </p:nvSpPr>
        <p:spPr>
          <a:xfrm>
            <a:off x="514299" y="6445910"/>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3</a:t>
            </a:r>
            <a:r>
              <a:rPr sz="1400" spc="-80" dirty="0">
                <a:latin typeface="Arial Unicode MS" panose="020B0604020202020204" charset="-122"/>
                <a:cs typeface="Arial Unicode MS" panose="020B0604020202020204" charset="-122"/>
              </a:rPr>
              <a:t>4</a:t>
            </a:r>
            <a:endParaRPr sz="1400">
              <a:latin typeface="Arial Unicode MS" panose="020B0604020202020204" charset="-122"/>
              <a:cs typeface="Arial Unicode MS" panose="020B0604020202020204" charset="-122"/>
            </a:endParaRPr>
          </a:p>
        </p:txBody>
      </p:sp>
      <p:sp>
        <p:nvSpPr>
          <p:cNvPr id="68" name="object 68"/>
          <p:cNvSpPr txBox="1"/>
          <p:nvPr/>
        </p:nvSpPr>
        <p:spPr>
          <a:xfrm>
            <a:off x="1183639" y="6445910"/>
            <a:ext cx="2867025" cy="221615"/>
          </a:xfrm>
          <a:prstGeom prst="rect">
            <a:avLst/>
          </a:prstGeom>
        </p:spPr>
        <p:txBody>
          <a:bodyPr vert="horz" wrap="square" lIns="0" tIns="0" rIns="0" bIns="0" rtlCol="0">
            <a:spAutoFit/>
          </a:bodyPr>
          <a:lstStyle/>
          <a:p>
            <a:pPr marL="12700">
              <a:lnSpc>
                <a:spcPct val="100000"/>
              </a:lnSpc>
            </a:pPr>
            <a:r>
              <a:rPr sz="1400" spc="-5" dirty="0">
                <a:latin typeface="Arial Unicode MS" panose="020B0604020202020204" charset="-122"/>
                <a:cs typeface="Arial Unicode MS" panose="020B0604020202020204" charset="-122"/>
              </a:rPr>
              <a:t>（七）经限额调整后的其他相关费用</a:t>
            </a:r>
            <a:endParaRPr sz="1400">
              <a:latin typeface="Arial Unicode MS" panose="020B0604020202020204" charset="-122"/>
              <a:cs typeface="Arial Unicode MS" panose="020B0604020202020204" charset="-122"/>
            </a:endParaRPr>
          </a:p>
        </p:txBody>
      </p:sp>
      <p:sp>
        <p:nvSpPr>
          <p:cNvPr id="69" name="object 69"/>
          <p:cNvSpPr/>
          <p:nvPr/>
        </p:nvSpPr>
        <p:spPr>
          <a:xfrm>
            <a:off x="4254880" y="1160907"/>
            <a:ext cx="7780655" cy="1167765"/>
          </a:xfrm>
          <a:custGeom>
            <a:avLst/>
            <a:gdLst/>
            <a:ahLst/>
            <a:cxnLst/>
            <a:rect l="l" t="t" r="r" b="b"/>
            <a:pathLst>
              <a:path w="7780655" h="1167764">
                <a:moveTo>
                  <a:pt x="7555611" y="1167765"/>
                </a:moveTo>
                <a:lnTo>
                  <a:pt x="4371467" y="1167765"/>
                </a:lnTo>
                <a:lnTo>
                  <a:pt x="4326229" y="1163193"/>
                </a:lnTo>
                <a:lnTo>
                  <a:pt x="4284091" y="1150112"/>
                </a:lnTo>
                <a:lnTo>
                  <a:pt x="4245952" y="1129398"/>
                </a:lnTo>
                <a:lnTo>
                  <a:pt x="4212717" y="1101979"/>
                </a:lnTo>
                <a:lnTo>
                  <a:pt x="4185285" y="1068743"/>
                </a:lnTo>
                <a:lnTo>
                  <a:pt x="4164584" y="1030605"/>
                </a:lnTo>
                <a:lnTo>
                  <a:pt x="4151490" y="988466"/>
                </a:lnTo>
                <a:lnTo>
                  <a:pt x="4146930" y="943229"/>
                </a:lnTo>
                <a:lnTo>
                  <a:pt x="4146930" y="381889"/>
                </a:lnTo>
                <a:lnTo>
                  <a:pt x="0" y="0"/>
                </a:lnTo>
                <a:lnTo>
                  <a:pt x="4146930" y="45085"/>
                </a:lnTo>
                <a:lnTo>
                  <a:pt x="7780147" y="45085"/>
                </a:lnTo>
                <a:lnTo>
                  <a:pt x="7780147" y="943229"/>
                </a:lnTo>
                <a:lnTo>
                  <a:pt x="7775575" y="988466"/>
                </a:lnTo>
                <a:lnTo>
                  <a:pt x="7762494" y="1030605"/>
                </a:lnTo>
                <a:lnTo>
                  <a:pt x="7741780" y="1068743"/>
                </a:lnTo>
                <a:lnTo>
                  <a:pt x="7714361" y="1101979"/>
                </a:lnTo>
                <a:lnTo>
                  <a:pt x="7681125" y="1129398"/>
                </a:lnTo>
                <a:lnTo>
                  <a:pt x="7642987" y="1150112"/>
                </a:lnTo>
                <a:lnTo>
                  <a:pt x="7600848" y="1163193"/>
                </a:lnTo>
                <a:lnTo>
                  <a:pt x="7555611" y="1167765"/>
                </a:lnTo>
                <a:close/>
              </a:path>
            </a:pathLst>
          </a:custGeom>
          <a:solidFill>
            <a:srgbClr val="C1C1C1"/>
          </a:solidFill>
        </p:spPr>
        <p:txBody>
          <a:bodyPr wrap="square" lIns="0" tIns="0" rIns="0" bIns="0" rtlCol="0"/>
          <a:lstStyle/>
          <a:p/>
        </p:txBody>
      </p:sp>
      <p:sp>
        <p:nvSpPr>
          <p:cNvPr id="70" name="object 70"/>
          <p:cNvSpPr/>
          <p:nvPr/>
        </p:nvSpPr>
        <p:spPr>
          <a:xfrm>
            <a:off x="8401811" y="981455"/>
            <a:ext cx="3633470" cy="224790"/>
          </a:xfrm>
          <a:custGeom>
            <a:avLst/>
            <a:gdLst/>
            <a:ahLst/>
            <a:cxnLst/>
            <a:rect l="l" t="t" r="r" b="b"/>
            <a:pathLst>
              <a:path w="3633470" h="224790">
                <a:moveTo>
                  <a:pt x="3633216" y="224536"/>
                </a:moveTo>
                <a:lnTo>
                  <a:pt x="0" y="224536"/>
                </a:lnTo>
                <a:lnTo>
                  <a:pt x="4559" y="179298"/>
                </a:lnTo>
                <a:lnTo>
                  <a:pt x="17653" y="137160"/>
                </a:lnTo>
                <a:lnTo>
                  <a:pt x="38354" y="99021"/>
                </a:lnTo>
                <a:lnTo>
                  <a:pt x="65786" y="65786"/>
                </a:lnTo>
                <a:lnTo>
                  <a:pt x="99021" y="38354"/>
                </a:lnTo>
                <a:lnTo>
                  <a:pt x="137160" y="17653"/>
                </a:lnTo>
                <a:lnTo>
                  <a:pt x="179298" y="4559"/>
                </a:lnTo>
                <a:lnTo>
                  <a:pt x="224536" y="0"/>
                </a:lnTo>
                <a:lnTo>
                  <a:pt x="3408680" y="0"/>
                </a:lnTo>
                <a:lnTo>
                  <a:pt x="3453917" y="4559"/>
                </a:lnTo>
                <a:lnTo>
                  <a:pt x="3496056" y="17653"/>
                </a:lnTo>
                <a:lnTo>
                  <a:pt x="3534194" y="38354"/>
                </a:lnTo>
                <a:lnTo>
                  <a:pt x="3567430" y="65786"/>
                </a:lnTo>
                <a:lnTo>
                  <a:pt x="3594849" y="99021"/>
                </a:lnTo>
                <a:lnTo>
                  <a:pt x="3615563" y="137160"/>
                </a:lnTo>
                <a:lnTo>
                  <a:pt x="3628644" y="179298"/>
                </a:lnTo>
                <a:lnTo>
                  <a:pt x="3633216" y="224536"/>
                </a:lnTo>
                <a:close/>
              </a:path>
            </a:pathLst>
          </a:custGeom>
          <a:solidFill>
            <a:srgbClr val="C1C1C1"/>
          </a:solidFill>
        </p:spPr>
        <p:txBody>
          <a:bodyPr wrap="square" lIns="0" tIns="0" rIns="0" bIns="0" rtlCol="0"/>
          <a:lstStyle/>
          <a:p/>
        </p:txBody>
      </p:sp>
      <p:sp>
        <p:nvSpPr>
          <p:cNvPr id="71" name="object 71"/>
          <p:cNvSpPr/>
          <p:nvPr/>
        </p:nvSpPr>
        <p:spPr>
          <a:xfrm>
            <a:off x="8397075" y="976718"/>
            <a:ext cx="3475354" cy="229235"/>
          </a:xfrm>
          <a:custGeom>
            <a:avLst/>
            <a:gdLst/>
            <a:ahLst/>
            <a:cxnLst/>
            <a:rect l="l" t="t" r="r" b="b"/>
            <a:pathLst>
              <a:path w="3475354" h="229234">
                <a:moveTo>
                  <a:pt x="9575" y="228790"/>
                </a:moveTo>
                <a:lnTo>
                  <a:pt x="0" y="228790"/>
                </a:lnTo>
                <a:lnTo>
                  <a:pt x="4787" y="224510"/>
                </a:lnTo>
                <a:lnTo>
                  <a:pt x="431" y="224459"/>
                </a:lnTo>
                <a:lnTo>
                  <a:pt x="4559" y="183553"/>
                </a:lnTo>
                <a:lnTo>
                  <a:pt x="17843" y="140487"/>
                </a:lnTo>
                <a:lnTo>
                  <a:pt x="38912" y="101485"/>
                </a:lnTo>
                <a:lnTo>
                  <a:pt x="66852" y="67487"/>
                </a:lnTo>
                <a:lnTo>
                  <a:pt x="100723" y="39420"/>
                </a:lnTo>
                <a:lnTo>
                  <a:pt x="139623" y="18199"/>
                </a:lnTo>
                <a:lnTo>
                  <a:pt x="182625" y="4749"/>
                </a:lnTo>
                <a:lnTo>
                  <a:pt x="228790" y="0"/>
                </a:lnTo>
                <a:lnTo>
                  <a:pt x="3413886" y="0"/>
                </a:lnTo>
                <a:lnTo>
                  <a:pt x="3459124" y="4559"/>
                </a:lnTo>
                <a:lnTo>
                  <a:pt x="3460064" y="4749"/>
                </a:lnTo>
                <a:lnTo>
                  <a:pt x="3475266" y="9474"/>
                </a:lnTo>
                <a:lnTo>
                  <a:pt x="229501" y="9499"/>
                </a:lnTo>
                <a:lnTo>
                  <a:pt x="186410" y="13843"/>
                </a:lnTo>
                <a:lnTo>
                  <a:pt x="185445" y="13843"/>
                </a:lnTo>
                <a:lnTo>
                  <a:pt x="184518" y="14033"/>
                </a:lnTo>
                <a:lnTo>
                  <a:pt x="184835" y="14033"/>
                </a:lnTo>
                <a:lnTo>
                  <a:pt x="144487" y="26568"/>
                </a:lnTo>
                <a:lnTo>
                  <a:pt x="144170" y="26568"/>
                </a:lnTo>
                <a:lnTo>
                  <a:pt x="143306" y="26936"/>
                </a:lnTo>
                <a:lnTo>
                  <a:pt x="143484" y="26936"/>
                </a:lnTo>
                <a:lnTo>
                  <a:pt x="106972" y="46774"/>
                </a:lnTo>
                <a:lnTo>
                  <a:pt x="106781" y="46774"/>
                </a:lnTo>
                <a:lnTo>
                  <a:pt x="106032" y="47282"/>
                </a:lnTo>
                <a:lnTo>
                  <a:pt x="106159" y="47282"/>
                </a:lnTo>
                <a:lnTo>
                  <a:pt x="74333" y="73558"/>
                </a:lnTo>
                <a:lnTo>
                  <a:pt x="74193" y="73558"/>
                </a:lnTo>
                <a:lnTo>
                  <a:pt x="73558" y="74193"/>
                </a:lnTo>
                <a:lnTo>
                  <a:pt x="46774" y="106781"/>
                </a:lnTo>
                <a:lnTo>
                  <a:pt x="27038" y="143306"/>
                </a:lnTo>
                <a:lnTo>
                  <a:pt x="26733" y="143789"/>
                </a:lnTo>
                <a:lnTo>
                  <a:pt x="26670" y="144170"/>
                </a:lnTo>
                <a:lnTo>
                  <a:pt x="14135" y="184518"/>
                </a:lnTo>
                <a:lnTo>
                  <a:pt x="13931" y="184988"/>
                </a:lnTo>
                <a:lnTo>
                  <a:pt x="13944" y="185445"/>
                </a:lnTo>
                <a:lnTo>
                  <a:pt x="9575" y="228790"/>
                </a:lnTo>
                <a:close/>
              </a:path>
            </a:pathLst>
          </a:custGeom>
          <a:solidFill>
            <a:srgbClr val="C1C1C1"/>
          </a:solidFill>
        </p:spPr>
        <p:txBody>
          <a:bodyPr wrap="square" lIns="0" tIns="0" rIns="0" bIns="0" rtlCol="0"/>
          <a:lstStyle/>
          <a:p/>
        </p:txBody>
      </p:sp>
      <p:sp>
        <p:nvSpPr>
          <p:cNvPr id="72" name="object 72"/>
          <p:cNvSpPr/>
          <p:nvPr/>
        </p:nvSpPr>
        <p:spPr>
          <a:xfrm>
            <a:off x="8626347" y="986205"/>
            <a:ext cx="635" cy="0"/>
          </a:xfrm>
          <a:custGeom>
            <a:avLst/>
            <a:gdLst/>
            <a:ahLst/>
            <a:cxnLst/>
            <a:rect l="l" t="t" r="r" b="b"/>
            <a:pathLst>
              <a:path w="634">
                <a:moveTo>
                  <a:pt x="0" y="0"/>
                </a:moveTo>
                <a:lnTo>
                  <a:pt x="482" y="0"/>
                </a:lnTo>
              </a:path>
            </a:pathLst>
          </a:custGeom>
          <a:ln w="3175">
            <a:solidFill>
              <a:srgbClr val="C1C1C1"/>
            </a:solidFill>
          </a:ln>
        </p:spPr>
        <p:txBody>
          <a:bodyPr wrap="square" lIns="0" tIns="0" rIns="0" bIns="0" rtlCol="0"/>
          <a:lstStyle/>
          <a:p/>
        </p:txBody>
      </p:sp>
      <p:sp>
        <p:nvSpPr>
          <p:cNvPr id="73" name="object 73"/>
          <p:cNvSpPr/>
          <p:nvPr/>
        </p:nvSpPr>
        <p:spPr>
          <a:xfrm>
            <a:off x="11810009" y="988447"/>
            <a:ext cx="76835" cy="0"/>
          </a:xfrm>
          <a:custGeom>
            <a:avLst/>
            <a:gdLst/>
            <a:ahLst/>
            <a:cxnLst/>
            <a:rect l="l" t="t" r="r" b="b"/>
            <a:pathLst>
              <a:path w="76834">
                <a:moveTo>
                  <a:pt x="0" y="0"/>
                </a:moveTo>
                <a:lnTo>
                  <a:pt x="76390" y="0"/>
                </a:lnTo>
              </a:path>
            </a:pathLst>
          </a:custGeom>
          <a:ln w="4508">
            <a:solidFill>
              <a:srgbClr val="C1C1C1"/>
            </a:solidFill>
          </a:ln>
        </p:spPr>
        <p:txBody>
          <a:bodyPr wrap="square" lIns="0" tIns="0" rIns="0" bIns="0" rtlCol="0"/>
          <a:lstStyle/>
          <a:p/>
        </p:txBody>
      </p:sp>
      <p:sp>
        <p:nvSpPr>
          <p:cNvPr id="74" name="object 74"/>
          <p:cNvSpPr/>
          <p:nvPr/>
        </p:nvSpPr>
        <p:spPr>
          <a:xfrm>
            <a:off x="8581593" y="990561"/>
            <a:ext cx="1270" cy="635"/>
          </a:xfrm>
          <a:custGeom>
            <a:avLst/>
            <a:gdLst/>
            <a:ahLst/>
            <a:cxnLst/>
            <a:rect l="l" t="t" r="r" b="b"/>
            <a:pathLst>
              <a:path w="1270" h="634">
                <a:moveTo>
                  <a:pt x="0" y="190"/>
                </a:moveTo>
                <a:lnTo>
                  <a:pt x="927" y="0"/>
                </a:lnTo>
                <a:lnTo>
                  <a:pt x="469" y="139"/>
                </a:lnTo>
                <a:lnTo>
                  <a:pt x="0" y="190"/>
                </a:lnTo>
                <a:close/>
              </a:path>
            </a:pathLst>
          </a:custGeom>
          <a:solidFill>
            <a:srgbClr val="C1C1C1"/>
          </a:solidFill>
        </p:spPr>
        <p:txBody>
          <a:bodyPr wrap="square" lIns="0" tIns="0" rIns="0" bIns="0" rtlCol="0"/>
          <a:lstStyle/>
          <a:p/>
        </p:txBody>
      </p:sp>
      <p:sp>
        <p:nvSpPr>
          <p:cNvPr id="75" name="object 75"/>
          <p:cNvSpPr/>
          <p:nvPr/>
        </p:nvSpPr>
        <p:spPr>
          <a:xfrm>
            <a:off x="8582062" y="990631"/>
            <a:ext cx="1905" cy="0"/>
          </a:xfrm>
          <a:custGeom>
            <a:avLst/>
            <a:gdLst/>
            <a:ahLst/>
            <a:cxnLst/>
            <a:rect l="l" t="t" r="r" b="b"/>
            <a:pathLst>
              <a:path w="1904">
                <a:moveTo>
                  <a:pt x="0" y="0"/>
                </a:moveTo>
                <a:lnTo>
                  <a:pt x="1422" y="0"/>
                </a:lnTo>
              </a:path>
            </a:pathLst>
          </a:custGeom>
          <a:ln w="3175">
            <a:solidFill>
              <a:srgbClr val="C1C1C1"/>
            </a:solidFill>
          </a:ln>
        </p:spPr>
        <p:txBody>
          <a:bodyPr wrap="square" lIns="0" tIns="0" rIns="0" bIns="0" rtlCol="0"/>
          <a:lstStyle/>
          <a:p/>
        </p:txBody>
      </p:sp>
      <p:sp>
        <p:nvSpPr>
          <p:cNvPr id="76" name="object 76"/>
          <p:cNvSpPr/>
          <p:nvPr/>
        </p:nvSpPr>
        <p:spPr>
          <a:xfrm>
            <a:off x="11854306" y="990561"/>
            <a:ext cx="1270" cy="635"/>
          </a:xfrm>
          <a:custGeom>
            <a:avLst/>
            <a:gdLst/>
            <a:ahLst/>
            <a:cxnLst/>
            <a:rect l="l" t="t" r="r" b="b"/>
            <a:pathLst>
              <a:path w="1270" h="634">
                <a:moveTo>
                  <a:pt x="939" y="190"/>
                </a:moveTo>
                <a:lnTo>
                  <a:pt x="457" y="139"/>
                </a:lnTo>
                <a:lnTo>
                  <a:pt x="0" y="0"/>
                </a:lnTo>
                <a:lnTo>
                  <a:pt x="939" y="190"/>
                </a:lnTo>
                <a:close/>
              </a:path>
            </a:pathLst>
          </a:custGeom>
          <a:solidFill>
            <a:srgbClr val="C1C1C1"/>
          </a:solidFill>
        </p:spPr>
        <p:txBody>
          <a:bodyPr wrap="square" lIns="0" tIns="0" rIns="0" bIns="0" rtlCol="0"/>
          <a:lstStyle/>
          <a:p/>
        </p:txBody>
      </p:sp>
      <p:sp>
        <p:nvSpPr>
          <p:cNvPr id="77" name="object 77"/>
          <p:cNvSpPr/>
          <p:nvPr/>
        </p:nvSpPr>
        <p:spPr>
          <a:xfrm>
            <a:off x="11854306" y="990657"/>
            <a:ext cx="33020" cy="0"/>
          </a:xfrm>
          <a:custGeom>
            <a:avLst/>
            <a:gdLst/>
            <a:ahLst/>
            <a:cxnLst/>
            <a:rect l="l" t="t" r="r" b="b"/>
            <a:pathLst>
              <a:path w="33020">
                <a:moveTo>
                  <a:pt x="0" y="0"/>
                </a:moveTo>
                <a:lnTo>
                  <a:pt x="32702" y="0"/>
                </a:lnTo>
              </a:path>
            </a:pathLst>
          </a:custGeom>
          <a:ln w="3175">
            <a:solidFill>
              <a:srgbClr val="C1C1C1"/>
            </a:solidFill>
          </a:ln>
        </p:spPr>
        <p:txBody>
          <a:bodyPr wrap="square" lIns="0" tIns="0" rIns="0" bIns="0" rtlCol="0"/>
          <a:lstStyle/>
          <a:p/>
        </p:txBody>
      </p:sp>
      <p:sp>
        <p:nvSpPr>
          <p:cNvPr id="78" name="object 78"/>
          <p:cNvSpPr/>
          <p:nvPr/>
        </p:nvSpPr>
        <p:spPr>
          <a:xfrm>
            <a:off x="11854763" y="990701"/>
            <a:ext cx="60960" cy="13335"/>
          </a:xfrm>
          <a:custGeom>
            <a:avLst/>
            <a:gdLst/>
            <a:ahLst/>
            <a:cxnLst/>
            <a:rect l="l" t="t" r="r" b="b"/>
            <a:pathLst>
              <a:path w="60959" h="13334">
                <a:moveTo>
                  <a:pt x="41262" y="12814"/>
                </a:moveTo>
                <a:lnTo>
                  <a:pt x="0" y="0"/>
                </a:lnTo>
                <a:lnTo>
                  <a:pt x="32245" y="50"/>
                </a:lnTo>
                <a:lnTo>
                  <a:pt x="44513" y="3860"/>
                </a:lnTo>
                <a:lnTo>
                  <a:pt x="45377" y="4216"/>
                </a:lnTo>
                <a:lnTo>
                  <a:pt x="60782" y="12585"/>
                </a:lnTo>
                <a:lnTo>
                  <a:pt x="40830" y="12585"/>
                </a:lnTo>
                <a:lnTo>
                  <a:pt x="41262" y="12814"/>
                </a:lnTo>
                <a:close/>
              </a:path>
            </a:pathLst>
          </a:custGeom>
          <a:solidFill>
            <a:srgbClr val="C1C1C1"/>
          </a:solidFill>
        </p:spPr>
        <p:txBody>
          <a:bodyPr wrap="square" lIns="0" tIns="0" rIns="0" bIns="0" rtlCol="0"/>
          <a:lstStyle/>
          <a:p/>
        </p:txBody>
      </p:sp>
      <p:sp>
        <p:nvSpPr>
          <p:cNvPr id="79" name="object 79"/>
          <p:cNvSpPr/>
          <p:nvPr/>
        </p:nvSpPr>
        <p:spPr>
          <a:xfrm>
            <a:off x="8581593" y="990701"/>
            <a:ext cx="635" cy="635"/>
          </a:xfrm>
          <a:custGeom>
            <a:avLst/>
            <a:gdLst/>
            <a:ahLst/>
            <a:cxnLst/>
            <a:rect l="l" t="t" r="r" b="b"/>
            <a:pathLst>
              <a:path w="634" h="634">
                <a:moveTo>
                  <a:pt x="317" y="50"/>
                </a:moveTo>
                <a:lnTo>
                  <a:pt x="0" y="50"/>
                </a:lnTo>
                <a:lnTo>
                  <a:pt x="469" y="0"/>
                </a:lnTo>
                <a:lnTo>
                  <a:pt x="317" y="50"/>
                </a:lnTo>
                <a:close/>
              </a:path>
            </a:pathLst>
          </a:custGeom>
          <a:solidFill>
            <a:srgbClr val="C1C1C1"/>
          </a:solidFill>
        </p:spPr>
        <p:txBody>
          <a:bodyPr wrap="square" lIns="0" tIns="0" rIns="0" bIns="0" rtlCol="0"/>
          <a:lstStyle/>
          <a:p/>
        </p:txBody>
      </p:sp>
      <p:sp>
        <p:nvSpPr>
          <p:cNvPr id="80" name="object 80"/>
          <p:cNvSpPr/>
          <p:nvPr/>
        </p:nvSpPr>
        <p:spPr>
          <a:xfrm>
            <a:off x="8540381" y="1003287"/>
            <a:ext cx="1270" cy="635"/>
          </a:xfrm>
          <a:custGeom>
            <a:avLst/>
            <a:gdLst/>
            <a:ahLst/>
            <a:cxnLst/>
            <a:rect l="l" t="t" r="r" b="b"/>
            <a:pathLst>
              <a:path w="1270" h="634">
                <a:moveTo>
                  <a:pt x="0" y="368"/>
                </a:moveTo>
                <a:lnTo>
                  <a:pt x="863" y="0"/>
                </a:lnTo>
                <a:lnTo>
                  <a:pt x="431" y="228"/>
                </a:lnTo>
                <a:lnTo>
                  <a:pt x="0" y="368"/>
                </a:lnTo>
                <a:close/>
              </a:path>
            </a:pathLst>
          </a:custGeom>
          <a:solidFill>
            <a:srgbClr val="C1C1C1"/>
          </a:solidFill>
        </p:spPr>
        <p:txBody>
          <a:bodyPr wrap="square" lIns="0" tIns="0" rIns="0" bIns="0" rtlCol="0"/>
          <a:lstStyle/>
          <a:p/>
        </p:txBody>
      </p:sp>
      <p:sp>
        <p:nvSpPr>
          <p:cNvPr id="81" name="object 81"/>
          <p:cNvSpPr/>
          <p:nvPr/>
        </p:nvSpPr>
        <p:spPr>
          <a:xfrm>
            <a:off x="8540813" y="1003287"/>
            <a:ext cx="1270" cy="635"/>
          </a:xfrm>
          <a:custGeom>
            <a:avLst/>
            <a:gdLst/>
            <a:ahLst/>
            <a:cxnLst/>
            <a:rect l="l" t="t" r="r" b="b"/>
            <a:pathLst>
              <a:path w="1270" h="634">
                <a:moveTo>
                  <a:pt x="0" y="228"/>
                </a:moveTo>
                <a:lnTo>
                  <a:pt x="431" y="0"/>
                </a:lnTo>
                <a:lnTo>
                  <a:pt x="749" y="0"/>
                </a:lnTo>
                <a:lnTo>
                  <a:pt x="0" y="228"/>
                </a:lnTo>
                <a:close/>
              </a:path>
            </a:pathLst>
          </a:custGeom>
          <a:solidFill>
            <a:srgbClr val="C1C1C1"/>
          </a:solidFill>
        </p:spPr>
        <p:txBody>
          <a:bodyPr wrap="square" lIns="0" tIns="0" rIns="0" bIns="0" rtlCol="0"/>
          <a:lstStyle/>
          <a:p/>
        </p:txBody>
      </p:sp>
      <p:sp>
        <p:nvSpPr>
          <p:cNvPr id="82" name="object 82"/>
          <p:cNvSpPr/>
          <p:nvPr/>
        </p:nvSpPr>
        <p:spPr>
          <a:xfrm>
            <a:off x="11895594" y="1003287"/>
            <a:ext cx="1270" cy="635"/>
          </a:xfrm>
          <a:custGeom>
            <a:avLst/>
            <a:gdLst/>
            <a:ahLst/>
            <a:cxnLst/>
            <a:rect l="l" t="t" r="r" b="b"/>
            <a:pathLst>
              <a:path w="1270" h="634">
                <a:moveTo>
                  <a:pt x="863" y="368"/>
                </a:moveTo>
                <a:lnTo>
                  <a:pt x="431" y="228"/>
                </a:lnTo>
                <a:lnTo>
                  <a:pt x="0" y="0"/>
                </a:lnTo>
                <a:lnTo>
                  <a:pt x="863" y="368"/>
                </a:lnTo>
                <a:close/>
              </a:path>
            </a:pathLst>
          </a:custGeom>
          <a:solidFill>
            <a:srgbClr val="C1C1C1"/>
          </a:solidFill>
        </p:spPr>
        <p:txBody>
          <a:bodyPr wrap="square" lIns="0" tIns="0" rIns="0" bIns="0" rtlCol="0"/>
          <a:lstStyle/>
          <a:p/>
        </p:txBody>
      </p:sp>
      <p:sp>
        <p:nvSpPr>
          <p:cNvPr id="83" name="object 83"/>
          <p:cNvSpPr/>
          <p:nvPr/>
        </p:nvSpPr>
        <p:spPr>
          <a:xfrm>
            <a:off x="11895594" y="1003471"/>
            <a:ext cx="20955" cy="0"/>
          </a:xfrm>
          <a:custGeom>
            <a:avLst/>
            <a:gdLst/>
            <a:ahLst/>
            <a:cxnLst/>
            <a:rect l="l" t="t" r="r" b="b"/>
            <a:pathLst>
              <a:path w="20954">
                <a:moveTo>
                  <a:pt x="0" y="0"/>
                </a:moveTo>
                <a:lnTo>
                  <a:pt x="20637" y="0"/>
                </a:lnTo>
              </a:path>
            </a:pathLst>
          </a:custGeom>
          <a:ln w="3175">
            <a:solidFill>
              <a:srgbClr val="C1C1C1"/>
            </a:solidFill>
          </a:ln>
        </p:spPr>
        <p:txBody>
          <a:bodyPr wrap="square" lIns="0" tIns="0" rIns="0" bIns="0" rtlCol="0"/>
          <a:lstStyle/>
          <a:p/>
        </p:txBody>
      </p:sp>
      <p:sp>
        <p:nvSpPr>
          <p:cNvPr id="84" name="object 84"/>
          <p:cNvSpPr/>
          <p:nvPr/>
        </p:nvSpPr>
        <p:spPr>
          <a:xfrm>
            <a:off x="8540381" y="1003515"/>
            <a:ext cx="635" cy="635"/>
          </a:xfrm>
          <a:custGeom>
            <a:avLst/>
            <a:gdLst/>
            <a:ahLst/>
            <a:cxnLst/>
            <a:rect l="l" t="t" r="r" b="b"/>
            <a:pathLst>
              <a:path w="634" h="634">
                <a:moveTo>
                  <a:pt x="177" y="139"/>
                </a:moveTo>
                <a:lnTo>
                  <a:pt x="0" y="139"/>
                </a:lnTo>
                <a:lnTo>
                  <a:pt x="431" y="0"/>
                </a:lnTo>
                <a:lnTo>
                  <a:pt x="177" y="139"/>
                </a:lnTo>
                <a:close/>
              </a:path>
            </a:pathLst>
          </a:custGeom>
          <a:solidFill>
            <a:srgbClr val="C1C1C1"/>
          </a:solidFill>
        </p:spPr>
        <p:txBody>
          <a:bodyPr wrap="square" lIns="0" tIns="0" rIns="0" bIns="0" rtlCol="0"/>
          <a:lstStyle/>
          <a:p/>
        </p:txBody>
      </p:sp>
      <p:sp>
        <p:nvSpPr>
          <p:cNvPr id="85" name="object 85"/>
          <p:cNvSpPr/>
          <p:nvPr/>
        </p:nvSpPr>
        <p:spPr>
          <a:xfrm>
            <a:off x="11896026" y="1003515"/>
            <a:ext cx="52069" cy="20320"/>
          </a:xfrm>
          <a:custGeom>
            <a:avLst/>
            <a:gdLst/>
            <a:ahLst/>
            <a:cxnLst/>
            <a:rect l="l" t="t" r="r" b="b"/>
            <a:pathLst>
              <a:path w="52070" h="20319">
                <a:moveTo>
                  <a:pt x="37274" y="20256"/>
                </a:moveTo>
                <a:lnTo>
                  <a:pt x="0" y="0"/>
                </a:lnTo>
                <a:lnTo>
                  <a:pt x="431" y="139"/>
                </a:lnTo>
                <a:lnTo>
                  <a:pt x="20205" y="139"/>
                </a:lnTo>
                <a:lnTo>
                  <a:pt x="42252" y="12115"/>
                </a:lnTo>
                <a:lnTo>
                  <a:pt x="43014" y="12623"/>
                </a:lnTo>
                <a:lnTo>
                  <a:pt x="51917" y="19977"/>
                </a:lnTo>
                <a:lnTo>
                  <a:pt x="36944" y="19977"/>
                </a:lnTo>
                <a:lnTo>
                  <a:pt x="37274" y="20256"/>
                </a:lnTo>
                <a:close/>
              </a:path>
            </a:pathLst>
          </a:custGeom>
          <a:solidFill>
            <a:srgbClr val="C1C1C1"/>
          </a:solidFill>
        </p:spPr>
        <p:txBody>
          <a:bodyPr wrap="square" lIns="0" tIns="0" rIns="0" bIns="0" rtlCol="0"/>
          <a:lstStyle/>
          <a:p/>
        </p:txBody>
      </p:sp>
      <p:sp>
        <p:nvSpPr>
          <p:cNvPr id="86" name="object 86"/>
          <p:cNvSpPr/>
          <p:nvPr/>
        </p:nvSpPr>
        <p:spPr>
          <a:xfrm>
            <a:off x="8503107" y="1023492"/>
            <a:ext cx="1270" cy="635"/>
          </a:xfrm>
          <a:custGeom>
            <a:avLst/>
            <a:gdLst/>
            <a:ahLst/>
            <a:cxnLst/>
            <a:rect l="l" t="t" r="r" b="b"/>
            <a:pathLst>
              <a:path w="1270" h="634">
                <a:moveTo>
                  <a:pt x="0" y="507"/>
                </a:moveTo>
                <a:lnTo>
                  <a:pt x="749" y="0"/>
                </a:lnTo>
                <a:lnTo>
                  <a:pt x="393" y="292"/>
                </a:lnTo>
                <a:lnTo>
                  <a:pt x="0" y="507"/>
                </a:lnTo>
                <a:close/>
              </a:path>
            </a:pathLst>
          </a:custGeom>
          <a:solidFill>
            <a:srgbClr val="C1C1C1"/>
          </a:solidFill>
        </p:spPr>
        <p:txBody>
          <a:bodyPr wrap="square" lIns="0" tIns="0" rIns="0" bIns="0" rtlCol="0"/>
          <a:lstStyle/>
          <a:p/>
        </p:txBody>
      </p:sp>
      <p:sp>
        <p:nvSpPr>
          <p:cNvPr id="87" name="object 87"/>
          <p:cNvSpPr/>
          <p:nvPr/>
        </p:nvSpPr>
        <p:spPr>
          <a:xfrm>
            <a:off x="8503501" y="1023492"/>
            <a:ext cx="635" cy="635"/>
          </a:xfrm>
          <a:custGeom>
            <a:avLst/>
            <a:gdLst/>
            <a:ahLst/>
            <a:cxnLst/>
            <a:rect l="l" t="t" r="r" b="b"/>
            <a:pathLst>
              <a:path w="634" h="634">
                <a:moveTo>
                  <a:pt x="0" y="292"/>
                </a:moveTo>
                <a:lnTo>
                  <a:pt x="355" y="0"/>
                </a:lnTo>
                <a:lnTo>
                  <a:pt x="546" y="0"/>
                </a:lnTo>
                <a:lnTo>
                  <a:pt x="0" y="292"/>
                </a:lnTo>
                <a:close/>
              </a:path>
            </a:pathLst>
          </a:custGeom>
          <a:solidFill>
            <a:srgbClr val="C1C1C1"/>
          </a:solidFill>
        </p:spPr>
        <p:txBody>
          <a:bodyPr wrap="square" lIns="0" tIns="0" rIns="0" bIns="0" rtlCol="0"/>
          <a:lstStyle/>
          <a:p/>
        </p:txBody>
      </p:sp>
      <p:sp>
        <p:nvSpPr>
          <p:cNvPr id="88" name="object 88"/>
          <p:cNvSpPr/>
          <p:nvPr/>
        </p:nvSpPr>
        <p:spPr>
          <a:xfrm>
            <a:off x="11932970" y="1023492"/>
            <a:ext cx="1270" cy="635"/>
          </a:xfrm>
          <a:custGeom>
            <a:avLst/>
            <a:gdLst/>
            <a:ahLst/>
            <a:cxnLst/>
            <a:rect l="l" t="t" r="r" b="b"/>
            <a:pathLst>
              <a:path w="1270" h="634">
                <a:moveTo>
                  <a:pt x="761" y="507"/>
                </a:moveTo>
                <a:lnTo>
                  <a:pt x="330" y="279"/>
                </a:lnTo>
                <a:lnTo>
                  <a:pt x="0" y="0"/>
                </a:lnTo>
                <a:lnTo>
                  <a:pt x="761" y="507"/>
                </a:lnTo>
                <a:close/>
              </a:path>
            </a:pathLst>
          </a:custGeom>
          <a:solidFill>
            <a:srgbClr val="C1C1C1"/>
          </a:solidFill>
        </p:spPr>
        <p:txBody>
          <a:bodyPr wrap="square" lIns="0" tIns="0" rIns="0" bIns="0" rtlCol="0"/>
          <a:lstStyle/>
          <a:p/>
        </p:txBody>
      </p:sp>
      <p:sp>
        <p:nvSpPr>
          <p:cNvPr id="89" name="object 89"/>
          <p:cNvSpPr/>
          <p:nvPr/>
        </p:nvSpPr>
        <p:spPr>
          <a:xfrm>
            <a:off x="11932970" y="1023747"/>
            <a:ext cx="15875" cy="0"/>
          </a:xfrm>
          <a:custGeom>
            <a:avLst/>
            <a:gdLst/>
            <a:ahLst/>
            <a:cxnLst/>
            <a:rect l="l" t="t" r="r" b="b"/>
            <a:pathLst>
              <a:path w="15875">
                <a:moveTo>
                  <a:pt x="0" y="0"/>
                </a:moveTo>
                <a:lnTo>
                  <a:pt x="15595" y="0"/>
                </a:lnTo>
              </a:path>
            </a:pathLst>
          </a:custGeom>
          <a:ln w="3175">
            <a:solidFill>
              <a:srgbClr val="C1C1C1"/>
            </a:solidFill>
          </a:ln>
        </p:spPr>
        <p:txBody>
          <a:bodyPr wrap="square" lIns="0" tIns="0" rIns="0" bIns="0" rtlCol="0"/>
          <a:lstStyle/>
          <a:p/>
        </p:txBody>
      </p:sp>
      <p:sp>
        <p:nvSpPr>
          <p:cNvPr id="90" name="object 90"/>
          <p:cNvSpPr/>
          <p:nvPr/>
        </p:nvSpPr>
        <p:spPr>
          <a:xfrm>
            <a:off x="11933301" y="1023772"/>
            <a:ext cx="45085" cy="27305"/>
          </a:xfrm>
          <a:custGeom>
            <a:avLst/>
            <a:gdLst/>
            <a:ahLst/>
            <a:cxnLst/>
            <a:rect l="l" t="t" r="r" b="b"/>
            <a:pathLst>
              <a:path w="45084" h="27305">
                <a:moveTo>
                  <a:pt x="32550" y="26847"/>
                </a:moveTo>
                <a:lnTo>
                  <a:pt x="0" y="0"/>
                </a:lnTo>
                <a:lnTo>
                  <a:pt x="431" y="228"/>
                </a:lnTo>
                <a:lnTo>
                  <a:pt x="15265" y="228"/>
                </a:lnTo>
                <a:lnTo>
                  <a:pt x="38963" y="19799"/>
                </a:lnTo>
                <a:lnTo>
                  <a:pt x="39611" y="20434"/>
                </a:lnTo>
                <a:lnTo>
                  <a:pt x="44615" y="26504"/>
                </a:lnTo>
                <a:lnTo>
                  <a:pt x="32270" y="26504"/>
                </a:lnTo>
                <a:lnTo>
                  <a:pt x="32550" y="26847"/>
                </a:lnTo>
                <a:close/>
              </a:path>
            </a:pathLst>
          </a:custGeom>
          <a:solidFill>
            <a:srgbClr val="C1C1C1"/>
          </a:solidFill>
        </p:spPr>
        <p:txBody>
          <a:bodyPr wrap="square" lIns="0" tIns="0" rIns="0" bIns="0" rtlCol="0"/>
          <a:lstStyle/>
          <a:p/>
        </p:txBody>
      </p:sp>
      <p:sp>
        <p:nvSpPr>
          <p:cNvPr id="91" name="object 91"/>
          <p:cNvSpPr/>
          <p:nvPr/>
        </p:nvSpPr>
        <p:spPr>
          <a:xfrm>
            <a:off x="8503107" y="1023785"/>
            <a:ext cx="635" cy="635"/>
          </a:xfrm>
          <a:custGeom>
            <a:avLst/>
            <a:gdLst/>
            <a:ahLst/>
            <a:cxnLst/>
            <a:rect l="l" t="t" r="r" b="b"/>
            <a:pathLst>
              <a:path w="634" h="634">
                <a:moveTo>
                  <a:pt x="127" y="215"/>
                </a:moveTo>
                <a:lnTo>
                  <a:pt x="0" y="215"/>
                </a:lnTo>
                <a:lnTo>
                  <a:pt x="393" y="0"/>
                </a:lnTo>
                <a:lnTo>
                  <a:pt x="127" y="215"/>
                </a:lnTo>
                <a:close/>
              </a:path>
            </a:pathLst>
          </a:custGeom>
          <a:solidFill>
            <a:srgbClr val="C1C1C1"/>
          </a:solidFill>
        </p:spPr>
        <p:txBody>
          <a:bodyPr wrap="square" lIns="0" tIns="0" rIns="0" bIns="0" rtlCol="0"/>
          <a:lstStyle/>
          <a:p/>
        </p:txBody>
      </p:sp>
      <p:sp>
        <p:nvSpPr>
          <p:cNvPr id="92" name="object 92"/>
          <p:cNvSpPr/>
          <p:nvPr/>
        </p:nvSpPr>
        <p:spPr>
          <a:xfrm>
            <a:off x="8470633" y="1050277"/>
            <a:ext cx="635" cy="635"/>
          </a:xfrm>
          <a:custGeom>
            <a:avLst/>
            <a:gdLst/>
            <a:ahLst/>
            <a:cxnLst/>
            <a:rect l="l" t="t" r="r" b="b"/>
            <a:pathLst>
              <a:path w="634" h="634">
                <a:moveTo>
                  <a:pt x="0" y="634"/>
                </a:moveTo>
                <a:lnTo>
                  <a:pt x="634" y="0"/>
                </a:lnTo>
                <a:lnTo>
                  <a:pt x="342" y="342"/>
                </a:lnTo>
                <a:lnTo>
                  <a:pt x="0" y="634"/>
                </a:lnTo>
                <a:close/>
              </a:path>
            </a:pathLst>
          </a:custGeom>
          <a:solidFill>
            <a:srgbClr val="C1C1C1"/>
          </a:solidFill>
        </p:spPr>
        <p:txBody>
          <a:bodyPr wrap="square" lIns="0" tIns="0" rIns="0" bIns="0" rtlCol="0"/>
          <a:lstStyle/>
          <a:p/>
        </p:txBody>
      </p:sp>
      <p:sp>
        <p:nvSpPr>
          <p:cNvPr id="93" name="object 93"/>
          <p:cNvSpPr/>
          <p:nvPr/>
        </p:nvSpPr>
        <p:spPr>
          <a:xfrm>
            <a:off x="8470975" y="1050277"/>
            <a:ext cx="635" cy="635"/>
          </a:xfrm>
          <a:custGeom>
            <a:avLst/>
            <a:gdLst/>
            <a:ahLst/>
            <a:cxnLst/>
            <a:rect l="l" t="t" r="r" b="b"/>
            <a:pathLst>
              <a:path w="634" h="634">
                <a:moveTo>
                  <a:pt x="0" y="342"/>
                </a:moveTo>
                <a:lnTo>
                  <a:pt x="292" y="0"/>
                </a:lnTo>
                <a:lnTo>
                  <a:pt x="431" y="0"/>
                </a:lnTo>
                <a:lnTo>
                  <a:pt x="0" y="342"/>
                </a:lnTo>
                <a:close/>
              </a:path>
            </a:pathLst>
          </a:custGeom>
          <a:solidFill>
            <a:srgbClr val="C1C1C1"/>
          </a:solidFill>
        </p:spPr>
        <p:txBody>
          <a:bodyPr wrap="square" lIns="0" tIns="0" rIns="0" bIns="0" rtlCol="0"/>
          <a:lstStyle/>
          <a:p/>
        </p:txBody>
      </p:sp>
      <p:sp>
        <p:nvSpPr>
          <p:cNvPr id="94" name="object 94"/>
          <p:cNvSpPr/>
          <p:nvPr/>
        </p:nvSpPr>
        <p:spPr>
          <a:xfrm>
            <a:off x="11965571" y="1050277"/>
            <a:ext cx="635" cy="635"/>
          </a:xfrm>
          <a:custGeom>
            <a:avLst/>
            <a:gdLst/>
            <a:ahLst/>
            <a:cxnLst/>
            <a:rect l="l" t="t" r="r" b="b"/>
            <a:pathLst>
              <a:path w="634" h="634">
                <a:moveTo>
                  <a:pt x="634" y="634"/>
                </a:moveTo>
                <a:lnTo>
                  <a:pt x="279" y="342"/>
                </a:lnTo>
                <a:lnTo>
                  <a:pt x="0" y="0"/>
                </a:lnTo>
                <a:lnTo>
                  <a:pt x="634" y="634"/>
                </a:lnTo>
                <a:close/>
              </a:path>
            </a:pathLst>
          </a:custGeom>
          <a:solidFill>
            <a:srgbClr val="C1C1C1"/>
          </a:solidFill>
        </p:spPr>
        <p:txBody>
          <a:bodyPr wrap="square" lIns="0" tIns="0" rIns="0" bIns="0" rtlCol="0"/>
          <a:lstStyle/>
          <a:p/>
        </p:txBody>
      </p:sp>
      <p:sp>
        <p:nvSpPr>
          <p:cNvPr id="95" name="object 95"/>
          <p:cNvSpPr/>
          <p:nvPr/>
        </p:nvSpPr>
        <p:spPr>
          <a:xfrm>
            <a:off x="11965571" y="1050594"/>
            <a:ext cx="13335" cy="0"/>
          </a:xfrm>
          <a:custGeom>
            <a:avLst/>
            <a:gdLst/>
            <a:ahLst/>
            <a:cxnLst/>
            <a:rect l="l" t="t" r="r" b="b"/>
            <a:pathLst>
              <a:path w="13334">
                <a:moveTo>
                  <a:pt x="0" y="0"/>
                </a:moveTo>
                <a:lnTo>
                  <a:pt x="12877" y="0"/>
                </a:lnTo>
              </a:path>
            </a:pathLst>
          </a:custGeom>
          <a:ln w="3175">
            <a:solidFill>
              <a:srgbClr val="C1C1C1"/>
            </a:solidFill>
          </a:ln>
        </p:spPr>
        <p:txBody>
          <a:bodyPr wrap="square" lIns="0" tIns="0" rIns="0" bIns="0" rtlCol="0"/>
          <a:lstStyle/>
          <a:p/>
        </p:txBody>
      </p:sp>
      <p:sp>
        <p:nvSpPr>
          <p:cNvPr id="96" name="object 96"/>
          <p:cNvSpPr/>
          <p:nvPr/>
        </p:nvSpPr>
        <p:spPr>
          <a:xfrm>
            <a:off x="11965851" y="1050620"/>
            <a:ext cx="38100" cy="33020"/>
          </a:xfrm>
          <a:custGeom>
            <a:avLst/>
            <a:gdLst/>
            <a:ahLst/>
            <a:cxnLst/>
            <a:rect l="l" t="t" r="r" b="b"/>
            <a:pathLst>
              <a:path w="38100" h="33019">
                <a:moveTo>
                  <a:pt x="37871" y="32880"/>
                </a:moveTo>
                <a:lnTo>
                  <a:pt x="27139" y="32880"/>
                </a:lnTo>
                <a:lnTo>
                  <a:pt x="26631" y="32131"/>
                </a:lnTo>
                <a:lnTo>
                  <a:pt x="0" y="0"/>
                </a:lnTo>
                <a:lnTo>
                  <a:pt x="355" y="292"/>
                </a:lnTo>
                <a:lnTo>
                  <a:pt x="12598" y="292"/>
                </a:lnTo>
                <a:lnTo>
                  <a:pt x="34480" y="26822"/>
                </a:lnTo>
                <a:lnTo>
                  <a:pt x="35001" y="27584"/>
                </a:lnTo>
                <a:lnTo>
                  <a:pt x="37871" y="32880"/>
                </a:lnTo>
                <a:close/>
              </a:path>
            </a:pathLst>
          </a:custGeom>
          <a:solidFill>
            <a:srgbClr val="C1C1C1"/>
          </a:solidFill>
        </p:spPr>
        <p:txBody>
          <a:bodyPr wrap="square" lIns="0" tIns="0" rIns="0" bIns="0" rtlCol="0"/>
          <a:lstStyle/>
          <a:p/>
        </p:txBody>
      </p:sp>
      <p:sp>
        <p:nvSpPr>
          <p:cNvPr id="97" name="object 97"/>
          <p:cNvSpPr/>
          <p:nvPr/>
        </p:nvSpPr>
        <p:spPr>
          <a:xfrm>
            <a:off x="8443848" y="1082751"/>
            <a:ext cx="635" cy="1270"/>
          </a:xfrm>
          <a:custGeom>
            <a:avLst/>
            <a:gdLst/>
            <a:ahLst/>
            <a:cxnLst/>
            <a:rect l="l" t="t" r="r" b="b"/>
            <a:pathLst>
              <a:path w="634" h="1269">
                <a:moveTo>
                  <a:pt x="0" y="749"/>
                </a:moveTo>
                <a:lnTo>
                  <a:pt x="507" y="0"/>
                </a:lnTo>
                <a:lnTo>
                  <a:pt x="292" y="393"/>
                </a:lnTo>
                <a:lnTo>
                  <a:pt x="0" y="749"/>
                </a:lnTo>
                <a:close/>
              </a:path>
            </a:pathLst>
          </a:custGeom>
          <a:solidFill>
            <a:srgbClr val="C1C1C1"/>
          </a:solidFill>
        </p:spPr>
        <p:txBody>
          <a:bodyPr wrap="square" lIns="0" tIns="0" rIns="0" bIns="0" rtlCol="0"/>
          <a:lstStyle/>
          <a:p/>
        </p:txBody>
      </p:sp>
      <p:sp>
        <p:nvSpPr>
          <p:cNvPr id="98" name="object 98"/>
          <p:cNvSpPr/>
          <p:nvPr/>
        </p:nvSpPr>
        <p:spPr>
          <a:xfrm>
            <a:off x="11992482" y="1082751"/>
            <a:ext cx="635" cy="1270"/>
          </a:xfrm>
          <a:custGeom>
            <a:avLst/>
            <a:gdLst/>
            <a:ahLst/>
            <a:cxnLst/>
            <a:rect l="l" t="t" r="r" b="b"/>
            <a:pathLst>
              <a:path w="634" h="1269">
                <a:moveTo>
                  <a:pt x="508" y="749"/>
                </a:moveTo>
                <a:lnTo>
                  <a:pt x="215" y="393"/>
                </a:lnTo>
                <a:lnTo>
                  <a:pt x="0" y="0"/>
                </a:lnTo>
                <a:lnTo>
                  <a:pt x="508" y="749"/>
                </a:lnTo>
                <a:close/>
              </a:path>
            </a:pathLst>
          </a:custGeom>
          <a:solidFill>
            <a:srgbClr val="C1C1C1"/>
          </a:solidFill>
        </p:spPr>
        <p:txBody>
          <a:bodyPr wrap="square" lIns="0" tIns="0" rIns="0" bIns="0" rtlCol="0"/>
          <a:lstStyle/>
          <a:p/>
        </p:txBody>
      </p:sp>
      <p:sp>
        <p:nvSpPr>
          <p:cNvPr id="99" name="object 99"/>
          <p:cNvSpPr/>
          <p:nvPr/>
        </p:nvSpPr>
        <p:spPr>
          <a:xfrm>
            <a:off x="11992698" y="1083144"/>
            <a:ext cx="30480" cy="38100"/>
          </a:xfrm>
          <a:custGeom>
            <a:avLst/>
            <a:gdLst/>
            <a:ahLst/>
            <a:cxnLst/>
            <a:rect l="l" t="t" r="r" b="b"/>
            <a:pathLst>
              <a:path w="30479" h="38100">
                <a:moveTo>
                  <a:pt x="30365" y="37744"/>
                </a:moveTo>
                <a:lnTo>
                  <a:pt x="20485" y="37744"/>
                </a:lnTo>
                <a:lnTo>
                  <a:pt x="20129" y="36880"/>
                </a:lnTo>
                <a:lnTo>
                  <a:pt x="0" y="0"/>
                </a:lnTo>
                <a:lnTo>
                  <a:pt x="292" y="355"/>
                </a:lnTo>
                <a:lnTo>
                  <a:pt x="11023" y="355"/>
                </a:lnTo>
                <a:lnTo>
                  <a:pt x="28854" y="33197"/>
                </a:lnTo>
                <a:lnTo>
                  <a:pt x="29222" y="34061"/>
                </a:lnTo>
                <a:lnTo>
                  <a:pt x="30365" y="37744"/>
                </a:lnTo>
                <a:close/>
              </a:path>
            </a:pathLst>
          </a:custGeom>
          <a:solidFill>
            <a:srgbClr val="C1C1C1"/>
          </a:solidFill>
        </p:spPr>
        <p:txBody>
          <a:bodyPr wrap="square" lIns="0" tIns="0" rIns="0" bIns="0" rtlCol="0"/>
          <a:lstStyle/>
          <a:p/>
        </p:txBody>
      </p:sp>
      <p:sp>
        <p:nvSpPr>
          <p:cNvPr id="100" name="object 100"/>
          <p:cNvSpPr/>
          <p:nvPr/>
        </p:nvSpPr>
        <p:spPr>
          <a:xfrm>
            <a:off x="8423643" y="1120025"/>
            <a:ext cx="635" cy="1270"/>
          </a:xfrm>
          <a:custGeom>
            <a:avLst/>
            <a:gdLst/>
            <a:ahLst/>
            <a:cxnLst/>
            <a:rect l="l" t="t" r="r" b="b"/>
            <a:pathLst>
              <a:path w="634" h="1269">
                <a:moveTo>
                  <a:pt x="0" y="863"/>
                </a:moveTo>
                <a:lnTo>
                  <a:pt x="368" y="0"/>
                </a:lnTo>
                <a:lnTo>
                  <a:pt x="203" y="482"/>
                </a:lnTo>
                <a:lnTo>
                  <a:pt x="0" y="863"/>
                </a:lnTo>
                <a:close/>
              </a:path>
            </a:pathLst>
          </a:custGeom>
          <a:solidFill>
            <a:srgbClr val="C1C1C1"/>
          </a:solidFill>
        </p:spPr>
        <p:txBody>
          <a:bodyPr wrap="square" lIns="0" tIns="0" rIns="0" bIns="0" rtlCol="0"/>
          <a:lstStyle/>
          <a:p/>
        </p:txBody>
      </p:sp>
      <p:sp>
        <p:nvSpPr>
          <p:cNvPr id="101" name="object 101"/>
          <p:cNvSpPr/>
          <p:nvPr/>
        </p:nvSpPr>
        <p:spPr>
          <a:xfrm>
            <a:off x="12012828" y="1120025"/>
            <a:ext cx="635" cy="1270"/>
          </a:xfrm>
          <a:custGeom>
            <a:avLst/>
            <a:gdLst/>
            <a:ahLst/>
            <a:cxnLst/>
            <a:rect l="l" t="t" r="r" b="b"/>
            <a:pathLst>
              <a:path w="634" h="1269">
                <a:moveTo>
                  <a:pt x="355" y="863"/>
                </a:moveTo>
                <a:lnTo>
                  <a:pt x="126" y="431"/>
                </a:lnTo>
                <a:lnTo>
                  <a:pt x="0" y="0"/>
                </a:lnTo>
                <a:lnTo>
                  <a:pt x="355" y="863"/>
                </a:lnTo>
                <a:close/>
              </a:path>
            </a:pathLst>
          </a:custGeom>
          <a:solidFill>
            <a:srgbClr val="C1C1C1"/>
          </a:solidFill>
        </p:spPr>
        <p:txBody>
          <a:bodyPr wrap="square" lIns="0" tIns="0" rIns="0" bIns="0" rtlCol="0"/>
          <a:lstStyle/>
          <a:p/>
        </p:txBody>
      </p:sp>
      <p:sp>
        <p:nvSpPr>
          <p:cNvPr id="102" name="object 102"/>
          <p:cNvSpPr/>
          <p:nvPr/>
        </p:nvSpPr>
        <p:spPr>
          <a:xfrm>
            <a:off x="12012980" y="1120508"/>
            <a:ext cx="22860" cy="41910"/>
          </a:xfrm>
          <a:custGeom>
            <a:avLst/>
            <a:gdLst/>
            <a:ahLst/>
            <a:cxnLst/>
            <a:rect l="l" t="t" r="r" b="b"/>
            <a:pathLst>
              <a:path w="22859" h="41909">
                <a:moveTo>
                  <a:pt x="22415" y="41656"/>
                </a:moveTo>
                <a:lnTo>
                  <a:pt x="12928" y="41656"/>
                </a:lnTo>
                <a:lnTo>
                  <a:pt x="12738" y="40728"/>
                </a:lnTo>
                <a:lnTo>
                  <a:pt x="0" y="0"/>
                </a:lnTo>
                <a:lnTo>
                  <a:pt x="203" y="381"/>
                </a:lnTo>
                <a:lnTo>
                  <a:pt x="10083" y="381"/>
                </a:lnTo>
                <a:lnTo>
                  <a:pt x="22021" y="38836"/>
                </a:lnTo>
                <a:lnTo>
                  <a:pt x="22225" y="39763"/>
                </a:lnTo>
                <a:lnTo>
                  <a:pt x="22415" y="41656"/>
                </a:lnTo>
                <a:close/>
              </a:path>
            </a:pathLst>
          </a:custGeom>
          <a:solidFill>
            <a:srgbClr val="C1C1C1"/>
          </a:solidFill>
        </p:spPr>
        <p:txBody>
          <a:bodyPr wrap="square" lIns="0" tIns="0" rIns="0" bIns="0" rtlCol="0"/>
          <a:lstStyle/>
          <a:p/>
        </p:txBody>
      </p:sp>
      <p:sp>
        <p:nvSpPr>
          <p:cNvPr id="103" name="object 103"/>
          <p:cNvSpPr/>
          <p:nvPr/>
        </p:nvSpPr>
        <p:spPr>
          <a:xfrm>
            <a:off x="4250220" y="1156144"/>
            <a:ext cx="4156710" cy="391160"/>
          </a:xfrm>
          <a:custGeom>
            <a:avLst/>
            <a:gdLst/>
            <a:ahLst/>
            <a:cxnLst/>
            <a:rect l="l" t="t" r="r" b="b"/>
            <a:pathLst>
              <a:path w="4156709" h="391159">
                <a:moveTo>
                  <a:pt x="4146829" y="390994"/>
                </a:moveTo>
                <a:lnTo>
                  <a:pt x="4229" y="9499"/>
                </a:lnTo>
                <a:lnTo>
                  <a:pt x="0" y="5562"/>
                </a:lnTo>
                <a:lnTo>
                  <a:pt x="12" y="3721"/>
                </a:lnTo>
                <a:lnTo>
                  <a:pt x="635" y="2222"/>
                </a:lnTo>
                <a:lnTo>
                  <a:pt x="1701" y="1028"/>
                </a:lnTo>
                <a:lnTo>
                  <a:pt x="3124" y="254"/>
                </a:lnTo>
                <a:lnTo>
                  <a:pt x="4711" y="0"/>
                </a:lnTo>
                <a:lnTo>
                  <a:pt x="7048" y="25"/>
                </a:lnTo>
                <a:lnTo>
                  <a:pt x="5092" y="25"/>
                </a:lnTo>
                <a:lnTo>
                  <a:pt x="4610" y="9525"/>
                </a:lnTo>
                <a:lnTo>
                  <a:pt x="122123" y="10807"/>
                </a:lnTo>
                <a:lnTo>
                  <a:pt x="4152023" y="381914"/>
                </a:lnTo>
                <a:lnTo>
                  <a:pt x="4156354" y="386651"/>
                </a:lnTo>
                <a:lnTo>
                  <a:pt x="4146829" y="386651"/>
                </a:lnTo>
                <a:lnTo>
                  <a:pt x="4146829" y="390994"/>
                </a:lnTo>
                <a:close/>
              </a:path>
            </a:pathLst>
          </a:custGeom>
          <a:solidFill>
            <a:srgbClr val="C1C1C1"/>
          </a:solidFill>
        </p:spPr>
        <p:txBody>
          <a:bodyPr wrap="square" lIns="0" tIns="0" rIns="0" bIns="0" rtlCol="0"/>
          <a:lstStyle/>
          <a:p/>
        </p:txBody>
      </p:sp>
      <p:sp>
        <p:nvSpPr>
          <p:cNvPr id="104" name="object 104"/>
          <p:cNvSpPr/>
          <p:nvPr/>
        </p:nvSpPr>
        <p:spPr>
          <a:xfrm>
            <a:off x="4254830" y="1161561"/>
            <a:ext cx="118110" cy="0"/>
          </a:xfrm>
          <a:custGeom>
            <a:avLst/>
            <a:gdLst/>
            <a:ahLst/>
            <a:cxnLst/>
            <a:rect l="l" t="t" r="r" b="b"/>
            <a:pathLst>
              <a:path w="118110">
                <a:moveTo>
                  <a:pt x="0" y="0"/>
                </a:moveTo>
                <a:lnTo>
                  <a:pt x="117513" y="0"/>
                </a:lnTo>
              </a:path>
            </a:pathLst>
          </a:custGeom>
          <a:ln w="10782">
            <a:solidFill>
              <a:srgbClr val="C1C1C1"/>
            </a:solidFill>
          </a:ln>
        </p:spPr>
        <p:txBody>
          <a:bodyPr wrap="square" lIns="0" tIns="0" rIns="0" bIns="0" rtlCol="0"/>
          <a:lstStyle/>
          <a:p/>
        </p:txBody>
      </p:sp>
      <p:sp>
        <p:nvSpPr>
          <p:cNvPr id="105" name="object 105"/>
          <p:cNvSpPr/>
          <p:nvPr/>
        </p:nvSpPr>
        <p:spPr>
          <a:xfrm>
            <a:off x="4255312" y="1156169"/>
            <a:ext cx="4151629" cy="54610"/>
          </a:xfrm>
          <a:custGeom>
            <a:avLst/>
            <a:gdLst/>
            <a:ahLst/>
            <a:cxnLst/>
            <a:rect l="l" t="t" r="r" b="b"/>
            <a:pathLst>
              <a:path w="4151629" h="54609">
                <a:moveTo>
                  <a:pt x="4146448" y="54584"/>
                </a:moveTo>
                <a:lnTo>
                  <a:pt x="117030" y="10782"/>
                </a:lnTo>
                <a:lnTo>
                  <a:pt x="0" y="0"/>
                </a:lnTo>
                <a:lnTo>
                  <a:pt x="1955" y="0"/>
                </a:lnTo>
                <a:lnTo>
                  <a:pt x="4142193" y="45008"/>
                </a:lnTo>
                <a:lnTo>
                  <a:pt x="4141762" y="49339"/>
                </a:lnTo>
                <a:lnTo>
                  <a:pt x="4151337" y="49339"/>
                </a:lnTo>
                <a:lnTo>
                  <a:pt x="4147832" y="54394"/>
                </a:lnTo>
                <a:lnTo>
                  <a:pt x="4146448" y="54584"/>
                </a:lnTo>
                <a:close/>
              </a:path>
            </a:pathLst>
          </a:custGeom>
          <a:solidFill>
            <a:srgbClr val="C1C1C1"/>
          </a:solidFill>
        </p:spPr>
        <p:txBody>
          <a:bodyPr wrap="square" lIns="0" tIns="0" rIns="0" bIns="0" rtlCol="0"/>
          <a:lstStyle/>
          <a:p/>
        </p:txBody>
      </p:sp>
      <p:sp>
        <p:nvSpPr>
          <p:cNvPr id="106" name="object 106"/>
          <p:cNvSpPr/>
          <p:nvPr/>
        </p:nvSpPr>
        <p:spPr>
          <a:xfrm>
            <a:off x="8410917" y="1161237"/>
            <a:ext cx="635" cy="1270"/>
          </a:xfrm>
          <a:custGeom>
            <a:avLst/>
            <a:gdLst/>
            <a:ahLst/>
            <a:cxnLst/>
            <a:rect l="l" t="t" r="r" b="b"/>
            <a:pathLst>
              <a:path w="634" h="1269">
                <a:moveTo>
                  <a:pt x="0" y="927"/>
                </a:moveTo>
                <a:lnTo>
                  <a:pt x="190" y="0"/>
                </a:lnTo>
                <a:lnTo>
                  <a:pt x="139" y="469"/>
                </a:lnTo>
                <a:lnTo>
                  <a:pt x="0" y="927"/>
                </a:lnTo>
                <a:close/>
              </a:path>
            </a:pathLst>
          </a:custGeom>
          <a:solidFill>
            <a:srgbClr val="C1C1C1"/>
          </a:solidFill>
        </p:spPr>
        <p:txBody>
          <a:bodyPr wrap="square" lIns="0" tIns="0" rIns="0" bIns="0" rtlCol="0"/>
          <a:lstStyle/>
          <a:p/>
        </p:txBody>
      </p:sp>
      <p:sp>
        <p:nvSpPr>
          <p:cNvPr id="107" name="object 107"/>
          <p:cNvSpPr/>
          <p:nvPr/>
        </p:nvSpPr>
        <p:spPr>
          <a:xfrm>
            <a:off x="12025718" y="1161237"/>
            <a:ext cx="635" cy="1270"/>
          </a:xfrm>
          <a:custGeom>
            <a:avLst/>
            <a:gdLst/>
            <a:ahLst/>
            <a:cxnLst/>
            <a:rect l="l" t="t" r="r" b="b"/>
            <a:pathLst>
              <a:path w="634" h="1269">
                <a:moveTo>
                  <a:pt x="190" y="927"/>
                </a:moveTo>
                <a:lnTo>
                  <a:pt x="50" y="469"/>
                </a:lnTo>
                <a:lnTo>
                  <a:pt x="0" y="0"/>
                </a:lnTo>
                <a:lnTo>
                  <a:pt x="190" y="927"/>
                </a:lnTo>
                <a:close/>
              </a:path>
            </a:pathLst>
          </a:custGeom>
          <a:solidFill>
            <a:srgbClr val="C1C1C1"/>
          </a:solidFill>
        </p:spPr>
        <p:txBody>
          <a:bodyPr wrap="square" lIns="0" tIns="0" rIns="0" bIns="0" rtlCol="0"/>
          <a:lstStyle/>
          <a:p/>
        </p:txBody>
      </p:sp>
      <p:sp>
        <p:nvSpPr>
          <p:cNvPr id="108" name="object 108"/>
          <p:cNvSpPr/>
          <p:nvPr/>
        </p:nvSpPr>
        <p:spPr>
          <a:xfrm>
            <a:off x="12025769" y="1161707"/>
            <a:ext cx="14604" cy="45085"/>
          </a:xfrm>
          <a:custGeom>
            <a:avLst/>
            <a:gdLst/>
            <a:ahLst/>
            <a:cxnLst/>
            <a:rect l="l" t="t" r="r" b="b"/>
            <a:pathLst>
              <a:path w="14604" h="45084">
                <a:moveTo>
                  <a:pt x="14020" y="44767"/>
                </a:moveTo>
                <a:lnTo>
                  <a:pt x="4521" y="44767"/>
                </a:lnTo>
                <a:lnTo>
                  <a:pt x="0" y="0"/>
                </a:lnTo>
                <a:lnTo>
                  <a:pt x="139" y="457"/>
                </a:lnTo>
                <a:lnTo>
                  <a:pt x="9626" y="457"/>
                </a:lnTo>
                <a:lnTo>
                  <a:pt x="13995" y="43802"/>
                </a:lnTo>
                <a:lnTo>
                  <a:pt x="14020" y="44767"/>
                </a:lnTo>
                <a:close/>
              </a:path>
            </a:pathLst>
          </a:custGeom>
          <a:solidFill>
            <a:srgbClr val="C1C1C1"/>
          </a:solidFill>
        </p:spPr>
        <p:txBody>
          <a:bodyPr wrap="square" lIns="0" tIns="0" rIns="0" bIns="0" rtlCol="0"/>
          <a:lstStyle/>
          <a:p/>
        </p:txBody>
      </p:sp>
      <p:sp>
        <p:nvSpPr>
          <p:cNvPr id="109" name="object 109"/>
          <p:cNvSpPr/>
          <p:nvPr/>
        </p:nvSpPr>
        <p:spPr>
          <a:xfrm>
            <a:off x="8397075" y="1201178"/>
            <a:ext cx="5080" cy="4445"/>
          </a:xfrm>
          <a:custGeom>
            <a:avLst/>
            <a:gdLst/>
            <a:ahLst/>
            <a:cxnLst/>
            <a:rect l="l" t="t" r="r" b="b"/>
            <a:pathLst>
              <a:path w="5079" h="4444">
                <a:moveTo>
                  <a:pt x="0" y="4330"/>
                </a:moveTo>
                <a:lnTo>
                  <a:pt x="431" y="0"/>
                </a:lnTo>
                <a:lnTo>
                  <a:pt x="4787" y="50"/>
                </a:lnTo>
                <a:lnTo>
                  <a:pt x="0" y="4330"/>
                </a:lnTo>
                <a:close/>
              </a:path>
            </a:pathLst>
          </a:custGeom>
          <a:solidFill>
            <a:srgbClr val="C1C1C1"/>
          </a:solidFill>
        </p:spPr>
        <p:txBody>
          <a:bodyPr wrap="square" lIns="0" tIns="0" rIns="0" bIns="0" rtlCol="0"/>
          <a:lstStyle/>
          <a:p/>
        </p:txBody>
      </p:sp>
      <p:sp>
        <p:nvSpPr>
          <p:cNvPr id="110" name="object 110"/>
          <p:cNvSpPr/>
          <p:nvPr/>
        </p:nvSpPr>
        <p:spPr>
          <a:xfrm>
            <a:off x="12035028" y="1206220"/>
            <a:ext cx="0" cy="898525"/>
          </a:xfrm>
          <a:custGeom>
            <a:avLst/>
            <a:gdLst/>
            <a:ahLst/>
            <a:cxnLst/>
            <a:rect l="l" t="t" r="r" b="b"/>
            <a:pathLst>
              <a:path h="898525">
                <a:moveTo>
                  <a:pt x="0" y="0"/>
                </a:moveTo>
                <a:lnTo>
                  <a:pt x="0" y="897915"/>
                </a:lnTo>
              </a:path>
            </a:pathLst>
          </a:custGeom>
          <a:ln w="9525">
            <a:solidFill>
              <a:srgbClr val="C1C1C1"/>
            </a:solidFill>
          </a:ln>
        </p:spPr>
        <p:txBody>
          <a:bodyPr wrap="square" lIns="0" tIns="0" rIns="0" bIns="0" rtlCol="0"/>
          <a:lstStyle/>
          <a:p/>
        </p:txBody>
      </p:sp>
      <p:sp>
        <p:nvSpPr>
          <p:cNvPr id="111" name="object 111"/>
          <p:cNvSpPr/>
          <p:nvPr/>
        </p:nvSpPr>
        <p:spPr>
          <a:xfrm>
            <a:off x="8397049" y="1542796"/>
            <a:ext cx="4445" cy="5080"/>
          </a:xfrm>
          <a:custGeom>
            <a:avLst/>
            <a:gdLst/>
            <a:ahLst/>
            <a:cxnLst/>
            <a:rect l="l" t="t" r="r" b="b"/>
            <a:pathLst>
              <a:path w="4445" h="5080">
                <a:moveTo>
                  <a:pt x="4318" y="4737"/>
                </a:moveTo>
                <a:lnTo>
                  <a:pt x="0" y="4343"/>
                </a:lnTo>
                <a:lnTo>
                  <a:pt x="0" y="0"/>
                </a:lnTo>
                <a:lnTo>
                  <a:pt x="4318" y="4737"/>
                </a:lnTo>
                <a:close/>
              </a:path>
            </a:pathLst>
          </a:custGeom>
          <a:solidFill>
            <a:srgbClr val="C1C1C1"/>
          </a:solidFill>
        </p:spPr>
        <p:txBody>
          <a:bodyPr wrap="square" lIns="0" tIns="0" rIns="0" bIns="0" rtlCol="0"/>
          <a:lstStyle/>
          <a:p/>
        </p:txBody>
      </p:sp>
      <p:sp>
        <p:nvSpPr>
          <p:cNvPr id="112" name="object 112"/>
          <p:cNvSpPr/>
          <p:nvPr/>
        </p:nvSpPr>
        <p:spPr>
          <a:xfrm>
            <a:off x="8397049" y="1542796"/>
            <a:ext cx="9525" cy="5080"/>
          </a:xfrm>
          <a:custGeom>
            <a:avLst/>
            <a:gdLst/>
            <a:ahLst/>
            <a:cxnLst/>
            <a:rect l="l" t="t" r="r" b="b"/>
            <a:pathLst>
              <a:path w="9525" h="5080">
                <a:moveTo>
                  <a:pt x="9525" y="4737"/>
                </a:moveTo>
                <a:lnTo>
                  <a:pt x="4318" y="4737"/>
                </a:lnTo>
                <a:lnTo>
                  <a:pt x="0" y="0"/>
                </a:lnTo>
                <a:lnTo>
                  <a:pt x="9525" y="0"/>
                </a:lnTo>
                <a:lnTo>
                  <a:pt x="9525" y="4737"/>
                </a:lnTo>
                <a:close/>
              </a:path>
            </a:pathLst>
          </a:custGeom>
          <a:solidFill>
            <a:srgbClr val="C1C1C1"/>
          </a:solidFill>
        </p:spPr>
        <p:txBody>
          <a:bodyPr wrap="square" lIns="0" tIns="0" rIns="0" bIns="0" rtlCol="0"/>
          <a:lstStyle/>
          <a:p/>
        </p:txBody>
      </p:sp>
      <p:sp>
        <p:nvSpPr>
          <p:cNvPr id="113" name="object 113"/>
          <p:cNvSpPr/>
          <p:nvPr/>
        </p:nvSpPr>
        <p:spPr>
          <a:xfrm>
            <a:off x="8397049" y="1547139"/>
            <a:ext cx="3475354" cy="786765"/>
          </a:xfrm>
          <a:custGeom>
            <a:avLst/>
            <a:gdLst/>
            <a:ahLst/>
            <a:cxnLst/>
            <a:rect l="l" t="t" r="r" b="b"/>
            <a:pathLst>
              <a:path w="3475354" h="786764">
                <a:moveTo>
                  <a:pt x="3413442" y="786295"/>
                </a:moveTo>
                <a:lnTo>
                  <a:pt x="228815" y="786269"/>
                </a:lnTo>
                <a:lnTo>
                  <a:pt x="183578" y="781710"/>
                </a:lnTo>
                <a:lnTo>
                  <a:pt x="140512" y="768426"/>
                </a:lnTo>
                <a:lnTo>
                  <a:pt x="101511" y="747356"/>
                </a:lnTo>
                <a:lnTo>
                  <a:pt x="67513" y="719416"/>
                </a:lnTo>
                <a:lnTo>
                  <a:pt x="39446" y="685545"/>
                </a:lnTo>
                <a:lnTo>
                  <a:pt x="18224" y="646645"/>
                </a:lnTo>
                <a:lnTo>
                  <a:pt x="4775" y="603643"/>
                </a:lnTo>
                <a:lnTo>
                  <a:pt x="25" y="557479"/>
                </a:lnTo>
                <a:lnTo>
                  <a:pt x="0" y="0"/>
                </a:lnTo>
                <a:lnTo>
                  <a:pt x="4318" y="393"/>
                </a:lnTo>
                <a:lnTo>
                  <a:pt x="9525" y="393"/>
                </a:lnTo>
                <a:lnTo>
                  <a:pt x="9596" y="557479"/>
                </a:lnTo>
                <a:lnTo>
                  <a:pt x="14058" y="601751"/>
                </a:lnTo>
                <a:lnTo>
                  <a:pt x="26962" y="642962"/>
                </a:lnTo>
                <a:lnTo>
                  <a:pt x="47307" y="680237"/>
                </a:lnTo>
                <a:lnTo>
                  <a:pt x="74218" y="712711"/>
                </a:lnTo>
                <a:lnTo>
                  <a:pt x="74358" y="712711"/>
                </a:lnTo>
                <a:lnTo>
                  <a:pt x="106184" y="738987"/>
                </a:lnTo>
                <a:lnTo>
                  <a:pt x="106057" y="738987"/>
                </a:lnTo>
                <a:lnTo>
                  <a:pt x="106807" y="739495"/>
                </a:lnTo>
                <a:lnTo>
                  <a:pt x="106997" y="739495"/>
                </a:lnTo>
                <a:lnTo>
                  <a:pt x="143535" y="759332"/>
                </a:lnTo>
                <a:lnTo>
                  <a:pt x="143332" y="759332"/>
                </a:lnTo>
                <a:lnTo>
                  <a:pt x="144195" y="759688"/>
                </a:lnTo>
                <a:lnTo>
                  <a:pt x="144475" y="759688"/>
                </a:lnTo>
                <a:lnTo>
                  <a:pt x="184861" y="772223"/>
                </a:lnTo>
                <a:lnTo>
                  <a:pt x="184543" y="772223"/>
                </a:lnTo>
                <a:lnTo>
                  <a:pt x="185470" y="772413"/>
                </a:lnTo>
                <a:lnTo>
                  <a:pt x="186423" y="772413"/>
                </a:lnTo>
                <a:lnTo>
                  <a:pt x="229527" y="776770"/>
                </a:lnTo>
                <a:lnTo>
                  <a:pt x="229298" y="776770"/>
                </a:lnTo>
                <a:lnTo>
                  <a:pt x="3475291" y="776795"/>
                </a:lnTo>
                <a:lnTo>
                  <a:pt x="3460089" y="781519"/>
                </a:lnTo>
                <a:lnTo>
                  <a:pt x="3459149" y="781710"/>
                </a:lnTo>
                <a:lnTo>
                  <a:pt x="3413912" y="786269"/>
                </a:lnTo>
                <a:lnTo>
                  <a:pt x="3413442" y="786295"/>
                </a:lnTo>
                <a:close/>
              </a:path>
            </a:pathLst>
          </a:custGeom>
          <a:solidFill>
            <a:srgbClr val="C1C1C1"/>
          </a:solidFill>
        </p:spPr>
        <p:txBody>
          <a:bodyPr wrap="square" lIns="0" tIns="0" rIns="0" bIns="0" rtlCol="0"/>
          <a:lstStyle/>
          <a:p/>
        </p:txBody>
      </p:sp>
      <p:sp>
        <p:nvSpPr>
          <p:cNvPr id="114" name="object 114"/>
          <p:cNvSpPr/>
          <p:nvPr/>
        </p:nvSpPr>
        <p:spPr>
          <a:xfrm>
            <a:off x="12030265" y="2103780"/>
            <a:ext cx="0" cy="0"/>
          </a:xfrm>
          <a:custGeom>
            <a:avLst/>
            <a:gdLst/>
            <a:ahLst/>
            <a:cxnLst/>
            <a:rect l="l" t="t" r="r" b="b"/>
            <a:pathLst>
              <a:path>
                <a:moveTo>
                  <a:pt x="0" y="0"/>
                </a:moveTo>
                <a:lnTo>
                  <a:pt x="0" y="0"/>
                </a:lnTo>
              </a:path>
            </a:pathLst>
          </a:custGeom>
          <a:ln w="3175">
            <a:solidFill>
              <a:srgbClr val="C1C1C1"/>
            </a:solidFill>
          </a:ln>
        </p:spPr>
        <p:txBody>
          <a:bodyPr wrap="square" lIns="0" tIns="0" rIns="0" bIns="0" rtlCol="0"/>
          <a:lstStyle/>
          <a:p/>
        </p:txBody>
      </p:sp>
      <p:sp>
        <p:nvSpPr>
          <p:cNvPr id="115" name="object 115"/>
          <p:cNvSpPr/>
          <p:nvPr/>
        </p:nvSpPr>
        <p:spPr>
          <a:xfrm>
            <a:off x="12025718" y="2103907"/>
            <a:ext cx="14604" cy="45085"/>
          </a:xfrm>
          <a:custGeom>
            <a:avLst/>
            <a:gdLst/>
            <a:ahLst/>
            <a:cxnLst/>
            <a:rect l="l" t="t" r="r" b="b"/>
            <a:pathLst>
              <a:path w="14604" h="45085">
                <a:moveTo>
                  <a:pt x="9575" y="44983"/>
                </a:moveTo>
                <a:lnTo>
                  <a:pt x="0" y="44983"/>
                </a:lnTo>
                <a:lnTo>
                  <a:pt x="190" y="44056"/>
                </a:lnTo>
                <a:lnTo>
                  <a:pt x="4546" y="0"/>
                </a:lnTo>
                <a:lnTo>
                  <a:pt x="4546" y="228"/>
                </a:lnTo>
                <a:lnTo>
                  <a:pt x="14071" y="228"/>
                </a:lnTo>
                <a:lnTo>
                  <a:pt x="14046" y="711"/>
                </a:lnTo>
                <a:lnTo>
                  <a:pt x="9575" y="44983"/>
                </a:lnTo>
                <a:close/>
              </a:path>
            </a:pathLst>
          </a:custGeom>
          <a:solidFill>
            <a:srgbClr val="C1C1C1"/>
          </a:solidFill>
        </p:spPr>
        <p:txBody>
          <a:bodyPr wrap="square" lIns="0" tIns="0" rIns="0" bIns="0" rtlCol="0"/>
          <a:lstStyle/>
          <a:p/>
        </p:txBody>
      </p:sp>
      <p:sp>
        <p:nvSpPr>
          <p:cNvPr id="116" name="object 116"/>
          <p:cNvSpPr/>
          <p:nvPr/>
        </p:nvSpPr>
        <p:spPr>
          <a:xfrm>
            <a:off x="8410917" y="2147963"/>
            <a:ext cx="635" cy="1270"/>
          </a:xfrm>
          <a:custGeom>
            <a:avLst/>
            <a:gdLst/>
            <a:ahLst/>
            <a:cxnLst/>
            <a:rect l="l" t="t" r="r" b="b"/>
            <a:pathLst>
              <a:path w="634" h="1269">
                <a:moveTo>
                  <a:pt x="190" y="927"/>
                </a:moveTo>
                <a:lnTo>
                  <a:pt x="0" y="0"/>
                </a:lnTo>
                <a:lnTo>
                  <a:pt x="139" y="457"/>
                </a:lnTo>
                <a:lnTo>
                  <a:pt x="190" y="927"/>
                </a:lnTo>
                <a:close/>
              </a:path>
            </a:pathLst>
          </a:custGeom>
          <a:solidFill>
            <a:srgbClr val="C1C1C1"/>
          </a:solidFill>
        </p:spPr>
        <p:txBody>
          <a:bodyPr wrap="square" lIns="0" tIns="0" rIns="0" bIns="0" rtlCol="0"/>
          <a:lstStyle/>
          <a:p/>
        </p:txBody>
      </p:sp>
      <p:sp>
        <p:nvSpPr>
          <p:cNvPr id="117" name="object 117"/>
          <p:cNvSpPr/>
          <p:nvPr/>
        </p:nvSpPr>
        <p:spPr>
          <a:xfrm>
            <a:off x="12025718" y="2147963"/>
            <a:ext cx="635" cy="1270"/>
          </a:xfrm>
          <a:custGeom>
            <a:avLst/>
            <a:gdLst/>
            <a:ahLst/>
            <a:cxnLst/>
            <a:rect l="l" t="t" r="r" b="b"/>
            <a:pathLst>
              <a:path w="634" h="1269">
                <a:moveTo>
                  <a:pt x="0" y="927"/>
                </a:moveTo>
                <a:lnTo>
                  <a:pt x="50" y="457"/>
                </a:lnTo>
                <a:lnTo>
                  <a:pt x="190" y="0"/>
                </a:lnTo>
                <a:lnTo>
                  <a:pt x="0" y="927"/>
                </a:lnTo>
                <a:close/>
              </a:path>
            </a:pathLst>
          </a:custGeom>
          <a:solidFill>
            <a:srgbClr val="C1C1C1"/>
          </a:solidFill>
        </p:spPr>
        <p:txBody>
          <a:bodyPr wrap="square" lIns="0" tIns="0" rIns="0" bIns="0" rtlCol="0"/>
          <a:lstStyle/>
          <a:p/>
        </p:txBody>
      </p:sp>
      <p:sp>
        <p:nvSpPr>
          <p:cNvPr id="118" name="object 118"/>
          <p:cNvSpPr/>
          <p:nvPr/>
        </p:nvSpPr>
        <p:spPr>
          <a:xfrm>
            <a:off x="12012828" y="2148420"/>
            <a:ext cx="22860" cy="41910"/>
          </a:xfrm>
          <a:custGeom>
            <a:avLst/>
            <a:gdLst/>
            <a:ahLst/>
            <a:cxnLst/>
            <a:rect l="l" t="t" r="r" b="b"/>
            <a:pathLst>
              <a:path w="22859" h="41910">
                <a:moveTo>
                  <a:pt x="9969" y="41681"/>
                </a:moveTo>
                <a:lnTo>
                  <a:pt x="0" y="41681"/>
                </a:lnTo>
                <a:lnTo>
                  <a:pt x="355" y="40817"/>
                </a:lnTo>
                <a:lnTo>
                  <a:pt x="12941" y="0"/>
                </a:lnTo>
                <a:lnTo>
                  <a:pt x="12890" y="469"/>
                </a:lnTo>
                <a:lnTo>
                  <a:pt x="22466" y="469"/>
                </a:lnTo>
                <a:lnTo>
                  <a:pt x="22377" y="1422"/>
                </a:lnTo>
                <a:lnTo>
                  <a:pt x="22174" y="2362"/>
                </a:lnTo>
                <a:lnTo>
                  <a:pt x="9969" y="41681"/>
                </a:lnTo>
                <a:close/>
              </a:path>
            </a:pathLst>
          </a:custGeom>
          <a:solidFill>
            <a:srgbClr val="C1C1C1"/>
          </a:solidFill>
        </p:spPr>
        <p:txBody>
          <a:bodyPr wrap="square" lIns="0" tIns="0" rIns="0" bIns="0" rtlCol="0"/>
          <a:lstStyle/>
          <a:p/>
        </p:txBody>
      </p:sp>
      <p:sp>
        <p:nvSpPr>
          <p:cNvPr id="119" name="object 119"/>
          <p:cNvSpPr/>
          <p:nvPr/>
        </p:nvSpPr>
        <p:spPr>
          <a:xfrm>
            <a:off x="8423643" y="2189238"/>
            <a:ext cx="635" cy="1270"/>
          </a:xfrm>
          <a:custGeom>
            <a:avLst/>
            <a:gdLst/>
            <a:ahLst/>
            <a:cxnLst/>
            <a:rect l="l" t="t" r="r" b="b"/>
            <a:pathLst>
              <a:path w="634" h="1269">
                <a:moveTo>
                  <a:pt x="368" y="863"/>
                </a:moveTo>
                <a:lnTo>
                  <a:pt x="0" y="0"/>
                </a:lnTo>
                <a:lnTo>
                  <a:pt x="228" y="431"/>
                </a:lnTo>
                <a:lnTo>
                  <a:pt x="368" y="863"/>
                </a:lnTo>
                <a:close/>
              </a:path>
            </a:pathLst>
          </a:custGeom>
          <a:solidFill>
            <a:srgbClr val="C1C1C1"/>
          </a:solidFill>
        </p:spPr>
        <p:txBody>
          <a:bodyPr wrap="square" lIns="0" tIns="0" rIns="0" bIns="0" rtlCol="0"/>
          <a:lstStyle/>
          <a:p/>
        </p:txBody>
      </p:sp>
      <p:sp>
        <p:nvSpPr>
          <p:cNvPr id="120" name="object 120"/>
          <p:cNvSpPr/>
          <p:nvPr/>
        </p:nvSpPr>
        <p:spPr>
          <a:xfrm>
            <a:off x="12012828" y="2189238"/>
            <a:ext cx="635" cy="1270"/>
          </a:xfrm>
          <a:custGeom>
            <a:avLst/>
            <a:gdLst/>
            <a:ahLst/>
            <a:cxnLst/>
            <a:rect l="l" t="t" r="r" b="b"/>
            <a:pathLst>
              <a:path w="634" h="1269">
                <a:moveTo>
                  <a:pt x="0" y="863"/>
                </a:moveTo>
                <a:lnTo>
                  <a:pt x="152" y="381"/>
                </a:lnTo>
                <a:lnTo>
                  <a:pt x="355" y="0"/>
                </a:lnTo>
                <a:lnTo>
                  <a:pt x="0" y="863"/>
                </a:lnTo>
                <a:close/>
              </a:path>
            </a:pathLst>
          </a:custGeom>
          <a:solidFill>
            <a:srgbClr val="C1C1C1"/>
          </a:solidFill>
        </p:spPr>
        <p:txBody>
          <a:bodyPr wrap="square" lIns="0" tIns="0" rIns="0" bIns="0" rtlCol="0"/>
          <a:lstStyle/>
          <a:p/>
        </p:txBody>
      </p:sp>
      <p:sp>
        <p:nvSpPr>
          <p:cNvPr id="121" name="object 121"/>
          <p:cNvSpPr/>
          <p:nvPr/>
        </p:nvSpPr>
        <p:spPr>
          <a:xfrm>
            <a:off x="11992482" y="2189619"/>
            <a:ext cx="30480" cy="38100"/>
          </a:xfrm>
          <a:custGeom>
            <a:avLst/>
            <a:gdLst/>
            <a:ahLst/>
            <a:cxnLst/>
            <a:rect l="l" t="t" r="r" b="b"/>
            <a:pathLst>
              <a:path w="30479" h="38100">
                <a:moveTo>
                  <a:pt x="10833" y="37757"/>
                </a:moveTo>
                <a:lnTo>
                  <a:pt x="0" y="37757"/>
                </a:lnTo>
                <a:lnTo>
                  <a:pt x="508" y="36995"/>
                </a:lnTo>
                <a:lnTo>
                  <a:pt x="20497" y="0"/>
                </a:lnTo>
                <a:lnTo>
                  <a:pt x="20345" y="482"/>
                </a:lnTo>
                <a:lnTo>
                  <a:pt x="30314" y="482"/>
                </a:lnTo>
                <a:lnTo>
                  <a:pt x="29438" y="3301"/>
                </a:lnTo>
                <a:lnTo>
                  <a:pt x="29070" y="4165"/>
                </a:lnTo>
                <a:lnTo>
                  <a:pt x="10833" y="37757"/>
                </a:lnTo>
                <a:close/>
              </a:path>
            </a:pathLst>
          </a:custGeom>
          <a:solidFill>
            <a:srgbClr val="C1C1C1"/>
          </a:solidFill>
        </p:spPr>
        <p:txBody>
          <a:bodyPr wrap="square" lIns="0" tIns="0" rIns="0" bIns="0" rtlCol="0"/>
          <a:lstStyle/>
          <a:p/>
        </p:txBody>
      </p:sp>
      <p:sp>
        <p:nvSpPr>
          <p:cNvPr id="122" name="object 122"/>
          <p:cNvSpPr/>
          <p:nvPr/>
        </p:nvSpPr>
        <p:spPr>
          <a:xfrm>
            <a:off x="8443848" y="2226614"/>
            <a:ext cx="635" cy="1270"/>
          </a:xfrm>
          <a:custGeom>
            <a:avLst/>
            <a:gdLst/>
            <a:ahLst/>
            <a:cxnLst/>
            <a:rect l="l" t="t" r="r" b="b"/>
            <a:pathLst>
              <a:path w="634" h="1269">
                <a:moveTo>
                  <a:pt x="507" y="761"/>
                </a:moveTo>
                <a:lnTo>
                  <a:pt x="0" y="0"/>
                </a:lnTo>
                <a:lnTo>
                  <a:pt x="279" y="330"/>
                </a:lnTo>
                <a:lnTo>
                  <a:pt x="507" y="761"/>
                </a:lnTo>
                <a:close/>
              </a:path>
            </a:pathLst>
          </a:custGeom>
          <a:solidFill>
            <a:srgbClr val="C1C1C1"/>
          </a:solidFill>
        </p:spPr>
        <p:txBody>
          <a:bodyPr wrap="square" lIns="0" tIns="0" rIns="0" bIns="0" rtlCol="0"/>
          <a:lstStyle/>
          <a:p/>
        </p:txBody>
      </p:sp>
      <p:sp>
        <p:nvSpPr>
          <p:cNvPr id="123" name="object 123"/>
          <p:cNvSpPr/>
          <p:nvPr/>
        </p:nvSpPr>
        <p:spPr>
          <a:xfrm>
            <a:off x="11992482" y="2226614"/>
            <a:ext cx="635" cy="1270"/>
          </a:xfrm>
          <a:custGeom>
            <a:avLst/>
            <a:gdLst/>
            <a:ahLst/>
            <a:cxnLst/>
            <a:rect l="l" t="t" r="r" b="b"/>
            <a:pathLst>
              <a:path w="634" h="1269">
                <a:moveTo>
                  <a:pt x="0" y="761"/>
                </a:moveTo>
                <a:lnTo>
                  <a:pt x="228" y="330"/>
                </a:lnTo>
                <a:lnTo>
                  <a:pt x="508" y="0"/>
                </a:lnTo>
                <a:lnTo>
                  <a:pt x="0" y="761"/>
                </a:lnTo>
                <a:close/>
              </a:path>
            </a:pathLst>
          </a:custGeom>
          <a:solidFill>
            <a:srgbClr val="C1C1C1"/>
          </a:solidFill>
        </p:spPr>
        <p:txBody>
          <a:bodyPr wrap="square" lIns="0" tIns="0" rIns="0" bIns="0" rtlCol="0"/>
          <a:lstStyle/>
          <a:p/>
        </p:txBody>
      </p:sp>
      <p:sp>
        <p:nvSpPr>
          <p:cNvPr id="124" name="object 124"/>
          <p:cNvSpPr/>
          <p:nvPr/>
        </p:nvSpPr>
        <p:spPr>
          <a:xfrm>
            <a:off x="11965571" y="2226945"/>
            <a:ext cx="38100" cy="33020"/>
          </a:xfrm>
          <a:custGeom>
            <a:avLst/>
            <a:gdLst/>
            <a:ahLst/>
            <a:cxnLst/>
            <a:rect l="l" t="t" r="r" b="b"/>
            <a:pathLst>
              <a:path w="38100" h="33019">
                <a:moveTo>
                  <a:pt x="12344" y="32905"/>
                </a:moveTo>
                <a:lnTo>
                  <a:pt x="0" y="32905"/>
                </a:lnTo>
                <a:lnTo>
                  <a:pt x="634" y="32270"/>
                </a:lnTo>
                <a:lnTo>
                  <a:pt x="27139" y="0"/>
                </a:lnTo>
                <a:lnTo>
                  <a:pt x="26911" y="431"/>
                </a:lnTo>
                <a:lnTo>
                  <a:pt x="37744" y="431"/>
                </a:lnTo>
                <a:lnTo>
                  <a:pt x="35280" y="4978"/>
                </a:lnTo>
                <a:lnTo>
                  <a:pt x="34759" y="5740"/>
                </a:lnTo>
                <a:lnTo>
                  <a:pt x="12344" y="32905"/>
                </a:lnTo>
                <a:close/>
              </a:path>
            </a:pathLst>
          </a:custGeom>
          <a:solidFill>
            <a:srgbClr val="C1C1C1"/>
          </a:solidFill>
        </p:spPr>
        <p:txBody>
          <a:bodyPr wrap="square" lIns="0" tIns="0" rIns="0" bIns="0" rtlCol="0"/>
          <a:lstStyle/>
          <a:p/>
        </p:txBody>
      </p:sp>
      <p:sp>
        <p:nvSpPr>
          <p:cNvPr id="125" name="object 125"/>
          <p:cNvSpPr/>
          <p:nvPr/>
        </p:nvSpPr>
        <p:spPr>
          <a:xfrm>
            <a:off x="8470633" y="2259215"/>
            <a:ext cx="635" cy="635"/>
          </a:xfrm>
          <a:custGeom>
            <a:avLst/>
            <a:gdLst/>
            <a:ahLst/>
            <a:cxnLst/>
            <a:rect l="l" t="t" r="r" b="b"/>
            <a:pathLst>
              <a:path w="634" h="635">
                <a:moveTo>
                  <a:pt x="634" y="635"/>
                </a:moveTo>
                <a:lnTo>
                  <a:pt x="0" y="0"/>
                </a:lnTo>
                <a:lnTo>
                  <a:pt x="342" y="292"/>
                </a:lnTo>
                <a:lnTo>
                  <a:pt x="634" y="635"/>
                </a:lnTo>
                <a:close/>
              </a:path>
            </a:pathLst>
          </a:custGeom>
          <a:solidFill>
            <a:srgbClr val="C1C1C1"/>
          </a:solidFill>
        </p:spPr>
        <p:txBody>
          <a:bodyPr wrap="square" lIns="0" tIns="0" rIns="0" bIns="0" rtlCol="0"/>
          <a:lstStyle/>
          <a:p/>
        </p:txBody>
      </p:sp>
      <p:sp>
        <p:nvSpPr>
          <p:cNvPr id="126" name="object 126"/>
          <p:cNvSpPr/>
          <p:nvPr/>
        </p:nvSpPr>
        <p:spPr>
          <a:xfrm>
            <a:off x="11965571" y="2259215"/>
            <a:ext cx="635" cy="635"/>
          </a:xfrm>
          <a:custGeom>
            <a:avLst/>
            <a:gdLst/>
            <a:ahLst/>
            <a:cxnLst/>
            <a:rect l="l" t="t" r="r" b="b"/>
            <a:pathLst>
              <a:path w="634" h="635">
                <a:moveTo>
                  <a:pt x="0" y="635"/>
                </a:moveTo>
                <a:lnTo>
                  <a:pt x="279" y="292"/>
                </a:lnTo>
                <a:lnTo>
                  <a:pt x="634" y="0"/>
                </a:lnTo>
                <a:lnTo>
                  <a:pt x="0" y="635"/>
                </a:lnTo>
                <a:close/>
              </a:path>
            </a:pathLst>
          </a:custGeom>
          <a:solidFill>
            <a:srgbClr val="C1C1C1"/>
          </a:solidFill>
        </p:spPr>
        <p:txBody>
          <a:bodyPr wrap="square" lIns="0" tIns="0" rIns="0" bIns="0" rtlCol="0"/>
          <a:lstStyle/>
          <a:p/>
        </p:txBody>
      </p:sp>
      <p:sp>
        <p:nvSpPr>
          <p:cNvPr id="127" name="object 127"/>
          <p:cNvSpPr/>
          <p:nvPr/>
        </p:nvSpPr>
        <p:spPr>
          <a:xfrm>
            <a:off x="11933301" y="2259507"/>
            <a:ext cx="45085" cy="27305"/>
          </a:xfrm>
          <a:custGeom>
            <a:avLst/>
            <a:gdLst/>
            <a:ahLst/>
            <a:cxnLst/>
            <a:rect l="l" t="t" r="r" b="b"/>
            <a:pathLst>
              <a:path w="45084" h="27305">
                <a:moveTo>
                  <a:pt x="0" y="26847"/>
                </a:moveTo>
                <a:lnTo>
                  <a:pt x="32550" y="0"/>
                </a:lnTo>
                <a:lnTo>
                  <a:pt x="32270" y="342"/>
                </a:lnTo>
                <a:lnTo>
                  <a:pt x="44615" y="342"/>
                </a:lnTo>
                <a:lnTo>
                  <a:pt x="39611" y="6413"/>
                </a:lnTo>
                <a:lnTo>
                  <a:pt x="38976" y="7048"/>
                </a:lnTo>
                <a:lnTo>
                  <a:pt x="15252" y="26619"/>
                </a:lnTo>
                <a:lnTo>
                  <a:pt x="431" y="26619"/>
                </a:lnTo>
                <a:lnTo>
                  <a:pt x="0" y="26847"/>
                </a:lnTo>
                <a:close/>
              </a:path>
            </a:pathLst>
          </a:custGeom>
          <a:solidFill>
            <a:srgbClr val="C1C1C1"/>
          </a:solidFill>
        </p:spPr>
        <p:txBody>
          <a:bodyPr wrap="square" lIns="0" tIns="0" rIns="0" bIns="0" rtlCol="0"/>
          <a:lstStyle/>
          <a:p/>
        </p:txBody>
      </p:sp>
      <p:sp>
        <p:nvSpPr>
          <p:cNvPr id="128" name="object 128"/>
          <p:cNvSpPr/>
          <p:nvPr/>
        </p:nvSpPr>
        <p:spPr>
          <a:xfrm>
            <a:off x="8470975" y="2259507"/>
            <a:ext cx="635" cy="635"/>
          </a:xfrm>
          <a:custGeom>
            <a:avLst/>
            <a:gdLst/>
            <a:ahLst/>
            <a:cxnLst/>
            <a:rect l="l" t="t" r="r" b="b"/>
            <a:pathLst>
              <a:path w="634" h="635">
                <a:moveTo>
                  <a:pt x="431" y="342"/>
                </a:moveTo>
                <a:lnTo>
                  <a:pt x="292" y="342"/>
                </a:lnTo>
                <a:lnTo>
                  <a:pt x="0" y="0"/>
                </a:lnTo>
                <a:lnTo>
                  <a:pt x="431" y="342"/>
                </a:lnTo>
                <a:close/>
              </a:path>
            </a:pathLst>
          </a:custGeom>
          <a:solidFill>
            <a:srgbClr val="C1C1C1"/>
          </a:solidFill>
        </p:spPr>
        <p:txBody>
          <a:bodyPr wrap="square" lIns="0" tIns="0" rIns="0" bIns="0" rtlCol="0"/>
          <a:lstStyle/>
          <a:p/>
        </p:txBody>
      </p:sp>
      <p:sp>
        <p:nvSpPr>
          <p:cNvPr id="129" name="object 129"/>
          <p:cNvSpPr/>
          <p:nvPr/>
        </p:nvSpPr>
        <p:spPr>
          <a:xfrm>
            <a:off x="8503107" y="2286126"/>
            <a:ext cx="1270" cy="635"/>
          </a:xfrm>
          <a:custGeom>
            <a:avLst/>
            <a:gdLst/>
            <a:ahLst/>
            <a:cxnLst/>
            <a:rect l="l" t="t" r="r" b="b"/>
            <a:pathLst>
              <a:path w="1270" h="635">
                <a:moveTo>
                  <a:pt x="749" y="508"/>
                </a:moveTo>
                <a:lnTo>
                  <a:pt x="0" y="0"/>
                </a:lnTo>
                <a:lnTo>
                  <a:pt x="419" y="228"/>
                </a:lnTo>
                <a:lnTo>
                  <a:pt x="749" y="508"/>
                </a:lnTo>
                <a:close/>
              </a:path>
            </a:pathLst>
          </a:custGeom>
          <a:solidFill>
            <a:srgbClr val="C1C1C1"/>
          </a:solidFill>
        </p:spPr>
        <p:txBody>
          <a:bodyPr wrap="square" lIns="0" tIns="0" rIns="0" bIns="0" rtlCol="0"/>
          <a:lstStyle/>
          <a:p/>
        </p:txBody>
      </p:sp>
      <p:sp>
        <p:nvSpPr>
          <p:cNvPr id="130" name="object 130"/>
          <p:cNvSpPr/>
          <p:nvPr/>
        </p:nvSpPr>
        <p:spPr>
          <a:xfrm>
            <a:off x="8503107" y="2286126"/>
            <a:ext cx="635" cy="635"/>
          </a:xfrm>
          <a:custGeom>
            <a:avLst/>
            <a:gdLst/>
            <a:ahLst/>
            <a:cxnLst/>
            <a:rect l="l" t="t" r="r" b="b"/>
            <a:pathLst>
              <a:path w="634" h="635">
                <a:moveTo>
                  <a:pt x="393" y="215"/>
                </a:moveTo>
                <a:lnTo>
                  <a:pt x="0" y="0"/>
                </a:lnTo>
                <a:lnTo>
                  <a:pt x="127" y="0"/>
                </a:lnTo>
                <a:lnTo>
                  <a:pt x="393" y="215"/>
                </a:lnTo>
                <a:close/>
              </a:path>
            </a:pathLst>
          </a:custGeom>
          <a:solidFill>
            <a:srgbClr val="C1C1C1"/>
          </a:solidFill>
        </p:spPr>
        <p:txBody>
          <a:bodyPr wrap="square" lIns="0" tIns="0" rIns="0" bIns="0" rtlCol="0"/>
          <a:lstStyle/>
          <a:p/>
        </p:txBody>
      </p:sp>
      <p:sp>
        <p:nvSpPr>
          <p:cNvPr id="131" name="object 131"/>
          <p:cNvSpPr/>
          <p:nvPr/>
        </p:nvSpPr>
        <p:spPr>
          <a:xfrm>
            <a:off x="11932970" y="2286126"/>
            <a:ext cx="1270" cy="635"/>
          </a:xfrm>
          <a:custGeom>
            <a:avLst/>
            <a:gdLst/>
            <a:ahLst/>
            <a:cxnLst/>
            <a:rect l="l" t="t" r="r" b="b"/>
            <a:pathLst>
              <a:path w="1270" h="635">
                <a:moveTo>
                  <a:pt x="0" y="508"/>
                </a:moveTo>
                <a:lnTo>
                  <a:pt x="368" y="215"/>
                </a:lnTo>
                <a:lnTo>
                  <a:pt x="761" y="0"/>
                </a:lnTo>
                <a:lnTo>
                  <a:pt x="0" y="508"/>
                </a:lnTo>
                <a:close/>
              </a:path>
            </a:pathLst>
          </a:custGeom>
          <a:solidFill>
            <a:srgbClr val="C1C1C1"/>
          </a:solidFill>
        </p:spPr>
        <p:txBody>
          <a:bodyPr wrap="square" lIns="0" tIns="0" rIns="0" bIns="0" rtlCol="0"/>
          <a:lstStyle/>
          <a:p/>
        </p:txBody>
      </p:sp>
      <p:sp>
        <p:nvSpPr>
          <p:cNvPr id="132" name="object 132"/>
          <p:cNvSpPr/>
          <p:nvPr/>
        </p:nvSpPr>
        <p:spPr>
          <a:xfrm>
            <a:off x="11932970" y="2286380"/>
            <a:ext cx="15875" cy="0"/>
          </a:xfrm>
          <a:custGeom>
            <a:avLst/>
            <a:gdLst/>
            <a:ahLst/>
            <a:cxnLst/>
            <a:rect l="l" t="t" r="r" b="b"/>
            <a:pathLst>
              <a:path w="15875">
                <a:moveTo>
                  <a:pt x="0" y="0"/>
                </a:moveTo>
                <a:lnTo>
                  <a:pt x="15582" y="0"/>
                </a:lnTo>
              </a:path>
            </a:pathLst>
          </a:custGeom>
          <a:ln w="3175">
            <a:solidFill>
              <a:srgbClr val="C1C1C1"/>
            </a:solidFill>
          </a:ln>
        </p:spPr>
        <p:txBody>
          <a:bodyPr wrap="square" lIns="0" tIns="0" rIns="0" bIns="0" rtlCol="0"/>
          <a:lstStyle/>
          <a:p/>
        </p:txBody>
      </p:sp>
      <p:sp>
        <p:nvSpPr>
          <p:cNvPr id="133" name="object 133"/>
          <p:cNvSpPr/>
          <p:nvPr/>
        </p:nvSpPr>
        <p:spPr>
          <a:xfrm>
            <a:off x="8503501" y="2286342"/>
            <a:ext cx="635" cy="635"/>
          </a:xfrm>
          <a:custGeom>
            <a:avLst/>
            <a:gdLst/>
            <a:ahLst/>
            <a:cxnLst/>
            <a:rect l="l" t="t" r="r" b="b"/>
            <a:pathLst>
              <a:path w="634" h="635">
                <a:moveTo>
                  <a:pt x="546" y="292"/>
                </a:moveTo>
                <a:lnTo>
                  <a:pt x="355" y="292"/>
                </a:lnTo>
                <a:lnTo>
                  <a:pt x="0" y="0"/>
                </a:lnTo>
                <a:lnTo>
                  <a:pt x="546" y="292"/>
                </a:lnTo>
                <a:close/>
              </a:path>
            </a:pathLst>
          </a:custGeom>
          <a:solidFill>
            <a:srgbClr val="C1C1C1"/>
          </a:solidFill>
        </p:spPr>
        <p:txBody>
          <a:bodyPr wrap="square" lIns="0" tIns="0" rIns="0" bIns="0" rtlCol="0"/>
          <a:lstStyle/>
          <a:p/>
        </p:txBody>
      </p:sp>
      <p:sp>
        <p:nvSpPr>
          <p:cNvPr id="134" name="object 134"/>
          <p:cNvSpPr/>
          <p:nvPr/>
        </p:nvSpPr>
        <p:spPr>
          <a:xfrm>
            <a:off x="11895975" y="2286355"/>
            <a:ext cx="52069" cy="20320"/>
          </a:xfrm>
          <a:custGeom>
            <a:avLst/>
            <a:gdLst/>
            <a:ahLst/>
            <a:cxnLst/>
            <a:rect l="l" t="t" r="r" b="b"/>
            <a:pathLst>
              <a:path w="52070" h="20319">
                <a:moveTo>
                  <a:pt x="0" y="20269"/>
                </a:moveTo>
                <a:lnTo>
                  <a:pt x="37325" y="0"/>
                </a:lnTo>
                <a:lnTo>
                  <a:pt x="36995" y="279"/>
                </a:lnTo>
                <a:lnTo>
                  <a:pt x="51955" y="279"/>
                </a:lnTo>
                <a:lnTo>
                  <a:pt x="43065" y="7619"/>
                </a:lnTo>
                <a:lnTo>
                  <a:pt x="42303" y="8140"/>
                </a:lnTo>
                <a:lnTo>
                  <a:pt x="20243" y="20116"/>
                </a:lnTo>
                <a:lnTo>
                  <a:pt x="482" y="20116"/>
                </a:lnTo>
                <a:lnTo>
                  <a:pt x="0" y="20269"/>
                </a:lnTo>
                <a:close/>
              </a:path>
            </a:pathLst>
          </a:custGeom>
          <a:solidFill>
            <a:srgbClr val="C1C1C1"/>
          </a:solidFill>
        </p:spPr>
        <p:txBody>
          <a:bodyPr wrap="square" lIns="0" tIns="0" rIns="0" bIns="0" rtlCol="0"/>
          <a:lstStyle/>
          <a:p/>
        </p:txBody>
      </p:sp>
      <p:sp>
        <p:nvSpPr>
          <p:cNvPr id="135" name="object 135"/>
          <p:cNvSpPr/>
          <p:nvPr/>
        </p:nvSpPr>
        <p:spPr>
          <a:xfrm>
            <a:off x="8540381" y="2306472"/>
            <a:ext cx="1270" cy="635"/>
          </a:xfrm>
          <a:custGeom>
            <a:avLst/>
            <a:gdLst/>
            <a:ahLst/>
            <a:cxnLst/>
            <a:rect l="l" t="t" r="r" b="b"/>
            <a:pathLst>
              <a:path w="1270" h="635">
                <a:moveTo>
                  <a:pt x="863" y="355"/>
                </a:moveTo>
                <a:lnTo>
                  <a:pt x="0" y="0"/>
                </a:lnTo>
                <a:lnTo>
                  <a:pt x="482" y="152"/>
                </a:lnTo>
                <a:lnTo>
                  <a:pt x="863" y="355"/>
                </a:lnTo>
                <a:close/>
              </a:path>
            </a:pathLst>
          </a:custGeom>
          <a:solidFill>
            <a:srgbClr val="C1C1C1"/>
          </a:solidFill>
        </p:spPr>
        <p:txBody>
          <a:bodyPr wrap="square" lIns="0" tIns="0" rIns="0" bIns="0" rtlCol="0"/>
          <a:lstStyle/>
          <a:p/>
        </p:txBody>
      </p:sp>
      <p:sp>
        <p:nvSpPr>
          <p:cNvPr id="136" name="object 136"/>
          <p:cNvSpPr/>
          <p:nvPr/>
        </p:nvSpPr>
        <p:spPr>
          <a:xfrm>
            <a:off x="8540381" y="2306472"/>
            <a:ext cx="635" cy="635"/>
          </a:xfrm>
          <a:custGeom>
            <a:avLst/>
            <a:gdLst/>
            <a:ahLst/>
            <a:cxnLst/>
            <a:rect l="l" t="t" r="r" b="b"/>
            <a:pathLst>
              <a:path w="634" h="635">
                <a:moveTo>
                  <a:pt x="482" y="152"/>
                </a:moveTo>
                <a:lnTo>
                  <a:pt x="0" y="0"/>
                </a:lnTo>
                <a:lnTo>
                  <a:pt x="203" y="0"/>
                </a:lnTo>
                <a:lnTo>
                  <a:pt x="482" y="152"/>
                </a:lnTo>
                <a:close/>
              </a:path>
            </a:pathLst>
          </a:custGeom>
          <a:solidFill>
            <a:srgbClr val="C1C1C1"/>
          </a:solidFill>
        </p:spPr>
        <p:txBody>
          <a:bodyPr wrap="square" lIns="0" tIns="0" rIns="0" bIns="0" rtlCol="0"/>
          <a:lstStyle/>
          <a:p/>
        </p:txBody>
      </p:sp>
      <p:sp>
        <p:nvSpPr>
          <p:cNvPr id="137" name="object 137"/>
          <p:cNvSpPr/>
          <p:nvPr/>
        </p:nvSpPr>
        <p:spPr>
          <a:xfrm>
            <a:off x="11895594" y="2306472"/>
            <a:ext cx="1270" cy="635"/>
          </a:xfrm>
          <a:custGeom>
            <a:avLst/>
            <a:gdLst/>
            <a:ahLst/>
            <a:cxnLst/>
            <a:rect l="l" t="t" r="r" b="b"/>
            <a:pathLst>
              <a:path w="1270" h="635">
                <a:moveTo>
                  <a:pt x="0" y="355"/>
                </a:moveTo>
                <a:lnTo>
                  <a:pt x="381" y="152"/>
                </a:lnTo>
                <a:lnTo>
                  <a:pt x="863" y="0"/>
                </a:lnTo>
                <a:lnTo>
                  <a:pt x="0" y="355"/>
                </a:lnTo>
                <a:close/>
              </a:path>
            </a:pathLst>
          </a:custGeom>
          <a:solidFill>
            <a:srgbClr val="C1C1C1"/>
          </a:solidFill>
        </p:spPr>
        <p:txBody>
          <a:bodyPr wrap="square" lIns="0" tIns="0" rIns="0" bIns="0" rtlCol="0"/>
          <a:lstStyle/>
          <a:p/>
        </p:txBody>
      </p:sp>
      <p:sp>
        <p:nvSpPr>
          <p:cNvPr id="138" name="object 138"/>
          <p:cNvSpPr/>
          <p:nvPr/>
        </p:nvSpPr>
        <p:spPr>
          <a:xfrm>
            <a:off x="11895594" y="2306650"/>
            <a:ext cx="20955" cy="0"/>
          </a:xfrm>
          <a:custGeom>
            <a:avLst/>
            <a:gdLst/>
            <a:ahLst/>
            <a:cxnLst/>
            <a:rect l="l" t="t" r="r" b="b"/>
            <a:pathLst>
              <a:path w="20954">
                <a:moveTo>
                  <a:pt x="0" y="0"/>
                </a:moveTo>
                <a:lnTo>
                  <a:pt x="20624" y="0"/>
                </a:lnTo>
              </a:path>
            </a:pathLst>
          </a:custGeom>
          <a:ln w="3175">
            <a:solidFill>
              <a:srgbClr val="C1C1C1"/>
            </a:solidFill>
          </a:ln>
        </p:spPr>
        <p:txBody>
          <a:bodyPr wrap="square" lIns="0" tIns="0" rIns="0" bIns="0" rtlCol="0"/>
          <a:lstStyle/>
          <a:p/>
        </p:txBody>
      </p:sp>
      <p:sp>
        <p:nvSpPr>
          <p:cNvPr id="139" name="object 139"/>
          <p:cNvSpPr/>
          <p:nvPr/>
        </p:nvSpPr>
        <p:spPr>
          <a:xfrm>
            <a:off x="11854763" y="2306624"/>
            <a:ext cx="60960" cy="13335"/>
          </a:xfrm>
          <a:custGeom>
            <a:avLst/>
            <a:gdLst/>
            <a:ahLst/>
            <a:cxnLst/>
            <a:rect l="l" t="t" r="r" b="b"/>
            <a:pathLst>
              <a:path w="60959" h="13335">
                <a:moveTo>
                  <a:pt x="0" y="12788"/>
                </a:moveTo>
                <a:lnTo>
                  <a:pt x="41211" y="0"/>
                </a:lnTo>
                <a:lnTo>
                  <a:pt x="40830" y="203"/>
                </a:lnTo>
                <a:lnTo>
                  <a:pt x="60794" y="203"/>
                </a:lnTo>
                <a:lnTo>
                  <a:pt x="45377" y="8572"/>
                </a:lnTo>
                <a:lnTo>
                  <a:pt x="44513" y="8940"/>
                </a:lnTo>
                <a:lnTo>
                  <a:pt x="32296" y="12738"/>
                </a:lnTo>
                <a:lnTo>
                  <a:pt x="0" y="12788"/>
                </a:lnTo>
                <a:close/>
              </a:path>
            </a:pathLst>
          </a:custGeom>
          <a:solidFill>
            <a:srgbClr val="C1C1C1"/>
          </a:solidFill>
        </p:spPr>
        <p:txBody>
          <a:bodyPr wrap="square" lIns="0" tIns="0" rIns="0" bIns="0" rtlCol="0"/>
          <a:lstStyle/>
          <a:p/>
        </p:txBody>
      </p:sp>
      <p:sp>
        <p:nvSpPr>
          <p:cNvPr id="140" name="object 140"/>
          <p:cNvSpPr/>
          <p:nvPr/>
        </p:nvSpPr>
        <p:spPr>
          <a:xfrm>
            <a:off x="8540863" y="2306624"/>
            <a:ext cx="1270" cy="635"/>
          </a:xfrm>
          <a:custGeom>
            <a:avLst/>
            <a:gdLst/>
            <a:ahLst/>
            <a:cxnLst/>
            <a:rect l="l" t="t" r="r" b="b"/>
            <a:pathLst>
              <a:path w="1270" h="635">
                <a:moveTo>
                  <a:pt x="660" y="203"/>
                </a:moveTo>
                <a:lnTo>
                  <a:pt x="380" y="203"/>
                </a:lnTo>
                <a:lnTo>
                  <a:pt x="0" y="0"/>
                </a:lnTo>
                <a:lnTo>
                  <a:pt x="660" y="203"/>
                </a:lnTo>
                <a:close/>
              </a:path>
            </a:pathLst>
          </a:custGeom>
          <a:solidFill>
            <a:srgbClr val="C1C1C1"/>
          </a:solidFill>
        </p:spPr>
        <p:txBody>
          <a:bodyPr wrap="square" lIns="0" tIns="0" rIns="0" bIns="0" rtlCol="0"/>
          <a:lstStyle/>
          <a:p/>
        </p:txBody>
      </p:sp>
      <p:sp>
        <p:nvSpPr>
          <p:cNvPr id="141" name="object 141"/>
          <p:cNvSpPr/>
          <p:nvPr/>
        </p:nvSpPr>
        <p:spPr>
          <a:xfrm>
            <a:off x="8581593" y="2319362"/>
            <a:ext cx="1270" cy="635"/>
          </a:xfrm>
          <a:custGeom>
            <a:avLst/>
            <a:gdLst/>
            <a:ahLst/>
            <a:cxnLst/>
            <a:rect l="l" t="t" r="r" b="b"/>
            <a:pathLst>
              <a:path w="1270" h="635">
                <a:moveTo>
                  <a:pt x="927" y="190"/>
                </a:moveTo>
                <a:lnTo>
                  <a:pt x="0" y="0"/>
                </a:lnTo>
                <a:lnTo>
                  <a:pt x="469" y="50"/>
                </a:lnTo>
                <a:lnTo>
                  <a:pt x="927" y="190"/>
                </a:lnTo>
                <a:close/>
              </a:path>
            </a:pathLst>
          </a:custGeom>
          <a:solidFill>
            <a:srgbClr val="C1C1C1"/>
          </a:solidFill>
        </p:spPr>
        <p:txBody>
          <a:bodyPr wrap="square" lIns="0" tIns="0" rIns="0" bIns="0" rtlCol="0"/>
          <a:lstStyle/>
          <a:p/>
        </p:txBody>
      </p:sp>
      <p:sp>
        <p:nvSpPr>
          <p:cNvPr id="142" name="object 142"/>
          <p:cNvSpPr/>
          <p:nvPr/>
        </p:nvSpPr>
        <p:spPr>
          <a:xfrm>
            <a:off x="11854306" y="2319362"/>
            <a:ext cx="1270" cy="635"/>
          </a:xfrm>
          <a:custGeom>
            <a:avLst/>
            <a:gdLst/>
            <a:ahLst/>
            <a:cxnLst/>
            <a:rect l="l" t="t" r="r" b="b"/>
            <a:pathLst>
              <a:path w="1270" h="635">
                <a:moveTo>
                  <a:pt x="0" y="190"/>
                </a:moveTo>
                <a:lnTo>
                  <a:pt x="469" y="50"/>
                </a:lnTo>
                <a:lnTo>
                  <a:pt x="939" y="0"/>
                </a:lnTo>
                <a:lnTo>
                  <a:pt x="0" y="190"/>
                </a:lnTo>
                <a:close/>
              </a:path>
            </a:pathLst>
          </a:custGeom>
          <a:solidFill>
            <a:srgbClr val="C1C1C1"/>
          </a:solidFill>
        </p:spPr>
        <p:txBody>
          <a:bodyPr wrap="square" lIns="0" tIns="0" rIns="0" bIns="0" rtlCol="0"/>
          <a:lstStyle/>
          <a:p/>
        </p:txBody>
      </p:sp>
      <p:sp>
        <p:nvSpPr>
          <p:cNvPr id="143" name="object 143"/>
          <p:cNvSpPr/>
          <p:nvPr/>
        </p:nvSpPr>
        <p:spPr>
          <a:xfrm>
            <a:off x="11854306" y="2319458"/>
            <a:ext cx="33020" cy="0"/>
          </a:xfrm>
          <a:custGeom>
            <a:avLst/>
            <a:gdLst/>
            <a:ahLst/>
            <a:cxnLst/>
            <a:rect l="l" t="t" r="r" b="b"/>
            <a:pathLst>
              <a:path w="33020">
                <a:moveTo>
                  <a:pt x="0" y="0"/>
                </a:moveTo>
                <a:lnTo>
                  <a:pt x="32753" y="0"/>
                </a:lnTo>
              </a:path>
            </a:pathLst>
          </a:custGeom>
          <a:ln w="3175">
            <a:solidFill>
              <a:srgbClr val="C1C1C1"/>
            </a:solidFill>
          </a:ln>
        </p:spPr>
        <p:txBody>
          <a:bodyPr wrap="square" lIns="0" tIns="0" rIns="0" bIns="0" rtlCol="0"/>
          <a:lstStyle/>
          <a:p/>
        </p:txBody>
      </p:sp>
      <p:sp>
        <p:nvSpPr>
          <p:cNvPr id="144" name="object 144"/>
          <p:cNvSpPr/>
          <p:nvPr/>
        </p:nvSpPr>
        <p:spPr>
          <a:xfrm>
            <a:off x="8582062" y="2319483"/>
            <a:ext cx="1905" cy="0"/>
          </a:xfrm>
          <a:custGeom>
            <a:avLst/>
            <a:gdLst/>
            <a:ahLst/>
            <a:cxnLst/>
            <a:rect l="l" t="t" r="r" b="b"/>
            <a:pathLst>
              <a:path w="1904">
                <a:moveTo>
                  <a:pt x="0" y="0"/>
                </a:moveTo>
                <a:lnTo>
                  <a:pt x="1409" y="0"/>
                </a:lnTo>
              </a:path>
            </a:pathLst>
          </a:custGeom>
          <a:ln w="3175">
            <a:solidFill>
              <a:srgbClr val="C1C1C1"/>
            </a:solidFill>
          </a:ln>
        </p:spPr>
        <p:txBody>
          <a:bodyPr wrap="square" lIns="0" tIns="0" rIns="0" bIns="0" rtlCol="0"/>
          <a:lstStyle/>
          <a:p/>
        </p:txBody>
      </p:sp>
      <p:sp>
        <p:nvSpPr>
          <p:cNvPr id="145" name="object 145"/>
          <p:cNvSpPr/>
          <p:nvPr/>
        </p:nvSpPr>
        <p:spPr>
          <a:xfrm>
            <a:off x="11810009" y="2321674"/>
            <a:ext cx="76835" cy="0"/>
          </a:xfrm>
          <a:custGeom>
            <a:avLst/>
            <a:gdLst/>
            <a:ahLst/>
            <a:cxnLst/>
            <a:rect l="l" t="t" r="r" b="b"/>
            <a:pathLst>
              <a:path w="76834">
                <a:moveTo>
                  <a:pt x="0" y="0"/>
                </a:moveTo>
                <a:lnTo>
                  <a:pt x="76428" y="0"/>
                </a:lnTo>
              </a:path>
            </a:pathLst>
          </a:custGeom>
          <a:ln w="4521">
            <a:solidFill>
              <a:srgbClr val="C1C1C1"/>
            </a:solidFill>
          </a:ln>
        </p:spPr>
        <p:txBody>
          <a:bodyPr wrap="square" lIns="0" tIns="0" rIns="0" bIns="0" rtlCol="0"/>
          <a:lstStyle/>
          <a:p/>
        </p:txBody>
      </p:sp>
      <p:sp>
        <p:nvSpPr>
          <p:cNvPr id="146" name="object 146"/>
          <p:cNvSpPr/>
          <p:nvPr/>
        </p:nvSpPr>
        <p:spPr>
          <a:xfrm>
            <a:off x="8626576" y="2323922"/>
            <a:ext cx="3183890" cy="0"/>
          </a:xfrm>
          <a:custGeom>
            <a:avLst/>
            <a:gdLst/>
            <a:ahLst/>
            <a:cxnLst/>
            <a:rect l="l" t="t" r="r" b="b"/>
            <a:pathLst>
              <a:path w="3183890">
                <a:moveTo>
                  <a:pt x="0" y="0"/>
                </a:moveTo>
                <a:lnTo>
                  <a:pt x="3183686" y="0"/>
                </a:lnTo>
              </a:path>
            </a:pathLst>
          </a:custGeom>
          <a:ln w="3175">
            <a:solidFill>
              <a:srgbClr val="C1C1C1"/>
            </a:solidFill>
          </a:ln>
        </p:spPr>
        <p:txBody>
          <a:bodyPr wrap="square" lIns="0" tIns="0" rIns="0" bIns="0" rtlCol="0"/>
          <a:lstStyle/>
          <a:p/>
        </p:txBody>
      </p:sp>
      <p:sp>
        <p:nvSpPr>
          <p:cNvPr id="147" name="object 147"/>
          <p:cNvSpPr/>
          <p:nvPr/>
        </p:nvSpPr>
        <p:spPr>
          <a:xfrm>
            <a:off x="4396866" y="2067941"/>
            <a:ext cx="7731125" cy="1824355"/>
          </a:xfrm>
          <a:custGeom>
            <a:avLst/>
            <a:gdLst/>
            <a:ahLst/>
            <a:cxnLst/>
            <a:rect l="l" t="t" r="r" b="b"/>
            <a:pathLst>
              <a:path w="7731125" h="1824354">
                <a:moveTo>
                  <a:pt x="7509890" y="1824354"/>
                </a:moveTo>
                <a:lnTo>
                  <a:pt x="4320667" y="1824354"/>
                </a:lnTo>
                <a:lnTo>
                  <a:pt x="4276077" y="1819859"/>
                </a:lnTo>
                <a:lnTo>
                  <a:pt x="4234561" y="1806968"/>
                </a:lnTo>
                <a:lnTo>
                  <a:pt x="4196981" y="1786572"/>
                </a:lnTo>
                <a:lnTo>
                  <a:pt x="4164228" y="1759559"/>
                </a:lnTo>
                <a:lnTo>
                  <a:pt x="4137215" y="1726806"/>
                </a:lnTo>
                <a:lnTo>
                  <a:pt x="4116819" y="1689226"/>
                </a:lnTo>
                <a:lnTo>
                  <a:pt x="4103928" y="1647697"/>
                </a:lnTo>
                <a:lnTo>
                  <a:pt x="4099433" y="1603120"/>
                </a:lnTo>
                <a:lnTo>
                  <a:pt x="4099433" y="1050035"/>
                </a:lnTo>
                <a:lnTo>
                  <a:pt x="0" y="0"/>
                </a:lnTo>
                <a:lnTo>
                  <a:pt x="4099433" y="718184"/>
                </a:lnTo>
                <a:lnTo>
                  <a:pt x="7731125" y="718184"/>
                </a:lnTo>
                <a:lnTo>
                  <a:pt x="7731125" y="1603120"/>
                </a:lnTo>
                <a:lnTo>
                  <a:pt x="7726629" y="1647697"/>
                </a:lnTo>
                <a:lnTo>
                  <a:pt x="7713738" y="1689226"/>
                </a:lnTo>
                <a:lnTo>
                  <a:pt x="7693342" y="1726806"/>
                </a:lnTo>
                <a:lnTo>
                  <a:pt x="7666316" y="1759559"/>
                </a:lnTo>
                <a:lnTo>
                  <a:pt x="7633576" y="1786572"/>
                </a:lnTo>
                <a:lnTo>
                  <a:pt x="7595997" y="1806968"/>
                </a:lnTo>
                <a:lnTo>
                  <a:pt x="7554467" y="1819859"/>
                </a:lnTo>
                <a:lnTo>
                  <a:pt x="7509890" y="1824354"/>
                </a:lnTo>
                <a:close/>
              </a:path>
            </a:pathLst>
          </a:custGeom>
          <a:solidFill>
            <a:srgbClr val="C1C1C1"/>
          </a:solidFill>
        </p:spPr>
        <p:txBody>
          <a:bodyPr wrap="square" lIns="0" tIns="0" rIns="0" bIns="0" rtlCol="0"/>
          <a:lstStyle/>
          <a:p/>
        </p:txBody>
      </p:sp>
      <p:sp>
        <p:nvSpPr>
          <p:cNvPr id="148" name="object 148"/>
          <p:cNvSpPr/>
          <p:nvPr/>
        </p:nvSpPr>
        <p:spPr>
          <a:xfrm>
            <a:off x="8496300" y="2564892"/>
            <a:ext cx="3632200" cy="221615"/>
          </a:xfrm>
          <a:custGeom>
            <a:avLst/>
            <a:gdLst/>
            <a:ahLst/>
            <a:cxnLst/>
            <a:rect l="l" t="t" r="r" b="b"/>
            <a:pathLst>
              <a:path w="3632200" h="221614">
                <a:moveTo>
                  <a:pt x="3631692" y="221233"/>
                </a:moveTo>
                <a:lnTo>
                  <a:pt x="0" y="221233"/>
                </a:lnTo>
                <a:lnTo>
                  <a:pt x="4495" y="176644"/>
                </a:lnTo>
                <a:lnTo>
                  <a:pt x="17386" y="135127"/>
                </a:lnTo>
                <a:lnTo>
                  <a:pt x="37782" y="97548"/>
                </a:lnTo>
                <a:lnTo>
                  <a:pt x="64795" y="64795"/>
                </a:lnTo>
                <a:lnTo>
                  <a:pt x="97548" y="37782"/>
                </a:lnTo>
                <a:lnTo>
                  <a:pt x="135127" y="17386"/>
                </a:lnTo>
                <a:lnTo>
                  <a:pt x="176644" y="4495"/>
                </a:lnTo>
                <a:lnTo>
                  <a:pt x="221233" y="0"/>
                </a:lnTo>
                <a:lnTo>
                  <a:pt x="3410457" y="0"/>
                </a:lnTo>
                <a:lnTo>
                  <a:pt x="3455034" y="4495"/>
                </a:lnTo>
                <a:lnTo>
                  <a:pt x="3496564" y="17386"/>
                </a:lnTo>
                <a:lnTo>
                  <a:pt x="3534143" y="37782"/>
                </a:lnTo>
                <a:lnTo>
                  <a:pt x="3566883" y="64795"/>
                </a:lnTo>
                <a:lnTo>
                  <a:pt x="3593909" y="97548"/>
                </a:lnTo>
                <a:lnTo>
                  <a:pt x="3614305" y="135127"/>
                </a:lnTo>
                <a:lnTo>
                  <a:pt x="3627196" y="176644"/>
                </a:lnTo>
                <a:lnTo>
                  <a:pt x="3631692" y="221233"/>
                </a:lnTo>
                <a:close/>
              </a:path>
            </a:pathLst>
          </a:custGeom>
          <a:solidFill>
            <a:srgbClr val="C1C1C1"/>
          </a:solidFill>
        </p:spPr>
        <p:txBody>
          <a:bodyPr wrap="square" lIns="0" tIns="0" rIns="0" bIns="0" rtlCol="0"/>
          <a:lstStyle/>
          <a:p/>
        </p:txBody>
      </p:sp>
      <p:sp>
        <p:nvSpPr>
          <p:cNvPr id="149" name="object 149"/>
          <p:cNvSpPr/>
          <p:nvPr/>
        </p:nvSpPr>
        <p:spPr>
          <a:xfrm>
            <a:off x="4392104" y="2063242"/>
            <a:ext cx="4109085" cy="1058545"/>
          </a:xfrm>
          <a:custGeom>
            <a:avLst/>
            <a:gdLst/>
            <a:ahLst/>
            <a:cxnLst/>
            <a:rect l="l" t="t" r="r" b="b"/>
            <a:pathLst>
              <a:path w="4109084" h="1058545">
                <a:moveTo>
                  <a:pt x="4099433" y="1058430"/>
                </a:moveTo>
                <a:lnTo>
                  <a:pt x="3581" y="9309"/>
                </a:lnTo>
                <a:lnTo>
                  <a:pt x="0" y="4495"/>
                </a:lnTo>
                <a:lnTo>
                  <a:pt x="342" y="2920"/>
                </a:lnTo>
                <a:lnTo>
                  <a:pt x="1193" y="1549"/>
                </a:lnTo>
                <a:lnTo>
                  <a:pt x="2451" y="533"/>
                </a:lnTo>
                <a:lnTo>
                  <a:pt x="3975" y="0"/>
                </a:lnTo>
                <a:lnTo>
                  <a:pt x="6019" y="88"/>
                </a:lnTo>
                <a:lnTo>
                  <a:pt x="3937" y="9385"/>
                </a:lnTo>
                <a:lnTo>
                  <a:pt x="125120" y="30619"/>
                </a:lnTo>
                <a:lnTo>
                  <a:pt x="4105376" y="1050124"/>
                </a:lnTo>
                <a:lnTo>
                  <a:pt x="4108958" y="1054734"/>
                </a:lnTo>
                <a:lnTo>
                  <a:pt x="4099433" y="1054734"/>
                </a:lnTo>
                <a:lnTo>
                  <a:pt x="4099433" y="1058430"/>
                </a:lnTo>
                <a:close/>
              </a:path>
            </a:pathLst>
          </a:custGeom>
          <a:solidFill>
            <a:srgbClr val="C1C1C1"/>
          </a:solidFill>
        </p:spPr>
        <p:txBody>
          <a:bodyPr wrap="square" lIns="0" tIns="0" rIns="0" bIns="0" rtlCol="0"/>
          <a:lstStyle/>
          <a:p/>
        </p:txBody>
      </p:sp>
      <p:sp>
        <p:nvSpPr>
          <p:cNvPr id="150" name="object 150"/>
          <p:cNvSpPr/>
          <p:nvPr/>
        </p:nvSpPr>
        <p:spPr>
          <a:xfrm>
            <a:off x="4396041" y="2063330"/>
            <a:ext cx="121285" cy="31115"/>
          </a:xfrm>
          <a:custGeom>
            <a:avLst/>
            <a:gdLst/>
            <a:ahLst/>
            <a:cxnLst/>
            <a:rect l="l" t="t" r="r" b="b"/>
            <a:pathLst>
              <a:path w="121285" h="31114">
                <a:moveTo>
                  <a:pt x="121183" y="30530"/>
                </a:moveTo>
                <a:lnTo>
                  <a:pt x="0" y="9296"/>
                </a:lnTo>
                <a:lnTo>
                  <a:pt x="2006" y="0"/>
                </a:lnTo>
                <a:lnTo>
                  <a:pt x="121183" y="30530"/>
                </a:lnTo>
                <a:close/>
              </a:path>
            </a:pathLst>
          </a:custGeom>
          <a:solidFill>
            <a:srgbClr val="C1C1C1"/>
          </a:solidFill>
        </p:spPr>
        <p:txBody>
          <a:bodyPr wrap="square" lIns="0" tIns="0" rIns="0" bIns="0" rtlCol="0"/>
          <a:lstStyle/>
          <a:p/>
        </p:txBody>
      </p:sp>
      <p:sp>
        <p:nvSpPr>
          <p:cNvPr id="151" name="object 151"/>
          <p:cNvSpPr/>
          <p:nvPr/>
        </p:nvSpPr>
        <p:spPr>
          <a:xfrm>
            <a:off x="4398048" y="2063330"/>
            <a:ext cx="4103370" cy="727710"/>
          </a:xfrm>
          <a:custGeom>
            <a:avLst/>
            <a:gdLst/>
            <a:ahLst/>
            <a:cxnLst/>
            <a:rect l="l" t="t" r="r" b="b"/>
            <a:pathLst>
              <a:path w="4103370" h="727710">
                <a:moveTo>
                  <a:pt x="4098988" y="727494"/>
                </a:moveTo>
                <a:lnTo>
                  <a:pt x="4097426" y="727481"/>
                </a:lnTo>
                <a:lnTo>
                  <a:pt x="119176" y="30530"/>
                </a:lnTo>
                <a:lnTo>
                  <a:pt x="0" y="0"/>
                </a:lnTo>
                <a:lnTo>
                  <a:pt x="4094022" y="717219"/>
                </a:lnTo>
                <a:lnTo>
                  <a:pt x="4093514" y="722312"/>
                </a:lnTo>
                <a:lnTo>
                  <a:pt x="4103077" y="722312"/>
                </a:lnTo>
                <a:lnTo>
                  <a:pt x="4102989" y="723277"/>
                </a:lnTo>
                <a:lnTo>
                  <a:pt x="4102582" y="724776"/>
                </a:lnTo>
                <a:lnTo>
                  <a:pt x="4101706" y="726071"/>
                </a:lnTo>
                <a:lnTo>
                  <a:pt x="4100461" y="727011"/>
                </a:lnTo>
                <a:lnTo>
                  <a:pt x="4098988" y="727494"/>
                </a:lnTo>
                <a:close/>
              </a:path>
            </a:pathLst>
          </a:custGeom>
          <a:solidFill>
            <a:srgbClr val="C1C1C1"/>
          </a:solidFill>
        </p:spPr>
        <p:txBody>
          <a:bodyPr wrap="square" lIns="0" tIns="0" rIns="0" bIns="0" rtlCol="0"/>
          <a:lstStyle/>
          <a:p/>
        </p:txBody>
      </p:sp>
      <p:sp>
        <p:nvSpPr>
          <p:cNvPr id="152" name="object 152"/>
          <p:cNvSpPr/>
          <p:nvPr/>
        </p:nvSpPr>
        <p:spPr>
          <a:xfrm>
            <a:off x="8491563" y="2560154"/>
            <a:ext cx="3476625" cy="226060"/>
          </a:xfrm>
          <a:custGeom>
            <a:avLst/>
            <a:gdLst/>
            <a:ahLst/>
            <a:cxnLst/>
            <a:rect l="l" t="t" r="r" b="b"/>
            <a:pathLst>
              <a:path w="3476625" h="226060">
                <a:moveTo>
                  <a:pt x="9563" y="225488"/>
                </a:moveTo>
                <a:lnTo>
                  <a:pt x="0" y="225488"/>
                </a:lnTo>
                <a:lnTo>
                  <a:pt x="5562" y="221284"/>
                </a:lnTo>
                <a:lnTo>
                  <a:pt x="508" y="220395"/>
                </a:lnTo>
                <a:lnTo>
                  <a:pt x="4495" y="180911"/>
                </a:lnTo>
                <a:lnTo>
                  <a:pt x="17576" y="138455"/>
                </a:lnTo>
                <a:lnTo>
                  <a:pt x="38341" y="100012"/>
                </a:lnTo>
                <a:lnTo>
                  <a:pt x="65862" y="66509"/>
                </a:lnTo>
                <a:lnTo>
                  <a:pt x="99250" y="38849"/>
                </a:lnTo>
                <a:lnTo>
                  <a:pt x="137591" y="17932"/>
                </a:lnTo>
                <a:lnTo>
                  <a:pt x="179971" y="4686"/>
                </a:lnTo>
                <a:lnTo>
                  <a:pt x="225488" y="0"/>
                </a:lnTo>
                <a:lnTo>
                  <a:pt x="3415665" y="0"/>
                </a:lnTo>
                <a:lnTo>
                  <a:pt x="3460254" y="4495"/>
                </a:lnTo>
                <a:lnTo>
                  <a:pt x="3461181" y="4686"/>
                </a:lnTo>
                <a:lnTo>
                  <a:pt x="3476599" y="9474"/>
                </a:lnTo>
                <a:lnTo>
                  <a:pt x="226199" y="9499"/>
                </a:lnTo>
                <a:lnTo>
                  <a:pt x="183756" y="13779"/>
                </a:lnTo>
                <a:lnTo>
                  <a:pt x="182803" y="13779"/>
                </a:lnTo>
                <a:lnTo>
                  <a:pt x="181864" y="13970"/>
                </a:lnTo>
                <a:lnTo>
                  <a:pt x="182194" y="13970"/>
                </a:lnTo>
                <a:lnTo>
                  <a:pt x="142417" y="26314"/>
                </a:lnTo>
                <a:lnTo>
                  <a:pt x="142125" y="26314"/>
                </a:lnTo>
                <a:lnTo>
                  <a:pt x="141274" y="26670"/>
                </a:lnTo>
                <a:lnTo>
                  <a:pt x="141465" y="26670"/>
                </a:lnTo>
                <a:lnTo>
                  <a:pt x="105498" y="46189"/>
                </a:lnTo>
                <a:lnTo>
                  <a:pt x="105308" y="46189"/>
                </a:lnTo>
                <a:lnTo>
                  <a:pt x="104546" y="46710"/>
                </a:lnTo>
                <a:lnTo>
                  <a:pt x="73355" y="72567"/>
                </a:lnTo>
                <a:lnTo>
                  <a:pt x="73215" y="72567"/>
                </a:lnTo>
                <a:lnTo>
                  <a:pt x="72567" y="73215"/>
                </a:lnTo>
                <a:lnTo>
                  <a:pt x="46189" y="105308"/>
                </a:lnTo>
                <a:lnTo>
                  <a:pt x="26314" y="142138"/>
                </a:lnTo>
                <a:lnTo>
                  <a:pt x="14071" y="181864"/>
                </a:lnTo>
                <a:lnTo>
                  <a:pt x="13868" y="182346"/>
                </a:lnTo>
                <a:lnTo>
                  <a:pt x="13868" y="182803"/>
                </a:lnTo>
                <a:lnTo>
                  <a:pt x="9563" y="225488"/>
                </a:lnTo>
                <a:close/>
              </a:path>
            </a:pathLst>
          </a:custGeom>
          <a:solidFill>
            <a:srgbClr val="C1C1C1"/>
          </a:solidFill>
        </p:spPr>
        <p:txBody>
          <a:bodyPr wrap="square" lIns="0" tIns="0" rIns="0" bIns="0" rtlCol="0"/>
          <a:lstStyle/>
          <a:p/>
        </p:txBody>
      </p:sp>
      <p:sp>
        <p:nvSpPr>
          <p:cNvPr id="153" name="object 153"/>
          <p:cNvSpPr/>
          <p:nvPr/>
        </p:nvSpPr>
        <p:spPr>
          <a:xfrm>
            <a:off x="8717533" y="2569641"/>
            <a:ext cx="635" cy="0"/>
          </a:xfrm>
          <a:custGeom>
            <a:avLst/>
            <a:gdLst/>
            <a:ahLst/>
            <a:cxnLst/>
            <a:rect l="l" t="t" r="r" b="b"/>
            <a:pathLst>
              <a:path w="634">
                <a:moveTo>
                  <a:pt x="0" y="0"/>
                </a:moveTo>
                <a:lnTo>
                  <a:pt x="482" y="0"/>
                </a:lnTo>
              </a:path>
            </a:pathLst>
          </a:custGeom>
          <a:ln w="3175">
            <a:solidFill>
              <a:srgbClr val="C1C1C1"/>
            </a:solidFill>
          </a:ln>
        </p:spPr>
        <p:txBody>
          <a:bodyPr wrap="square" lIns="0" tIns="0" rIns="0" bIns="0" rtlCol="0"/>
          <a:lstStyle/>
          <a:p/>
        </p:txBody>
      </p:sp>
      <p:sp>
        <p:nvSpPr>
          <p:cNvPr id="154" name="object 154"/>
          <p:cNvSpPr/>
          <p:nvPr/>
        </p:nvSpPr>
        <p:spPr>
          <a:xfrm>
            <a:off x="11906275" y="2571851"/>
            <a:ext cx="76200" cy="0"/>
          </a:xfrm>
          <a:custGeom>
            <a:avLst/>
            <a:gdLst/>
            <a:ahLst/>
            <a:cxnLst/>
            <a:rect l="l" t="t" r="r" b="b"/>
            <a:pathLst>
              <a:path w="76200">
                <a:moveTo>
                  <a:pt x="0" y="0"/>
                </a:moveTo>
                <a:lnTo>
                  <a:pt x="75768" y="0"/>
                </a:lnTo>
              </a:path>
            </a:pathLst>
          </a:custGeom>
          <a:ln w="4445">
            <a:solidFill>
              <a:srgbClr val="C1C1C1"/>
            </a:solidFill>
          </a:ln>
        </p:spPr>
        <p:txBody>
          <a:bodyPr wrap="square" lIns="0" tIns="0" rIns="0" bIns="0" rtlCol="0"/>
          <a:lstStyle/>
          <a:p/>
        </p:txBody>
      </p:sp>
      <p:sp>
        <p:nvSpPr>
          <p:cNvPr id="155" name="object 155"/>
          <p:cNvSpPr/>
          <p:nvPr/>
        </p:nvSpPr>
        <p:spPr>
          <a:xfrm>
            <a:off x="8673427" y="2573934"/>
            <a:ext cx="1270" cy="635"/>
          </a:xfrm>
          <a:custGeom>
            <a:avLst/>
            <a:gdLst/>
            <a:ahLst/>
            <a:cxnLst/>
            <a:rect l="l" t="t" r="r" b="b"/>
            <a:pathLst>
              <a:path w="1270" h="635">
                <a:moveTo>
                  <a:pt x="0" y="190"/>
                </a:moveTo>
                <a:lnTo>
                  <a:pt x="939" y="0"/>
                </a:lnTo>
                <a:lnTo>
                  <a:pt x="482" y="139"/>
                </a:lnTo>
                <a:lnTo>
                  <a:pt x="0" y="190"/>
                </a:lnTo>
                <a:close/>
              </a:path>
            </a:pathLst>
          </a:custGeom>
          <a:solidFill>
            <a:srgbClr val="C1C1C1"/>
          </a:solidFill>
        </p:spPr>
        <p:txBody>
          <a:bodyPr wrap="square" lIns="0" tIns="0" rIns="0" bIns="0" rtlCol="0"/>
          <a:lstStyle/>
          <a:p/>
        </p:txBody>
      </p:sp>
      <p:sp>
        <p:nvSpPr>
          <p:cNvPr id="156" name="object 156"/>
          <p:cNvSpPr/>
          <p:nvPr/>
        </p:nvSpPr>
        <p:spPr>
          <a:xfrm>
            <a:off x="8673909" y="2574004"/>
            <a:ext cx="1905" cy="0"/>
          </a:xfrm>
          <a:custGeom>
            <a:avLst/>
            <a:gdLst/>
            <a:ahLst/>
            <a:cxnLst/>
            <a:rect l="l" t="t" r="r" b="b"/>
            <a:pathLst>
              <a:path w="1904">
                <a:moveTo>
                  <a:pt x="0" y="0"/>
                </a:moveTo>
                <a:lnTo>
                  <a:pt x="1409" y="0"/>
                </a:lnTo>
              </a:path>
            </a:pathLst>
          </a:custGeom>
          <a:ln w="3175">
            <a:solidFill>
              <a:srgbClr val="C1C1C1"/>
            </a:solidFill>
          </a:ln>
        </p:spPr>
        <p:txBody>
          <a:bodyPr wrap="square" lIns="0" tIns="0" rIns="0" bIns="0" rtlCol="0"/>
          <a:lstStyle/>
          <a:p/>
        </p:txBody>
      </p:sp>
      <p:sp>
        <p:nvSpPr>
          <p:cNvPr id="157" name="object 157"/>
          <p:cNvSpPr/>
          <p:nvPr/>
        </p:nvSpPr>
        <p:spPr>
          <a:xfrm>
            <a:off x="11949925" y="2573934"/>
            <a:ext cx="1270" cy="635"/>
          </a:xfrm>
          <a:custGeom>
            <a:avLst/>
            <a:gdLst/>
            <a:ahLst/>
            <a:cxnLst/>
            <a:rect l="l" t="t" r="r" b="b"/>
            <a:pathLst>
              <a:path w="1270" h="635">
                <a:moveTo>
                  <a:pt x="939" y="190"/>
                </a:moveTo>
                <a:lnTo>
                  <a:pt x="457" y="139"/>
                </a:lnTo>
                <a:lnTo>
                  <a:pt x="0" y="0"/>
                </a:lnTo>
                <a:lnTo>
                  <a:pt x="939" y="190"/>
                </a:lnTo>
                <a:close/>
              </a:path>
            </a:pathLst>
          </a:custGeom>
          <a:solidFill>
            <a:srgbClr val="C1C1C1"/>
          </a:solidFill>
        </p:spPr>
        <p:txBody>
          <a:bodyPr wrap="square" lIns="0" tIns="0" rIns="0" bIns="0" rtlCol="0"/>
          <a:lstStyle/>
          <a:p/>
        </p:txBody>
      </p:sp>
      <p:sp>
        <p:nvSpPr>
          <p:cNvPr id="158" name="object 158"/>
          <p:cNvSpPr/>
          <p:nvPr/>
        </p:nvSpPr>
        <p:spPr>
          <a:xfrm>
            <a:off x="11949925" y="2574029"/>
            <a:ext cx="33020" cy="0"/>
          </a:xfrm>
          <a:custGeom>
            <a:avLst/>
            <a:gdLst/>
            <a:ahLst/>
            <a:cxnLst/>
            <a:rect l="l" t="t" r="r" b="b"/>
            <a:pathLst>
              <a:path w="33020">
                <a:moveTo>
                  <a:pt x="0" y="0"/>
                </a:moveTo>
                <a:lnTo>
                  <a:pt x="32727" y="0"/>
                </a:lnTo>
              </a:path>
            </a:pathLst>
          </a:custGeom>
          <a:ln w="3175">
            <a:solidFill>
              <a:srgbClr val="C1C1C1"/>
            </a:solidFill>
          </a:ln>
        </p:spPr>
        <p:txBody>
          <a:bodyPr wrap="square" lIns="0" tIns="0" rIns="0" bIns="0" rtlCol="0"/>
          <a:lstStyle/>
          <a:p/>
        </p:txBody>
      </p:sp>
      <p:sp>
        <p:nvSpPr>
          <p:cNvPr id="159" name="object 159"/>
          <p:cNvSpPr/>
          <p:nvPr/>
        </p:nvSpPr>
        <p:spPr>
          <a:xfrm>
            <a:off x="8673427" y="2574074"/>
            <a:ext cx="635" cy="635"/>
          </a:xfrm>
          <a:custGeom>
            <a:avLst/>
            <a:gdLst/>
            <a:ahLst/>
            <a:cxnLst/>
            <a:rect l="l" t="t" r="r" b="b"/>
            <a:pathLst>
              <a:path w="634" h="635">
                <a:moveTo>
                  <a:pt x="330" y="50"/>
                </a:moveTo>
                <a:lnTo>
                  <a:pt x="0" y="50"/>
                </a:lnTo>
                <a:lnTo>
                  <a:pt x="482" y="0"/>
                </a:lnTo>
                <a:lnTo>
                  <a:pt x="330" y="50"/>
                </a:lnTo>
                <a:close/>
              </a:path>
            </a:pathLst>
          </a:custGeom>
          <a:solidFill>
            <a:srgbClr val="C1C1C1"/>
          </a:solidFill>
        </p:spPr>
        <p:txBody>
          <a:bodyPr wrap="square" lIns="0" tIns="0" rIns="0" bIns="0" rtlCol="0"/>
          <a:lstStyle/>
          <a:p/>
        </p:txBody>
      </p:sp>
      <p:sp>
        <p:nvSpPr>
          <p:cNvPr id="160" name="object 160"/>
          <p:cNvSpPr/>
          <p:nvPr/>
        </p:nvSpPr>
        <p:spPr>
          <a:xfrm>
            <a:off x="11950382" y="2574074"/>
            <a:ext cx="60325" cy="12700"/>
          </a:xfrm>
          <a:custGeom>
            <a:avLst/>
            <a:gdLst/>
            <a:ahLst/>
            <a:cxnLst/>
            <a:rect l="l" t="t" r="r" b="b"/>
            <a:pathLst>
              <a:path w="60325" h="12700">
                <a:moveTo>
                  <a:pt x="40589" y="12598"/>
                </a:moveTo>
                <a:lnTo>
                  <a:pt x="0" y="0"/>
                </a:lnTo>
                <a:lnTo>
                  <a:pt x="32270" y="50"/>
                </a:lnTo>
                <a:lnTo>
                  <a:pt x="43891" y="3657"/>
                </a:lnTo>
                <a:lnTo>
                  <a:pt x="44754" y="4013"/>
                </a:lnTo>
                <a:lnTo>
                  <a:pt x="60185" y="12395"/>
                </a:lnTo>
                <a:lnTo>
                  <a:pt x="40208" y="12395"/>
                </a:lnTo>
                <a:lnTo>
                  <a:pt x="40589" y="12598"/>
                </a:lnTo>
                <a:close/>
              </a:path>
            </a:pathLst>
          </a:custGeom>
          <a:solidFill>
            <a:srgbClr val="C1C1C1"/>
          </a:solidFill>
        </p:spPr>
        <p:txBody>
          <a:bodyPr wrap="square" lIns="0" tIns="0" rIns="0" bIns="0" rtlCol="0"/>
          <a:lstStyle/>
          <a:p/>
        </p:txBody>
      </p:sp>
      <p:sp>
        <p:nvSpPr>
          <p:cNvPr id="161" name="object 161"/>
          <p:cNvSpPr/>
          <p:nvPr/>
        </p:nvSpPr>
        <p:spPr>
          <a:xfrm>
            <a:off x="8632837" y="2586469"/>
            <a:ext cx="1270" cy="635"/>
          </a:xfrm>
          <a:custGeom>
            <a:avLst/>
            <a:gdLst/>
            <a:ahLst/>
            <a:cxnLst/>
            <a:rect l="l" t="t" r="r" b="b"/>
            <a:pathLst>
              <a:path w="1270" h="635">
                <a:moveTo>
                  <a:pt x="0" y="355"/>
                </a:moveTo>
                <a:lnTo>
                  <a:pt x="850" y="0"/>
                </a:lnTo>
                <a:lnTo>
                  <a:pt x="457" y="215"/>
                </a:lnTo>
                <a:lnTo>
                  <a:pt x="0" y="355"/>
                </a:lnTo>
                <a:close/>
              </a:path>
            </a:pathLst>
          </a:custGeom>
          <a:solidFill>
            <a:srgbClr val="C1C1C1"/>
          </a:solidFill>
        </p:spPr>
        <p:txBody>
          <a:bodyPr wrap="square" lIns="0" tIns="0" rIns="0" bIns="0" rtlCol="0"/>
          <a:lstStyle/>
          <a:p/>
        </p:txBody>
      </p:sp>
      <p:sp>
        <p:nvSpPr>
          <p:cNvPr id="162" name="object 162"/>
          <p:cNvSpPr/>
          <p:nvPr/>
        </p:nvSpPr>
        <p:spPr>
          <a:xfrm>
            <a:off x="8633294" y="2586469"/>
            <a:ext cx="1270" cy="635"/>
          </a:xfrm>
          <a:custGeom>
            <a:avLst/>
            <a:gdLst/>
            <a:ahLst/>
            <a:cxnLst/>
            <a:rect l="l" t="t" r="r" b="b"/>
            <a:pathLst>
              <a:path w="1270" h="635">
                <a:moveTo>
                  <a:pt x="0" y="215"/>
                </a:moveTo>
                <a:lnTo>
                  <a:pt x="393" y="0"/>
                </a:lnTo>
                <a:lnTo>
                  <a:pt x="685" y="0"/>
                </a:lnTo>
                <a:lnTo>
                  <a:pt x="0" y="215"/>
                </a:lnTo>
                <a:close/>
              </a:path>
            </a:pathLst>
          </a:custGeom>
          <a:solidFill>
            <a:srgbClr val="C1C1C1"/>
          </a:solidFill>
        </p:spPr>
        <p:txBody>
          <a:bodyPr wrap="square" lIns="0" tIns="0" rIns="0" bIns="0" rtlCol="0"/>
          <a:lstStyle/>
          <a:p/>
        </p:txBody>
      </p:sp>
      <p:sp>
        <p:nvSpPr>
          <p:cNvPr id="163" name="object 163"/>
          <p:cNvSpPr/>
          <p:nvPr/>
        </p:nvSpPr>
        <p:spPr>
          <a:xfrm>
            <a:off x="11990590" y="2586469"/>
            <a:ext cx="1270" cy="635"/>
          </a:xfrm>
          <a:custGeom>
            <a:avLst/>
            <a:gdLst/>
            <a:ahLst/>
            <a:cxnLst/>
            <a:rect l="l" t="t" r="r" b="b"/>
            <a:pathLst>
              <a:path w="1270" h="635">
                <a:moveTo>
                  <a:pt x="863" y="355"/>
                </a:moveTo>
                <a:lnTo>
                  <a:pt x="381" y="203"/>
                </a:lnTo>
                <a:lnTo>
                  <a:pt x="0" y="0"/>
                </a:lnTo>
                <a:lnTo>
                  <a:pt x="863" y="355"/>
                </a:lnTo>
                <a:close/>
              </a:path>
            </a:pathLst>
          </a:custGeom>
          <a:solidFill>
            <a:srgbClr val="C1C1C1"/>
          </a:solidFill>
        </p:spPr>
        <p:txBody>
          <a:bodyPr wrap="square" lIns="0" tIns="0" rIns="0" bIns="0" rtlCol="0"/>
          <a:lstStyle/>
          <a:p/>
        </p:txBody>
      </p:sp>
      <p:sp>
        <p:nvSpPr>
          <p:cNvPr id="164" name="object 164"/>
          <p:cNvSpPr/>
          <p:nvPr/>
        </p:nvSpPr>
        <p:spPr>
          <a:xfrm>
            <a:off x="11990590" y="2586647"/>
            <a:ext cx="20955" cy="0"/>
          </a:xfrm>
          <a:custGeom>
            <a:avLst/>
            <a:gdLst/>
            <a:ahLst/>
            <a:cxnLst/>
            <a:rect l="l" t="t" r="r" b="b"/>
            <a:pathLst>
              <a:path w="20954">
                <a:moveTo>
                  <a:pt x="0" y="0"/>
                </a:moveTo>
                <a:lnTo>
                  <a:pt x="20637" y="0"/>
                </a:lnTo>
              </a:path>
            </a:pathLst>
          </a:custGeom>
          <a:ln w="3175">
            <a:solidFill>
              <a:srgbClr val="C1C1C1"/>
            </a:solidFill>
          </a:ln>
        </p:spPr>
        <p:txBody>
          <a:bodyPr wrap="square" lIns="0" tIns="0" rIns="0" bIns="0" rtlCol="0"/>
          <a:lstStyle/>
          <a:p/>
        </p:txBody>
      </p:sp>
      <p:sp>
        <p:nvSpPr>
          <p:cNvPr id="165" name="object 165"/>
          <p:cNvSpPr/>
          <p:nvPr/>
        </p:nvSpPr>
        <p:spPr>
          <a:xfrm>
            <a:off x="11990971" y="2586672"/>
            <a:ext cx="51435" cy="20320"/>
          </a:xfrm>
          <a:custGeom>
            <a:avLst/>
            <a:gdLst/>
            <a:ahLst/>
            <a:cxnLst/>
            <a:rect l="l" t="t" r="r" b="b"/>
            <a:pathLst>
              <a:path w="51434" h="20319">
                <a:moveTo>
                  <a:pt x="36855" y="20002"/>
                </a:moveTo>
                <a:lnTo>
                  <a:pt x="0" y="0"/>
                </a:lnTo>
                <a:lnTo>
                  <a:pt x="482" y="152"/>
                </a:lnTo>
                <a:lnTo>
                  <a:pt x="20256" y="152"/>
                </a:lnTo>
                <a:lnTo>
                  <a:pt x="41744" y="11823"/>
                </a:lnTo>
                <a:lnTo>
                  <a:pt x="42506" y="12331"/>
                </a:lnTo>
                <a:lnTo>
                  <a:pt x="51396" y="19672"/>
                </a:lnTo>
                <a:lnTo>
                  <a:pt x="36449" y="19672"/>
                </a:lnTo>
                <a:lnTo>
                  <a:pt x="36855" y="20002"/>
                </a:lnTo>
                <a:close/>
              </a:path>
            </a:pathLst>
          </a:custGeom>
          <a:solidFill>
            <a:srgbClr val="C1C1C1"/>
          </a:solidFill>
        </p:spPr>
        <p:txBody>
          <a:bodyPr wrap="square" lIns="0" tIns="0" rIns="0" bIns="0" rtlCol="0"/>
          <a:lstStyle/>
          <a:p/>
        </p:txBody>
      </p:sp>
      <p:sp>
        <p:nvSpPr>
          <p:cNvPr id="166" name="object 166"/>
          <p:cNvSpPr/>
          <p:nvPr/>
        </p:nvSpPr>
        <p:spPr>
          <a:xfrm>
            <a:off x="8632837" y="2586685"/>
            <a:ext cx="635" cy="635"/>
          </a:xfrm>
          <a:custGeom>
            <a:avLst/>
            <a:gdLst/>
            <a:ahLst/>
            <a:cxnLst/>
            <a:rect l="l" t="t" r="r" b="b"/>
            <a:pathLst>
              <a:path w="634" h="635">
                <a:moveTo>
                  <a:pt x="190" y="139"/>
                </a:moveTo>
                <a:lnTo>
                  <a:pt x="0" y="139"/>
                </a:lnTo>
                <a:lnTo>
                  <a:pt x="457" y="0"/>
                </a:lnTo>
                <a:lnTo>
                  <a:pt x="190" y="139"/>
                </a:lnTo>
                <a:close/>
              </a:path>
            </a:pathLst>
          </a:custGeom>
          <a:solidFill>
            <a:srgbClr val="C1C1C1"/>
          </a:solidFill>
        </p:spPr>
        <p:txBody>
          <a:bodyPr wrap="square" lIns="0" tIns="0" rIns="0" bIns="0" rtlCol="0"/>
          <a:lstStyle/>
          <a:p/>
        </p:txBody>
      </p:sp>
      <p:sp>
        <p:nvSpPr>
          <p:cNvPr id="167" name="object 167"/>
          <p:cNvSpPr/>
          <p:nvPr/>
        </p:nvSpPr>
        <p:spPr>
          <a:xfrm>
            <a:off x="8596109" y="2606344"/>
            <a:ext cx="1270" cy="635"/>
          </a:xfrm>
          <a:custGeom>
            <a:avLst/>
            <a:gdLst/>
            <a:ahLst/>
            <a:cxnLst/>
            <a:rect l="l" t="t" r="r" b="b"/>
            <a:pathLst>
              <a:path w="1270" h="635">
                <a:moveTo>
                  <a:pt x="0" y="520"/>
                </a:moveTo>
                <a:lnTo>
                  <a:pt x="761" y="0"/>
                </a:lnTo>
                <a:lnTo>
                  <a:pt x="342" y="330"/>
                </a:lnTo>
                <a:lnTo>
                  <a:pt x="0" y="520"/>
                </a:lnTo>
                <a:close/>
              </a:path>
            </a:pathLst>
          </a:custGeom>
          <a:solidFill>
            <a:srgbClr val="C1C1C1"/>
          </a:solidFill>
        </p:spPr>
        <p:txBody>
          <a:bodyPr wrap="square" lIns="0" tIns="0" rIns="0" bIns="0" rtlCol="0"/>
          <a:lstStyle/>
          <a:p/>
        </p:txBody>
      </p:sp>
      <p:sp>
        <p:nvSpPr>
          <p:cNvPr id="168" name="object 168"/>
          <p:cNvSpPr/>
          <p:nvPr/>
        </p:nvSpPr>
        <p:spPr>
          <a:xfrm>
            <a:off x="8596490" y="2606344"/>
            <a:ext cx="635" cy="635"/>
          </a:xfrm>
          <a:custGeom>
            <a:avLst/>
            <a:gdLst/>
            <a:ahLst/>
            <a:cxnLst/>
            <a:rect l="l" t="t" r="r" b="b"/>
            <a:pathLst>
              <a:path w="634" h="635">
                <a:moveTo>
                  <a:pt x="0" y="317"/>
                </a:moveTo>
                <a:lnTo>
                  <a:pt x="380" y="0"/>
                </a:lnTo>
                <a:lnTo>
                  <a:pt x="571" y="0"/>
                </a:lnTo>
                <a:lnTo>
                  <a:pt x="0" y="317"/>
                </a:lnTo>
                <a:close/>
              </a:path>
            </a:pathLst>
          </a:custGeom>
          <a:solidFill>
            <a:srgbClr val="C1C1C1"/>
          </a:solidFill>
        </p:spPr>
        <p:txBody>
          <a:bodyPr wrap="square" lIns="0" tIns="0" rIns="0" bIns="0" rtlCol="0"/>
          <a:lstStyle/>
          <a:p/>
        </p:txBody>
      </p:sp>
      <p:sp>
        <p:nvSpPr>
          <p:cNvPr id="169" name="object 169"/>
          <p:cNvSpPr/>
          <p:nvPr/>
        </p:nvSpPr>
        <p:spPr>
          <a:xfrm>
            <a:off x="12027420" y="2606344"/>
            <a:ext cx="1270" cy="635"/>
          </a:xfrm>
          <a:custGeom>
            <a:avLst/>
            <a:gdLst/>
            <a:ahLst/>
            <a:cxnLst/>
            <a:rect l="l" t="t" r="r" b="b"/>
            <a:pathLst>
              <a:path w="1270" h="635">
                <a:moveTo>
                  <a:pt x="749" y="520"/>
                </a:moveTo>
                <a:lnTo>
                  <a:pt x="380" y="317"/>
                </a:lnTo>
                <a:lnTo>
                  <a:pt x="0" y="0"/>
                </a:lnTo>
                <a:lnTo>
                  <a:pt x="749" y="520"/>
                </a:lnTo>
                <a:close/>
              </a:path>
            </a:pathLst>
          </a:custGeom>
          <a:solidFill>
            <a:srgbClr val="C1C1C1"/>
          </a:solidFill>
        </p:spPr>
        <p:txBody>
          <a:bodyPr wrap="square" lIns="0" tIns="0" rIns="0" bIns="0" rtlCol="0"/>
          <a:lstStyle/>
          <a:p/>
        </p:txBody>
      </p:sp>
      <p:sp>
        <p:nvSpPr>
          <p:cNvPr id="170" name="object 170"/>
          <p:cNvSpPr/>
          <p:nvPr/>
        </p:nvSpPr>
        <p:spPr>
          <a:xfrm>
            <a:off x="12027420" y="2606605"/>
            <a:ext cx="15875" cy="0"/>
          </a:xfrm>
          <a:custGeom>
            <a:avLst/>
            <a:gdLst/>
            <a:ahLst/>
            <a:cxnLst/>
            <a:rect l="l" t="t" r="r" b="b"/>
            <a:pathLst>
              <a:path w="15875">
                <a:moveTo>
                  <a:pt x="0" y="0"/>
                </a:moveTo>
                <a:lnTo>
                  <a:pt x="15582" y="0"/>
                </a:lnTo>
              </a:path>
            </a:pathLst>
          </a:custGeom>
          <a:ln w="3175">
            <a:solidFill>
              <a:srgbClr val="C1C1C1"/>
            </a:solidFill>
          </a:ln>
        </p:spPr>
        <p:txBody>
          <a:bodyPr wrap="square" lIns="0" tIns="0" rIns="0" bIns="0" rtlCol="0"/>
          <a:lstStyle/>
          <a:p/>
        </p:txBody>
      </p:sp>
      <p:sp>
        <p:nvSpPr>
          <p:cNvPr id="171" name="object 171"/>
          <p:cNvSpPr/>
          <p:nvPr/>
        </p:nvSpPr>
        <p:spPr>
          <a:xfrm>
            <a:off x="8596109" y="2606662"/>
            <a:ext cx="635" cy="635"/>
          </a:xfrm>
          <a:custGeom>
            <a:avLst/>
            <a:gdLst/>
            <a:ahLst/>
            <a:cxnLst/>
            <a:rect l="l" t="t" r="r" b="b"/>
            <a:pathLst>
              <a:path w="634" h="635">
                <a:moveTo>
                  <a:pt x="126" y="203"/>
                </a:moveTo>
                <a:lnTo>
                  <a:pt x="380" y="0"/>
                </a:lnTo>
                <a:lnTo>
                  <a:pt x="126" y="203"/>
                </a:lnTo>
                <a:close/>
              </a:path>
            </a:pathLst>
          </a:custGeom>
          <a:solidFill>
            <a:srgbClr val="C1C1C1"/>
          </a:solidFill>
        </p:spPr>
        <p:txBody>
          <a:bodyPr wrap="square" lIns="0" tIns="0" rIns="0" bIns="0" rtlCol="0"/>
          <a:lstStyle/>
          <a:p/>
        </p:txBody>
      </p:sp>
      <p:sp>
        <p:nvSpPr>
          <p:cNvPr id="172" name="object 172"/>
          <p:cNvSpPr/>
          <p:nvPr/>
        </p:nvSpPr>
        <p:spPr>
          <a:xfrm>
            <a:off x="12027827" y="2606675"/>
            <a:ext cx="44450" cy="26670"/>
          </a:xfrm>
          <a:custGeom>
            <a:avLst/>
            <a:gdLst/>
            <a:ahLst/>
            <a:cxnLst/>
            <a:rect l="l" t="t" r="r" b="b"/>
            <a:pathLst>
              <a:path w="44450" h="26669">
                <a:moveTo>
                  <a:pt x="31978" y="26403"/>
                </a:moveTo>
                <a:lnTo>
                  <a:pt x="0" y="0"/>
                </a:lnTo>
                <a:lnTo>
                  <a:pt x="342" y="190"/>
                </a:lnTo>
                <a:lnTo>
                  <a:pt x="15176" y="190"/>
                </a:lnTo>
                <a:lnTo>
                  <a:pt x="38392" y="19342"/>
                </a:lnTo>
                <a:lnTo>
                  <a:pt x="39039" y="19989"/>
                </a:lnTo>
                <a:lnTo>
                  <a:pt x="44030" y="26047"/>
                </a:lnTo>
                <a:lnTo>
                  <a:pt x="31686" y="26047"/>
                </a:lnTo>
                <a:lnTo>
                  <a:pt x="31978" y="26403"/>
                </a:lnTo>
                <a:close/>
              </a:path>
            </a:pathLst>
          </a:custGeom>
          <a:solidFill>
            <a:srgbClr val="C1C1C1"/>
          </a:solidFill>
        </p:spPr>
        <p:txBody>
          <a:bodyPr wrap="square" lIns="0" tIns="0" rIns="0" bIns="0" rtlCol="0"/>
          <a:lstStyle/>
          <a:p/>
        </p:txBody>
      </p:sp>
      <p:sp>
        <p:nvSpPr>
          <p:cNvPr id="173" name="object 173"/>
          <p:cNvSpPr/>
          <p:nvPr/>
        </p:nvSpPr>
        <p:spPr>
          <a:xfrm>
            <a:off x="8564130" y="2632722"/>
            <a:ext cx="1270" cy="635"/>
          </a:xfrm>
          <a:custGeom>
            <a:avLst/>
            <a:gdLst/>
            <a:ahLst/>
            <a:cxnLst/>
            <a:rect l="l" t="t" r="r" b="b"/>
            <a:pathLst>
              <a:path w="1270" h="635">
                <a:moveTo>
                  <a:pt x="0" y="647"/>
                </a:moveTo>
                <a:lnTo>
                  <a:pt x="647" y="0"/>
                </a:lnTo>
                <a:lnTo>
                  <a:pt x="355" y="355"/>
                </a:lnTo>
                <a:lnTo>
                  <a:pt x="0" y="647"/>
                </a:lnTo>
                <a:close/>
              </a:path>
            </a:pathLst>
          </a:custGeom>
          <a:solidFill>
            <a:srgbClr val="C1C1C1"/>
          </a:solidFill>
        </p:spPr>
        <p:txBody>
          <a:bodyPr wrap="square" lIns="0" tIns="0" rIns="0" bIns="0" rtlCol="0"/>
          <a:lstStyle/>
          <a:p/>
        </p:txBody>
      </p:sp>
      <p:sp>
        <p:nvSpPr>
          <p:cNvPr id="174" name="object 174"/>
          <p:cNvSpPr/>
          <p:nvPr/>
        </p:nvSpPr>
        <p:spPr>
          <a:xfrm>
            <a:off x="8564486" y="2632722"/>
            <a:ext cx="635" cy="635"/>
          </a:xfrm>
          <a:custGeom>
            <a:avLst/>
            <a:gdLst/>
            <a:ahLst/>
            <a:cxnLst/>
            <a:rect l="l" t="t" r="r" b="b"/>
            <a:pathLst>
              <a:path w="634" h="635">
                <a:moveTo>
                  <a:pt x="0" y="355"/>
                </a:moveTo>
                <a:lnTo>
                  <a:pt x="292" y="0"/>
                </a:lnTo>
                <a:lnTo>
                  <a:pt x="431" y="0"/>
                </a:lnTo>
                <a:lnTo>
                  <a:pt x="0" y="355"/>
                </a:lnTo>
                <a:close/>
              </a:path>
            </a:pathLst>
          </a:custGeom>
          <a:solidFill>
            <a:srgbClr val="C1C1C1"/>
          </a:solidFill>
        </p:spPr>
        <p:txBody>
          <a:bodyPr wrap="square" lIns="0" tIns="0" rIns="0" bIns="0" rtlCol="0"/>
          <a:lstStyle/>
          <a:p/>
        </p:txBody>
      </p:sp>
      <p:sp>
        <p:nvSpPr>
          <p:cNvPr id="175" name="object 175"/>
          <p:cNvSpPr/>
          <p:nvPr/>
        </p:nvSpPr>
        <p:spPr>
          <a:xfrm>
            <a:off x="12059513" y="2632722"/>
            <a:ext cx="1270" cy="635"/>
          </a:xfrm>
          <a:custGeom>
            <a:avLst/>
            <a:gdLst/>
            <a:ahLst/>
            <a:cxnLst/>
            <a:rect l="l" t="t" r="r" b="b"/>
            <a:pathLst>
              <a:path w="1270" h="635">
                <a:moveTo>
                  <a:pt x="647" y="647"/>
                </a:moveTo>
                <a:lnTo>
                  <a:pt x="292" y="355"/>
                </a:lnTo>
                <a:lnTo>
                  <a:pt x="0" y="0"/>
                </a:lnTo>
                <a:lnTo>
                  <a:pt x="647" y="647"/>
                </a:lnTo>
                <a:close/>
              </a:path>
            </a:pathLst>
          </a:custGeom>
          <a:solidFill>
            <a:srgbClr val="C1C1C1"/>
          </a:solidFill>
        </p:spPr>
        <p:txBody>
          <a:bodyPr wrap="square" lIns="0" tIns="0" rIns="0" bIns="0" rtlCol="0"/>
          <a:lstStyle/>
          <a:p/>
        </p:txBody>
      </p:sp>
      <p:sp>
        <p:nvSpPr>
          <p:cNvPr id="176" name="object 176"/>
          <p:cNvSpPr/>
          <p:nvPr/>
        </p:nvSpPr>
        <p:spPr>
          <a:xfrm>
            <a:off x="12059513" y="2633046"/>
            <a:ext cx="13335" cy="0"/>
          </a:xfrm>
          <a:custGeom>
            <a:avLst/>
            <a:gdLst/>
            <a:ahLst/>
            <a:cxnLst/>
            <a:rect l="l" t="t" r="r" b="b"/>
            <a:pathLst>
              <a:path w="13334">
                <a:moveTo>
                  <a:pt x="0" y="0"/>
                </a:moveTo>
                <a:lnTo>
                  <a:pt x="12877" y="0"/>
                </a:lnTo>
              </a:path>
            </a:pathLst>
          </a:custGeom>
          <a:ln w="3175">
            <a:solidFill>
              <a:srgbClr val="C1C1C1"/>
            </a:solidFill>
          </a:ln>
        </p:spPr>
        <p:txBody>
          <a:bodyPr wrap="square" lIns="0" tIns="0" rIns="0" bIns="0" rtlCol="0"/>
          <a:lstStyle/>
          <a:p/>
        </p:txBody>
      </p:sp>
      <p:sp>
        <p:nvSpPr>
          <p:cNvPr id="177" name="object 177"/>
          <p:cNvSpPr/>
          <p:nvPr/>
        </p:nvSpPr>
        <p:spPr>
          <a:xfrm>
            <a:off x="12059805" y="2633078"/>
            <a:ext cx="37465" cy="32384"/>
          </a:xfrm>
          <a:custGeom>
            <a:avLst/>
            <a:gdLst/>
            <a:ahLst/>
            <a:cxnLst/>
            <a:rect l="l" t="t" r="r" b="b"/>
            <a:pathLst>
              <a:path w="37465" h="32385">
                <a:moveTo>
                  <a:pt x="37452" y="32384"/>
                </a:moveTo>
                <a:lnTo>
                  <a:pt x="26720" y="32384"/>
                </a:lnTo>
                <a:lnTo>
                  <a:pt x="26212" y="31635"/>
                </a:lnTo>
                <a:lnTo>
                  <a:pt x="0" y="0"/>
                </a:lnTo>
                <a:lnTo>
                  <a:pt x="355" y="292"/>
                </a:lnTo>
                <a:lnTo>
                  <a:pt x="12585" y="292"/>
                </a:lnTo>
                <a:lnTo>
                  <a:pt x="34074" y="26327"/>
                </a:lnTo>
                <a:lnTo>
                  <a:pt x="34582" y="27089"/>
                </a:lnTo>
                <a:lnTo>
                  <a:pt x="37452" y="32384"/>
                </a:lnTo>
                <a:close/>
              </a:path>
            </a:pathLst>
          </a:custGeom>
          <a:solidFill>
            <a:srgbClr val="C1C1C1"/>
          </a:solidFill>
        </p:spPr>
        <p:txBody>
          <a:bodyPr wrap="square" lIns="0" tIns="0" rIns="0" bIns="0" rtlCol="0"/>
          <a:lstStyle/>
          <a:p/>
        </p:txBody>
      </p:sp>
      <p:sp>
        <p:nvSpPr>
          <p:cNvPr id="178" name="object 178"/>
          <p:cNvSpPr/>
          <p:nvPr/>
        </p:nvSpPr>
        <p:spPr>
          <a:xfrm>
            <a:off x="8537752" y="2664714"/>
            <a:ext cx="635" cy="1270"/>
          </a:xfrm>
          <a:custGeom>
            <a:avLst/>
            <a:gdLst/>
            <a:ahLst/>
            <a:cxnLst/>
            <a:rect l="l" t="t" r="r" b="b"/>
            <a:pathLst>
              <a:path w="634" h="1269">
                <a:moveTo>
                  <a:pt x="0" y="749"/>
                </a:moveTo>
                <a:lnTo>
                  <a:pt x="520" y="0"/>
                </a:lnTo>
                <a:lnTo>
                  <a:pt x="292" y="393"/>
                </a:lnTo>
                <a:lnTo>
                  <a:pt x="0" y="749"/>
                </a:lnTo>
                <a:close/>
              </a:path>
            </a:pathLst>
          </a:custGeom>
          <a:solidFill>
            <a:srgbClr val="C1C1C1"/>
          </a:solidFill>
        </p:spPr>
        <p:txBody>
          <a:bodyPr wrap="square" lIns="0" tIns="0" rIns="0" bIns="0" rtlCol="0"/>
          <a:lstStyle/>
          <a:p/>
        </p:txBody>
      </p:sp>
      <p:sp>
        <p:nvSpPr>
          <p:cNvPr id="179" name="object 179"/>
          <p:cNvSpPr/>
          <p:nvPr/>
        </p:nvSpPr>
        <p:spPr>
          <a:xfrm>
            <a:off x="12086018" y="2664714"/>
            <a:ext cx="635" cy="1270"/>
          </a:xfrm>
          <a:custGeom>
            <a:avLst/>
            <a:gdLst/>
            <a:ahLst/>
            <a:cxnLst/>
            <a:rect l="l" t="t" r="r" b="b"/>
            <a:pathLst>
              <a:path w="634" h="1269">
                <a:moveTo>
                  <a:pt x="508" y="749"/>
                </a:moveTo>
                <a:lnTo>
                  <a:pt x="190" y="342"/>
                </a:lnTo>
                <a:lnTo>
                  <a:pt x="0" y="0"/>
                </a:lnTo>
                <a:lnTo>
                  <a:pt x="508" y="749"/>
                </a:lnTo>
                <a:close/>
              </a:path>
            </a:pathLst>
          </a:custGeom>
          <a:solidFill>
            <a:srgbClr val="C1C1C1"/>
          </a:solidFill>
        </p:spPr>
        <p:txBody>
          <a:bodyPr wrap="square" lIns="0" tIns="0" rIns="0" bIns="0" rtlCol="0"/>
          <a:lstStyle/>
          <a:p/>
        </p:txBody>
      </p:sp>
      <p:sp>
        <p:nvSpPr>
          <p:cNvPr id="180" name="object 180"/>
          <p:cNvSpPr/>
          <p:nvPr/>
        </p:nvSpPr>
        <p:spPr>
          <a:xfrm>
            <a:off x="12086234" y="2665107"/>
            <a:ext cx="30480" cy="37465"/>
          </a:xfrm>
          <a:custGeom>
            <a:avLst/>
            <a:gdLst/>
            <a:ahLst/>
            <a:cxnLst/>
            <a:rect l="l" t="t" r="r" b="b"/>
            <a:pathLst>
              <a:path w="30479" h="37464">
                <a:moveTo>
                  <a:pt x="30060" y="37185"/>
                </a:moveTo>
                <a:lnTo>
                  <a:pt x="20180" y="37185"/>
                </a:lnTo>
                <a:lnTo>
                  <a:pt x="19824" y="36322"/>
                </a:lnTo>
                <a:lnTo>
                  <a:pt x="0" y="0"/>
                </a:lnTo>
                <a:lnTo>
                  <a:pt x="292" y="355"/>
                </a:lnTo>
                <a:lnTo>
                  <a:pt x="11023" y="355"/>
                </a:lnTo>
                <a:lnTo>
                  <a:pt x="28549" y="32638"/>
                </a:lnTo>
                <a:lnTo>
                  <a:pt x="28917" y="33502"/>
                </a:lnTo>
                <a:lnTo>
                  <a:pt x="30060" y="37185"/>
                </a:lnTo>
                <a:close/>
              </a:path>
            </a:pathLst>
          </a:custGeom>
          <a:solidFill>
            <a:srgbClr val="C1C1C1"/>
          </a:solidFill>
        </p:spPr>
        <p:txBody>
          <a:bodyPr wrap="square" lIns="0" tIns="0" rIns="0" bIns="0" rtlCol="0"/>
          <a:lstStyle/>
          <a:p/>
        </p:txBody>
      </p:sp>
      <p:sp>
        <p:nvSpPr>
          <p:cNvPr id="181" name="object 181"/>
          <p:cNvSpPr/>
          <p:nvPr/>
        </p:nvSpPr>
        <p:spPr>
          <a:xfrm>
            <a:off x="8517876" y="2701429"/>
            <a:ext cx="635" cy="1270"/>
          </a:xfrm>
          <a:custGeom>
            <a:avLst/>
            <a:gdLst/>
            <a:ahLst/>
            <a:cxnLst/>
            <a:rect l="l" t="t" r="r" b="b"/>
            <a:pathLst>
              <a:path w="634" h="1269">
                <a:moveTo>
                  <a:pt x="0" y="863"/>
                </a:moveTo>
                <a:lnTo>
                  <a:pt x="355" y="0"/>
                </a:lnTo>
                <a:lnTo>
                  <a:pt x="203" y="482"/>
                </a:lnTo>
                <a:lnTo>
                  <a:pt x="0" y="863"/>
                </a:lnTo>
                <a:close/>
              </a:path>
            </a:pathLst>
          </a:custGeom>
          <a:solidFill>
            <a:srgbClr val="C1C1C1"/>
          </a:solidFill>
        </p:spPr>
        <p:txBody>
          <a:bodyPr wrap="square" lIns="0" tIns="0" rIns="0" bIns="0" rtlCol="0"/>
          <a:lstStyle/>
          <a:p/>
        </p:txBody>
      </p:sp>
      <p:sp>
        <p:nvSpPr>
          <p:cNvPr id="182" name="object 182"/>
          <p:cNvSpPr/>
          <p:nvPr/>
        </p:nvSpPr>
        <p:spPr>
          <a:xfrm>
            <a:off x="12106058" y="2701429"/>
            <a:ext cx="635" cy="1270"/>
          </a:xfrm>
          <a:custGeom>
            <a:avLst/>
            <a:gdLst/>
            <a:ahLst/>
            <a:cxnLst/>
            <a:rect l="l" t="t" r="r" b="b"/>
            <a:pathLst>
              <a:path w="634" h="1269">
                <a:moveTo>
                  <a:pt x="355" y="863"/>
                </a:moveTo>
                <a:lnTo>
                  <a:pt x="152" y="482"/>
                </a:lnTo>
                <a:lnTo>
                  <a:pt x="0" y="0"/>
                </a:lnTo>
                <a:lnTo>
                  <a:pt x="355" y="863"/>
                </a:lnTo>
                <a:close/>
              </a:path>
            </a:pathLst>
          </a:custGeom>
          <a:solidFill>
            <a:srgbClr val="C1C1C1"/>
          </a:solidFill>
        </p:spPr>
        <p:txBody>
          <a:bodyPr wrap="square" lIns="0" tIns="0" rIns="0" bIns="0" rtlCol="0"/>
          <a:lstStyle/>
          <a:p/>
        </p:txBody>
      </p:sp>
      <p:sp>
        <p:nvSpPr>
          <p:cNvPr id="183" name="object 183"/>
          <p:cNvSpPr/>
          <p:nvPr/>
        </p:nvSpPr>
        <p:spPr>
          <a:xfrm>
            <a:off x="12106211" y="2701912"/>
            <a:ext cx="22225" cy="41275"/>
          </a:xfrm>
          <a:custGeom>
            <a:avLst/>
            <a:gdLst/>
            <a:ahLst/>
            <a:cxnLst/>
            <a:rect l="l" t="t" r="r" b="b"/>
            <a:pathLst>
              <a:path w="22225" h="41275">
                <a:moveTo>
                  <a:pt x="22212" y="41046"/>
                </a:moveTo>
                <a:lnTo>
                  <a:pt x="12738" y="41046"/>
                </a:lnTo>
                <a:lnTo>
                  <a:pt x="12547" y="40106"/>
                </a:lnTo>
                <a:lnTo>
                  <a:pt x="0" y="0"/>
                </a:lnTo>
                <a:lnTo>
                  <a:pt x="203" y="380"/>
                </a:lnTo>
                <a:lnTo>
                  <a:pt x="10083" y="380"/>
                </a:lnTo>
                <a:lnTo>
                  <a:pt x="21831" y="38214"/>
                </a:lnTo>
                <a:lnTo>
                  <a:pt x="22021" y="39154"/>
                </a:lnTo>
                <a:lnTo>
                  <a:pt x="22212" y="41046"/>
                </a:lnTo>
                <a:close/>
              </a:path>
            </a:pathLst>
          </a:custGeom>
          <a:solidFill>
            <a:srgbClr val="C1C1C1"/>
          </a:solidFill>
        </p:spPr>
        <p:txBody>
          <a:bodyPr wrap="square" lIns="0" tIns="0" rIns="0" bIns="0" rtlCol="0"/>
          <a:lstStyle/>
          <a:p/>
        </p:txBody>
      </p:sp>
      <p:sp>
        <p:nvSpPr>
          <p:cNvPr id="184" name="object 184"/>
          <p:cNvSpPr/>
          <p:nvPr/>
        </p:nvSpPr>
        <p:spPr>
          <a:xfrm>
            <a:off x="8505342" y="2742018"/>
            <a:ext cx="635" cy="1270"/>
          </a:xfrm>
          <a:custGeom>
            <a:avLst/>
            <a:gdLst/>
            <a:ahLst/>
            <a:cxnLst/>
            <a:rect l="l" t="t" r="r" b="b"/>
            <a:pathLst>
              <a:path w="634" h="1269">
                <a:moveTo>
                  <a:pt x="0" y="939"/>
                </a:moveTo>
                <a:lnTo>
                  <a:pt x="190" y="0"/>
                </a:lnTo>
                <a:lnTo>
                  <a:pt x="139" y="482"/>
                </a:lnTo>
                <a:lnTo>
                  <a:pt x="0" y="939"/>
                </a:lnTo>
                <a:close/>
              </a:path>
            </a:pathLst>
          </a:custGeom>
          <a:solidFill>
            <a:srgbClr val="C1C1C1"/>
          </a:solidFill>
        </p:spPr>
        <p:txBody>
          <a:bodyPr wrap="square" lIns="0" tIns="0" rIns="0" bIns="0" rtlCol="0"/>
          <a:lstStyle/>
          <a:p/>
        </p:txBody>
      </p:sp>
      <p:sp>
        <p:nvSpPr>
          <p:cNvPr id="185" name="object 185"/>
          <p:cNvSpPr/>
          <p:nvPr/>
        </p:nvSpPr>
        <p:spPr>
          <a:xfrm>
            <a:off x="12118758" y="2742018"/>
            <a:ext cx="635" cy="1270"/>
          </a:xfrm>
          <a:custGeom>
            <a:avLst/>
            <a:gdLst/>
            <a:ahLst/>
            <a:cxnLst/>
            <a:rect l="l" t="t" r="r" b="b"/>
            <a:pathLst>
              <a:path w="634" h="1269">
                <a:moveTo>
                  <a:pt x="190" y="939"/>
                </a:moveTo>
                <a:lnTo>
                  <a:pt x="50" y="482"/>
                </a:lnTo>
                <a:lnTo>
                  <a:pt x="0" y="0"/>
                </a:lnTo>
                <a:lnTo>
                  <a:pt x="190" y="939"/>
                </a:lnTo>
                <a:close/>
              </a:path>
            </a:pathLst>
          </a:custGeom>
          <a:solidFill>
            <a:srgbClr val="C1C1C1"/>
          </a:solidFill>
        </p:spPr>
        <p:txBody>
          <a:bodyPr wrap="square" lIns="0" tIns="0" rIns="0" bIns="0" rtlCol="0"/>
          <a:lstStyle/>
          <a:p/>
        </p:txBody>
      </p:sp>
      <p:sp>
        <p:nvSpPr>
          <p:cNvPr id="186" name="object 186"/>
          <p:cNvSpPr/>
          <p:nvPr/>
        </p:nvSpPr>
        <p:spPr>
          <a:xfrm>
            <a:off x="12118809" y="2742501"/>
            <a:ext cx="13970" cy="44450"/>
          </a:xfrm>
          <a:custGeom>
            <a:avLst/>
            <a:gdLst/>
            <a:ahLst/>
            <a:cxnLst/>
            <a:rect l="l" t="t" r="r" b="b"/>
            <a:pathLst>
              <a:path w="13970" h="44450">
                <a:moveTo>
                  <a:pt x="13944" y="44107"/>
                </a:moveTo>
                <a:lnTo>
                  <a:pt x="4445" y="44107"/>
                </a:lnTo>
                <a:lnTo>
                  <a:pt x="0" y="0"/>
                </a:lnTo>
                <a:lnTo>
                  <a:pt x="139" y="457"/>
                </a:lnTo>
                <a:lnTo>
                  <a:pt x="9613" y="457"/>
                </a:lnTo>
                <a:lnTo>
                  <a:pt x="13919" y="43141"/>
                </a:lnTo>
                <a:lnTo>
                  <a:pt x="13944" y="44107"/>
                </a:lnTo>
                <a:close/>
              </a:path>
            </a:pathLst>
          </a:custGeom>
          <a:solidFill>
            <a:srgbClr val="C1C1C1"/>
          </a:solidFill>
        </p:spPr>
        <p:txBody>
          <a:bodyPr wrap="square" lIns="0" tIns="0" rIns="0" bIns="0" rtlCol="0"/>
          <a:lstStyle/>
          <a:p/>
        </p:txBody>
      </p:sp>
      <p:sp>
        <p:nvSpPr>
          <p:cNvPr id="187" name="object 187"/>
          <p:cNvSpPr/>
          <p:nvPr/>
        </p:nvSpPr>
        <p:spPr>
          <a:xfrm>
            <a:off x="8491563" y="2780550"/>
            <a:ext cx="5715" cy="5080"/>
          </a:xfrm>
          <a:custGeom>
            <a:avLst/>
            <a:gdLst/>
            <a:ahLst/>
            <a:cxnLst/>
            <a:rect l="l" t="t" r="r" b="b"/>
            <a:pathLst>
              <a:path w="5715" h="5080">
                <a:moveTo>
                  <a:pt x="0" y="5092"/>
                </a:moveTo>
                <a:lnTo>
                  <a:pt x="508" y="0"/>
                </a:lnTo>
                <a:lnTo>
                  <a:pt x="5562" y="888"/>
                </a:lnTo>
                <a:lnTo>
                  <a:pt x="0" y="5092"/>
                </a:lnTo>
                <a:close/>
              </a:path>
            </a:pathLst>
          </a:custGeom>
          <a:solidFill>
            <a:srgbClr val="C1C1C1"/>
          </a:solidFill>
        </p:spPr>
        <p:txBody>
          <a:bodyPr wrap="square" lIns="0" tIns="0" rIns="0" bIns="0" rtlCol="0"/>
          <a:lstStyle/>
          <a:p/>
        </p:txBody>
      </p:sp>
      <p:sp>
        <p:nvSpPr>
          <p:cNvPr id="188" name="object 188"/>
          <p:cNvSpPr/>
          <p:nvPr/>
        </p:nvSpPr>
        <p:spPr>
          <a:xfrm>
            <a:off x="12127992" y="2786354"/>
            <a:ext cx="0" cy="885190"/>
          </a:xfrm>
          <a:custGeom>
            <a:avLst/>
            <a:gdLst/>
            <a:ahLst/>
            <a:cxnLst/>
            <a:rect l="l" t="t" r="r" b="b"/>
            <a:pathLst>
              <a:path h="885189">
                <a:moveTo>
                  <a:pt x="0" y="0"/>
                </a:moveTo>
                <a:lnTo>
                  <a:pt x="0" y="884707"/>
                </a:lnTo>
              </a:path>
            </a:pathLst>
          </a:custGeom>
          <a:ln w="9525">
            <a:solidFill>
              <a:srgbClr val="C1C1C1"/>
            </a:solidFill>
          </a:ln>
        </p:spPr>
        <p:txBody>
          <a:bodyPr wrap="square" lIns="0" tIns="0" rIns="0" bIns="0" rtlCol="0"/>
          <a:lstStyle/>
          <a:p/>
        </p:txBody>
      </p:sp>
      <p:sp>
        <p:nvSpPr>
          <p:cNvPr id="189" name="object 189"/>
          <p:cNvSpPr/>
          <p:nvPr/>
        </p:nvSpPr>
        <p:spPr>
          <a:xfrm>
            <a:off x="8491537" y="3117976"/>
            <a:ext cx="3810" cy="5080"/>
          </a:xfrm>
          <a:custGeom>
            <a:avLst/>
            <a:gdLst/>
            <a:ahLst/>
            <a:cxnLst/>
            <a:rect l="l" t="t" r="r" b="b"/>
            <a:pathLst>
              <a:path w="3809" h="5080">
                <a:moveTo>
                  <a:pt x="3581" y="4610"/>
                </a:moveTo>
                <a:lnTo>
                  <a:pt x="0" y="3695"/>
                </a:lnTo>
                <a:lnTo>
                  <a:pt x="0" y="0"/>
                </a:lnTo>
                <a:lnTo>
                  <a:pt x="3581" y="4610"/>
                </a:lnTo>
                <a:close/>
              </a:path>
            </a:pathLst>
          </a:custGeom>
          <a:solidFill>
            <a:srgbClr val="C1C1C1"/>
          </a:solidFill>
        </p:spPr>
        <p:txBody>
          <a:bodyPr wrap="square" lIns="0" tIns="0" rIns="0" bIns="0" rtlCol="0"/>
          <a:lstStyle/>
          <a:p/>
        </p:txBody>
      </p:sp>
      <p:sp>
        <p:nvSpPr>
          <p:cNvPr id="190" name="object 190"/>
          <p:cNvSpPr/>
          <p:nvPr/>
        </p:nvSpPr>
        <p:spPr>
          <a:xfrm>
            <a:off x="8491537" y="3117976"/>
            <a:ext cx="9525" cy="5080"/>
          </a:xfrm>
          <a:custGeom>
            <a:avLst/>
            <a:gdLst/>
            <a:ahLst/>
            <a:cxnLst/>
            <a:rect l="l" t="t" r="r" b="b"/>
            <a:pathLst>
              <a:path w="9525" h="5080">
                <a:moveTo>
                  <a:pt x="9525" y="4610"/>
                </a:moveTo>
                <a:lnTo>
                  <a:pt x="3581" y="4610"/>
                </a:lnTo>
                <a:lnTo>
                  <a:pt x="0" y="0"/>
                </a:lnTo>
                <a:lnTo>
                  <a:pt x="9525" y="0"/>
                </a:lnTo>
                <a:lnTo>
                  <a:pt x="9525" y="4610"/>
                </a:lnTo>
                <a:close/>
              </a:path>
            </a:pathLst>
          </a:custGeom>
          <a:solidFill>
            <a:srgbClr val="C1C1C1"/>
          </a:solidFill>
        </p:spPr>
        <p:txBody>
          <a:bodyPr wrap="square" lIns="0" tIns="0" rIns="0" bIns="0" rtlCol="0"/>
          <a:lstStyle/>
          <a:p/>
        </p:txBody>
      </p:sp>
      <p:sp>
        <p:nvSpPr>
          <p:cNvPr id="191" name="object 191"/>
          <p:cNvSpPr/>
          <p:nvPr/>
        </p:nvSpPr>
        <p:spPr>
          <a:xfrm>
            <a:off x="8491537" y="3121672"/>
            <a:ext cx="3476625" cy="775970"/>
          </a:xfrm>
          <a:custGeom>
            <a:avLst/>
            <a:gdLst/>
            <a:ahLst/>
            <a:cxnLst/>
            <a:rect l="l" t="t" r="r" b="b"/>
            <a:pathLst>
              <a:path w="3476625" h="775970">
                <a:moveTo>
                  <a:pt x="3415220" y="775385"/>
                </a:moveTo>
                <a:lnTo>
                  <a:pt x="225513" y="775360"/>
                </a:lnTo>
                <a:lnTo>
                  <a:pt x="180936" y="770864"/>
                </a:lnTo>
                <a:lnTo>
                  <a:pt x="138468" y="757783"/>
                </a:lnTo>
                <a:lnTo>
                  <a:pt x="100037" y="737019"/>
                </a:lnTo>
                <a:lnTo>
                  <a:pt x="66535" y="709498"/>
                </a:lnTo>
                <a:lnTo>
                  <a:pt x="38874" y="676109"/>
                </a:lnTo>
                <a:lnTo>
                  <a:pt x="17957" y="637768"/>
                </a:lnTo>
                <a:lnTo>
                  <a:pt x="4711" y="595388"/>
                </a:lnTo>
                <a:lnTo>
                  <a:pt x="25" y="549871"/>
                </a:lnTo>
                <a:lnTo>
                  <a:pt x="0" y="0"/>
                </a:lnTo>
                <a:lnTo>
                  <a:pt x="3581" y="914"/>
                </a:lnTo>
                <a:lnTo>
                  <a:pt x="9525" y="914"/>
                </a:lnTo>
                <a:lnTo>
                  <a:pt x="9596" y="549871"/>
                </a:lnTo>
                <a:lnTo>
                  <a:pt x="13995" y="593496"/>
                </a:lnTo>
                <a:lnTo>
                  <a:pt x="26695" y="634085"/>
                </a:lnTo>
                <a:lnTo>
                  <a:pt x="46735" y="670801"/>
                </a:lnTo>
                <a:lnTo>
                  <a:pt x="73240" y="702792"/>
                </a:lnTo>
                <a:lnTo>
                  <a:pt x="73380" y="702792"/>
                </a:lnTo>
                <a:lnTo>
                  <a:pt x="104698" y="728649"/>
                </a:lnTo>
                <a:lnTo>
                  <a:pt x="105333" y="729170"/>
                </a:lnTo>
                <a:lnTo>
                  <a:pt x="105524" y="729170"/>
                </a:lnTo>
                <a:lnTo>
                  <a:pt x="141490" y="748690"/>
                </a:lnTo>
                <a:lnTo>
                  <a:pt x="141300" y="748690"/>
                </a:lnTo>
                <a:lnTo>
                  <a:pt x="142151" y="749046"/>
                </a:lnTo>
                <a:lnTo>
                  <a:pt x="142443" y="749046"/>
                </a:lnTo>
                <a:lnTo>
                  <a:pt x="182219" y="761390"/>
                </a:lnTo>
                <a:lnTo>
                  <a:pt x="181889" y="761390"/>
                </a:lnTo>
                <a:lnTo>
                  <a:pt x="182829" y="761580"/>
                </a:lnTo>
                <a:lnTo>
                  <a:pt x="183781" y="761580"/>
                </a:lnTo>
                <a:lnTo>
                  <a:pt x="226225" y="765860"/>
                </a:lnTo>
                <a:lnTo>
                  <a:pt x="225996" y="765860"/>
                </a:lnTo>
                <a:lnTo>
                  <a:pt x="3476625" y="765886"/>
                </a:lnTo>
                <a:lnTo>
                  <a:pt x="3461207" y="770674"/>
                </a:lnTo>
                <a:lnTo>
                  <a:pt x="3460280" y="770864"/>
                </a:lnTo>
                <a:lnTo>
                  <a:pt x="3415690" y="775360"/>
                </a:lnTo>
                <a:lnTo>
                  <a:pt x="3415220" y="775385"/>
                </a:lnTo>
                <a:close/>
              </a:path>
            </a:pathLst>
          </a:custGeom>
          <a:solidFill>
            <a:srgbClr val="C1C1C1"/>
          </a:solidFill>
        </p:spPr>
        <p:txBody>
          <a:bodyPr wrap="square" lIns="0" tIns="0" rIns="0" bIns="0" rtlCol="0"/>
          <a:lstStyle/>
          <a:p/>
        </p:txBody>
      </p:sp>
      <p:sp>
        <p:nvSpPr>
          <p:cNvPr id="192" name="object 192"/>
          <p:cNvSpPr/>
          <p:nvPr/>
        </p:nvSpPr>
        <p:spPr>
          <a:xfrm>
            <a:off x="12123229" y="3670706"/>
            <a:ext cx="0" cy="0"/>
          </a:xfrm>
          <a:custGeom>
            <a:avLst/>
            <a:gdLst/>
            <a:ahLst/>
            <a:cxnLst/>
            <a:rect l="l" t="t" r="r" b="b"/>
            <a:pathLst>
              <a:path>
                <a:moveTo>
                  <a:pt x="0" y="0"/>
                </a:moveTo>
                <a:lnTo>
                  <a:pt x="0" y="0"/>
                </a:lnTo>
              </a:path>
            </a:pathLst>
          </a:custGeom>
          <a:ln w="3175">
            <a:solidFill>
              <a:srgbClr val="C1C1C1"/>
            </a:solidFill>
          </a:ln>
        </p:spPr>
        <p:txBody>
          <a:bodyPr wrap="square" lIns="0" tIns="0" rIns="0" bIns="0" rtlCol="0"/>
          <a:lstStyle/>
          <a:p/>
        </p:txBody>
      </p:sp>
      <p:sp>
        <p:nvSpPr>
          <p:cNvPr id="193" name="object 193"/>
          <p:cNvSpPr/>
          <p:nvPr/>
        </p:nvSpPr>
        <p:spPr>
          <a:xfrm>
            <a:off x="12118758" y="3670833"/>
            <a:ext cx="14604" cy="44450"/>
          </a:xfrm>
          <a:custGeom>
            <a:avLst/>
            <a:gdLst/>
            <a:ahLst/>
            <a:cxnLst/>
            <a:rect l="l" t="t" r="r" b="b"/>
            <a:pathLst>
              <a:path w="14604" h="44450">
                <a:moveTo>
                  <a:pt x="9563" y="44335"/>
                </a:moveTo>
                <a:lnTo>
                  <a:pt x="0" y="44335"/>
                </a:lnTo>
                <a:lnTo>
                  <a:pt x="190" y="43395"/>
                </a:lnTo>
                <a:lnTo>
                  <a:pt x="4470" y="0"/>
                </a:lnTo>
                <a:lnTo>
                  <a:pt x="4470" y="228"/>
                </a:lnTo>
                <a:lnTo>
                  <a:pt x="13995" y="228"/>
                </a:lnTo>
                <a:lnTo>
                  <a:pt x="13970" y="711"/>
                </a:lnTo>
                <a:lnTo>
                  <a:pt x="9563" y="44335"/>
                </a:lnTo>
                <a:close/>
              </a:path>
            </a:pathLst>
          </a:custGeom>
          <a:solidFill>
            <a:srgbClr val="C1C1C1"/>
          </a:solidFill>
        </p:spPr>
        <p:txBody>
          <a:bodyPr wrap="square" lIns="0" tIns="0" rIns="0" bIns="0" rtlCol="0"/>
          <a:lstStyle/>
          <a:p/>
        </p:txBody>
      </p:sp>
      <p:sp>
        <p:nvSpPr>
          <p:cNvPr id="194" name="object 194"/>
          <p:cNvSpPr/>
          <p:nvPr/>
        </p:nvSpPr>
        <p:spPr>
          <a:xfrm>
            <a:off x="8505342" y="3714229"/>
            <a:ext cx="635" cy="1270"/>
          </a:xfrm>
          <a:custGeom>
            <a:avLst/>
            <a:gdLst/>
            <a:ahLst/>
            <a:cxnLst/>
            <a:rect l="l" t="t" r="r" b="b"/>
            <a:pathLst>
              <a:path w="634" h="1270">
                <a:moveTo>
                  <a:pt x="190" y="939"/>
                </a:moveTo>
                <a:lnTo>
                  <a:pt x="0" y="0"/>
                </a:lnTo>
                <a:lnTo>
                  <a:pt x="139" y="457"/>
                </a:lnTo>
                <a:lnTo>
                  <a:pt x="190" y="939"/>
                </a:lnTo>
                <a:close/>
              </a:path>
            </a:pathLst>
          </a:custGeom>
          <a:solidFill>
            <a:srgbClr val="C1C1C1"/>
          </a:solidFill>
        </p:spPr>
        <p:txBody>
          <a:bodyPr wrap="square" lIns="0" tIns="0" rIns="0" bIns="0" rtlCol="0"/>
          <a:lstStyle/>
          <a:p/>
        </p:txBody>
      </p:sp>
      <p:sp>
        <p:nvSpPr>
          <p:cNvPr id="195" name="object 195"/>
          <p:cNvSpPr/>
          <p:nvPr/>
        </p:nvSpPr>
        <p:spPr>
          <a:xfrm>
            <a:off x="12118758" y="3714229"/>
            <a:ext cx="635" cy="1270"/>
          </a:xfrm>
          <a:custGeom>
            <a:avLst/>
            <a:gdLst/>
            <a:ahLst/>
            <a:cxnLst/>
            <a:rect l="l" t="t" r="r" b="b"/>
            <a:pathLst>
              <a:path w="634" h="1270">
                <a:moveTo>
                  <a:pt x="0" y="939"/>
                </a:moveTo>
                <a:lnTo>
                  <a:pt x="50" y="457"/>
                </a:lnTo>
                <a:lnTo>
                  <a:pt x="190" y="0"/>
                </a:lnTo>
                <a:lnTo>
                  <a:pt x="0" y="939"/>
                </a:lnTo>
                <a:close/>
              </a:path>
            </a:pathLst>
          </a:custGeom>
          <a:solidFill>
            <a:srgbClr val="C1C1C1"/>
          </a:solidFill>
        </p:spPr>
        <p:txBody>
          <a:bodyPr wrap="square" lIns="0" tIns="0" rIns="0" bIns="0" rtlCol="0"/>
          <a:lstStyle/>
          <a:p/>
        </p:txBody>
      </p:sp>
      <p:sp>
        <p:nvSpPr>
          <p:cNvPr id="196" name="object 196"/>
          <p:cNvSpPr/>
          <p:nvPr/>
        </p:nvSpPr>
        <p:spPr>
          <a:xfrm>
            <a:off x="12106058" y="3714686"/>
            <a:ext cx="22860" cy="41275"/>
          </a:xfrm>
          <a:custGeom>
            <a:avLst/>
            <a:gdLst/>
            <a:ahLst/>
            <a:cxnLst/>
            <a:rect l="l" t="t" r="r" b="b"/>
            <a:pathLst>
              <a:path w="22859" h="41275">
                <a:moveTo>
                  <a:pt x="9969" y="41071"/>
                </a:moveTo>
                <a:lnTo>
                  <a:pt x="0" y="41071"/>
                </a:lnTo>
                <a:lnTo>
                  <a:pt x="355" y="40208"/>
                </a:lnTo>
                <a:lnTo>
                  <a:pt x="12750" y="0"/>
                </a:lnTo>
                <a:lnTo>
                  <a:pt x="12700" y="482"/>
                </a:lnTo>
                <a:lnTo>
                  <a:pt x="22263" y="482"/>
                </a:lnTo>
                <a:lnTo>
                  <a:pt x="22174" y="1435"/>
                </a:lnTo>
                <a:lnTo>
                  <a:pt x="21983" y="2374"/>
                </a:lnTo>
                <a:lnTo>
                  <a:pt x="9969" y="41071"/>
                </a:lnTo>
                <a:close/>
              </a:path>
            </a:pathLst>
          </a:custGeom>
          <a:solidFill>
            <a:srgbClr val="C1C1C1"/>
          </a:solidFill>
        </p:spPr>
        <p:txBody>
          <a:bodyPr wrap="square" lIns="0" tIns="0" rIns="0" bIns="0" rtlCol="0"/>
          <a:lstStyle/>
          <a:p/>
        </p:txBody>
      </p:sp>
      <p:sp>
        <p:nvSpPr>
          <p:cNvPr id="197" name="object 197"/>
          <p:cNvSpPr/>
          <p:nvPr/>
        </p:nvSpPr>
        <p:spPr>
          <a:xfrm>
            <a:off x="8517876" y="3754894"/>
            <a:ext cx="635" cy="1270"/>
          </a:xfrm>
          <a:custGeom>
            <a:avLst/>
            <a:gdLst/>
            <a:ahLst/>
            <a:cxnLst/>
            <a:rect l="l" t="t" r="r" b="b"/>
            <a:pathLst>
              <a:path w="634" h="1270">
                <a:moveTo>
                  <a:pt x="355" y="863"/>
                </a:moveTo>
                <a:lnTo>
                  <a:pt x="0" y="0"/>
                </a:lnTo>
                <a:lnTo>
                  <a:pt x="203" y="380"/>
                </a:lnTo>
                <a:lnTo>
                  <a:pt x="355" y="863"/>
                </a:lnTo>
                <a:close/>
              </a:path>
            </a:pathLst>
          </a:custGeom>
          <a:solidFill>
            <a:srgbClr val="C1C1C1"/>
          </a:solidFill>
        </p:spPr>
        <p:txBody>
          <a:bodyPr wrap="square" lIns="0" tIns="0" rIns="0" bIns="0" rtlCol="0"/>
          <a:lstStyle/>
          <a:p/>
        </p:txBody>
      </p:sp>
      <p:sp>
        <p:nvSpPr>
          <p:cNvPr id="198" name="object 198"/>
          <p:cNvSpPr/>
          <p:nvPr/>
        </p:nvSpPr>
        <p:spPr>
          <a:xfrm>
            <a:off x="12106058" y="3754894"/>
            <a:ext cx="635" cy="1270"/>
          </a:xfrm>
          <a:custGeom>
            <a:avLst/>
            <a:gdLst/>
            <a:ahLst/>
            <a:cxnLst/>
            <a:rect l="l" t="t" r="r" b="b"/>
            <a:pathLst>
              <a:path w="634" h="1270">
                <a:moveTo>
                  <a:pt x="0" y="863"/>
                </a:moveTo>
                <a:lnTo>
                  <a:pt x="152" y="380"/>
                </a:lnTo>
                <a:lnTo>
                  <a:pt x="355" y="0"/>
                </a:lnTo>
                <a:lnTo>
                  <a:pt x="0" y="863"/>
                </a:lnTo>
                <a:close/>
              </a:path>
            </a:pathLst>
          </a:custGeom>
          <a:solidFill>
            <a:srgbClr val="C1C1C1"/>
          </a:solidFill>
        </p:spPr>
        <p:txBody>
          <a:bodyPr wrap="square" lIns="0" tIns="0" rIns="0" bIns="0" rtlCol="0"/>
          <a:lstStyle/>
          <a:p/>
        </p:txBody>
      </p:sp>
      <p:sp>
        <p:nvSpPr>
          <p:cNvPr id="199" name="object 199"/>
          <p:cNvSpPr/>
          <p:nvPr/>
        </p:nvSpPr>
        <p:spPr>
          <a:xfrm>
            <a:off x="12086018" y="3755275"/>
            <a:ext cx="30480" cy="37465"/>
          </a:xfrm>
          <a:custGeom>
            <a:avLst/>
            <a:gdLst/>
            <a:ahLst/>
            <a:cxnLst/>
            <a:rect l="l" t="t" r="r" b="b"/>
            <a:pathLst>
              <a:path w="30479" h="37464">
                <a:moveTo>
                  <a:pt x="10833" y="37198"/>
                </a:moveTo>
                <a:lnTo>
                  <a:pt x="0" y="37198"/>
                </a:lnTo>
                <a:lnTo>
                  <a:pt x="508" y="36449"/>
                </a:lnTo>
                <a:lnTo>
                  <a:pt x="20193" y="0"/>
                </a:lnTo>
                <a:lnTo>
                  <a:pt x="20040" y="482"/>
                </a:lnTo>
                <a:lnTo>
                  <a:pt x="30010" y="482"/>
                </a:lnTo>
                <a:lnTo>
                  <a:pt x="29133" y="3302"/>
                </a:lnTo>
                <a:lnTo>
                  <a:pt x="28765" y="4165"/>
                </a:lnTo>
                <a:lnTo>
                  <a:pt x="10833" y="37198"/>
                </a:lnTo>
                <a:close/>
              </a:path>
            </a:pathLst>
          </a:custGeom>
          <a:solidFill>
            <a:srgbClr val="C1C1C1"/>
          </a:solidFill>
        </p:spPr>
        <p:txBody>
          <a:bodyPr wrap="square" lIns="0" tIns="0" rIns="0" bIns="0" rtlCol="0"/>
          <a:lstStyle/>
          <a:p/>
        </p:txBody>
      </p:sp>
      <p:sp>
        <p:nvSpPr>
          <p:cNvPr id="200" name="object 200"/>
          <p:cNvSpPr/>
          <p:nvPr/>
        </p:nvSpPr>
        <p:spPr>
          <a:xfrm>
            <a:off x="8537752" y="3791724"/>
            <a:ext cx="635" cy="1270"/>
          </a:xfrm>
          <a:custGeom>
            <a:avLst/>
            <a:gdLst/>
            <a:ahLst/>
            <a:cxnLst/>
            <a:rect l="l" t="t" r="r" b="b"/>
            <a:pathLst>
              <a:path w="634" h="1270">
                <a:moveTo>
                  <a:pt x="520" y="749"/>
                </a:moveTo>
                <a:lnTo>
                  <a:pt x="0" y="0"/>
                </a:lnTo>
                <a:lnTo>
                  <a:pt x="330" y="406"/>
                </a:lnTo>
                <a:lnTo>
                  <a:pt x="520" y="749"/>
                </a:lnTo>
                <a:close/>
              </a:path>
            </a:pathLst>
          </a:custGeom>
          <a:solidFill>
            <a:srgbClr val="C1C1C1"/>
          </a:solidFill>
        </p:spPr>
        <p:txBody>
          <a:bodyPr wrap="square" lIns="0" tIns="0" rIns="0" bIns="0" rtlCol="0"/>
          <a:lstStyle/>
          <a:p/>
        </p:txBody>
      </p:sp>
      <p:sp>
        <p:nvSpPr>
          <p:cNvPr id="201" name="object 201"/>
          <p:cNvSpPr/>
          <p:nvPr/>
        </p:nvSpPr>
        <p:spPr>
          <a:xfrm>
            <a:off x="12086018" y="3791724"/>
            <a:ext cx="635" cy="1270"/>
          </a:xfrm>
          <a:custGeom>
            <a:avLst/>
            <a:gdLst/>
            <a:ahLst/>
            <a:cxnLst/>
            <a:rect l="l" t="t" r="r" b="b"/>
            <a:pathLst>
              <a:path w="634" h="1270">
                <a:moveTo>
                  <a:pt x="0" y="749"/>
                </a:moveTo>
                <a:lnTo>
                  <a:pt x="215" y="355"/>
                </a:lnTo>
                <a:lnTo>
                  <a:pt x="508" y="0"/>
                </a:lnTo>
                <a:lnTo>
                  <a:pt x="0" y="749"/>
                </a:lnTo>
                <a:close/>
              </a:path>
            </a:pathLst>
          </a:custGeom>
          <a:solidFill>
            <a:srgbClr val="C1C1C1"/>
          </a:solidFill>
        </p:spPr>
        <p:txBody>
          <a:bodyPr wrap="square" lIns="0" tIns="0" rIns="0" bIns="0" rtlCol="0"/>
          <a:lstStyle/>
          <a:p/>
        </p:txBody>
      </p:sp>
      <p:sp>
        <p:nvSpPr>
          <p:cNvPr id="202" name="object 202"/>
          <p:cNvSpPr/>
          <p:nvPr/>
        </p:nvSpPr>
        <p:spPr>
          <a:xfrm>
            <a:off x="12059513" y="3792080"/>
            <a:ext cx="37465" cy="32384"/>
          </a:xfrm>
          <a:custGeom>
            <a:avLst/>
            <a:gdLst/>
            <a:ahLst/>
            <a:cxnLst/>
            <a:rect l="l" t="t" r="r" b="b"/>
            <a:pathLst>
              <a:path w="37465" h="32385">
                <a:moveTo>
                  <a:pt x="12344" y="32385"/>
                </a:moveTo>
                <a:lnTo>
                  <a:pt x="0" y="32385"/>
                </a:lnTo>
                <a:lnTo>
                  <a:pt x="647" y="31737"/>
                </a:lnTo>
                <a:lnTo>
                  <a:pt x="26720" y="0"/>
                </a:lnTo>
                <a:lnTo>
                  <a:pt x="26504" y="393"/>
                </a:lnTo>
                <a:lnTo>
                  <a:pt x="37338" y="393"/>
                </a:lnTo>
                <a:lnTo>
                  <a:pt x="34874" y="4940"/>
                </a:lnTo>
                <a:lnTo>
                  <a:pt x="34366" y="5702"/>
                </a:lnTo>
                <a:lnTo>
                  <a:pt x="12344" y="32385"/>
                </a:lnTo>
                <a:close/>
              </a:path>
            </a:pathLst>
          </a:custGeom>
          <a:solidFill>
            <a:srgbClr val="C1C1C1"/>
          </a:solidFill>
        </p:spPr>
        <p:txBody>
          <a:bodyPr wrap="square" lIns="0" tIns="0" rIns="0" bIns="0" rtlCol="0"/>
          <a:lstStyle/>
          <a:p/>
        </p:txBody>
      </p:sp>
      <p:sp>
        <p:nvSpPr>
          <p:cNvPr id="203" name="object 203"/>
          <p:cNvSpPr/>
          <p:nvPr/>
        </p:nvSpPr>
        <p:spPr>
          <a:xfrm>
            <a:off x="8564130" y="3823817"/>
            <a:ext cx="1270" cy="635"/>
          </a:xfrm>
          <a:custGeom>
            <a:avLst/>
            <a:gdLst/>
            <a:ahLst/>
            <a:cxnLst/>
            <a:rect l="l" t="t" r="r" b="b"/>
            <a:pathLst>
              <a:path w="1270" h="635">
                <a:moveTo>
                  <a:pt x="647" y="647"/>
                </a:moveTo>
                <a:lnTo>
                  <a:pt x="0" y="0"/>
                </a:lnTo>
                <a:lnTo>
                  <a:pt x="355" y="292"/>
                </a:lnTo>
                <a:lnTo>
                  <a:pt x="647" y="647"/>
                </a:lnTo>
                <a:close/>
              </a:path>
            </a:pathLst>
          </a:custGeom>
          <a:solidFill>
            <a:srgbClr val="C1C1C1"/>
          </a:solidFill>
        </p:spPr>
        <p:txBody>
          <a:bodyPr wrap="square" lIns="0" tIns="0" rIns="0" bIns="0" rtlCol="0"/>
          <a:lstStyle/>
          <a:p/>
        </p:txBody>
      </p:sp>
      <p:sp>
        <p:nvSpPr>
          <p:cNvPr id="204" name="object 204"/>
          <p:cNvSpPr/>
          <p:nvPr/>
        </p:nvSpPr>
        <p:spPr>
          <a:xfrm>
            <a:off x="12059513" y="3823817"/>
            <a:ext cx="1270" cy="635"/>
          </a:xfrm>
          <a:custGeom>
            <a:avLst/>
            <a:gdLst/>
            <a:ahLst/>
            <a:cxnLst/>
            <a:rect l="l" t="t" r="r" b="b"/>
            <a:pathLst>
              <a:path w="1270" h="635">
                <a:moveTo>
                  <a:pt x="0" y="647"/>
                </a:moveTo>
                <a:lnTo>
                  <a:pt x="292" y="292"/>
                </a:lnTo>
                <a:lnTo>
                  <a:pt x="647" y="0"/>
                </a:lnTo>
                <a:lnTo>
                  <a:pt x="0" y="647"/>
                </a:lnTo>
                <a:close/>
              </a:path>
            </a:pathLst>
          </a:custGeom>
          <a:solidFill>
            <a:srgbClr val="C1C1C1"/>
          </a:solidFill>
        </p:spPr>
        <p:txBody>
          <a:bodyPr wrap="square" lIns="0" tIns="0" rIns="0" bIns="0" rtlCol="0"/>
          <a:lstStyle/>
          <a:p/>
        </p:txBody>
      </p:sp>
      <p:sp>
        <p:nvSpPr>
          <p:cNvPr id="205" name="object 205"/>
          <p:cNvSpPr/>
          <p:nvPr/>
        </p:nvSpPr>
        <p:spPr>
          <a:xfrm>
            <a:off x="8564486" y="3824109"/>
            <a:ext cx="635" cy="635"/>
          </a:xfrm>
          <a:custGeom>
            <a:avLst/>
            <a:gdLst/>
            <a:ahLst/>
            <a:cxnLst/>
            <a:rect l="l" t="t" r="r" b="b"/>
            <a:pathLst>
              <a:path w="634" h="635">
                <a:moveTo>
                  <a:pt x="431" y="355"/>
                </a:moveTo>
                <a:lnTo>
                  <a:pt x="292" y="355"/>
                </a:lnTo>
                <a:lnTo>
                  <a:pt x="0" y="0"/>
                </a:lnTo>
                <a:lnTo>
                  <a:pt x="431" y="355"/>
                </a:lnTo>
                <a:close/>
              </a:path>
            </a:pathLst>
          </a:custGeom>
          <a:solidFill>
            <a:srgbClr val="C1C1C1"/>
          </a:solidFill>
        </p:spPr>
        <p:txBody>
          <a:bodyPr wrap="square" lIns="0" tIns="0" rIns="0" bIns="0" rtlCol="0"/>
          <a:lstStyle/>
          <a:p/>
        </p:txBody>
      </p:sp>
      <p:sp>
        <p:nvSpPr>
          <p:cNvPr id="206" name="object 206"/>
          <p:cNvSpPr/>
          <p:nvPr/>
        </p:nvSpPr>
        <p:spPr>
          <a:xfrm>
            <a:off x="12027420" y="3824109"/>
            <a:ext cx="44450" cy="27305"/>
          </a:xfrm>
          <a:custGeom>
            <a:avLst/>
            <a:gdLst/>
            <a:ahLst/>
            <a:cxnLst/>
            <a:rect l="l" t="t" r="r" b="b"/>
            <a:pathLst>
              <a:path w="44450" h="27304">
                <a:moveTo>
                  <a:pt x="14947" y="26733"/>
                </a:moveTo>
                <a:lnTo>
                  <a:pt x="0" y="26733"/>
                </a:lnTo>
                <a:lnTo>
                  <a:pt x="749" y="26212"/>
                </a:lnTo>
                <a:lnTo>
                  <a:pt x="32384" y="0"/>
                </a:lnTo>
                <a:lnTo>
                  <a:pt x="32092" y="355"/>
                </a:lnTo>
                <a:lnTo>
                  <a:pt x="44437" y="355"/>
                </a:lnTo>
                <a:lnTo>
                  <a:pt x="39446" y="6413"/>
                </a:lnTo>
                <a:lnTo>
                  <a:pt x="38798" y="7061"/>
                </a:lnTo>
                <a:lnTo>
                  <a:pt x="14947" y="26733"/>
                </a:lnTo>
                <a:close/>
              </a:path>
            </a:pathLst>
          </a:custGeom>
          <a:solidFill>
            <a:srgbClr val="C1C1C1"/>
          </a:solidFill>
        </p:spPr>
        <p:txBody>
          <a:bodyPr wrap="square" lIns="0" tIns="0" rIns="0" bIns="0" rtlCol="0"/>
          <a:lstStyle/>
          <a:p/>
        </p:txBody>
      </p:sp>
      <p:sp>
        <p:nvSpPr>
          <p:cNvPr id="207" name="object 207"/>
          <p:cNvSpPr/>
          <p:nvPr/>
        </p:nvSpPr>
        <p:spPr>
          <a:xfrm>
            <a:off x="8596109" y="3850322"/>
            <a:ext cx="1270" cy="635"/>
          </a:xfrm>
          <a:custGeom>
            <a:avLst/>
            <a:gdLst/>
            <a:ahLst/>
            <a:cxnLst/>
            <a:rect l="l" t="t" r="r" b="b"/>
            <a:pathLst>
              <a:path w="1270" h="635">
                <a:moveTo>
                  <a:pt x="761" y="520"/>
                </a:moveTo>
                <a:lnTo>
                  <a:pt x="0" y="0"/>
                </a:lnTo>
                <a:lnTo>
                  <a:pt x="380" y="203"/>
                </a:lnTo>
                <a:lnTo>
                  <a:pt x="761" y="520"/>
                </a:lnTo>
                <a:close/>
              </a:path>
            </a:pathLst>
          </a:custGeom>
          <a:solidFill>
            <a:srgbClr val="C1C1C1"/>
          </a:solidFill>
        </p:spPr>
        <p:txBody>
          <a:bodyPr wrap="square" lIns="0" tIns="0" rIns="0" bIns="0" rtlCol="0"/>
          <a:lstStyle/>
          <a:p/>
        </p:txBody>
      </p:sp>
      <p:sp>
        <p:nvSpPr>
          <p:cNvPr id="208" name="object 208"/>
          <p:cNvSpPr/>
          <p:nvPr/>
        </p:nvSpPr>
        <p:spPr>
          <a:xfrm>
            <a:off x="8596109" y="3850322"/>
            <a:ext cx="635" cy="635"/>
          </a:xfrm>
          <a:custGeom>
            <a:avLst/>
            <a:gdLst/>
            <a:ahLst/>
            <a:cxnLst/>
            <a:rect l="l" t="t" r="r" b="b"/>
            <a:pathLst>
              <a:path w="634" h="635">
                <a:moveTo>
                  <a:pt x="380" y="203"/>
                </a:moveTo>
                <a:lnTo>
                  <a:pt x="0" y="0"/>
                </a:lnTo>
                <a:lnTo>
                  <a:pt x="380" y="203"/>
                </a:lnTo>
                <a:close/>
              </a:path>
            </a:pathLst>
          </a:custGeom>
          <a:solidFill>
            <a:srgbClr val="C1C1C1"/>
          </a:solidFill>
        </p:spPr>
        <p:txBody>
          <a:bodyPr wrap="square" lIns="0" tIns="0" rIns="0" bIns="0" rtlCol="0"/>
          <a:lstStyle/>
          <a:p/>
        </p:txBody>
      </p:sp>
      <p:sp>
        <p:nvSpPr>
          <p:cNvPr id="209" name="object 209"/>
          <p:cNvSpPr/>
          <p:nvPr/>
        </p:nvSpPr>
        <p:spPr>
          <a:xfrm>
            <a:off x="12027420" y="3850322"/>
            <a:ext cx="1270" cy="635"/>
          </a:xfrm>
          <a:custGeom>
            <a:avLst/>
            <a:gdLst/>
            <a:ahLst/>
            <a:cxnLst/>
            <a:rect l="l" t="t" r="r" b="b"/>
            <a:pathLst>
              <a:path w="1270" h="635">
                <a:moveTo>
                  <a:pt x="0" y="520"/>
                </a:moveTo>
                <a:lnTo>
                  <a:pt x="406" y="190"/>
                </a:lnTo>
                <a:lnTo>
                  <a:pt x="749" y="0"/>
                </a:lnTo>
                <a:lnTo>
                  <a:pt x="0" y="520"/>
                </a:lnTo>
                <a:close/>
              </a:path>
            </a:pathLst>
          </a:custGeom>
          <a:solidFill>
            <a:srgbClr val="C1C1C1"/>
          </a:solidFill>
        </p:spPr>
        <p:txBody>
          <a:bodyPr wrap="square" lIns="0" tIns="0" rIns="0" bIns="0" rtlCol="0"/>
          <a:lstStyle/>
          <a:p/>
        </p:txBody>
      </p:sp>
      <p:sp>
        <p:nvSpPr>
          <p:cNvPr id="210" name="object 210"/>
          <p:cNvSpPr/>
          <p:nvPr/>
        </p:nvSpPr>
        <p:spPr>
          <a:xfrm>
            <a:off x="11990971" y="3850513"/>
            <a:ext cx="51435" cy="20320"/>
          </a:xfrm>
          <a:custGeom>
            <a:avLst/>
            <a:gdLst/>
            <a:ahLst/>
            <a:cxnLst/>
            <a:rect l="l" t="t" r="r" b="b"/>
            <a:pathLst>
              <a:path w="51434" h="20320">
                <a:moveTo>
                  <a:pt x="0" y="20002"/>
                </a:moveTo>
                <a:lnTo>
                  <a:pt x="36855" y="0"/>
                </a:lnTo>
                <a:lnTo>
                  <a:pt x="36449" y="330"/>
                </a:lnTo>
                <a:lnTo>
                  <a:pt x="51396" y="330"/>
                </a:lnTo>
                <a:lnTo>
                  <a:pt x="42506" y="7670"/>
                </a:lnTo>
                <a:lnTo>
                  <a:pt x="41744" y="8178"/>
                </a:lnTo>
                <a:lnTo>
                  <a:pt x="20243" y="19850"/>
                </a:lnTo>
                <a:lnTo>
                  <a:pt x="482" y="19850"/>
                </a:lnTo>
                <a:lnTo>
                  <a:pt x="0" y="20002"/>
                </a:lnTo>
                <a:close/>
              </a:path>
            </a:pathLst>
          </a:custGeom>
          <a:solidFill>
            <a:srgbClr val="C1C1C1"/>
          </a:solidFill>
        </p:spPr>
        <p:txBody>
          <a:bodyPr wrap="square" lIns="0" tIns="0" rIns="0" bIns="0" rtlCol="0"/>
          <a:lstStyle/>
          <a:p/>
        </p:txBody>
      </p:sp>
      <p:sp>
        <p:nvSpPr>
          <p:cNvPr id="211" name="object 211"/>
          <p:cNvSpPr/>
          <p:nvPr/>
        </p:nvSpPr>
        <p:spPr>
          <a:xfrm>
            <a:off x="8596490" y="3850525"/>
            <a:ext cx="635" cy="635"/>
          </a:xfrm>
          <a:custGeom>
            <a:avLst/>
            <a:gdLst/>
            <a:ahLst/>
            <a:cxnLst/>
            <a:rect l="l" t="t" r="r" b="b"/>
            <a:pathLst>
              <a:path w="634" h="635">
                <a:moveTo>
                  <a:pt x="571" y="317"/>
                </a:moveTo>
                <a:lnTo>
                  <a:pt x="380" y="317"/>
                </a:lnTo>
                <a:lnTo>
                  <a:pt x="0" y="0"/>
                </a:lnTo>
                <a:lnTo>
                  <a:pt x="571" y="317"/>
                </a:lnTo>
                <a:close/>
              </a:path>
            </a:pathLst>
          </a:custGeom>
          <a:solidFill>
            <a:srgbClr val="C1C1C1"/>
          </a:solidFill>
        </p:spPr>
        <p:txBody>
          <a:bodyPr wrap="square" lIns="0" tIns="0" rIns="0" bIns="0" rtlCol="0"/>
          <a:lstStyle/>
          <a:p/>
        </p:txBody>
      </p:sp>
      <p:sp>
        <p:nvSpPr>
          <p:cNvPr id="212" name="object 212"/>
          <p:cNvSpPr/>
          <p:nvPr/>
        </p:nvSpPr>
        <p:spPr>
          <a:xfrm>
            <a:off x="8632837" y="3870362"/>
            <a:ext cx="1270" cy="635"/>
          </a:xfrm>
          <a:custGeom>
            <a:avLst/>
            <a:gdLst/>
            <a:ahLst/>
            <a:cxnLst/>
            <a:rect l="l" t="t" r="r" b="b"/>
            <a:pathLst>
              <a:path w="1270" h="635">
                <a:moveTo>
                  <a:pt x="850" y="355"/>
                </a:moveTo>
                <a:lnTo>
                  <a:pt x="0" y="0"/>
                </a:lnTo>
                <a:lnTo>
                  <a:pt x="469" y="152"/>
                </a:lnTo>
                <a:lnTo>
                  <a:pt x="850" y="355"/>
                </a:lnTo>
                <a:close/>
              </a:path>
            </a:pathLst>
          </a:custGeom>
          <a:solidFill>
            <a:srgbClr val="C1C1C1"/>
          </a:solidFill>
        </p:spPr>
        <p:txBody>
          <a:bodyPr wrap="square" lIns="0" tIns="0" rIns="0" bIns="0" rtlCol="0"/>
          <a:lstStyle/>
          <a:p/>
        </p:txBody>
      </p:sp>
      <p:sp>
        <p:nvSpPr>
          <p:cNvPr id="213" name="object 213"/>
          <p:cNvSpPr/>
          <p:nvPr/>
        </p:nvSpPr>
        <p:spPr>
          <a:xfrm>
            <a:off x="8632837" y="3870362"/>
            <a:ext cx="635" cy="635"/>
          </a:xfrm>
          <a:custGeom>
            <a:avLst/>
            <a:gdLst/>
            <a:ahLst/>
            <a:cxnLst/>
            <a:rect l="l" t="t" r="r" b="b"/>
            <a:pathLst>
              <a:path w="634" h="635">
                <a:moveTo>
                  <a:pt x="457" y="139"/>
                </a:moveTo>
                <a:lnTo>
                  <a:pt x="0" y="0"/>
                </a:lnTo>
                <a:lnTo>
                  <a:pt x="190" y="0"/>
                </a:lnTo>
                <a:lnTo>
                  <a:pt x="457" y="139"/>
                </a:lnTo>
                <a:close/>
              </a:path>
            </a:pathLst>
          </a:custGeom>
          <a:solidFill>
            <a:srgbClr val="C1C1C1"/>
          </a:solidFill>
        </p:spPr>
        <p:txBody>
          <a:bodyPr wrap="square" lIns="0" tIns="0" rIns="0" bIns="0" rtlCol="0"/>
          <a:lstStyle/>
          <a:p/>
        </p:txBody>
      </p:sp>
      <p:sp>
        <p:nvSpPr>
          <p:cNvPr id="214" name="object 214"/>
          <p:cNvSpPr/>
          <p:nvPr/>
        </p:nvSpPr>
        <p:spPr>
          <a:xfrm>
            <a:off x="11990590" y="3870362"/>
            <a:ext cx="1270" cy="635"/>
          </a:xfrm>
          <a:custGeom>
            <a:avLst/>
            <a:gdLst/>
            <a:ahLst/>
            <a:cxnLst/>
            <a:rect l="l" t="t" r="r" b="b"/>
            <a:pathLst>
              <a:path w="1270" h="635">
                <a:moveTo>
                  <a:pt x="0" y="355"/>
                </a:moveTo>
                <a:lnTo>
                  <a:pt x="406" y="139"/>
                </a:lnTo>
                <a:lnTo>
                  <a:pt x="863" y="0"/>
                </a:lnTo>
                <a:lnTo>
                  <a:pt x="0" y="355"/>
                </a:lnTo>
                <a:close/>
              </a:path>
            </a:pathLst>
          </a:custGeom>
          <a:solidFill>
            <a:srgbClr val="C1C1C1"/>
          </a:solidFill>
        </p:spPr>
        <p:txBody>
          <a:bodyPr wrap="square" lIns="0" tIns="0" rIns="0" bIns="0" rtlCol="0"/>
          <a:lstStyle/>
          <a:p/>
        </p:txBody>
      </p:sp>
      <p:sp>
        <p:nvSpPr>
          <p:cNvPr id="215" name="object 215"/>
          <p:cNvSpPr/>
          <p:nvPr/>
        </p:nvSpPr>
        <p:spPr>
          <a:xfrm>
            <a:off x="11990590" y="3870540"/>
            <a:ext cx="20955" cy="0"/>
          </a:xfrm>
          <a:custGeom>
            <a:avLst/>
            <a:gdLst/>
            <a:ahLst/>
            <a:cxnLst/>
            <a:rect l="l" t="t" r="r" b="b"/>
            <a:pathLst>
              <a:path w="20954">
                <a:moveTo>
                  <a:pt x="0" y="0"/>
                </a:moveTo>
                <a:lnTo>
                  <a:pt x="20624" y="0"/>
                </a:lnTo>
              </a:path>
            </a:pathLst>
          </a:custGeom>
          <a:ln w="3175">
            <a:solidFill>
              <a:srgbClr val="C1C1C1"/>
            </a:solidFill>
          </a:ln>
        </p:spPr>
        <p:txBody>
          <a:bodyPr wrap="square" lIns="0" tIns="0" rIns="0" bIns="0" rtlCol="0"/>
          <a:lstStyle/>
          <a:p/>
        </p:txBody>
      </p:sp>
      <p:sp>
        <p:nvSpPr>
          <p:cNvPr id="216" name="object 216"/>
          <p:cNvSpPr/>
          <p:nvPr/>
        </p:nvSpPr>
        <p:spPr>
          <a:xfrm>
            <a:off x="8633294" y="3870502"/>
            <a:ext cx="1270" cy="635"/>
          </a:xfrm>
          <a:custGeom>
            <a:avLst/>
            <a:gdLst/>
            <a:ahLst/>
            <a:cxnLst/>
            <a:rect l="l" t="t" r="r" b="b"/>
            <a:pathLst>
              <a:path w="1270" h="635">
                <a:moveTo>
                  <a:pt x="685" y="215"/>
                </a:moveTo>
                <a:lnTo>
                  <a:pt x="393" y="215"/>
                </a:lnTo>
                <a:lnTo>
                  <a:pt x="0" y="0"/>
                </a:lnTo>
                <a:lnTo>
                  <a:pt x="685" y="215"/>
                </a:lnTo>
                <a:close/>
              </a:path>
            </a:pathLst>
          </a:custGeom>
          <a:solidFill>
            <a:srgbClr val="C1C1C1"/>
          </a:solidFill>
        </p:spPr>
        <p:txBody>
          <a:bodyPr wrap="square" lIns="0" tIns="0" rIns="0" bIns="0" rtlCol="0"/>
          <a:lstStyle/>
          <a:p/>
        </p:txBody>
      </p:sp>
      <p:sp>
        <p:nvSpPr>
          <p:cNvPr id="217" name="object 217"/>
          <p:cNvSpPr/>
          <p:nvPr/>
        </p:nvSpPr>
        <p:spPr>
          <a:xfrm>
            <a:off x="11950382" y="3870515"/>
            <a:ext cx="60325" cy="12700"/>
          </a:xfrm>
          <a:custGeom>
            <a:avLst/>
            <a:gdLst/>
            <a:ahLst/>
            <a:cxnLst/>
            <a:rect l="l" t="t" r="r" b="b"/>
            <a:pathLst>
              <a:path w="60325" h="12700">
                <a:moveTo>
                  <a:pt x="0" y="12598"/>
                </a:moveTo>
                <a:lnTo>
                  <a:pt x="40589" y="0"/>
                </a:lnTo>
                <a:lnTo>
                  <a:pt x="40208" y="203"/>
                </a:lnTo>
                <a:lnTo>
                  <a:pt x="60172" y="203"/>
                </a:lnTo>
                <a:lnTo>
                  <a:pt x="44754" y="8572"/>
                </a:lnTo>
                <a:lnTo>
                  <a:pt x="43891" y="8940"/>
                </a:lnTo>
                <a:lnTo>
                  <a:pt x="32270" y="12547"/>
                </a:lnTo>
                <a:lnTo>
                  <a:pt x="0" y="12598"/>
                </a:lnTo>
                <a:close/>
              </a:path>
            </a:pathLst>
          </a:custGeom>
          <a:solidFill>
            <a:srgbClr val="C1C1C1"/>
          </a:solidFill>
        </p:spPr>
        <p:txBody>
          <a:bodyPr wrap="square" lIns="0" tIns="0" rIns="0" bIns="0" rtlCol="0"/>
          <a:lstStyle/>
          <a:p/>
        </p:txBody>
      </p:sp>
      <p:sp>
        <p:nvSpPr>
          <p:cNvPr id="218" name="object 218"/>
          <p:cNvSpPr/>
          <p:nvPr/>
        </p:nvSpPr>
        <p:spPr>
          <a:xfrm>
            <a:off x="8673427" y="3883062"/>
            <a:ext cx="1270" cy="635"/>
          </a:xfrm>
          <a:custGeom>
            <a:avLst/>
            <a:gdLst/>
            <a:ahLst/>
            <a:cxnLst/>
            <a:rect l="l" t="t" r="r" b="b"/>
            <a:pathLst>
              <a:path w="1270" h="635">
                <a:moveTo>
                  <a:pt x="939" y="190"/>
                </a:moveTo>
                <a:lnTo>
                  <a:pt x="0" y="0"/>
                </a:lnTo>
                <a:lnTo>
                  <a:pt x="482" y="50"/>
                </a:lnTo>
                <a:lnTo>
                  <a:pt x="939" y="190"/>
                </a:lnTo>
                <a:close/>
              </a:path>
            </a:pathLst>
          </a:custGeom>
          <a:solidFill>
            <a:srgbClr val="C1C1C1"/>
          </a:solidFill>
        </p:spPr>
        <p:txBody>
          <a:bodyPr wrap="square" lIns="0" tIns="0" rIns="0" bIns="0" rtlCol="0"/>
          <a:lstStyle/>
          <a:p/>
        </p:txBody>
      </p:sp>
      <p:sp>
        <p:nvSpPr>
          <p:cNvPr id="219" name="object 219"/>
          <p:cNvSpPr/>
          <p:nvPr/>
        </p:nvSpPr>
        <p:spPr>
          <a:xfrm>
            <a:off x="11949925" y="3883062"/>
            <a:ext cx="1270" cy="635"/>
          </a:xfrm>
          <a:custGeom>
            <a:avLst/>
            <a:gdLst/>
            <a:ahLst/>
            <a:cxnLst/>
            <a:rect l="l" t="t" r="r" b="b"/>
            <a:pathLst>
              <a:path w="1270" h="635">
                <a:moveTo>
                  <a:pt x="0" y="190"/>
                </a:moveTo>
                <a:lnTo>
                  <a:pt x="457" y="50"/>
                </a:lnTo>
                <a:lnTo>
                  <a:pt x="939" y="0"/>
                </a:lnTo>
                <a:lnTo>
                  <a:pt x="0" y="190"/>
                </a:lnTo>
                <a:close/>
              </a:path>
            </a:pathLst>
          </a:custGeom>
          <a:solidFill>
            <a:srgbClr val="C1C1C1"/>
          </a:solidFill>
        </p:spPr>
        <p:txBody>
          <a:bodyPr wrap="square" lIns="0" tIns="0" rIns="0" bIns="0" rtlCol="0"/>
          <a:lstStyle/>
          <a:p/>
        </p:txBody>
      </p:sp>
      <p:sp>
        <p:nvSpPr>
          <p:cNvPr id="220" name="object 220"/>
          <p:cNvSpPr/>
          <p:nvPr/>
        </p:nvSpPr>
        <p:spPr>
          <a:xfrm>
            <a:off x="11949925" y="3883158"/>
            <a:ext cx="33020" cy="0"/>
          </a:xfrm>
          <a:custGeom>
            <a:avLst/>
            <a:gdLst/>
            <a:ahLst/>
            <a:cxnLst/>
            <a:rect l="l" t="t" r="r" b="b"/>
            <a:pathLst>
              <a:path w="33020">
                <a:moveTo>
                  <a:pt x="0" y="0"/>
                </a:moveTo>
                <a:lnTo>
                  <a:pt x="32727" y="0"/>
                </a:lnTo>
              </a:path>
            </a:pathLst>
          </a:custGeom>
          <a:ln w="3175">
            <a:solidFill>
              <a:srgbClr val="C1C1C1"/>
            </a:solidFill>
          </a:ln>
        </p:spPr>
        <p:txBody>
          <a:bodyPr wrap="square" lIns="0" tIns="0" rIns="0" bIns="0" rtlCol="0"/>
          <a:lstStyle/>
          <a:p/>
        </p:txBody>
      </p:sp>
      <p:sp>
        <p:nvSpPr>
          <p:cNvPr id="221" name="object 221"/>
          <p:cNvSpPr/>
          <p:nvPr/>
        </p:nvSpPr>
        <p:spPr>
          <a:xfrm>
            <a:off x="8673909" y="3883183"/>
            <a:ext cx="1905" cy="0"/>
          </a:xfrm>
          <a:custGeom>
            <a:avLst/>
            <a:gdLst/>
            <a:ahLst/>
            <a:cxnLst/>
            <a:rect l="l" t="t" r="r" b="b"/>
            <a:pathLst>
              <a:path w="1904">
                <a:moveTo>
                  <a:pt x="0" y="0"/>
                </a:moveTo>
                <a:lnTo>
                  <a:pt x="1409" y="0"/>
                </a:lnTo>
              </a:path>
            </a:pathLst>
          </a:custGeom>
          <a:ln w="3175">
            <a:solidFill>
              <a:srgbClr val="C1C1C1"/>
            </a:solidFill>
          </a:ln>
        </p:spPr>
        <p:txBody>
          <a:bodyPr wrap="square" lIns="0" tIns="0" rIns="0" bIns="0" rtlCol="0"/>
          <a:lstStyle/>
          <a:p/>
        </p:txBody>
      </p:sp>
      <p:sp>
        <p:nvSpPr>
          <p:cNvPr id="222" name="object 222"/>
          <p:cNvSpPr/>
          <p:nvPr/>
        </p:nvSpPr>
        <p:spPr>
          <a:xfrm>
            <a:off x="11906275" y="3885336"/>
            <a:ext cx="76200" cy="0"/>
          </a:xfrm>
          <a:custGeom>
            <a:avLst/>
            <a:gdLst/>
            <a:ahLst/>
            <a:cxnLst/>
            <a:rect l="l" t="t" r="r" b="b"/>
            <a:pathLst>
              <a:path w="76200">
                <a:moveTo>
                  <a:pt x="0" y="0"/>
                </a:moveTo>
                <a:lnTo>
                  <a:pt x="75768" y="0"/>
                </a:lnTo>
              </a:path>
            </a:pathLst>
          </a:custGeom>
          <a:ln w="4445">
            <a:solidFill>
              <a:srgbClr val="C1C1C1"/>
            </a:solidFill>
          </a:ln>
        </p:spPr>
        <p:txBody>
          <a:bodyPr wrap="square" lIns="0" tIns="0" rIns="0" bIns="0" rtlCol="0"/>
          <a:lstStyle/>
          <a:p/>
        </p:txBody>
      </p:sp>
      <p:sp>
        <p:nvSpPr>
          <p:cNvPr id="223" name="object 223"/>
          <p:cNvSpPr/>
          <p:nvPr/>
        </p:nvSpPr>
        <p:spPr>
          <a:xfrm>
            <a:off x="8717762" y="3887546"/>
            <a:ext cx="3188970" cy="0"/>
          </a:xfrm>
          <a:custGeom>
            <a:avLst/>
            <a:gdLst/>
            <a:ahLst/>
            <a:cxnLst/>
            <a:rect l="l" t="t" r="r" b="b"/>
            <a:pathLst>
              <a:path w="3188970">
                <a:moveTo>
                  <a:pt x="0" y="0"/>
                </a:moveTo>
                <a:lnTo>
                  <a:pt x="3188766" y="0"/>
                </a:lnTo>
              </a:path>
            </a:pathLst>
          </a:custGeom>
          <a:ln w="3175">
            <a:solidFill>
              <a:srgbClr val="C1C1C1"/>
            </a:solidFill>
          </a:ln>
        </p:spPr>
        <p:txBody>
          <a:bodyPr wrap="square" lIns="0" tIns="0" rIns="0" bIns="0" rtlCol="0"/>
          <a:lstStyle/>
          <a:p/>
        </p:txBody>
      </p:sp>
      <p:sp>
        <p:nvSpPr>
          <p:cNvPr id="224" name="object 224"/>
          <p:cNvSpPr txBox="1"/>
          <p:nvPr/>
        </p:nvSpPr>
        <p:spPr>
          <a:xfrm>
            <a:off x="8546718" y="1064137"/>
            <a:ext cx="3315335" cy="2671445"/>
          </a:xfrm>
          <a:prstGeom prst="rect">
            <a:avLst/>
          </a:prstGeom>
        </p:spPr>
        <p:txBody>
          <a:bodyPr vert="horz" wrap="square" lIns="0" tIns="0" rIns="0" bIns="0" rtlCol="0">
            <a:spAutoFit/>
          </a:bodyPr>
          <a:lstStyle/>
          <a:p>
            <a:pPr marL="12700" marR="5080" algn="just">
              <a:lnSpc>
                <a:spcPct val="100000"/>
              </a:lnSpc>
            </a:pPr>
            <a:r>
              <a:rPr sz="1400" spc="-5" dirty="0">
                <a:latin typeface="Arial Unicode MS" panose="020B0604020202020204" charset="-122"/>
                <a:cs typeface="Arial Unicode MS" panose="020B0604020202020204" charset="-122"/>
              </a:rPr>
              <a:t>企业用于研发活动的仪器、设备，符合税 </a:t>
            </a:r>
            <a:r>
              <a:rPr sz="1400" spc="-340" dirty="0">
                <a:latin typeface="Arial Unicode MS" panose="020B0604020202020204" charset="-122"/>
                <a:cs typeface="Arial Unicode MS" panose="020B0604020202020204" charset="-122"/>
              </a:rPr>
              <a:t> </a:t>
            </a:r>
            <a:r>
              <a:rPr sz="1400" spc="-5" dirty="0">
                <a:latin typeface="Arial Unicode MS" panose="020B0604020202020204" charset="-122"/>
                <a:cs typeface="Arial Unicode MS" panose="020B0604020202020204" charset="-122"/>
              </a:rPr>
              <a:t>法规定且选择加速折旧优惠政策的，在享 </a:t>
            </a:r>
            <a:r>
              <a:rPr sz="1400" spc="-340" dirty="0">
                <a:latin typeface="Arial Unicode MS" panose="020B0604020202020204" charset="-122"/>
                <a:cs typeface="Arial Unicode MS" panose="020B0604020202020204" charset="-122"/>
              </a:rPr>
              <a:t> </a:t>
            </a:r>
            <a:r>
              <a:rPr sz="1400" spc="-5" dirty="0">
                <a:latin typeface="Arial Unicode MS" panose="020B0604020202020204" charset="-122"/>
                <a:cs typeface="Arial Unicode MS" panose="020B0604020202020204" charset="-122"/>
              </a:rPr>
              <a:t>受研发费用税前加计扣除政策时，就税前 </a:t>
            </a:r>
            <a:r>
              <a:rPr sz="1400" spc="-340" dirty="0">
                <a:latin typeface="Arial Unicode MS" panose="020B0604020202020204" charset="-122"/>
                <a:cs typeface="Arial Unicode MS" panose="020B0604020202020204" charset="-122"/>
              </a:rPr>
              <a:t> </a:t>
            </a:r>
            <a:r>
              <a:rPr sz="1400" spc="-5" dirty="0">
                <a:latin typeface="Arial Unicode MS" panose="020B0604020202020204" charset="-122"/>
                <a:cs typeface="Arial Unicode MS" panose="020B0604020202020204" charset="-122"/>
              </a:rPr>
              <a:t>扣除的折旧部分计算加计扣除。与税收折 </a:t>
            </a:r>
            <a:r>
              <a:rPr sz="1400" spc="-340" dirty="0">
                <a:latin typeface="Arial Unicode MS" panose="020B0604020202020204" charset="-122"/>
                <a:cs typeface="Arial Unicode MS" panose="020B0604020202020204" charset="-122"/>
              </a:rPr>
              <a:t> </a:t>
            </a:r>
            <a:r>
              <a:rPr sz="1400" spc="-5" dirty="0">
                <a:latin typeface="Arial Unicode MS" panose="020B0604020202020204" charset="-122"/>
                <a:cs typeface="Arial Unicode MS" panose="020B0604020202020204" charset="-122"/>
              </a:rPr>
              <a:t>旧额保持一致</a:t>
            </a:r>
            <a:r>
              <a:rPr sz="1600" spc="-5" dirty="0">
                <a:latin typeface="Arial Unicode MS" panose="020B0604020202020204" charset="-122"/>
                <a:cs typeface="Arial Unicode MS" panose="020B0604020202020204" charset="-122"/>
              </a:rPr>
              <a:t>。</a:t>
            </a:r>
            <a:endParaRPr sz="1600">
              <a:latin typeface="Arial Unicode MS" panose="020B0604020202020204" charset="-122"/>
              <a:cs typeface="Arial Unicode MS" panose="020B0604020202020204" charset="-122"/>
            </a:endParaRPr>
          </a:p>
          <a:p>
            <a:pPr>
              <a:lnSpc>
                <a:spcPct val="100000"/>
              </a:lnSpc>
            </a:pPr>
            <a:endParaRPr sz="1600">
              <a:latin typeface="Times New Roman" panose="02020603050405020304"/>
              <a:cs typeface="Times New Roman" panose="02020603050405020304"/>
            </a:endParaRPr>
          </a:p>
          <a:p>
            <a:pPr>
              <a:lnSpc>
                <a:spcPct val="100000"/>
              </a:lnSpc>
              <a:spcBef>
                <a:spcPts val="30"/>
              </a:spcBef>
            </a:pPr>
            <a:endParaRPr sz="1750">
              <a:latin typeface="Times New Roman" panose="02020603050405020304"/>
              <a:cs typeface="Times New Roman" panose="02020603050405020304"/>
            </a:endParaRPr>
          </a:p>
          <a:p>
            <a:pPr marL="106680" marR="5080" algn="just">
              <a:lnSpc>
                <a:spcPct val="101000"/>
              </a:lnSpc>
            </a:pPr>
            <a:r>
              <a:rPr sz="1400" dirty="0">
                <a:latin typeface="Arial Unicode MS" panose="020B0604020202020204" charset="-122"/>
                <a:cs typeface="Arial Unicode MS" panose="020B0604020202020204" charset="-122"/>
              </a:rPr>
              <a:t>用于研发活动的无形资</a:t>
            </a:r>
            <a:r>
              <a:rPr sz="1400" spc="-15" dirty="0">
                <a:latin typeface="Arial Unicode MS" panose="020B0604020202020204" charset="-122"/>
                <a:cs typeface="Arial Unicode MS" panose="020B0604020202020204" charset="-122"/>
              </a:rPr>
              <a:t>产</a:t>
            </a:r>
            <a:r>
              <a:rPr sz="1400" dirty="0">
                <a:latin typeface="Arial Unicode MS" panose="020B0604020202020204" charset="-122"/>
                <a:cs typeface="Arial Unicode MS" panose="020B0604020202020204" charset="-122"/>
              </a:rPr>
              <a:t>，符</a:t>
            </a:r>
            <a:r>
              <a:rPr sz="1400" spc="-15" dirty="0">
                <a:latin typeface="Arial Unicode MS" panose="020B0604020202020204" charset="-122"/>
                <a:cs typeface="Arial Unicode MS" panose="020B0604020202020204" charset="-122"/>
              </a:rPr>
              <a:t>合</a:t>
            </a:r>
            <a:r>
              <a:rPr sz="1400" dirty="0">
                <a:latin typeface="Arial Unicode MS" panose="020B0604020202020204" charset="-122"/>
                <a:cs typeface="Arial Unicode MS" panose="020B0604020202020204" charset="-122"/>
              </a:rPr>
              <a:t>税法</a:t>
            </a:r>
            <a:r>
              <a:rPr sz="1400" spc="-15" dirty="0">
                <a:latin typeface="Arial Unicode MS" panose="020B0604020202020204" charset="-122"/>
                <a:cs typeface="Arial Unicode MS" panose="020B0604020202020204" charset="-122"/>
              </a:rPr>
              <a:t>规</a:t>
            </a:r>
            <a:r>
              <a:rPr sz="1400" dirty="0">
                <a:latin typeface="Arial Unicode MS" panose="020B0604020202020204" charset="-122"/>
                <a:cs typeface="Arial Unicode MS" panose="020B0604020202020204" charset="-122"/>
              </a:rPr>
              <a:t>定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且选择缩短摊销年限的</a:t>
            </a:r>
            <a:r>
              <a:rPr sz="1400" spc="-15" dirty="0">
                <a:latin typeface="Arial Unicode MS" panose="020B0604020202020204" charset="-122"/>
                <a:cs typeface="Arial Unicode MS" panose="020B0604020202020204" charset="-122"/>
              </a:rPr>
              <a:t>，</a:t>
            </a:r>
            <a:r>
              <a:rPr sz="1400" dirty="0">
                <a:latin typeface="Arial Unicode MS" panose="020B0604020202020204" charset="-122"/>
                <a:cs typeface="Arial Unicode MS" panose="020B0604020202020204" charset="-122"/>
              </a:rPr>
              <a:t>在享</a:t>
            </a:r>
            <a:r>
              <a:rPr sz="1400" spc="-15" dirty="0">
                <a:latin typeface="Arial Unicode MS" panose="020B0604020202020204" charset="-122"/>
                <a:cs typeface="Arial Unicode MS" panose="020B0604020202020204" charset="-122"/>
              </a:rPr>
              <a:t>受</a:t>
            </a:r>
            <a:r>
              <a:rPr sz="1400" dirty="0">
                <a:latin typeface="Arial Unicode MS" panose="020B0604020202020204" charset="-122"/>
                <a:cs typeface="Arial Unicode MS" panose="020B0604020202020204" charset="-122"/>
              </a:rPr>
              <a:t>研发</a:t>
            </a:r>
            <a:r>
              <a:rPr sz="1400" spc="-15" dirty="0">
                <a:latin typeface="Arial Unicode MS" panose="020B0604020202020204" charset="-122"/>
                <a:cs typeface="Arial Unicode MS" panose="020B0604020202020204" charset="-122"/>
              </a:rPr>
              <a:t>费</a:t>
            </a:r>
            <a:r>
              <a:rPr sz="1400" dirty="0">
                <a:latin typeface="Arial Unicode MS" panose="020B0604020202020204" charset="-122"/>
                <a:cs typeface="Arial Unicode MS" panose="020B0604020202020204" charset="-122"/>
              </a:rPr>
              <a:t>用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税前加计扣除政策时，</a:t>
            </a:r>
            <a:r>
              <a:rPr sz="1400" spc="-15" dirty="0">
                <a:latin typeface="Arial Unicode MS" panose="020B0604020202020204" charset="-122"/>
                <a:cs typeface="Arial Unicode MS" panose="020B0604020202020204" charset="-122"/>
              </a:rPr>
              <a:t>就</a:t>
            </a:r>
            <a:r>
              <a:rPr sz="1400" dirty="0">
                <a:latin typeface="Arial Unicode MS" panose="020B0604020202020204" charset="-122"/>
                <a:cs typeface="Arial Unicode MS" panose="020B0604020202020204" charset="-122"/>
              </a:rPr>
              <a:t>税前</a:t>
            </a:r>
            <a:r>
              <a:rPr sz="1400" spc="-15" dirty="0">
                <a:latin typeface="Arial Unicode MS" panose="020B0604020202020204" charset="-122"/>
                <a:cs typeface="Arial Unicode MS" panose="020B0604020202020204" charset="-122"/>
              </a:rPr>
              <a:t>扣</a:t>
            </a:r>
            <a:r>
              <a:rPr sz="1400" dirty="0">
                <a:latin typeface="Arial Unicode MS" panose="020B0604020202020204" charset="-122"/>
                <a:cs typeface="Arial Unicode MS" panose="020B0604020202020204" charset="-122"/>
              </a:rPr>
              <a:t>除的</a:t>
            </a:r>
            <a:r>
              <a:rPr sz="1400" spc="-15" dirty="0">
                <a:latin typeface="Arial Unicode MS" panose="020B0604020202020204" charset="-122"/>
                <a:cs typeface="Arial Unicode MS" panose="020B0604020202020204" charset="-122"/>
              </a:rPr>
              <a:t>摊</a:t>
            </a:r>
            <a:r>
              <a:rPr sz="1400" dirty="0">
                <a:latin typeface="Arial Unicode MS" panose="020B0604020202020204" charset="-122"/>
                <a:cs typeface="Arial Unicode MS" panose="020B0604020202020204" charset="-122"/>
              </a:rPr>
              <a:t>销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部分计算加计扣除。与</a:t>
            </a:r>
            <a:r>
              <a:rPr sz="1400" spc="-15" dirty="0">
                <a:latin typeface="Arial Unicode MS" panose="020B0604020202020204" charset="-122"/>
                <a:cs typeface="Arial Unicode MS" panose="020B0604020202020204" charset="-122"/>
              </a:rPr>
              <a:t>税</a:t>
            </a:r>
            <a:r>
              <a:rPr sz="1400" dirty="0">
                <a:latin typeface="Arial Unicode MS" panose="020B0604020202020204" charset="-122"/>
                <a:cs typeface="Arial Unicode MS" panose="020B0604020202020204" charset="-122"/>
              </a:rPr>
              <a:t>收摊</a:t>
            </a:r>
            <a:r>
              <a:rPr sz="1400" spc="-15" dirty="0">
                <a:latin typeface="Arial Unicode MS" panose="020B0604020202020204" charset="-122"/>
                <a:cs typeface="Arial Unicode MS" panose="020B0604020202020204" charset="-122"/>
              </a:rPr>
              <a:t>销</a:t>
            </a:r>
            <a:r>
              <a:rPr sz="1400" dirty="0">
                <a:latin typeface="Arial Unicode MS" panose="020B0604020202020204" charset="-122"/>
                <a:cs typeface="Arial Unicode MS" panose="020B0604020202020204" charset="-122"/>
              </a:rPr>
              <a:t>旧额</a:t>
            </a:r>
            <a:r>
              <a:rPr sz="1400" spc="-15" dirty="0">
                <a:latin typeface="Arial Unicode MS" panose="020B0604020202020204" charset="-122"/>
                <a:cs typeface="Arial Unicode MS" panose="020B0604020202020204" charset="-122"/>
              </a:rPr>
              <a:t>保</a:t>
            </a:r>
            <a:r>
              <a:rPr sz="1400" dirty="0">
                <a:latin typeface="Arial Unicode MS" panose="020B0604020202020204" charset="-122"/>
                <a:cs typeface="Arial Unicode MS" panose="020B0604020202020204" charset="-122"/>
              </a:rPr>
              <a:t>持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一致。</a:t>
            </a:r>
            <a:endParaRPr sz="1400">
              <a:latin typeface="Arial Unicode MS" panose="020B0604020202020204" charset="-122"/>
              <a:cs typeface="Arial Unicode MS" panose="020B0604020202020204" charset="-122"/>
            </a:endParaRPr>
          </a:p>
        </p:txBody>
      </p:sp>
      <p:sp>
        <p:nvSpPr>
          <p:cNvPr id="225" name="object 225"/>
          <p:cNvSpPr/>
          <p:nvPr/>
        </p:nvSpPr>
        <p:spPr>
          <a:xfrm>
            <a:off x="4334255" y="4221479"/>
            <a:ext cx="7725409" cy="2334895"/>
          </a:xfrm>
          <a:custGeom>
            <a:avLst/>
            <a:gdLst/>
            <a:ahLst/>
            <a:cxnLst/>
            <a:rect l="l" t="t" r="r" b="b"/>
            <a:pathLst>
              <a:path w="7725409" h="2334895">
                <a:moveTo>
                  <a:pt x="0" y="2334615"/>
                </a:moveTo>
                <a:lnTo>
                  <a:pt x="4067555" y="977900"/>
                </a:lnTo>
                <a:lnTo>
                  <a:pt x="4067555" y="279400"/>
                </a:lnTo>
                <a:lnTo>
                  <a:pt x="4071213" y="234073"/>
                </a:lnTo>
                <a:lnTo>
                  <a:pt x="4081805" y="191084"/>
                </a:lnTo>
                <a:lnTo>
                  <a:pt x="4098747" y="151003"/>
                </a:lnTo>
                <a:lnTo>
                  <a:pt x="4121467" y="114388"/>
                </a:lnTo>
                <a:lnTo>
                  <a:pt x="4149394" y="81838"/>
                </a:lnTo>
                <a:lnTo>
                  <a:pt x="4181944" y="53911"/>
                </a:lnTo>
                <a:lnTo>
                  <a:pt x="4218559" y="31178"/>
                </a:lnTo>
                <a:lnTo>
                  <a:pt x="4258640" y="14236"/>
                </a:lnTo>
                <a:lnTo>
                  <a:pt x="4301629" y="3657"/>
                </a:lnTo>
                <a:lnTo>
                  <a:pt x="4346956" y="0"/>
                </a:lnTo>
                <a:lnTo>
                  <a:pt x="7445756" y="0"/>
                </a:lnTo>
                <a:lnTo>
                  <a:pt x="7491069" y="3657"/>
                </a:lnTo>
                <a:lnTo>
                  <a:pt x="7534059" y="14236"/>
                </a:lnTo>
                <a:lnTo>
                  <a:pt x="7574153" y="31178"/>
                </a:lnTo>
                <a:lnTo>
                  <a:pt x="7610767" y="53911"/>
                </a:lnTo>
                <a:lnTo>
                  <a:pt x="7643317" y="81838"/>
                </a:lnTo>
                <a:lnTo>
                  <a:pt x="7671244" y="114388"/>
                </a:lnTo>
                <a:lnTo>
                  <a:pt x="7693964" y="151003"/>
                </a:lnTo>
                <a:lnTo>
                  <a:pt x="7710906" y="191084"/>
                </a:lnTo>
                <a:lnTo>
                  <a:pt x="7721498" y="234073"/>
                </a:lnTo>
                <a:lnTo>
                  <a:pt x="7725156" y="279400"/>
                </a:lnTo>
                <a:lnTo>
                  <a:pt x="7725156" y="1397000"/>
                </a:lnTo>
                <a:lnTo>
                  <a:pt x="4067555" y="1397000"/>
                </a:lnTo>
                <a:lnTo>
                  <a:pt x="0" y="2334615"/>
                </a:lnTo>
                <a:close/>
              </a:path>
            </a:pathLst>
          </a:custGeom>
          <a:solidFill>
            <a:srgbClr val="C1C1C1"/>
          </a:solidFill>
        </p:spPr>
        <p:txBody>
          <a:bodyPr wrap="square" lIns="0" tIns="0" rIns="0" bIns="0" rtlCol="0"/>
          <a:lstStyle/>
          <a:p/>
        </p:txBody>
      </p:sp>
      <p:sp>
        <p:nvSpPr>
          <p:cNvPr id="226" name="object 226"/>
          <p:cNvSpPr/>
          <p:nvPr/>
        </p:nvSpPr>
        <p:spPr>
          <a:xfrm>
            <a:off x="8401811" y="5618479"/>
            <a:ext cx="3657600" cy="279400"/>
          </a:xfrm>
          <a:custGeom>
            <a:avLst/>
            <a:gdLst/>
            <a:ahLst/>
            <a:cxnLst/>
            <a:rect l="l" t="t" r="r" b="b"/>
            <a:pathLst>
              <a:path w="3657600" h="279400">
                <a:moveTo>
                  <a:pt x="3378200" y="279400"/>
                </a:moveTo>
                <a:lnTo>
                  <a:pt x="279400" y="279400"/>
                </a:lnTo>
                <a:lnTo>
                  <a:pt x="234073" y="275742"/>
                </a:lnTo>
                <a:lnTo>
                  <a:pt x="191084" y="265150"/>
                </a:lnTo>
                <a:lnTo>
                  <a:pt x="151003" y="248208"/>
                </a:lnTo>
                <a:lnTo>
                  <a:pt x="114388" y="225488"/>
                </a:lnTo>
                <a:lnTo>
                  <a:pt x="81838" y="197561"/>
                </a:lnTo>
                <a:lnTo>
                  <a:pt x="53911" y="165011"/>
                </a:lnTo>
                <a:lnTo>
                  <a:pt x="31191" y="128397"/>
                </a:lnTo>
                <a:lnTo>
                  <a:pt x="14249" y="88303"/>
                </a:lnTo>
                <a:lnTo>
                  <a:pt x="3657" y="45313"/>
                </a:lnTo>
                <a:lnTo>
                  <a:pt x="0" y="0"/>
                </a:lnTo>
                <a:lnTo>
                  <a:pt x="3657600" y="0"/>
                </a:lnTo>
                <a:lnTo>
                  <a:pt x="3653942" y="45313"/>
                </a:lnTo>
                <a:lnTo>
                  <a:pt x="3643350" y="88303"/>
                </a:lnTo>
                <a:lnTo>
                  <a:pt x="3626408" y="128397"/>
                </a:lnTo>
                <a:lnTo>
                  <a:pt x="3603688" y="165011"/>
                </a:lnTo>
                <a:lnTo>
                  <a:pt x="3575761" y="197561"/>
                </a:lnTo>
                <a:lnTo>
                  <a:pt x="3543211" y="225488"/>
                </a:lnTo>
                <a:lnTo>
                  <a:pt x="3506597" y="248208"/>
                </a:lnTo>
                <a:lnTo>
                  <a:pt x="3466503" y="265150"/>
                </a:lnTo>
                <a:lnTo>
                  <a:pt x="3423513" y="275742"/>
                </a:lnTo>
                <a:lnTo>
                  <a:pt x="3378200" y="279400"/>
                </a:lnTo>
                <a:close/>
              </a:path>
            </a:pathLst>
          </a:custGeom>
          <a:solidFill>
            <a:srgbClr val="C1C1C1"/>
          </a:solidFill>
        </p:spPr>
        <p:txBody>
          <a:bodyPr wrap="square" lIns="0" tIns="0" rIns="0" bIns="0" rtlCol="0"/>
          <a:lstStyle/>
          <a:p/>
        </p:txBody>
      </p:sp>
      <p:sp>
        <p:nvSpPr>
          <p:cNvPr id="227" name="object 227"/>
          <p:cNvSpPr/>
          <p:nvPr/>
        </p:nvSpPr>
        <p:spPr>
          <a:xfrm>
            <a:off x="8397049" y="4216730"/>
            <a:ext cx="3453129" cy="979805"/>
          </a:xfrm>
          <a:custGeom>
            <a:avLst/>
            <a:gdLst/>
            <a:ahLst/>
            <a:cxnLst/>
            <a:rect l="l" t="t" r="r" b="b"/>
            <a:pathLst>
              <a:path w="3453129" h="979804">
                <a:moveTo>
                  <a:pt x="0" y="979208"/>
                </a:moveTo>
                <a:lnTo>
                  <a:pt x="12" y="283768"/>
                </a:lnTo>
                <a:lnTo>
                  <a:pt x="3670" y="238442"/>
                </a:lnTo>
                <a:lnTo>
                  <a:pt x="14376" y="194703"/>
                </a:lnTo>
                <a:lnTo>
                  <a:pt x="31559" y="153898"/>
                </a:lnTo>
                <a:lnTo>
                  <a:pt x="54622" y="116624"/>
                </a:lnTo>
                <a:lnTo>
                  <a:pt x="82981" y="83477"/>
                </a:lnTo>
                <a:lnTo>
                  <a:pt x="116052" y="55041"/>
                </a:lnTo>
                <a:lnTo>
                  <a:pt x="153250" y="31889"/>
                </a:lnTo>
                <a:lnTo>
                  <a:pt x="193992" y="14604"/>
                </a:lnTo>
                <a:lnTo>
                  <a:pt x="237705" y="3784"/>
                </a:lnTo>
                <a:lnTo>
                  <a:pt x="283781" y="0"/>
                </a:lnTo>
                <a:lnTo>
                  <a:pt x="3383343" y="0"/>
                </a:lnTo>
                <a:lnTo>
                  <a:pt x="3428657" y="3657"/>
                </a:lnTo>
                <a:lnTo>
                  <a:pt x="3429419" y="3784"/>
                </a:lnTo>
                <a:lnTo>
                  <a:pt x="3452647" y="9499"/>
                </a:lnTo>
                <a:lnTo>
                  <a:pt x="284391" y="9512"/>
                </a:lnTo>
                <a:lnTo>
                  <a:pt x="239229" y="13157"/>
                </a:lnTo>
                <a:lnTo>
                  <a:pt x="239458" y="13157"/>
                </a:lnTo>
                <a:lnTo>
                  <a:pt x="197967" y="23380"/>
                </a:lnTo>
                <a:lnTo>
                  <a:pt x="197700" y="23380"/>
                </a:lnTo>
                <a:lnTo>
                  <a:pt x="196989" y="23622"/>
                </a:lnTo>
                <a:lnTo>
                  <a:pt x="197129" y="23622"/>
                </a:lnTo>
                <a:lnTo>
                  <a:pt x="158432" y="39979"/>
                </a:lnTo>
                <a:lnTo>
                  <a:pt x="158267" y="39979"/>
                </a:lnTo>
                <a:lnTo>
                  <a:pt x="157619" y="40322"/>
                </a:lnTo>
                <a:lnTo>
                  <a:pt x="121666" y="62699"/>
                </a:lnTo>
                <a:lnTo>
                  <a:pt x="89700" y="90195"/>
                </a:lnTo>
                <a:lnTo>
                  <a:pt x="62280" y="122237"/>
                </a:lnTo>
                <a:lnTo>
                  <a:pt x="40398" y="157606"/>
                </a:lnTo>
                <a:lnTo>
                  <a:pt x="40182" y="157911"/>
                </a:lnTo>
                <a:lnTo>
                  <a:pt x="40055" y="158254"/>
                </a:lnTo>
                <a:lnTo>
                  <a:pt x="23698" y="196976"/>
                </a:lnTo>
                <a:lnTo>
                  <a:pt x="23520" y="197307"/>
                </a:lnTo>
                <a:lnTo>
                  <a:pt x="23456" y="197688"/>
                </a:lnTo>
                <a:lnTo>
                  <a:pt x="13233" y="239217"/>
                </a:lnTo>
                <a:lnTo>
                  <a:pt x="9575" y="283768"/>
                </a:lnTo>
                <a:lnTo>
                  <a:pt x="9525" y="978128"/>
                </a:lnTo>
                <a:lnTo>
                  <a:pt x="3251" y="978128"/>
                </a:lnTo>
                <a:lnTo>
                  <a:pt x="0" y="979208"/>
                </a:lnTo>
                <a:close/>
              </a:path>
            </a:pathLst>
          </a:custGeom>
          <a:solidFill>
            <a:srgbClr val="C1C1C1"/>
          </a:solidFill>
        </p:spPr>
        <p:txBody>
          <a:bodyPr wrap="square" lIns="0" tIns="0" rIns="0" bIns="0" rtlCol="0"/>
          <a:lstStyle/>
          <a:p/>
        </p:txBody>
      </p:sp>
      <p:sp>
        <p:nvSpPr>
          <p:cNvPr id="228" name="object 228"/>
          <p:cNvSpPr/>
          <p:nvPr/>
        </p:nvSpPr>
        <p:spPr>
          <a:xfrm>
            <a:off x="8681211" y="4226236"/>
            <a:ext cx="635" cy="0"/>
          </a:xfrm>
          <a:custGeom>
            <a:avLst/>
            <a:gdLst/>
            <a:ahLst/>
            <a:cxnLst/>
            <a:rect l="l" t="t" r="r" b="b"/>
            <a:pathLst>
              <a:path w="634">
                <a:moveTo>
                  <a:pt x="0" y="0"/>
                </a:moveTo>
                <a:lnTo>
                  <a:pt x="381" y="0"/>
                </a:lnTo>
              </a:path>
            </a:pathLst>
          </a:custGeom>
          <a:ln w="3175">
            <a:solidFill>
              <a:srgbClr val="C1C1C1"/>
            </a:solidFill>
          </a:ln>
        </p:spPr>
        <p:txBody>
          <a:bodyPr wrap="square" lIns="0" tIns="0" rIns="0" bIns="0" rtlCol="0"/>
          <a:lstStyle/>
          <a:p/>
        </p:txBody>
      </p:sp>
      <p:sp>
        <p:nvSpPr>
          <p:cNvPr id="229" name="object 229"/>
          <p:cNvSpPr/>
          <p:nvPr/>
        </p:nvSpPr>
        <p:spPr>
          <a:xfrm>
            <a:off x="11779631" y="4228045"/>
            <a:ext cx="84455" cy="0"/>
          </a:xfrm>
          <a:custGeom>
            <a:avLst/>
            <a:gdLst/>
            <a:ahLst/>
            <a:cxnLst/>
            <a:rect l="l" t="t" r="r" b="b"/>
            <a:pathLst>
              <a:path w="84454">
                <a:moveTo>
                  <a:pt x="0" y="0"/>
                </a:moveTo>
                <a:lnTo>
                  <a:pt x="84404" y="0"/>
                </a:lnTo>
              </a:path>
            </a:pathLst>
          </a:custGeom>
          <a:ln w="3632">
            <a:solidFill>
              <a:srgbClr val="C1C1C1"/>
            </a:solidFill>
          </a:ln>
        </p:spPr>
        <p:txBody>
          <a:bodyPr wrap="square" lIns="0" tIns="0" rIns="0" bIns="0" rtlCol="0"/>
          <a:lstStyle/>
          <a:p/>
        </p:txBody>
      </p:sp>
      <p:sp>
        <p:nvSpPr>
          <p:cNvPr id="230" name="object 230"/>
          <p:cNvSpPr/>
          <p:nvPr/>
        </p:nvSpPr>
        <p:spPr>
          <a:xfrm>
            <a:off x="11824601" y="4229861"/>
            <a:ext cx="66675" cy="10795"/>
          </a:xfrm>
          <a:custGeom>
            <a:avLst/>
            <a:gdLst/>
            <a:ahLst/>
            <a:cxnLst/>
            <a:rect l="l" t="t" r="r" b="b"/>
            <a:pathLst>
              <a:path w="66675" h="10795">
                <a:moveTo>
                  <a:pt x="42214" y="10401"/>
                </a:moveTo>
                <a:lnTo>
                  <a:pt x="0" y="0"/>
                </a:lnTo>
                <a:lnTo>
                  <a:pt x="39954" y="25"/>
                </a:lnTo>
                <a:lnTo>
                  <a:pt x="44856" y="1231"/>
                </a:lnTo>
                <a:lnTo>
                  <a:pt x="45567" y="1473"/>
                </a:lnTo>
                <a:lnTo>
                  <a:pt x="66332" y="10248"/>
                </a:lnTo>
                <a:lnTo>
                  <a:pt x="41859" y="10248"/>
                </a:lnTo>
                <a:lnTo>
                  <a:pt x="42214" y="10401"/>
                </a:lnTo>
                <a:close/>
              </a:path>
            </a:pathLst>
          </a:custGeom>
          <a:solidFill>
            <a:srgbClr val="C1C1C1"/>
          </a:solidFill>
        </p:spPr>
        <p:txBody>
          <a:bodyPr wrap="square" lIns="0" tIns="0" rIns="0" bIns="0" rtlCol="0"/>
          <a:lstStyle/>
          <a:p/>
        </p:txBody>
      </p:sp>
      <p:sp>
        <p:nvSpPr>
          <p:cNvPr id="231" name="object 231"/>
          <p:cNvSpPr/>
          <p:nvPr/>
        </p:nvSpPr>
        <p:spPr>
          <a:xfrm>
            <a:off x="8594038" y="4240110"/>
            <a:ext cx="1270" cy="635"/>
          </a:xfrm>
          <a:custGeom>
            <a:avLst/>
            <a:gdLst/>
            <a:ahLst/>
            <a:cxnLst/>
            <a:rect l="l" t="t" r="r" b="b"/>
            <a:pathLst>
              <a:path w="1270" h="635">
                <a:moveTo>
                  <a:pt x="0" y="241"/>
                </a:moveTo>
                <a:lnTo>
                  <a:pt x="711" y="0"/>
                </a:lnTo>
                <a:lnTo>
                  <a:pt x="330" y="152"/>
                </a:lnTo>
                <a:lnTo>
                  <a:pt x="0" y="241"/>
                </a:lnTo>
                <a:close/>
              </a:path>
            </a:pathLst>
          </a:custGeom>
          <a:solidFill>
            <a:srgbClr val="C1C1C1"/>
          </a:solidFill>
        </p:spPr>
        <p:txBody>
          <a:bodyPr wrap="square" lIns="0" tIns="0" rIns="0" bIns="0" rtlCol="0"/>
          <a:lstStyle/>
          <a:p/>
        </p:txBody>
      </p:sp>
      <p:sp>
        <p:nvSpPr>
          <p:cNvPr id="232" name="object 232"/>
          <p:cNvSpPr/>
          <p:nvPr/>
        </p:nvSpPr>
        <p:spPr>
          <a:xfrm>
            <a:off x="8594369" y="4240110"/>
            <a:ext cx="1270" cy="635"/>
          </a:xfrm>
          <a:custGeom>
            <a:avLst/>
            <a:gdLst/>
            <a:ahLst/>
            <a:cxnLst/>
            <a:rect l="l" t="t" r="r" b="b"/>
            <a:pathLst>
              <a:path w="1270" h="635">
                <a:moveTo>
                  <a:pt x="0" y="152"/>
                </a:moveTo>
                <a:lnTo>
                  <a:pt x="380" y="0"/>
                </a:lnTo>
                <a:lnTo>
                  <a:pt x="647" y="0"/>
                </a:lnTo>
                <a:lnTo>
                  <a:pt x="0" y="152"/>
                </a:lnTo>
                <a:close/>
              </a:path>
            </a:pathLst>
          </a:custGeom>
          <a:solidFill>
            <a:srgbClr val="C1C1C1"/>
          </a:solidFill>
        </p:spPr>
        <p:txBody>
          <a:bodyPr wrap="square" lIns="0" tIns="0" rIns="0" bIns="0" rtlCol="0"/>
          <a:lstStyle/>
          <a:p/>
        </p:txBody>
      </p:sp>
      <p:sp>
        <p:nvSpPr>
          <p:cNvPr id="233" name="object 233"/>
          <p:cNvSpPr/>
          <p:nvPr/>
        </p:nvSpPr>
        <p:spPr>
          <a:xfrm>
            <a:off x="11866460" y="4240110"/>
            <a:ext cx="1270" cy="635"/>
          </a:xfrm>
          <a:custGeom>
            <a:avLst/>
            <a:gdLst/>
            <a:ahLst/>
            <a:cxnLst/>
            <a:rect l="l" t="t" r="r" b="b"/>
            <a:pathLst>
              <a:path w="1270" h="635">
                <a:moveTo>
                  <a:pt x="723" y="241"/>
                </a:moveTo>
                <a:lnTo>
                  <a:pt x="355" y="152"/>
                </a:lnTo>
                <a:lnTo>
                  <a:pt x="0" y="0"/>
                </a:lnTo>
                <a:lnTo>
                  <a:pt x="723" y="241"/>
                </a:lnTo>
                <a:close/>
              </a:path>
            </a:pathLst>
          </a:custGeom>
          <a:solidFill>
            <a:srgbClr val="C1C1C1"/>
          </a:solidFill>
        </p:spPr>
        <p:txBody>
          <a:bodyPr wrap="square" lIns="0" tIns="0" rIns="0" bIns="0" rtlCol="0"/>
          <a:lstStyle/>
          <a:p/>
        </p:txBody>
      </p:sp>
      <p:sp>
        <p:nvSpPr>
          <p:cNvPr id="234" name="object 234"/>
          <p:cNvSpPr/>
          <p:nvPr/>
        </p:nvSpPr>
        <p:spPr>
          <a:xfrm>
            <a:off x="11866460" y="4240231"/>
            <a:ext cx="25400" cy="0"/>
          </a:xfrm>
          <a:custGeom>
            <a:avLst/>
            <a:gdLst/>
            <a:ahLst/>
            <a:cxnLst/>
            <a:rect l="l" t="t" r="r" b="b"/>
            <a:pathLst>
              <a:path w="25400">
                <a:moveTo>
                  <a:pt x="0" y="0"/>
                </a:moveTo>
                <a:lnTo>
                  <a:pt x="25044" y="0"/>
                </a:lnTo>
              </a:path>
            </a:pathLst>
          </a:custGeom>
          <a:ln w="3175">
            <a:solidFill>
              <a:srgbClr val="C1C1C1"/>
            </a:solidFill>
          </a:ln>
        </p:spPr>
        <p:txBody>
          <a:bodyPr wrap="square" lIns="0" tIns="0" rIns="0" bIns="0" rtlCol="0"/>
          <a:lstStyle/>
          <a:p/>
        </p:txBody>
      </p:sp>
      <p:sp>
        <p:nvSpPr>
          <p:cNvPr id="235" name="object 235"/>
          <p:cNvSpPr/>
          <p:nvPr/>
        </p:nvSpPr>
        <p:spPr>
          <a:xfrm>
            <a:off x="11866816" y="4240263"/>
            <a:ext cx="57150" cy="17145"/>
          </a:xfrm>
          <a:custGeom>
            <a:avLst/>
            <a:gdLst/>
            <a:ahLst/>
            <a:cxnLst/>
            <a:rect l="l" t="t" r="r" b="b"/>
            <a:pathLst>
              <a:path w="57150" h="17145">
                <a:moveTo>
                  <a:pt x="39395" y="16649"/>
                </a:moveTo>
                <a:lnTo>
                  <a:pt x="0" y="0"/>
                </a:lnTo>
                <a:lnTo>
                  <a:pt x="24688" y="88"/>
                </a:lnTo>
                <a:lnTo>
                  <a:pt x="43446" y="8013"/>
                </a:lnTo>
                <a:lnTo>
                  <a:pt x="44107" y="8356"/>
                </a:lnTo>
                <a:lnTo>
                  <a:pt x="57137" y="16446"/>
                </a:lnTo>
                <a:lnTo>
                  <a:pt x="39077" y="16446"/>
                </a:lnTo>
                <a:lnTo>
                  <a:pt x="39395" y="16649"/>
                </a:lnTo>
                <a:close/>
              </a:path>
            </a:pathLst>
          </a:custGeom>
          <a:solidFill>
            <a:srgbClr val="C1C1C1"/>
          </a:solidFill>
        </p:spPr>
        <p:txBody>
          <a:bodyPr wrap="square" lIns="0" tIns="0" rIns="0" bIns="0" rtlCol="0"/>
          <a:lstStyle/>
          <a:p/>
        </p:txBody>
      </p:sp>
      <p:sp>
        <p:nvSpPr>
          <p:cNvPr id="236" name="object 236"/>
          <p:cNvSpPr/>
          <p:nvPr/>
        </p:nvSpPr>
        <p:spPr>
          <a:xfrm>
            <a:off x="8594038" y="4240263"/>
            <a:ext cx="635" cy="635"/>
          </a:xfrm>
          <a:custGeom>
            <a:avLst/>
            <a:gdLst/>
            <a:ahLst/>
            <a:cxnLst/>
            <a:rect l="l" t="t" r="r" b="b"/>
            <a:pathLst>
              <a:path w="634" h="635">
                <a:moveTo>
                  <a:pt x="139" y="88"/>
                </a:moveTo>
                <a:lnTo>
                  <a:pt x="0" y="88"/>
                </a:lnTo>
                <a:lnTo>
                  <a:pt x="330" y="0"/>
                </a:lnTo>
                <a:lnTo>
                  <a:pt x="139" y="88"/>
                </a:lnTo>
                <a:close/>
              </a:path>
            </a:pathLst>
          </a:custGeom>
          <a:solidFill>
            <a:srgbClr val="C1C1C1"/>
          </a:solidFill>
        </p:spPr>
        <p:txBody>
          <a:bodyPr wrap="square" lIns="0" tIns="0" rIns="0" bIns="0" rtlCol="0"/>
          <a:lstStyle/>
          <a:p/>
        </p:txBody>
      </p:sp>
      <p:sp>
        <p:nvSpPr>
          <p:cNvPr id="237" name="object 237"/>
          <p:cNvSpPr/>
          <p:nvPr/>
        </p:nvSpPr>
        <p:spPr>
          <a:xfrm>
            <a:off x="8554669" y="4256709"/>
            <a:ext cx="1270" cy="635"/>
          </a:xfrm>
          <a:custGeom>
            <a:avLst/>
            <a:gdLst/>
            <a:ahLst/>
            <a:cxnLst/>
            <a:rect l="l" t="t" r="r" b="b"/>
            <a:pathLst>
              <a:path w="1270" h="635">
                <a:moveTo>
                  <a:pt x="0" y="342"/>
                </a:moveTo>
                <a:lnTo>
                  <a:pt x="647" y="0"/>
                </a:lnTo>
                <a:lnTo>
                  <a:pt x="292" y="215"/>
                </a:lnTo>
                <a:lnTo>
                  <a:pt x="0" y="342"/>
                </a:lnTo>
                <a:close/>
              </a:path>
            </a:pathLst>
          </a:custGeom>
          <a:solidFill>
            <a:srgbClr val="C1C1C1"/>
          </a:solidFill>
        </p:spPr>
        <p:txBody>
          <a:bodyPr wrap="square" lIns="0" tIns="0" rIns="0" bIns="0" rtlCol="0"/>
          <a:lstStyle/>
          <a:p/>
        </p:txBody>
      </p:sp>
      <p:sp>
        <p:nvSpPr>
          <p:cNvPr id="238" name="object 238"/>
          <p:cNvSpPr/>
          <p:nvPr/>
        </p:nvSpPr>
        <p:spPr>
          <a:xfrm>
            <a:off x="8554961" y="4256709"/>
            <a:ext cx="635" cy="635"/>
          </a:xfrm>
          <a:custGeom>
            <a:avLst/>
            <a:gdLst/>
            <a:ahLst/>
            <a:cxnLst/>
            <a:rect l="l" t="t" r="r" b="b"/>
            <a:pathLst>
              <a:path w="634" h="635">
                <a:moveTo>
                  <a:pt x="0" y="215"/>
                </a:moveTo>
                <a:lnTo>
                  <a:pt x="355" y="0"/>
                </a:lnTo>
                <a:lnTo>
                  <a:pt x="520" y="0"/>
                </a:lnTo>
                <a:lnTo>
                  <a:pt x="0" y="215"/>
                </a:lnTo>
                <a:close/>
              </a:path>
            </a:pathLst>
          </a:custGeom>
          <a:solidFill>
            <a:srgbClr val="C1C1C1"/>
          </a:solidFill>
        </p:spPr>
        <p:txBody>
          <a:bodyPr wrap="square" lIns="0" tIns="0" rIns="0" bIns="0" rtlCol="0"/>
          <a:lstStyle/>
          <a:p/>
        </p:txBody>
      </p:sp>
      <p:sp>
        <p:nvSpPr>
          <p:cNvPr id="239" name="object 239"/>
          <p:cNvSpPr/>
          <p:nvPr/>
        </p:nvSpPr>
        <p:spPr>
          <a:xfrm>
            <a:off x="11905894" y="4256709"/>
            <a:ext cx="1270" cy="635"/>
          </a:xfrm>
          <a:custGeom>
            <a:avLst/>
            <a:gdLst/>
            <a:ahLst/>
            <a:cxnLst/>
            <a:rect l="l" t="t" r="r" b="b"/>
            <a:pathLst>
              <a:path w="1270" h="635">
                <a:moveTo>
                  <a:pt x="660" y="342"/>
                </a:moveTo>
                <a:lnTo>
                  <a:pt x="317" y="203"/>
                </a:lnTo>
                <a:lnTo>
                  <a:pt x="0" y="0"/>
                </a:lnTo>
                <a:lnTo>
                  <a:pt x="660" y="342"/>
                </a:lnTo>
                <a:close/>
              </a:path>
            </a:pathLst>
          </a:custGeom>
          <a:solidFill>
            <a:srgbClr val="C1C1C1"/>
          </a:solidFill>
        </p:spPr>
        <p:txBody>
          <a:bodyPr wrap="square" lIns="0" tIns="0" rIns="0" bIns="0" rtlCol="0"/>
          <a:lstStyle/>
          <a:p/>
        </p:txBody>
      </p:sp>
      <p:sp>
        <p:nvSpPr>
          <p:cNvPr id="240" name="object 240"/>
          <p:cNvSpPr/>
          <p:nvPr/>
        </p:nvSpPr>
        <p:spPr>
          <a:xfrm>
            <a:off x="11905894" y="4256881"/>
            <a:ext cx="19050" cy="0"/>
          </a:xfrm>
          <a:custGeom>
            <a:avLst/>
            <a:gdLst/>
            <a:ahLst/>
            <a:cxnLst/>
            <a:rect l="l" t="t" r="r" b="b"/>
            <a:pathLst>
              <a:path w="19050">
                <a:moveTo>
                  <a:pt x="0" y="0"/>
                </a:moveTo>
                <a:lnTo>
                  <a:pt x="18618" y="0"/>
                </a:lnTo>
              </a:path>
            </a:pathLst>
          </a:custGeom>
          <a:ln w="3175">
            <a:solidFill>
              <a:srgbClr val="C1C1C1"/>
            </a:solidFill>
          </a:ln>
        </p:spPr>
        <p:txBody>
          <a:bodyPr wrap="square" lIns="0" tIns="0" rIns="0" bIns="0" rtlCol="0"/>
          <a:lstStyle/>
          <a:p/>
        </p:txBody>
      </p:sp>
      <p:sp>
        <p:nvSpPr>
          <p:cNvPr id="241" name="object 241"/>
          <p:cNvSpPr/>
          <p:nvPr/>
        </p:nvSpPr>
        <p:spPr>
          <a:xfrm>
            <a:off x="11906212" y="4256913"/>
            <a:ext cx="51435" cy="22860"/>
          </a:xfrm>
          <a:custGeom>
            <a:avLst/>
            <a:gdLst/>
            <a:ahLst/>
            <a:cxnLst/>
            <a:rect l="l" t="t" r="r" b="b"/>
            <a:pathLst>
              <a:path w="51434" h="22860">
                <a:moveTo>
                  <a:pt x="50838" y="22517"/>
                </a:moveTo>
                <a:lnTo>
                  <a:pt x="36296" y="22517"/>
                </a:lnTo>
                <a:lnTo>
                  <a:pt x="35699" y="22085"/>
                </a:lnTo>
                <a:lnTo>
                  <a:pt x="0" y="0"/>
                </a:lnTo>
                <a:lnTo>
                  <a:pt x="342" y="139"/>
                </a:lnTo>
                <a:lnTo>
                  <a:pt x="18300" y="139"/>
                </a:lnTo>
                <a:lnTo>
                  <a:pt x="41313" y="14427"/>
                </a:lnTo>
                <a:lnTo>
                  <a:pt x="41910" y="14859"/>
                </a:lnTo>
                <a:lnTo>
                  <a:pt x="50838" y="22517"/>
                </a:lnTo>
                <a:close/>
              </a:path>
            </a:pathLst>
          </a:custGeom>
          <a:solidFill>
            <a:srgbClr val="C1C1C1"/>
          </a:solidFill>
        </p:spPr>
        <p:txBody>
          <a:bodyPr wrap="square" lIns="0" tIns="0" rIns="0" bIns="0" rtlCol="0"/>
          <a:lstStyle/>
          <a:p/>
        </p:txBody>
      </p:sp>
      <p:sp>
        <p:nvSpPr>
          <p:cNvPr id="242" name="object 242"/>
          <p:cNvSpPr/>
          <p:nvPr/>
        </p:nvSpPr>
        <p:spPr>
          <a:xfrm>
            <a:off x="8518715" y="4278998"/>
            <a:ext cx="635" cy="635"/>
          </a:xfrm>
          <a:custGeom>
            <a:avLst/>
            <a:gdLst/>
            <a:ahLst/>
            <a:cxnLst/>
            <a:rect l="l" t="t" r="r" b="b"/>
            <a:pathLst>
              <a:path w="634" h="635">
                <a:moveTo>
                  <a:pt x="0" y="431"/>
                </a:moveTo>
                <a:lnTo>
                  <a:pt x="584" y="0"/>
                </a:lnTo>
                <a:lnTo>
                  <a:pt x="292" y="254"/>
                </a:lnTo>
                <a:lnTo>
                  <a:pt x="0" y="431"/>
                </a:lnTo>
                <a:close/>
              </a:path>
            </a:pathLst>
          </a:custGeom>
          <a:solidFill>
            <a:srgbClr val="C1C1C1"/>
          </a:solidFill>
        </p:spPr>
        <p:txBody>
          <a:bodyPr wrap="square" lIns="0" tIns="0" rIns="0" bIns="0" rtlCol="0"/>
          <a:lstStyle/>
          <a:p/>
        </p:txBody>
      </p:sp>
      <p:sp>
        <p:nvSpPr>
          <p:cNvPr id="243" name="object 243"/>
          <p:cNvSpPr/>
          <p:nvPr/>
        </p:nvSpPr>
        <p:spPr>
          <a:xfrm>
            <a:off x="11941911" y="4278998"/>
            <a:ext cx="635" cy="635"/>
          </a:xfrm>
          <a:custGeom>
            <a:avLst/>
            <a:gdLst/>
            <a:ahLst/>
            <a:cxnLst/>
            <a:rect l="l" t="t" r="r" b="b"/>
            <a:pathLst>
              <a:path w="634" h="635">
                <a:moveTo>
                  <a:pt x="596" y="431"/>
                </a:moveTo>
                <a:lnTo>
                  <a:pt x="253" y="215"/>
                </a:lnTo>
                <a:lnTo>
                  <a:pt x="0" y="0"/>
                </a:lnTo>
                <a:lnTo>
                  <a:pt x="596" y="431"/>
                </a:lnTo>
                <a:close/>
              </a:path>
            </a:pathLst>
          </a:custGeom>
          <a:solidFill>
            <a:srgbClr val="C1C1C1"/>
          </a:solidFill>
        </p:spPr>
        <p:txBody>
          <a:bodyPr wrap="square" lIns="0" tIns="0" rIns="0" bIns="0" rtlCol="0"/>
          <a:lstStyle/>
          <a:p/>
        </p:txBody>
      </p:sp>
      <p:sp>
        <p:nvSpPr>
          <p:cNvPr id="244" name="object 244"/>
          <p:cNvSpPr/>
          <p:nvPr/>
        </p:nvSpPr>
        <p:spPr>
          <a:xfrm>
            <a:off x="11942165" y="4279214"/>
            <a:ext cx="45085" cy="27940"/>
          </a:xfrm>
          <a:custGeom>
            <a:avLst/>
            <a:gdLst/>
            <a:ahLst/>
            <a:cxnLst/>
            <a:rect l="l" t="t" r="r" b="b"/>
            <a:pathLst>
              <a:path w="45084" h="27939">
                <a:moveTo>
                  <a:pt x="44792" y="27711"/>
                </a:moveTo>
                <a:lnTo>
                  <a:pt x="32308" y="27711"/>
                </a:lnTo>
                <a:lnTo>
                  <a:pt x="31788" y="27203"/>
                </a:lnTo>
                <a:lnTo>
                  <a:pt x="0" y="0"/>
                </a:lnTo>
                <a:lnTo>
                  <a:pt x="342" y="215"/>
                </a:lnTo>
                <a:lnTo>
                  <a:pt x="14884" y="215"/>
                </a:lnTo>
                <a:lnTo>
                  <a:pt x="38506" y="20485"/>
                </a:lnTo>
                <a:lnTo>
                  <a:pt x="39027" y="20993"/>
                </a:lnTo>
                <a:lnTo>
                  <a:pt x="44792" y="27711"/>
                </a:lnTo>
                <a:close/>
              </a:path>
            </a:pathLst>
          </a:custGeom>
          <a:solidFill>
            <a:srgbClr val="C1C1C1"/>
          </a:solidFill>
        </p:spPr>
        <p:txBody>
          <a:bodyPr wrap="square" lIns="0" tIns="0" rIns="0" bIns="0" rtlCol="0"/>
          <a:lstStyle/>
          <a:p/>
        </p:txBody>
      </p:sp>
      <p:sp>
        <p:nvSpPr>
          <p:cNvPr id="245" name="object 245"/>
          <p:cNvSpPr/>
          <p:nvPr/>
        </p:nvSpPr>
        <p:spPr>
          <a:xfrm>
            <a:off x="8486749" y="4306417"/>
            <a:ext cx="635" cy="635"/>
          </a:xfrm>
          <a:custGeom>
            <a:avLst/>
            <a:gdLst/>
            <a:ahLst/>
            <a:cxnLst/>
            <a:rect l="l" t="t" r="r" b="b"/>
            <a:pathLst>
              <a:path w="634" h="635">
                <a:moveTo>
                  <a:pt x="0" y="507"/>
                </a:moveTo>
                <a:lnTo>
                  <a:pt x="507" y="0"/>
                </a:lnTo>
                <a:lnTo>
                  <a:pt x="279" y="266"/>
                </a:lnTo>
                <a:lnTo>
                  <a:pt x="0" y="507"/>
                </a:lnTo>
                <a:close/>
              </a:path>
            </a:pathLst>
          </a:custGeom>
          <a:solidFill>
            <a:srgbClr val="C1C1C1"/>
          </a:solidFill>
        </p:spPr>
        <p:txBody>
          <a:bodyPr wrap="square" lIns="0" tIns="0" rIns="0" bIns="0" rtlCol="0"/>
          <a:lstStyle/>
          <a:p/>
        </p:txBody>
      </p:sp>
      <p:sp>
        <p:nvSpPr>
          <p:cNvPr id="246" name="object 246"/>
          <p:cNvSpPr/>
          <p:nvPr/>
        </p:nvSpPr>
        <p:spPr>
          <a:xfrm>
            <a:off x="11973953" y="4306417"/>
            <a:ext cx="635" cy="635"/>
          </a:xfrm>
          <a:custGeom>
            <a:avLst/>
            <a:gdLst/>
            <a:ahLst/>
            <a:cxnLst/>
            <a:rect l="l" t="t" r="r" b="b"/>
            <a:pathLst>
              <a:path w="634" h="635">
                <a:moveTo>
                  <a:pt x="520" y="507"/>
                </a:moveTo>
                <a:lnTo>
                  <a:pt x="203" y="228"/>
                </a:lnTo>
                <a:lnTo>
                  <a:pt x="0" y="0"/>
                </a:lnTo>
                <a:lnTo>
                  <a:pt x="520" y="507"/>
                </a:lnTo>
                <a:close/>
              </a:path>
            </a:pathLst>
          </a:custGeom>
          <a:solidFill>
            <a:srgbClr val="C1C1C1"/>
          </a:solidFill>
        </p:spPr>
        <p:txBody>
          <a:bodyPr wrap="square" lIns="0" tIns="0" rIns="0" bIns="0" rtlCol="0"/>
          <a:lstStyle/>
          <a:p/>
        </p:txBody>
      </p:sp>
      <p:sp>
        <p:nvSpPr>
          <p:cNvPr id="247" name="object 247"/>
          <p:cNvSpPr/>
          <p:nvPr/>
        </p:nvSpPr>
        <p:spPr>
          <a:xfrm>
            <a:off x="11974156" y="4306646"/>
            <a:ext cx="39370" cy="32384"/>
          </a:xfrm>
          <a:custGeom>
            <a:avLst/>
            <a:gdLst/>
            <a:ahLst/>
            <a:cxnLst/>
            <a:rect l="l" t="t" r="r" b="b"/>
            <a:pathLst>
              <a:path w="39370" h="32385">
                <a:moveTo>
                  <a:pt x="38874" y="32321"/>
                </a:moveTo>
                <a:lnTo>
                  <a:pt x="27724" y="32321"/>
                </a:lnTo>
                <a:lnTo>
                  <a:pt x="27292" y="31737"/>
                </a:lnTo>
                <a:lnTo>
                  <a:pt x="0" y="0"/>
                </a:lnTo>
                <a:lnTo>
                  <a:pt x="317" y="279"/>
                </a:lnTo>
                <a:lnTo>
                  <a:pt x="12801" y="279"/>
                </a:lnTo>
                <a:lnTo>
                  <a:pt x="34963" y="26123"/>
                </a:lnTo>
                <a:lnTo>
                  <a:pt x="35394" y="26708"/>
                </a:lnTo>
                <a:lnTo>
                  <a:pt x="38874" y="32321"/>
                </a:lnTo>
                <a:close/>
              </a:path>
            </a:pathLst>
          </a:custGeom>
          <a:solidFill>
            <a:srgbClr val="C1C1C1"/>
          </a:solidFill>
        </p:spPr>
        <p:txBody>
          <a:bodyPr wrap="square" lIns="0" tIns="0" rIns="0" bIns="0" rtlCol="0"/>
          <a:lstStyle/>
          <a:p/>
        </p:txBody>
      </p:sp>
      <p:sp>
        <p:nvSpPr>
          <p:cNvPr id="248" name="object 248"/>
          <p:cNvSpPr/>
          <p:nvPr/>
        </p:nvSpPr>
        <p:spPr>
          <a:xfrm>
            <a:off x="8459330" y="4338383"/>
            <a:ext cx="635" cy="635"/>
          </a:xfrm>
          <a:custGeom>
            <a:avLst/>
            <a:gdLst/>
            <a:ahLst/>
            <a:cxnLst/>
            <a:rect l="l" t="t" r="r" b="b"/>
            <a:pathLst>
              <a:path w="634" h="635">
                <a:moveTo>
                  <a:pt x="0" y="584"/>
                </a:moveTo>
                <a:lnTo>
                  <a:pt x="431" y="0"/>
                </a:lnTo>
                <a:lnTo>
                  <a:pt x="253" y="292"/>
                </a:lnTo>
                <a:lnTo>
                  <a:pt x="0" y="584"/>
                </a:lnTo>
                <a:close/>
              </a:path>
            </a:pathLst>
          </a:custGeom>
          <a:solidFill>
            <a:srgbClr val="C1C1C1"/>
          </a:solidFill>
        </p:spPr>
        <p:txBody>
          <a:bodyPr wrap="square" lIns="0" tIns="0" rIns="0" bIns="0" rtlCol="0"/>
          <a:lstStyle/>
          <a:p/>
        </p:txBody>
      </p:sp>
      <p:sp>
        <p:nvSpPr>
          <p:cNvPr id="249" name="object 249"/>
          <p:cNvSpPr/>
          <p:nvPr/>
        </p:nvSpPr>
        <p:spPr>
          <a:xfrm>
            <a:off x="12001448" y="4338383"/>
            <a:ext cx="635" cy="635"/>
          </a:xfrm>
          <a:custGeom>
            <a:avLst/>
            <a:gdLst/>
            <a:ahLst/>
            <a:cxnLst/>
            <a:rect l="l" t="t" r="r" b="b"/>
            <a:pathLst>
              <a:path w="634" h="635">
                <a:moveTo>
                  <a:pt x="431" y="584"/>
                </a:moveTo>
                <a:lnTo>
                  <a:pt x="177" y="292"/>
                </a:lnTo>
                <a:lnTo>
                  <a:pt x="0" y="0"/>
                </a:lnTo>
                <a:lnTo>
                  <a:pt x="431" y="584"/>
                </a:lnTo>
                <a:close/>
              </a:path>
            </a:pathLst>
          </a:custGeom>
          <a:solidFill>
            <a:srgbClr val="C1C1C1"/>
          </a:solidFill>
        </p:spPr>
        <p:txBody>
          <a:bodyPr wrap="square" lIns="0" tIns="0" rIns="0" bIns="0" rtlCol="0"/>
          <a:lstStyle/>
          <a:p/>
        </p:txBody>
      </p:sp>
      <p:sp>
        <p:nvSpPr>
          <p:cNvPr id="250" name="object 250"/>
          <p:cNvSpPr/>
          <p:nvPr/>
        </p:nvSpPr>
        <p:spPr>
          <a:xfrm>
            <a:off x="12001627" y="4338675"/>
            <a:ext cx="33020" cy="36830"/>
          </a:xfrm>
          <a:custGeom>
            <a:avLst/>
            <a:gdLst/>
            <a:ahLst/>
            <a:cxnLst/>
            <a:rect l="l" t="t" r="r" b="b"/>
            <a:pathLst>
              <a:path w="33020" h="36829">
                <a:moveTo>
                  <a:pt x="32829" y="36309"/>
                </a:moveTo>
                <a:lnTo>
                  <a:pt x="22555" y="36309"/>
                </a:lnTo>
                <a:lnTo>
                  <a:pt x="22212" y="35661"/>
                </a:lnTo>
                <a:lnTo>
                  <a:pt x="0" y="0"/>
                </a:lnTo>
                <a:lnTo>
                  <a:pt x="253" y="292"/>
                </a:lnTo>
                <a:lnTo>
                  <a:pt x="11404" y="292"/>
                </a:lnTo>
                <a:lnTo>
                  <a:pt x="30645" y="31292"/>
                </a:lnTo>
                <a:lnTo>
                  <a:pt x="30988" y="31953"/>
                </a:lnTo>
                <a:lnTo>
                  <a:pt x="32829" y="36309"/>
                </a:lnTo>
                <a:close/>
              </a:path>
            </a:pathLst>
          </a:custGeom>
          <a:solidFill>
            <a:srgbClr val="C1C1C1"/>
          </a:solidFill>
        </p:spPr>
        <p:txBody>
          <a:bodyPr wrap="square" lIns="0" tIns="0" rIns="0" bIns="0" rtlCol="0"/>
          <a:lstStyle/>
          <a:p/>
        </p:txBody>
      </p:sp>
      <p:sp>
        <p:nvSpPr>
          <p:cNvPr id="251" name="object 251"/>
          <p:cNvSpPr/>
          <p:nvPr/>
        </p:nvSpPr>
        <p:spPr>
          <a:xfrm>
            <a:off x="8437041" y="4374337"/>
            <a:ext cx="635" cy="1270"/>
          </a:xfrm>
          <a:custGeom>
            <a:avLst/>
            <a:gdLst/>
            <a:ahLst/>
            <a:cxnLst/>
            <a:rect l="l" t="t" r="r" b="b"/>
            <a:pathLst>
              <a:path w="634" h="1270">
                <a:moveTo>
                  <a:pt x="0" y="647"/>
                </a:moveTo>
                <a:lnTo>
                  <a:pt x="342" y="0"/>
                </a:lnTo>
                <a:lnTo>
                  <a:pt x="215" y="304"/>
                </a:lnTo>
                <a:lnTo>
                  <a:pt x="0" y="647"/>
                </a:lnTo>
                <a:close/>
              </a:path>
            </a:pathLst>
          </a:custGeom>
          <a:solidFill>
            <a:srgbClr val="C1C1C1"/>
          </a:solidFill>
        </p:spPr>
        <p:txBody>
          <a:bodyPr wrap="square" lIns="0" tIns="0" rIns="0" bIns="0" rtlCol="0"/>
          <a:lstStyle/>
          <a:p/>
        </p:txBody>
      </p:sp>
      <p:sp>
        <p:nvSpPr>
          <p:cNvPr id="252" name="object 252"/>
          <p:cNvSpPr/>
          <p:nvPr/>
        </p:nvSpPr>
        <p:spPr>
          <a:xfrm>
            <a:off x="12023838" y="4374337"/>
            <a:ext cx="635" cy="1270"/>
          </a:xfrm>
          <a:custGeom>
            <a:avLst/>
            <a:gdLst/>
            <a:ahLst/>
            <a:cxnLst/>
            <a:rect l="l" t="t" r="r" b="b"/>
            <a:pathLst>
              <a:path w="634" h="1270">
                <a:moveTo>
                  <a:pt x="342" y="647"/>
                </a:moveTo>
                <a:lnTo>
                  <a:pt x="126" y="304"/>
                </a:lnTo>
                <a:lnTo>
                  <a:pt x="0" y="0"/>
                </a:lnTo>
                <a:lnTo>
                  <a:pt x="342" y="647"/>
                </a:lnTo>
                <a:close/>
              </a:path>
            </a:pathLst>
          </a:custGeom>
          <a:solidFill>
            <a:srgbClr val="C1C1C1"/>
          </a:solidFill>
        </p:spPr>
        <p:txBody>
          <a:bodyPr wrap="square" lIns="0" tIns="0" rIns="0" bIns="0" rtlCol="0"/>
          <a:lstStyle/>
          <a:p/>
        </p:txBody>
      </p:sp>
      <p:sp>
        <p:nvSpPr>
          <p:cNvPr id="253" name="object 253"/>
          <p:cNvSpPr/>
          <p:nvPr/>
        </p:nvSpPr>
        <p:spPr>
          <a:xfrm>
            <a:off x="12023966" y="4374641"/>
            <a:ext cx="26670" cy="40005"/>
          </a:xfrm>
          <a:custGeom>
            <a:avLst/>
            <a:gdLst/>
            <a:ahLst/>
            <a:cxnLst/>
            <a:rect l="l" t="t" r="r" b="b"/>
            <a:pathLst>
              <a:path w="26670" h="40004">
                <a:moveTo>
                  <a:pt x="26555" y="39776"/>
                </a:moveTo>
                <a:lnTo>
                  <a:pt x="16814" y="39776"/>
                </a:lnTo>
                <a:lnTo>
                  <a:pt x="16573" y="39065"/>
                </a:lnTo>
                <a:lnTo>
                  <a:pt x="0" y="0"/>
                </a:lnTo>
                <a:lnTo>
                  <a:pt x="215" y="342"/>
                </a:lnTo>
                <a:lnTo>
                  <a:pt x="10490" y="342"/>
                </a:lnTo>
                <a:lnTo>
                  <a:pt x="25590" y="36068"/>
                </a:lnTo>
                <a:lnTo>
                  <a:pt x="25819" y="36791"/>
                </a:lnTo>
                <a:lnTo>
                  <a:pt x="26555" y="39776"/>
                </a:lnTo>
                <a:close/>
              </a:path>
            </a:pathLst>
          </a:custGeom>
          <a:solidFill>
            <a:srgbClr val="C1C1C1"/>
          </a:solidFill>
        </p:spPr>
        <p:txBody>
          <a:bodyPr wrap="square" lIns="0" tIns="0" rIns="0" bIns="0" rtlCol="0"/>
          <a:lstStyle/>
          <a:p/>
        </p:txBody>
      </p:sp>
      <p:sp>
        <p:nvSpPr>
          <p:cNvPr id="254" name="object 254"/>
          <p:cNvSpPr/>
          <p:nvPr/>
        </p:nvSpPr>
        <p:spPr>
          <a:xfrm>
            <a:off x="8420442" y="4413707"/>
            <a:ext cx="635" cy="1270"/>
          </a:xfrm>
          <a:custGeom>
            <a:avLst/>
            <a:gdLst/>
            <a:ahLst/>
            <a:cxnLst/>
            <a:rect l="l" t="t" r="r" b="b"/>
            <a:pathLst>
              <a:path w="634" h="1270">
                <a:moveTo>
                  <a:pt x="0" y="711"/>
                </a:moveTo>
                <a:lnTo>
                  <a:pt x="241" y="0"/>
                </a:lnTo>
                <a:lnTo>
                  <a:pt x="152" y="330"/>
                </a:lnTo>
                <a:lnTo>
                  <a:pt x="0" y="711"/>
                </a:lnTo>
                <a:close/>
              </a:path>
            </a:pathLst>
          </a:custGeom>
          <a:solidFill>
            <a:srgbClr val="C1C1C1"/>
          </a:solidFill>
        </p:spPr>
        <p:txBody>
          <a:bodyPr wrap="square" lIns="0" tIns="0" rIns="0" bIns="0" rtlCol="0"/>
          <a:lstStyle/>
          <a:p/>
        </p:txBody>
      </p:sp>
      <p:sp>
        <p:nvSpPr>
          <p:cNvPr id="255" name="object 255"/>
          <p:cNvSpPr/>
          <p:nvPr/>
        </p:nvSpPr>
        <p:spPr>
          <a:xfrm>
            <a:off x="12040539" y="4413707"/>
            <a:ext cx="635" cy="1270"/>
          </a:xfrm>
          <a:custGeom>
            <a:avLst/>
            <a:gdLst/>
            <a:ahLst/>
            <a:cxnLst/>
            <a:rect l="l" t="t" r="r" b="b"/>
            <a:pathLst>
              <a:path w="634" h="1270">
                <a:moveTo>
                  <a:pt x="241" y="711"/>
                </a:moveTo>
                <a:lnTo>
                  <a:pt x="76" y="330"/>
                </a:lnTo>
                <a:lnTo>
                  <a:pt x="0" y="0"/>
                </a:lnTo>
                <a:lnTo>
                  <a:pt x="241" y="711"/>
                </a:lnTo>
                <a:close/>
              </a:path>
            </a:pathLst>
          </a:custGeom>
          <a:solidFill>
            <a:srgbClr val="C1C1C1"/>
          </a:solidFill>
        </p:spPr>
        <p:txBody>
          <a:bodyPr wrap="square" lIns="0" tIns="0" rIns="0" bIns="0" rtlCol="0"/>
          <a:lstStyle/>
          <a:p/>
        </p:txBody>
      </p:sp>
      <p:sp>
        <p:nvSpPr>
          <p:cNvPr id="256" name="object 256"/>
          <p:cNvSpPr/>
          <p:nvPr/>
        </p:nvSpPr>
        <p:spPr>
          <a:xfrm>
            <a:off x="12040616" y="4414037"/>
            <a:ext cx="20320" cy="43180"/>
          </a:xfrm>
          <a:custGeom>
            <a:avLst/>
            <a:gdLst/>
            <a:ahLst/>
            <a:cxnLst/>
            <a:rect l="l" t="t" r="r" b="b"/>
            <a:pathLst>
              <a:path w="20320" h="43179">
                <a:moveTo>
                  <a:pt x="20015" y="42659"/>
                </a:moveTo>
                <a:lnTo>
                  <a:pt x="10515" y="42659"/>
                </a:lnTo>
                <a:lnTo>
                  <a:pt x="10388" y="41910"/>
                </a:lnTo>
                <a:lnTo>
                  <a:pt x="0" y="0"/>
                </a:lnTo>
                <a:lnTo>
                  <a:pt x="165" y="380"/>
                </a:lnTo>
                <a:lnTo>
                  <a:pt x="9905" y="380"/>
                </a:lnTo>
                <a:lnTo>
                  <a:pt x="19761" y="40386"/>
                </a:lnTo>
                <a:lnTo>
                  <a:pt x="20015" y="42659"/>
                </a:lnTo>
                <a:close/>
              </a:path>
            </a:pathLst>
          </a:custGeom>
          <a:solidFill>
            <a:srgbClr val="C1C1C1"/>
          </a:solidFill>
        </p:spPr>
        <p:txBody>
          <a:bodyPr wrap="square" lIns="0" tIns="0" rIns="0" bIns="0" rtlCol="0"/>
          <a:lstStyle/>
          <a:p/>
        </p:txBody>
      </p:sp>
      <p:sp>
        <p:nvSpPr>
          <p:cNvPr id="257" name="object 257"/>
          <p:cNvSpPr/>
          <p:nvPr/>
        </p:nvSpPr>
        <p:spPr>
          <a:xfrm>
            <a:off x="12051030" y="4456290"/>
            <a:ext cx="13335" cy="45085"/>
          </a:xfrm>
          <a:custGeom>
            <a:avLst/>
            <a:gdLst/>
            <a:ahLst/>
            <a:cxnLst/>
            <a:rect l="l" t="t" r="r" b="b"/>
            <a:pathLst>
              <a:path w="13334" h="45085">
                <a:moveTo>
                  <a:pt x="13131" y="44970"/>
                </a:moveTo>
                <a:lnTo>
                  <a:pt x="3632" y="44970"/>
                </a:lnTo>
                <a:lnTo>
                  <a:pt x="0" y="0"/>
                </a:lnTo>
                <a:lnTo>
                  <a:pt x="101" y="406"/>
                </a:lnTo>
                <a:lnTo>
                  <a:pt x="9601" y="406"/>
                </a:lnTo>
                <a:lnTo>
                  <a:pt x="13131" y="44208"/>
                </a:lnTo>
                <a:lnTo>
                  <a:pt x="13131" y="44970"/>
                </a:lnTo>
                <a:close/>
              </a:path>
            </a:pathLst>
          </a:custGeom>
          <a:solidFill>
            <a:srgbClr val="C1C1C1"/>
          </a:solidFill>
        </p:spPr>
        <p:txBody>
          <a:bodyPr wrap="square" lIns="0" tIns="0" rIns="0" bIns="0" rtlCol="0"/>
          <a:lstStyle/>
          <a:p/>
        </p:txBody>
      </p:sp>
      <p:sp>
        <p:nvSpPr>
          <p:cNvPr id="258" name="object 258"/>
          <p:cNvSpPr/>
          <p:nvPr/>
        </p:nvSpPr>
        <p:spPr>
          <a:xfrm>
            <a:off x="8406574" y="4500994"/>
            <a:ext cx="0" cy="0"/>
          </a:xfrm>
          <a:custGeom>
            <a:avLst/>
            <a:gdLst/>
            <a:ahLst/>
            <a:cxnLst/>
            <a:rect l="l" t="t" r="r" b="b"/>
            <a:pathLst>
              <a:path>
                <a:moveTo>
                  <a:pt x="0" y="0"/>
                </a:moveTo>
                <a:lnTo>
                  <a:pt x="0" y="0"/>
                </a:lnTo>
              </a:path>
            </a:pathLst>
          </a:custGeom>
          <a:ln w="3175">
            <a:solidFill>
              <a:srgbClr val="C1C1C1"/>
            </a:solidFill>
          </a:ln>
        </p:spPr>
        <p:txBody>
          <a:bodyPr wrap="square" lIns="0" tIns="0" rIns="0" bIns="0" rtlCol="0"/>
          <a:lstStyle/>
          <a:p/>
        </p:txBody>
      </p:sp>
      <p:sp>
        <p:nvSpPr>
          <p:cNvPr id="259" name="object 259"/>
          <p:cNvSpPr/>
          <p:nvPr/>
        </p:nvSpPr>
        <p:spPr>
          <a:xfrm>
            <a:off x="12059405" y="4501108"/>
            <a:ext cx="0" cy="1117600"/>
          </a:xfrm>
          <a:custGeom>
            <a:avLst/>
            <a:gdLst/>
            <a:ahLst/>
            <a:cxnLst/>
            <a:rect l="l" t="t" r="r" b="b"/>
            <a:pathLst>
              <a:path h="1117600">
                <a:moveTo>
                  <a:pt x="0" y="0"/>
                </a:moveTo>
                <a:lnTo>
                  <a:pt x="0" y="1117371"/>
                </a:lnTo>
              </a:path>
            </a:pathLst>
          </a:custGeom>
          <a:ln w="9512">
            <a:solidFill>
              <a:srgbClr val="C1C1C1"/>
            </a:solidFill>
          </a:ln>
        </p:spPr>
        <p:txBody>
          <a:bodyPr wrap="square" lIns="0" tIns="0" rIns="0" bIns="0" rtlCol="0"/>
          <a:lstStyle/>
          <a:p/>
        </p:txBody>
      </p:sp>
      <p:sp>
        <p:nvSpPr>
          <p:cNvPr id="260" name="object 260"/>
          <p:cNvSpPr/>
          <p:nvPr/>
        </p:nvSpPr>
        <p:spPr>
          <a:xfrm>
            <a:off x="8397049" y="5194858"/>
            <a:ext cx="3810" cy="5080"/>
          </a:xfrm>
          <a:custGeom>
            <a:avLst/>
            <a:gdLst/>
            <a:ahLst/>
            <a:cxnLst/>
            <a:rect l="l" t="t" r="r" b="b"/>
            <a:pathLst>
              <a:path w="3809" h="5079">
                <a:moveTo>
                  <a:pt x="0" y="4521"/>
                </a:moveTo>
                <a:lnTo>
                  <a:pt x="0" y="1079"/>
                </a:lnTo>
                <a:lnTo>
                  <a:pt x="3251" y="0"/>
                </a:lnTo>
                <a:lnTo>
                  <a:pt x="0" y="4521"/>
                </a:lnTo>
                <a:close/>
              </a:path>
            </a:pathLst>
          </a:custGeom>
          <a:solidFill>
            <a:srgbClr val="C1C1C1"/>
          </a:solidFill>
        </p:spPr>
        <p:txBody>
          <a:bodyPr wrap="square" lIns="0" tIns="0" rIns="0" bIns="0" rtlCol="0"/>
          <a:lstStyle/>
          <a:p/>
        </p:txBody>
      </p:sp>
      <p:sp>
        <p:nvSpPr>
          <p:cNvPr id="261" name="object 261"/>
          <p:cNvSpPr/>
          <p:nvPr/>
        </p:nvSpPr>
        <p:spPr>
          <a:xfrm>
            <a:off x="8397049" y="5194858"/>
            <a:ext cx="9525" cy="5080"/>
          </a:xfrm>
          <a:custGeom>
            <a:avLst/>
            <a:gdLst/>
            <a:ahLst/>
            <a:cxnLst/>
            <a:rect l="l" t="t" r="r" b="b"/>
            <a:pathLst>
              <a:path w="9525" h="5079">
                <a:moveTo>
                  <a:pt x="9525" y="4521"/>
                </a:moveTo>
                <a:lnTo>
                  <a:pt x="0" y="4521"/>
                </a:lnTo>
                <a:lnTo>
                  <a:pt x="3251" y="0"/>
                </a:lnTo>
                <a:lnTo>
                  <a:pt x="9525" y="0"/>
                </a:lnTo>
                <a:lnTo>
                  <a:pt x="9525" y="4521"/>
                </a:lnTo>
                <a:close/>
              </a:path>
            </a:pathLst>
          </a:custGeom>
          <a:solidFill>
            <a:srgbClr val="C1C1C1"/>
          </a:solidFill>
        </p:spPr>
        <p:txBody>
          <a:bodyPr wrap="square" lIns="0" tIns="0" rIns="0" bIns="0" rtlCol="0"/>
          <a:lstStyle/>
          <a:p/>
        </p:txBody>
      </p:sp>
      <p:sp>
        <p:nvSpPr>
          <p:cNvPr id="262" name="object 262"/>
          <p:cNvSpPr/>
          <p:nvPr/>
        </p:nvSpPr>
        <p:spPr>
          <a:xfrm>
            <a:off x="4329519" y="5195938"/>
            <a:ext cx="4077335" cy="1365250"/>
          </a:xfrm>
          <a:custGeom>
            <a:avLst/>
            <a:gdLst/>
            <a:ahLst/>
            <a:cxnLst/>
            <a:rect l="l" t="t" r="r" b="b"/>
            <a:pathLst>
              <a:path w="4077334" h="1365250">
                <a:moveTo>
                  <a:pt x="4203" y="1364881"/>
                </a:moveTo>
                <a:lnTo>
                  <a:pt x="2667" y="1364437"/>
                </a:lnTo>
                <a:lnTo>
                  <a:pt x="1358" y="1363510"/>
                </a:lnTo>
                <a:lnTo>
                  <a:pt x="431" y="1362202"/>
                </a:lnTo>
                <a:lnTo>
                  <a:pt x="0" y="1360652"/>
                </a:lnTo>
                <a:lnTo>
                  <a:pt x="101" y="1359052"/>
                </a:lnTo>
                <a:lnTo>
                  <a:pt x="736" y="1357579"/>
                </a:lnTo>
                <a:lnTo>
                  <a:pt x="1816" y="1356398"/>
                </a:lnTo>
                <a:lnTo>
                  <a:pt x="3225" y="1355636"/>
                </a:lnTo>
                <a:lnTo>
                  <a:pt x="4067530" y="0"/>
                </a:lnTo>
                <a:lnTo>
                  <a:pt x="4067530" y="3441"/>
                </a:lnTo>
                <a:lnTo>
                  <a:pt x="4077055" y="3441"/>
                </a:lnTo>
                <a:lnTo>
                  <a:pt x="101003" y="1333068"/>
                </a:lnTo>
                <a:lnTo>
                  <a:pt x="3670" y="1355509"/>
                </a:lnTo>
                <a:lnTo>
                  <a:pt x="6184" y="1364437"/>
                </a:lnTo>
                <a:lnTo>
                  <a:pt x="6299" y="1364678"/>
                </a:lnTo>
                <a:lnTo>
                  <a:pt x="4203" y="1364881"/>
                </a:lnTo>
                <a:close/>
              </a:path>
            </a:pathLst>
          </a:custGeom>
          <a:solidFill>
            <a:srgbClr val="C1C1C1"/>
          </a:solidFill>
        </p:spPr>
        <p:txBody>
          <a:bodyPr wrap="square" lIns="0" tIns="0" rIns="0" bIns="0" rtlCol="0"/>
          <a:lstStyle/>
          <a:p/>
        </p:txBody>
      </p:sp>
      <p:sp>
        <p:nvSpPr>
          <p:cNvPr id="263" name="object 263"/>
          <p:cNvSpPr/>
          <p:nvPr/>
        </p:nvSpPr>
        <p:spPr>
          <a:xfrm>
            <a:off x="4335818" y="5613743"/>
            <a:ext cx="4070985" cy="947419"/>
          </a:xfrm>
          <a:custGeom>
            <a:avLst/>
            <a:gdLst/>
            <a:ahLst/>
            <a:cxnLst/>
            <a:rect l="l" t="t" r="r" b="b"/>
            <a:pathLst>
              <a:path w="4070984" h="947420">
                <a:moveTo>
                  <a:pt x="0" y="946873"/>
                </a:moveTo>
                <a:lnTo>
                  <a:pt x="94703" y="915263"/>
                </a:lnTo>
                <a:lnTo>
                  <a:pt x="4064927" y="101"/>
                </a:lnTo>
                <a:lnTo>
                  <a:pt x="4066552" y="0"/>
                </a:lnTo>
                <a:lnTo>
                  <a:pt x="4068102" y="469"/>
                </a:lnTo>
                <a:lnTo>
                  <a:pt x="4069422" y="1435"/>
                </a:lnTo>
                <a:lnTo>
                  <a:pt x="4070337" y="2781"/>
                </a:lnTo>
                <a:lnTo>
                  <a:pt x="4070743" y="4356"/>
                </a:lnTo>
                <a:lnTo>
                  <a:pt x="4070807" y="5118"/>
                </a:lnTo>
                <a:lnTo>
                  <a:pt x="4061244" y="5118"/>
                </a:lnTo>
                <a:lnTo>
                  <a:pt x="4061688" y="10604"/>
                </a:lnTo>
                <a:lnTo>
                  <a:pt x="0" y="946873"/>
                </a:lnTo>
                <a:close/>
              </a:path>
            </a:pathLst>
          </a:custGeom>
          <a:solidFill>
            <a:srgbClr val="C1C1C1"/>
          </a:solidFill>
        </p:spPr>
        <p:txBody>
          <a:bodyPr wrap="square" lIns="0" tIns="0" rIns="0" bIns="0" rtlCol="0"/>
          <a:lstStyle/>
          <a:p/>
        </p:txBody>
      </p:sp>
      <p:sp>
        <p:nvSpPr>
          <p:cNvPr id="264" name="object 264"/>
          <p:cNvSpPr/>
          <p:nvPr/>
        </p:nvSpPr>
        <p:spPr>
          <a:xfrm>
            <a:off x="12054649" y="5618175"/>
            <a:ext cx="0" cy="0"/>
          </a:xfrm>
          <a:custGeom>
            <a:avLst/>
            <a:gdLst/>
            <a:ahLst/>
            <a:cxnLst/>
            <a:rect l="l" t="t" r="r" b="b"/>
            <a:pathLst>
              <a:path>
                <a:moveTo>
                  <a:pt x="0" y="0"/>
                </a:moveTo>
                <a:lnTo>
                  <a:pt x="0" y="0"/>
                </a:lnTo>
              </a:path>
            </a:pathLst>
          </a:custGeom>
          <a:ln w="3175">
            <a:solidFill>
              <a:srgbClr val="C1C1C1"/>
            </a:solidFill>
          </a:ln>
        </p:spPr>
        <p:txBody>
          <a:bodyPr wrap="square" lIns="0" tIns="0" rIns="0" bIns="0" rtlCol="0"/>
          <a:lstStyle/>
          <a:p/>
        </p:txBody>
      </p:sp>
      <p:sp>
        <p:nvSpPr>
          <p:cNvPr id="265" name="object 265"/>
          <p:cNvSpPr/>
          <p:nvPr/>
        </p:nvSpPr>
        <p:spPr>
          <a:xfrm>
            <a:off x="12051004" y="5618251"/>
            <a:ext cx="13335" cy="45720"/>
          </a:xfrm>
          <a:custGeom>
            <a:avLst/>
            <a:gdLst/>
            <a:ahLst/>
            <a:cxnLst/>
            <a:rect l="l" t="t" r="r" b="b"/>
            <a:pathLst>
              <a:path w="13334" h="45720">
                <a:moveTo>
                  <a:pt x="9563" y="45161"/>
                </a:moveTo>
                <a:lnTo>
                  <a:pt x="0" y="45161"/>
                </a:lnTo>
                <a:lnTo>
                  <a:pt x="126" y="44411"/>
                </a:lnTo>
                <a:lnTo>
                  <a:pt x="3644" y="0"/>
                </a:lnTo>
                <a:lnTo>
                  <a:pt x="3644" y="228"/>
                </a:lnTo>
                <a:lnTo>
                  <a:pt x="13157" y="228"/>
                </a:lnTo>
                <a:lnTo>
                  <a:pt x="13157" y="609"/>
                </a:lnTo>
                <a:lnTo>
                  <a:pt x="9563" y="45161"/>
                </a:lnTo>
                <a:close/>
              </a:path>
            </a:pathLst>
          </a:custGeom>
          <a:solidFill>
            <a:srgbClr val="C1C1C1"/>
          </a:solidFill>
        </p:spPr>
        <p:txBody>
          <a:bodyPr wrap="square" lIns="0" tIns="0" rIns="0" bIns="0" rtlCol="0"/>
          <a:lstStyle/>
          <a:p/>
        </p:txBody>
      </p:sp>
      <p:sp>
        <p:nvSpPr>
          <p:cNvPr id="266" name="object 266"/>
          <p:cNvSpPr/>
          <p:nvPr/>
        </p:nvSpPr>
        <p:spPr>
          <a:xfrm>
            <a:off x="8397061" y="5618860"/>
            <a:ext cx="6350" cy="5715"/>
          </a:xfrm>
          <a:custGeom>
            <a:avLst/>
            <a:gdLst/>
            <a:ahLst/>
            <a:cxnLst/>
            <a:rect l="l" t="t" r="r" b="b"/>
            <a:pathLst>
              <a:path w="6350" h="5714">
                <a:moveTo>
                  <a:pt x="444" y="5486"/>
                </a:moveTo>
                <a:lnTo>
                  <a:pt x="0" y="0"/>
                </a:lnTo>
                <a:lnTo>
                  <a:pt x="5816" y="4254"/>
                </a:lnTo>
                <a:lnTo>
                  <a:pt x="444" y="5486"/>
                </a:lnTo>
                <a:close/>
              </a:path>
            </a:pathLst>
          </a:custGeom>
          <a:solidFill>
            <a:srgbClr val="C1C1C1"/>
          </a:solidFill>
        </p:spPr>
        <p:txBody>
          <a:bodyPr wrap="square" lIns="0" tIns="0" rIns="0" bIns="0" rtlCol="0"/>
          <a:lstStyle/>
          <a:p/>
        </p:txBody>
      </p:sp>
      <p:sp>
        <p:nvSpPr>
          <p:cNvPr id="267" name="object 267"/>
          <p:cNvSpPr/>
          <p:nvPr/>
        </p:nvSpPr>
        <p:spPr>
          <a:xfrm>
            <a:off x="8397061" y="5618860"/>
            <a:ext cx="3453129" cy="283845"/>
          </a:xfrm>
          <a:custGeom>
            <a:avLst/>
            <a:gdLst/>
            <a:ahLst/>
            <a:cxnLst/>
            <a:rect l="l" t="t" r="r" b="b"/>
            <a:pathLst>
              <a:path w="3453129" h="283845">
                <a:moveTo>
                  <a:pt x="3383330" y="283768"/>
                </a:moveTo>
                <a:lnTo>
                  <a:pt x="283768" y="283768"/>
                </a:lnTo>
                <a:lnTo>
                  <a:pt x="238442" y="280111"/>
                </a:lnTo>
                <a:lnTo>
                  <a:pt x="194703" y="269392"/>
                </a:lnTo>
                <a:lnTo>
                  <a:pt x="153898" y="252222"/>
                </a:lnTo>
                <a:lnTo>
                  <a:pt x="116624" y="229158"/>
                </a:lnTo>
                <a:lnTo>
                  <a:pt x="83477" y="200799"/>
                </a:lnTo>
                <a:lnTo>
                  <a:pt x="55041" y="167728"/>
                </a:lnTo>
                <a:lnTo>
                  <a:pt x="31889" y="130530"/>
                </a:lnTo>
                <a:lnTo>
                  <a:pt x="14604" y="89776"/>
                </a:lnTo>
                <a:lnTo>
                  <a:pt x="3784" y="46075"/>
                </a:lnTo>
                <a:lnTo>
                  <a:pt x="444" y="5486"/>
                </a:lnTo>
                <a:lnTo>
                  <a:pt x="5816" y="4254"/>
                </a:lnTo>
                <a:lnTo>
                  <a:pt x="0" y="0"/>
                </a:lnTo>
                <a:lnTo>
                  <a:pt x="9563" y="0"/>
                </a:lnTo>
                <a:lnTo>
                  <a:pt x="13157" y="44551"/>
                </a:lnTo>
                <a:lnTo>
                  <a:pt x="23622" y="86791"/>
                </a:lnTo>
                <a:lnTo>
                  <a:pt x="40322" y="126161"/>
                </a:lnTo>
                <a:lnTo>
                  <a:pt x="62699" y="162115"/>
                </a:lnTo>
                <a:lnTo>
                  <a:pt x="90195" y="194081"/>
                </a:lnTo>
                <a:lnTo>
                  <a:pt x="122237" y="221487"/>
                </a:lnTo>
                <a:lnTo>
                  <a:pt x="158254" y="243789"/>
                </a:lnTo>
                <a:lnTo>
                  <a:pt x="158419" y="243789"/>
                </a:lnTo>
                <a:lnTo>
                  <a:pt x="197116" y="260146"/>
                </a:lnTo>
                <a:lnTo>
                  <a:pt x="196976" y="260146"/>
                </a:lnTo>
                <a:lnTo>
                  <a:pt x="197688" y="260388"/>
                </a:lnTo>
                <a:lnTo>
                  <a:pt x="197954" y="260388"/>
                </a:lnTo>
                <a:lnTo>
                  <a:pt x="239445" y="270611"/>
                </a:lnTo>
                <a:lnTo>
                  <a:pt x="239217" y="270611"/>
                </a:lnTo>
                <a:lnTo>
                  <a:pt x="284378" y="274256"/>
                </a:lnTo>
                <a:lnTo>
                  <a:pt x="284149" y="274256"/>
                </a:lnTo>
                <a:lnTo>
                  <a:pt x="3452596" y="274269"/>
                </a:lnTo>
                <a:lnTo>
                  <a:pt x="3429406" y="279984"/>
                </a:lnTo>
                <a:lnTo>
                  <a:pt x="3428644" y="280111"/>
                </a:lnTo>
                <a:lnTo>
                  <a:pt x="3383330" y="283768"/>
                </a:lnTo>
                <a:close/>
              </a:path>
            </a:pathLst>
          </a:custGeom>
          <a:solidFill>
            <a:srgbClr val="C1C1C1"/>
          </a:solidFill>
        </p:spPr>
        <p:txBody>
          <a:bodyPr wrap="square" lIns="0" tIns="0" rIns="0" bIns="0" rtlCol="0"/>
          <a:lstStyle/>
          <a:p/>
        </p:txBody>
      </p:sp>
      <p:sp>
        <p:nvSpPr>
          <p:cNvPr id="268" name="object 268"/>
          <p:cNvSpPr/>
          <p:nvPr/>
        </p:nvSpPr>
        <p:spPr>
          <a:xfrm>
            <a:off x="12040539" y="5663069"/>
            <a:ext cx="20320" cy="43180"/>
          </a:xfrm>
          <a:custGeom>
            <a:avLst/>
            <a:gdLst/>
            <a:ahLst/>
            <a:cxnLst/>
            <a:rect l="l" t="t" r="r" b="b"/>
            <a:pathLst>
              <a:path w="20320" h="43179">
                <a:moveTo>
                  <a:pt x="9804" y="42583"/>
                </a:moveTo>
                <a:lnTo>
                  <a:pt x="0" y="42583"/>
                </a:lnTo>
                <a:lnTo>
                  <a:pt x="241" y="41859"/>
                </a:lnTo>
                <a:lnTo>
                  <a:pt x="10490" y="0"/>
                </a:lnTo>
                <a:lnTo>
                  <a:pt x="10464" y="342"/>
                </a:lnTo>
                <a:lnTo>
                  <a:pt x="20027" y="342"/>
                </a:lnTo>
                <a:lnTo>
                  <a:pt x="19837" y="1866"/>
                </a:lnTo>
                <a:lnTo>
                  <a:pt x="9804" y="42583"/>
                </a:lnTo>
                <a:close/>
              </a:path>
            </a:pathLst>
          </a:custGeom>
          <a:solidFill>
            <a:srgbClr val="C1C1C1"/>
          </a:solidFill>
        </p:spPr>
        <p:txBody>
          <a:bodyPr wrap="square" lIns="0" tIns="0" rIns="0" bIns="0" rtlCol="0"/>
          <a:lstStyle/>
          <a:p/>
        </p:txBody>
      </p:sp>
      <p:sp>
        <p:nvSpPr>
          <p:cNvPr id="269" name="object 269"/>
          <p:cNvSpPr/>
          <p:nvPr/>
        </p:nvSpPr>
        <p:spPr>
          <a:xfrm>
            <a:off x="8420442" y="5704928"/>
            <a:ext cx="635" cy="1270"/>
          </a:xfrm>
          <a:custGeom>
            <a:avLst/>
            <a:gdLst/>
            <a:ahLst/>
            <a:cxnLst/>
            <a:rect l="l" t="t" r="r" b="b"/>
            <a:pathLst>
              <a:path w="634" h="1270">
                <a:moveTo>
                  <a:pt x="241" y="723"/>
                </a:moveTo>
                <a:lnTo>
                  <a:pt x="0" y="0"/>
                </a:lnTo>
                <a:lnTo>
                  <a:pt x="152" y="355"/>
                </a:lnTo>
                <a:lnTo>
                  <a:pt x="241" y="723"/>
                </a:lnTo>
                <a:close/>
              </a:path>
            </a:pathLst>
          </a:custGeom>
          <a:solidFill>
            <a:srgbClr val="C1C1C1"/>
          </a:solidFill>
        </p:spPr>
        <p:txBody>
          <a:bodyPr wrap="square" lIns="0" tIns="0" rIns="0" bIns="0" rtlCol="0"/>
          <a:lstStyle/>
          <a:p/>
        </p:txBody>
      </p:sp>
      <p:sp>
        <p:nvSpPr>
          <p:cNvPr id="270" name="object 270"/>
          <p:cNvSpPr/>
          <p:nvPr/>
        </p:nvSpPr>
        <p:spPr>
          <a:xfrm>
            <a:off x="12040539" y="5704928"/>
            <a:ext cx="635" cy="1270"/>
          </a:xfrm>
          <a:custGeom>
            <a:avLst/>
            <a:gdLst/>
            <a:ahLst/>
            <a:cxnLst/>
            <a:rect l="l" t="t" r="r" b="b"/>
            <a:pathLst>
              <a:path w="634" h="1270">
                <a:moveTo>
                  <a:pt x="0" y="723"/>
                </a:moveTo>
                <a:lnTo>
                  <a:pt x="88" y="355"/>
                </a:lnTo>
                <a:lnTo>
                  <a:pt x="241" y="0"/>
                </a:lnTo>
                <a:lnTo>
                  <a:pt x="0" y="723"/>
                </a:lnTo>
                <a:close/>
              </a:path>
            </a:pathLst>
          </a:custGeom>
          <a:solidFill>
            <a:srgbClr val="C1C1C1"/>
          </a:solidFill>
        </p:spPr>
        <p:txBody>
          <a:bodyPr wrap="square" lIns="0" tIns="0" rIns="0" bIns="0" rtlCol="0"/>
          <a:lstStyle/>
          <a:p/>
        </p:txBody>
      </p:sp>
      <p:sp>
        <p:nvSpPr>
          <p:cNvPr id="271" name="object 271"/>
          <p:cNvSpPr/>
          <p:nvPr/>
        </p:nvSpPr>
        <p:spPr>
          <a:xfrm>
            <a:off x="12023838" y="5705284"/>
            <a:ext cx="26670" cy="40005"/>
          </a:xfrm>
          <a:custGeom>
            <a:avLst/>
            <a:gdLst/>
            <a:ahLst/>
            <a:cxnLst/>
            <a:rect l="l" t="t" r="r" b="b"/>
            <a:pathLst>
              <a:path w="26670" h="40004">
                <a:moveTo>
                  <a:pt x="10337" y="39738"/>
                </a:moveTo>
                <a:lnTo>
                  <a:pt x="0" y="39738"/>
                </a:lnTo>
                <a:lnTo>
                  <a:pt x="342" y="39077"/>
                </a:lnTo>
                <a:lnTo>
                  <a:pt x="16789" y="0"/>
                </a:lnTo>
                <a:lnTo>
                  <a:pt x="16700" y="368"/>
                </a:lnTo>
                <a:lnTo>
                  <a:pt x="26504" y="368"/>
                </a:lnTo>
                <a:lnTo>
                  <a:pt x="25946" y="2641"/>
                </a:lnTo>
                <a:lnTo>
                  <a:pt x="25717" y="3352"/>
                </a:lnTo>
                <a:lnTo>
                  <a:pt x="10337" y="39738"/>
                </a:lnTo>
                <a:close/>
              </a:path>
            </a:pathLst>
          </a:custGeom>
          <a:solidFill>
            <a:srgbClr val="C1C1C1"/>
          </a:solidFill>
        </p:spPr>
        <p:txBody>
          <a:bodyPr wrap="square" lIns="0" tIns="0" rIns="0" bIns="0" rtlCol="0"/>
          <a:lstStyle/>
          <a:p/>
        </p:txBody>
      </p:sp>
      <p:sp>
        <p:nvSpPr>
          <p:cNvPr id="272" name="object 272"/>
          <p:cNvSpPr/>
          <p:nvPr/>
        </p:nvSpPr>
        <p:spPr>
          <a:xfrm>
            <a:off x="8437041" y="5744362"/>
            <a:ext cx="635" cy="1270"/>
          </a:xfrm>
          <a:custGeom>
            <a:avLst/>
            <a:gdLst/>
            <a:ahLst/>
            <a:cxnLst/>
            <a:rect l="l" t="t" r="r" b="b"/>
            <a:pathLst>
              <a:path w="634" h="1270">
                <a:moveTo>
                  <a:pt x="342" y="660"/>
                </a:moveTo>
                <a:lnTo>
                  <a:pt x="0" y="0"/>
                </a:lnTo>
                <a:lnTo>
                  <a:pt x="203" y="317"/>
                </a:lnTo>
                <a:lnTo>
                  <a:pt x="342" y="660"/>
                </a:lnTo>
                <a:close/>
              </a:path>
            </a:pathLst>
          </a:custGeom>
          <a:solidFill>
            <a:srgbClr val="C1C1C1"/>
          </a:solidFill>
        </p:spPr>
        <p:txBody>
          <a:bodyPr wrap="square" lIns="0" tIns="0" rIns="0" bIns="0" rtlCol="0"/>
          <a:lstStyle/>
          <a:p/>
        </p:txBody>
      </p:sp>
      <p:sp>
        <p:nvSpPr>
          <p:cNvPr id="273" name="object 273"/>
          <p:cNvSpPr/>
          <p:nvPr/>
        </p:nvSpPr>
        <p:spPr>
          <a:xfrm>
            <a:off x="12023838" y="5744362"/>
            <a:ext cx="635" cy="1270"/>
          </a:xfrm>
          <a:custGeom>
            <a:avLst/>
            <a:gdLst/>
            <a:ahLst/>
            <a:cxnLst/>
            <a:rect l="l" t="t" r="r" b="b"/>
            <a:pathLst>
              <a:path w="634" h="1270">
                <a:moveTo>
                  <a:pt x="0" y="660"/>
                </a:moveTo>
                <a:lnTo>
                  <a:pt x="139" y="317"/>
                </a:lnTo>
                <a:lnTo>
                  <a:pt x="342" y="0"/>
                </a:lnTo>
                <a:lnTo>
                  <a:pt x="0" y="660"/>
                </a:lnTo>
                <a:close/>
              </a:path>
            </a:pathLst>
          </a:custGeom>
          <a:solidFill>
            <a:srgbClr val="C1C1C1"/>
          </a:solidFill>
        </p:spPr>
        <p:txBody>
          <a:bodyPr wrap="square" lIns="0" tIns="0" rIns="0" bIns="0" rtlCol="0"/>
          <a:lstStyle/>
          <a:p/>
        </p:txBody>
      </p:sp>
      <p:sp>
        <p:nvSpPr>
          <p:cNvPr id="274" name="object 274"/>
          <p:cNvSpPr/>
          <p:nvPr/>
        </p:nvSpPr>
        <p:spPr>
          <a:xfrm>
            <a:off x="12001448" y="5744679"/>
            <a:ext cx="33020" cy="36830"/>
          </a:xfrm>
          <a:custGeom>
            <a:avLst/>
            <a:gdLst/>
            <a:ahLst/>
            <a:cxnLst/>
            <a:rect l="l" t="t" r="r" b="b"/>
            <a:pathLst>
              <a:path w="33020" h="36829">
                <a:moveTo>
                  <a:pt x="11214" y="36296"/>
                </a:moveTo>
                <a:lnTo>
                  <a:pt x="0" y="36296"/>
                </a:lnTo>
                <a:lnTo>
                  <a:pt x="431" y="35699"/>
                </a:lnTo>
                <a:lnTo>
                  <a:pt x="22529" y="0"/>
                </a:lnTo>
                <a:lnTo>
                  <a:pt x="22390" y="342"/>
                </a:lnTo>
                <a:lnTo>
                  <a:pt x="32727" y="342"/>
                </a:lnTo>
                <a:lnTo>
                  <a:pt x="31165" y="4051"/>
                </a:lnTo>
                <a:lnTo>
                  <a:pt x="30822" y="4711"/>
                </a:lnTo>
                <a:lnTo>
                  <a:pt x="11214" y="36296"/>
                </a:lnTo>
                <a:close/>
              </a:path>
            </a:pathLst>
          </a:custGeom>
          <a:solidFill>
            <a:srgbClr val="C1C1C1"/>
          </a:solidFill>
        </p:spPr>
        <p:txBody>
          <a:bodyPr wrap="square" lIns="0" tIns="0" rIns="0" bIns="0" rtlCol="0"/>
          <a:lstStyle/>
          <a:p/>
        </p:txBody>
      </p:sp>
      <p:sp>
        <p:nvSpPr>
          <p:cNvPr id="275" name="object 275"/>
          <p:cNvSpPr/>
          <p:nvPr/>
        </p:nvSpPr>
        <p:spPr>
          <a:xfrm>
            <a:off x="8459330" y="5780379"/>
            <a:ext cx="635" cy="635"/>
          </a:xfrm>
          <a:custGeom>
            <a:avLst/>
            <a:gdLst/>
            <a:ahLst/>
            <a:cxnLst/>
            <a:rect l="l" t="t" r="r" b="b"/>
            <a:pathLst>
              <a:path w="634" h="635">
                <a:moveTo>
                  <a:pt x="431" y="596"/>
                </a:moveTo>
                <a:lnTo>
                  <a:pt x="0" y="0"/>
                </a:lnTo>
                <a:lnTo>
                  <a:pt x="215" y="253"/>
                </a:lnTo>
                <a:lnTo>
                  <a:pt x="431" y="596"/>
                </a:lnTo>
                <a:close/>
              </a:path>
            </a:pathLst>
          </a:custGeom>
          <a:solidFill>
            <a:srgbClr val="C1C1C1"/>
          </a:solidFill>
        </p:spPr>
        <p:txBody>
          <a:bodyPr wrap="square" lIns="0" tIns="0" rIns="0" bIns="0" rtlCol="0"/>
          <a:lstStyle/>
          <a:p/>
        </p:txBody>
      </p:sp>
      <p:sp>
        <p:nvSpPr>
          <p:cNvPr id="276" name="object 276"/>
          <p:cNvSpPr/>
          <p:nvPr/>
        </p:nvSpPr>
        <p:spPr>
          <a:xfrm>
            <a:off x="12001448" y="5780379"/>
            <a:ext cx="635" cy="635"/>
          </a:xfrm>
          <a:custGeom>
            <a:avLst/>
            <a:gdLst/>
            <a:ahLst/>
            <a:cxnLst/>
            <a:rect l="l" t="t" r="r" b="b"/>
            <a:pathLst>
              <a:path w="634" h="635">
                <a:moveTo>
                  <a:pt x="0" y="596"/>
                </a:moveTo>
                <a:lnTo>
                  <a:pt x="203" y="253"/>
                </a:lnTo>
                <a:lnTo>
                  <a:pt x="431" y="0"/>
                </a:lnTo>
                <a:lnTo>
                  <a:pt x="0" y="596"/>
                </a:lnTo>
                <a:close/>
              </a:path>
            </a:pathLst>
          </a:custGeom>
          <a:solidFill>
            <a:srgbClr val="C1C1C1"/>
          </a:solidFill>
        </p:spPr>
        <p:txBody>
          <a:bodyPr wrap="square" lIns="0" tIns="0" rIns="0" bIns="0" rtlCol="0"/>
          <a:lstStyle/>
          <a:p/>
        </p:txBody>
      </p:sp>
      <p:sp>
        <p:nvSpPr>
          <p:cNvPr id="277" name="object 277"/>
          <p:cNvSpPr/>
          <p:nvPr/>
        </p:nvSpPr>
        <p:spPr>
          <a:xfrm>
            <a:off x="11973953" y="5780633"/>
            <a:ext cx="38735" cy="32384"/>
          </a:xfrm>
          <a:custGeom>
            <a:avLst/>
            <a:gdLst/>
            <a:ahLst/>
            <a:cxnLst/>
            <a:rect l="l" t="t" r="r" b="b"/>
            <a:pathLst>
              <a:path w="38734" h="32385">
                <a:moveTo>
                  <a:pt x="12560" y="32308"/>
                </a:moveTo>
                <a:lnTo>
                  <a:pt x="0" y="32308"/>
                </a:lnTo>
                <a:lnTo>
                  <a:pt x="520" y="31800"/>
                </a:lnTo>
                <a:lnTo>
                  <a:pt x="27698" y="0"/>
                </a:lnTo>
                <a:lnTo>
                  <a:pt x="27495" y="342"/>
                </a:lnTo>
                <a:lnTo>
                  <a:pt x="38709" y="342"/>
                </a:lnTo>
                <a:lnTo>
                  <a:pt x="35598" y="5359"/>
                </a:lnTo>
                <a:lnTo>
                  <a:pt x="35166" y="5956"/>
                </a:lnTo>
                <a:lnTo>
                  <a:pt x="12560" y="32308"/>
                </a:lnTo>
                <a:close/>
              </a:path>
            </a:pathLst>
          </a:custGeom>
          <a:solidFill>
            <a:srgbClr val="C1C1C1"/>
          </a:solidFill>
        </p:spPr>
        <p:txBody>
          <a:bodyPr wrap="square" lIns="0" tIns="0" rIns="0" bIns="0" rtlCol="0"/>
          <a:lstStyle/>
          <a:p/>
        </p:txBody>
      </p:sp>
      <p:sp>
        <p:nvSpPr>
          <p:cNvPr id="278" name="object 278"/>
          <p:cNvSpPr/>
          <p:nvPr/>
        </p:nvSpPr>
        <p:spPr>
          <a:xfrm>
            <a:off x="8486749" y="5812434"/>
            <a:ext cx="635" cy="635"/>
          </a:xfrm>
          <a:custGeom>
            <a:avLst/>
            <a:gdLst/>
            <a:ahLst/>
            <a:cxnLst/>
            <a:rect l="l" t="t" r="r" b="b"/>
            <a:pathLst>
              <a:path w="634" h="635">
                <a:moveTo>
                  <a:pt x="507" y="507"/>
                </a:moveTo>
                <a:lnTo>
                  <a:pt x="0" y="0"/>
                </a:lnTo>
                <a:lnTo>
                  <a:pt x="304" y="279"/>
                </a:lnTo>
                <a:lnTo>
                  <a:pt x="507" y="507"/>
                </a:lnTo>
                <a:close/>
              </a:path>
            </a:pathLst>
          </a:custGeom>
          <a:solidFill>
            <a:srgbClr val="C1C1C1"/>
          </a:solidFill>
        </p:spPr>
        <p:txBody>
          <a:bodyPr wrap="square" lIns="0" tIns="0" rIns="0" bIns="0" rtlCol="0"/>
          <a:lstStyle/>
          <a:p/>
        </p:txBody>
      </p:sp>
      <p:sp>
        <p:nvSpPr>
          <p:cNvPr id="279" name="object 279"/>
          <p:cNvSpPr/>
          <p:nvPr/>
        </p:nvSpPr>
        <p:spPr>
          <a:xfrm>
            <a:off x="11973953" y="5812434"/>
            <a:ext cx="635" cy="635"/>
          </a:xfrm>
          <a:custGeom>
            <a:avLst/>
            <a:gdLst/>
            <a:ahLst/>
            <a:cxnLst/>
            <a:rect l="l" t="t" r="r" b="b"/>
            <a:pathLst>
              <a:path w="634" h="635">
                <a:moveTo>
                  <a:pt x="0" y="507"/>
                </a:moveTo>
                <a:lnTo>
                  <a:pt x="241" y="228"/>
                </a:lnTo>
                <a:lnTo>
                  <a:pt x="520" y="0"/>
                </a:lnTo>
                <a:lnTo>
                  <a:pt x="0" y="507"/>
                </a:lnTo>
                <a:close/>
              </a:path>
            </a:pathLst>
          </a:custGeom>
          <a:solidFill>
            <a:srgbClr val="C1C1C1"/>
          </a:solidFill>
        </p:spPr>
        <p:txBody>
          <a:bodyPr wrap="square" lIns="0" tIns="0" rIns="0" bIns="0" rtlCol="0"/>
          <a:lstStyle/>
          <a:p/>
        </p:txBody>
      </p:sp>
      <p:sp>
        <p:nvSpPr>
          <p:cNvPr id="280" name="object 280"/>
          <p:cNvSpPr/>
          <p:nvPr/>
        </p:nvSpPr>
        <p:spPr>
          <a:xfrm>
            <a:off x="11941911" y="5812713"/>
            <a:ext cx="45085" cy="27940"/>
          </a:xfrm>
          <a:custGeom>
            <a:avLst/>
            <a:gdLst/>
            <a:ahLst/>
            <a:cxnLst/>
            <a:rect l="l" t="t" r="r" b="b"/>
            <a:pathLst>
              <a:path w="45084" h="27939">
                <a:moveTo>
                  <a:pt x="14643" y="27635"/>
                </a:moveTo>
                <a:lnTo>
                  <a:pt x="0" y="27635"/>
                </a:lnTo>
                <a:lnTo>
                  <a:pt x="596" y="27203"/>
                </a:lnTo>
                <a:lnTo>
                  <a:pt x="32245" y="0"/>
                </a:lnTo>
                <a:lnTo>
                  <a:pt x="32042" y="228"/>
                </a:lnTo>
                <a:lnTo>
                  <a:pt x="44602" y="228"/>
                </a:lnTo>
                <a:lnTo>
                  <a:pt x="39281" y="6426"/>
                </a:lnTo>
                <a:lnTo>
                  <a:pt x="38760" y="6946"/>
                </a:lnTo>
                <a:lnTo>
                  <a:pt x="14643" y="27635"/>
                </a:lnTo>
                <a:close/>
              </a:path>
            </a:pathLst>
          </a:custGeom>
          <a:solidFill>
            <a:srgbClr val="C1C1C1"/>
          </a:solidFill>
        </p:spPr>
        <p:txBody>
          <a:bodyPr wrap="square" lIns="0" tIns="0" rIns="0" bIns="0" rtlCol="0"/>
          <a:lstStyle/>
          <a:p/>
        </p:txBody>
      </p:sp>
      <p:sp>
        <p:nvSpPr>
          <p:cNvPr id="281" name="object 281"/>
          <p:cNvSpPr/>
          <p:nvPr/>
        </p:nvSpPr>
        <p:spPr>
          <a:xfrm>
            <a:off x="8518715" y="5839917"/>
            <a:ext cx="635" cy="635"/>
          </a:xfrm>
          <a:custGeom>
            <a:avLst/>
            <a:gdLst/>
            <a:ahLst/>
            <a:cxnLst/>
            <a:rect l="l" t="t" r="r" b="b"/>
            <a:pathLst>
              <a:path w="634" h="635">
                <a:moveTo>
                  <a:pt x="584" y="431"/>
                </a:moveTo>
                <a:lnTo>
                  <a:pt x="0" y="0"/>
                </a:lnTo>
                <a:lnTo>
                  <a:pt x="330" y="203"/>
                </a:lnTo>
                <a:lnTo>
                  <a:pt x="584" y="431"/>
                </a:lnTo>
                <a:close/>
              </a:path>
            </a:pathLst>
          </a:custGeom>
          <a:solidFill>
            <a:srgbClr val="C1C1C1"/>
          </a:solidFill>
        </p:spPr>
        <p:txBody>
          <a:bodyPr wrap="square" lIns="0" tIns="0" rIns="0" bIns="0" rtlCol="0"/>
          <a:lstStyle/>
          <a:p/>
        </p:txBody>
      </p:sp>
      <p:sp>
        <p:nvSpPr>
          <p:cNvPr id="282" name="object 282"/>
          <p:cNvSpPr/>
          <p:nvPr/>
        </p:nvSpPr>
        <p:spPr>
          <a:xfrm>
            <a:off x="11941911" y="5839917"/>
            <a:ext cx="635" cy="635"/>
          </a:xfrm>
          <a:custGeom>
            <a:avLst/>
            <a:gdLst/>
            <a:ahLst/>
            <a:cxnLst/>
            <a:rect l="l" t="t" r="r" b="b"/>
            <a:pathLst>
              <a:path w="634" h="635">
                <a:moveTo>
                  <a:pt x="0" y="431"/>
                </a:moveTo>
                <a:lnTo>
                  <a:pt x="304" y="177"/>
                </a:lnTo>
                <a:lnTo>
                  <a:pt x="596" y="0"/>
                </a:lnTo>
                <a:lnTo>
                  <a:pt x="0" y="431"/>
                </a:lnTo>
                <a:close/>
              </a:path>
            </a:pathLst>
          </a:custGeom>
          <a:solidFill>
            <a:srgbClr val="C1C1C1"/>
          </a:solidFill>
        </p:spPr>
        <p:txBody>
          <a:bodyPr wrap="square" lIns="0" tIns="0" rIns="0" bIns="0" rtlCol="0"/>
          <a:lstStyle/>
          <a:p/>
        </p:txBody>
      </p:sp>
      <p:sp>
        <p:nvSpPr>
          <p:cNvPr id="283" name="object 283"/>
          <p:cNvSpPr/>
          <p:nvPr/>
        </p:nvSpPr>
        <p:spPr>
          <a:xfrm>
            <a:off x="11905894" y="5840120"/>
            <a:ext cx="50800" cy="22860"/>
          </a:xfrm>
          <a:custGeom>
            <a:avLst/>
            <a:gdLst/>
            <a:ahLst/>
            <a:cxnLst/>
            <a:rect l="l" t="t" r="r" b="b"/>
            <a:pathLst>
              <a:path w="50800" h="22860">
                <a:moveTo>
                  <a:pt x="18059" y="22529"/>
                </a:moveTo>
                <a:lnTo>
                  <a:pt x="0" y="22529"/>
                </a:lnTo>
                <a:lnTo>
                  <a:pt x="660" y="22186"/>
                </a:lnTo>
                <a:lnTo>
                  <a:pt x="36271" y="0"/>
                </a:lnTo>
                <a:lnTo>
                  <a:pt x="36017" y="228"/>
                </a:lnTo>
                <a:lnTo>
                  <a:pt x="50660" y="228"/>
                </a:lnTo>
                <a:lnTo>
                  <a:pt x="42227" y="7467"/>
                </a:lnTo>
                <a:lnTo>
                  <a:pt x="41630" y="7899"/>
                </a:lnTo>
                <a:lnTo>
                  <a:pt x="18059" y="22529"/>
                </a:lnTo>
                <a:close/>
              </a:path>
            </a:pathLst>
          </a:custGeom>
          <a:solidFill>
            <a:srgbClr val="C1C1C1"/>
          </a:solidFill>
        </p:spPr>
        <p:txBody>
          <a:bodyPr wrap="square" lIns="0" tIns="0" rIns="0" bIns="0" rtlCol="0"/>
          <a:lstStyle/>
          <a:p/>
        </p:txBody>
      </p:sp>
      <p:sp>
        <p:nvSpPr>
          <p:cNvPr id="284" name="object 284"/>
          <p:cNvSpPr/>
          <p:nvPr/>
        </p:nvSpPr>
        <p:spPr>
          <a:xfrm>
            <a:off x="8554669" y="5862307"/>
            <a:ext cx="1270" cy="635"/>
          </a:xfrm>
          <a:custGeom>
            <a:avLst/>
            <a:gdLst/>
            <a:ahLst/>
            <a:cxnLst/>
            <a:rect l="l" t="t" r="r" b="b"/>
            <a:pathLst>
              <a:path w="1270" h="635">
                <a:moveTo>
                  <a:pt x="647" y="342"/>
                </a:moveTo>
                <a:lnTo>
                  <a:pt x="0" y="0"/>
                </a:lnTo>
                <a:lnTo>
                  <a:pt x="330" y="139"/>
                </a:lnTo>
                <a:lnTo>
                  <a:pt x="647" y="342"/>
                </a:lnTo>
                <a:close/>
              </a:path>
            </a:pathLst>
          </a:custGeom>
          <a:solidFill>
            <a:srgbClr val="C1C1C1"/>
          </a:solidFill>
        </p:spPr>
        <p:txBody>
          <a:bodyPr wrap="square" lIns="0" tIns="0" rIns="0" bIns="0" rtlCol="0"/>
          <a:lstStyle/>
          <a:p/>
        </p:txBody>
      </p:sp>
      <p:sp>
        <p:nvSpPr>
          <p:cNvPr id="285" name="object 285"/>
          <p:cNvSpPr/>
          <p:nvPr/>
        </p:nvSpPr>
        <p:spPr>
          <a:xfrm>
            <a:off x="11905894" y="5862307"/>
            <a:ext cx="1270" cy="635"/>
          </a:xfrm>
          <a:custGeom>
            <a:avLst/>
            <a:gdLst/>
            <a:ahLst/>
            <a:cxnLst/>
            <a:rect l="l" t="t" r="r" b="b"/>
            <a:pathLst>
              <a:path w="1270" h="635">
                <a:moveTo>
                  <a:pt x="0" y="342"/>
                </a:moveTo>
                <a:lnTo>
                  <a:pt x="355" y="126"/>
                </a:lnTo>
                <a:lnTo>
                  <a:pt x="660" y="0"/>
                </a:lnTo>
                <a:lnTo>
                  <a:pt x="0" y="342"/>
                </a:lnTo>
                <a:close/>
              </a:path>
            </a:pathLst>
          </a:custGeom>
          <a:solidFill>
            <a:srgbClr val="C1C1C1"/>
          </a:solidFill>
        </p:spPr>
        <p:txBody>
          <a:bodyPr wrap="square" lIns="0" tIns="0" rIns="0" bIns="0" rtlCol="0"/>
          <a:lstStyle/>
          <a:p/>
        </p:txBody>
      </p:sp>
      <p:sp>
        <p:nvSpPr>
          <p:cNvPr id="286" name="object 286"/>
          <p:cNvSpPr/>
          <p:nvPr/>
        </p:nvSpPr>
        <p:spPr>
          <a:xfrm>
            <a:off x="8554973" y="5862434"/>
            <a:ext cx="635" cy="635"/>
          </a:xfrm>
          <a:custGeom>
            <a:avLst/>
            <a:gdLst/>
            <a:ahLst/>
            <a:cxnLst/>
            <a:rect l="l" t="t" r="r" b="b"/>
            <a:pathLst>
              <a:path w="634" h="635">
                <a:moveTo>
                  <a:pt x="507" y="215"/>
                </a:moveTo>
                <a:lnTo>
                  <a:pt x="342" y="215"/>
                </a:lnTo>
                <a:lnTo>
                  <a:pt x="0" y="0"/>
                </a:lnTo>
                <a:lnTo>
                  <a:pt x="507" y="215"/>
                </a:lnTo>
                <a:close/>
              </a:path>
            </a:pathLst>
          </a:custGeom>
          <a:solidFill>
            <a:srgbClr val="C1C1C1"/>
          </a:solidFill>
        </p:spPr>
        <p:txBody>
          <a:bodyPr wrap="square" lIns="0" tIns="0" rIns="0" bIns="0" rtlCol="0"/>
          <a:lstStyle/>
          <a:p/>
        </p:txBody>
      </p:sp>
      <p:sp>
        <p:nvSpPr>
          <p:cNvPr id="287" name="object 287"/>
          <p:cNvSpPr/>
          <p:nvPr/>
        </p:nvSpPr>
        <p:spPr>
          <a:xfrm>
            <a:off x="11866816" y="5862446"/>
            <a:ext cx="57150" cy="17145"/>
          </a:xfrm>
          <a:custGeom>
            <a:avLst/>
            <a:gdLst/>
            <a:ahLst/>
            <a:cxnLst/>
            <a:rect l="l" t="t" r="r" b="b"/>
            <a:pathLst>
              <a:path w="57150" h="17145">
                <a:moveTo>
                  <a:pt x="0" y="16649"/>
                </a:moveTo>
                <a:lnTo>
                  <a:pt x="39395" y="0"/>
                </a:lnTo>
                <a:lnTo>
                  <a:pt x="39077" y="203"/>
                </a:lnTo>
                <a:lnTo>
                  <a:pt x="57137" y="203"/>
                </a:lnTo>
                <a:lnTo>
                  <a:pt x="44107" y="8293"/>
                </a:lnTo>
                <a:lnTo>
                  <a:pt x="43446" y="8636"/>
                </a:lnTo>
                <a:lnTo>
                  <a:pt x="24688" y="16560"/>
                </a:lnTo>
                <a:lnTo>
                  <a:pt x="0" y="16649"/>
                </a:lnTo>
                <a:close/>
              </a:path>
            </a:pathLst>
          </a:custGeom>
          <a:solidFill>
            <a:srgbClr val="C1C1C1"/>
          </a:solidFill>
        </p:spPr>
        <p:txBody>
          <a:bodyPr wrap="square" lIns="0" tIns="0" rIns="0" bIns="0" rtlCol="0"/>
          <a:lstStyle/>
          <a:p/>
        </p:txBody>
      </p:sp>
      <p:sp>
        <p:nvSpPr>
          <p:cNvPr id="288" name="object 288"/>
          <p:cNvSpPr/>
          <p:nvPr/>
        </p:nvSpPr>
        <p:spPr>
          <a:xfrm>
            <a:off x="8594038" y="5879007"/>
            <a:ext cx="1270" cy="635"/>
          </a:xfrm>
          <a:custGeom>
            <a:avLst/>
            <a:gdLst/>
            <a:ahLst/>
            <a:cxnLst/>
            <a:rect l="l" t="t" r="r" b="b"/>
            <a:pathLst>
              <a:path w="1270" h="635">
                <a:moveTo>
                  <a:pt x="711" y="241"/>
                </a:moveTo>
                <a:lnTo>
                  <a:pt x="0" y="0"/>
                </a:lnTo>
                <a:lnTo>
                  <a:pt x="355" y="88"/>
                </a:lnTo>
                <a:lnTo>
                  <a:pt x="711" y="241"/>
                </a:lnTo>
                <a:close/>
              </a:path>
            </a:pathLst>
          </a:custGeom>
          <a:solidFill>
            <a:srgbClr val="C1C1C1"/>
          </a:solidFill>
        </p:spPr>
        <p:txBody>
          <a:bodyPr wrap="square" lIns="0" tIns="0" rIns="0" bIns="0" rtlCol="0"/>
          <a:lstStyle/>
          <a:p/>
        </p:txBody>
      </p:sp>
      <p:sp>
        <p:nvSpPr>
          <p:cNvPr id="289" name="object 289"/>
          <p:cNvSpPr/>
          <p:nvPr/>
        </p:nvSpPr>
        <p:spPr>
          <a:xfrm>
            <a:off x="11866460" y="5879007"/>
            <a:ext cx="1270" cy="635"/>
          </a:xfrm>
          <a:custGeom>
            <a:avLst/>
            <a:gdLst/>
            <a:ahLst/>
            <a:cxnLst/>
            <a:rect l="l" t="t" r="r" b="b"/>
            <a:pathLst>
              <a:path w="1270" h="635">
                <a:moveTo>
                  <a:pt x="0" y="241"/>
                </a:moveTo>
                <a:lnTo>
                  <a:pt x="381" y="76"/>
                </a:lnTo>
                <a:lnTo>
                  <a:pt x="723" y="0"/>
                </a:lnTo>
                <a:lnTo>
                  <a:pt x="0" y="241"/>
                </a:lnTo>
                <a:close/>
              </a:path>
            </a:pathLst>
          </a:custGeom>
          <a:solidFill>
            <a:srgbClr val="C1C1C1"/>
          </a:solidFill>
        </p:spPr>
        <p:txBody>
          <a:bodyPr wrap="square" lIns="0" tIns="0" rIns="0" bIns="0" rtlCol="0"/>
          <a:lstStyle/>
          <a:p/>
        </p:txBody>
      </p:sp>
      <p:sp>
        <p:nvSpPr>
          <p:cNvPr id="290" name="object 290"/>
          <p:cNvSpPr/>
          <p:nvPr/>
        </p:nvSpPr>
        <p:spPr>
          <a:xfrm>
            <a:off x="11866460" y="5879128"/>
            <a:ext cx="25400" cy="0"/>
          </a:xfrm>
          <a:custGeom>
            <a:avLst/>
            <a:gdLst/>
            <a:ahLst/>
            <a:cxnLst/>
            <a:rect l="l" t="t" r="r" b="b"/>
            <a:pathLst>
              <a:path w="25400">
                <a:moveTo>
                  <a:pt x="0" y="0"/>
                </a:moveTo>
                <a:lnTo>
                  <a:pt x="25044" y="0"/>
                </a:lnTo>
              </a:path>
            </a:pathLst>
          </a:custGeom>
          <a:ln w="3175">
            <a:solidFill>
              <a:srgbClr val="C1C1C1"/>
            </a:solidFill>
          </a:ln>
        </p:spPr>
        <p:txBody>
          <a:bodyPr wrap="square" lIns="0" tIns="0" rIns="0" bIns="0" rtlCol="0"/>
          <a:lstStyle/>
          <a:p/>
        </p:txBody>
      </p:sp>
      <p:sp>
        <p:nvSpPr>
          <p:cNvPr id="291" name="object 291"/>
          <p:cNvSpPr/>
          <p:nvPr/>
        </p:nvSpPr>
        <p:spPr>
          <a:xfrm>
            <a:off x="8594369" y="5879084"/>
            <a:ext cx="1270" cy="635"/>
          </a:xfrm>
          <a:custGeom>
            <a:avLst/>
            <a:gdLst/>
            <a:ahLst/>
            <a:cxnLst/>
            <a:rect l="l" t="t" r="r" b="b"/>
            <a:pathLst>
              <a:path w="1270" h="635">
                <a:moveTo>
                  <a:pt x="647" y="165"/>
                </a:moveTo>
                <a:lnTo>
                  <a:pt x="380" y="165"/>
                </a:lnTo>
                <a:lnTo>
                  <a:pt x="0" y="0"/>
                </a:lnTo>
                <a:lnTo>
                  <a:pt x="647" y="165"/>
                </a:lnTo>
                <a:close/>
              </a:path>
            </a:pathLst>
          </a:custGeom>
          <a:solidFill>
            <a:srgbClr val="C1C1C1"/>
          </a:solidFill>
        </p:spPr>
        <p:txBody>
          <a:bodyPr wrap="square" lIns="0" tIns="0" rIns="0" bIns="0" rtlCol="0"/>
          <a:lstStyle/>
          <a:p/>
        </p:txBody>
      </p:sp>
      <p:sp>
        <p:nvSpPr>
          <p:cNvPr id="292" name="object 292"/>
          <p:cNvSpPr/>
          <p:nvPr/>
        </p:nvSpPr>
        <p:spPr>
          <a:xfrm>
            <a:off x="11824195" y="5879096"/>
            <a:ext cx="67310" cy="10795"/>
          </a:xfrm>
          <a:custGeom>
            <a:avLst/>
            <a:gdLst/>
            <a:ahLst/>
            <a:cxnLst/>
            <a:rect l="l" t="t" r="r" b="b"/>
            <a:pathLst>
              <a:path w="67309" h="10795">
                <a:moveTo>
                  <a:pt x="600" y="10401"/>
                </a:moveTo>
                <a:lnTo>
                  <a:pt x="749" y="10375"/>
                </a:lnTo>
                <a:lnTo>
                  <a:pt x="507" y="10375"/>
                </a:lnTo>
                <a:lnTo>
                  <a:pt x="42621" y="0"/>
                </a:lnTo>
                <a:lnTo>
                  <a:pt x="42265" y="152"/>
                </a:lnTo>
                <a:lnTo>
                  <a:pt x="66738" y="152"/>
                </a:lnTo>
                <a:lnTo>
                  <a:pt x="45974" y="8928"/>
                </a:lnTo>
                <a:lnTo>
                  <a:pt x="45262" y="9156"/>
                </a:lnTo>
                <a:lnTo>
                  <a:pt x="40309" y="10375"/>
                </a:lnTo>
                <a:lnTo>
                  <a:pt x="600" y="10401"/>
                </a:lnTo>
                <a:close/>
              </a:path>
              <a:path w="67309" h="10795">
                <a:moveTo>
                  <a:pt x="599" y="10401"/>
                </a:moveTo>
                <a:lnTo>
                  <a:pt x="406" y="10401"/>
                </a:lnTo>
                <a:lnTo>
                  <a:pt x="600" y="10401"/>
                </a:lnTo>
                <a:close/>
              </a:path>
              <a:path w="67309" h="10795">
                <a:moveTo>
                  <a:pt x="39801" y="10502"/>
                </a:moveTo>
                <a:lnTo>
                  <a:pt x="0" y="10502"/>
                </a:lnTo>
                <a:lnTo>
                  <a:pt x="599" y="10401"/>
                </a:lnTo>
                <a:lnTo>
                  <a:pt x="40195" y="10401"/>
                </a:lnTo>
                <a:lnTo>
                  <a:pt x="39801" y="10502"/>
                </a:lnTo>
                <a:close/>
              </a:path>
            </a:pathLst>
          </a:custGeom>
          <a:solidFill>
            <a:srgbClr val="C1C1C1"/>
          </a:solidFill>
        </p:spPr>
        <p:txBody>
          <a:bodyPr wrap="square" lIns="0" tIns="0" rIns="0" bIns="0" rtlCol="0"/>
          <a:lstStyle/>
          <a:p/>
        </p:txBody>
      </p:sp>
      <p:sp>
        <p:nvSpPr>
          <p:cNvPr id="293" name="object 293"/>
          <p:cNvSpPr/>
          <p:nvPr/>
        </p:nvSpPr>
        <p:spPr>
          <a:xfrm>
            <a:off x="11779631" y="5891314"/>
            <a:ext cx="84455" cy="0"/>
          </a:xfrm>
          <a:custGeom>
            <a:avLst/>
            <a:gdLst/>
            <a:ahLst/>
            <a:cxnLst/>
            <a:rect l="l" t="t" r="r" b="b"/>
            <a:pathLst>
              <a:path w="84454">
                <a:moveTo>
                  <a:pt x="0" y="0"/>
                </a:moveTo>
                <a:lnTo>
                  <a:pt x="84366" y="0"/>
                </a:lnTo>
              </a:path>
            </a:pathLst>
          </a:custGeom>
          <a:ln w="3632">
            <a:solidFill>
              <a:srgbClr val="C1C1C1"/>
            </a:solidFill>
          </a:ln>
        </p:spPr>
        <p:txBody>
          <a:bodyPr wrap="square" lIns="0" tIns="0" rIns="0" bIns="0" rtlCol="0"/>
          <a:lstStyle/>
          <a:p/>
        </p:txBody>
      </p:sp>
      <p:sp>
        <p:nvSpPr>
          <p:cNvPr id="294" name="object 294"/>
          <p:cNvSpPr/>
          <p:nvPr/>
        </p:nvSpPr>
        <p:spPr>
          <a:xfrm>
            <a:off x="8681440" y="5893124"/>
            <a:ext cx="3098800" cy="0"/>
          </a:xfrm>
          <a:custGeom>
            <a:avLst/>
            <a:gdLst/>
            <a:ahLst/>
            <a:cxnLst/>
            <a:rect l="l" t="t" r="r" b="b"/>
            <a:pathLst>
              <a:path w="3098800">
                <a:moveTo>
                  <a:pt x="0" y="0"/>
                </a:moveTo>
                <a:lnTo>
                  <a:pt x="3098342" y="0"/>
                </a:lnTo>
              </a:path>
            </a:pathLst>
          </a:custGeom>
          <a:ln w="3175">
            <a:solidFill>
              <a:srgbClr val="C1C1C1"/>
            </a:solidFill>
          </a:ln>
        </p:spPr>
        <p:txBody>
          <a:bodyPr wrap="square" lIns="0" tIns="0" rIns="0" bIns="0" rtlCol="0"/>
          <a:lstStyle/>
          <a:p/>
        </p:txBody>
      </p:sp>
      <p:sp>
        <p:nvSpPr>
          <p:cNvPr id="295" name="object 295"/>
          <p:cNvSpPr/>
          <p:nvPr/>
        </p:nvSpPr>
        <p:spPr>
          <a:xfrm>
            <a:off x="4333189" y="6529006"/>
            <a:ext cx="97790" cy="31750"/>
          </a:xfrm>
          <a:custGeom>
            <a:avLst/>
            <a:gdLst/>
            <a:ahLst/>
            <a:cxnLst/>
            <a:rect l="l" t="t" r="r" b="b"/>
            <a:pathLst>
              <a:path w="97789" h="31750">
                <a:moveTo>
                  <a:pt x="2578" y="31610"/>
                </a:moveTo>
                <a:lnTo>
                  <a:pt x="0" y="22440"/>
                </a:lnTo>
                <a:lnTo>
                  <a:pt x="97332" y="0"/>
                </a:lnTo>
                <a:lnTo>
                  <a:pt x="2578" y="31610"/>
                </a:lnTo>
                <a:close/>
              </a:path>
            </a:pathLst>
          </a:custGeom>
          <a:solidFill>
            <a:srgbClr val="C1C1C1"/>
          </a:solidFill>
        </p:spPr>
        <p:txBody>
          <a:bodyPr wrap="square" lIns="0" tIns="0" rIns="0" bIns="0" rtlCol="0"/>
          <a:lstStyle/>
          <a:p/>
        </p:txBody>
      </p:sp>
      <p:sp>
        <p:nvSpPr>
          <p:cNvPr id="296" name="object 296"/>
          <p:cNvSpPr txBox="1"/>
          <p:nvPr/>
        </p:nvSpPr>
        <p:spPr>
          <a:xfrm>
            <a:off x="8562847" y="4478035"/>
            <a:ext cx="3335654" cy="1095375"/>
          </a:xfrm>
          <a:prstGeom prst="rect">
            <a:avLst/>
          </a:prstGeom>
        </p:spPr>
        <p:txBody>
          <a:bodyPr vert="horz" wrap="square" lIns="0" tIns="0" rIns="0" bIns="0" rtlCol="0">
            <a:spAutoFit/>
          </a:bodyPr>
          <a:lstStyle/>
          <a:p>
            <a:pPr marL="12700" marR="5080">
              <a:lnSpc>
                <a:spcPct val="102000"/>
              </a:lnSpc>
            </a:pPr>
            <a:r>
              <a:rPr sz="1400" spc="-5" dirty="0">
                <a:latin typeface="Arial Unicode MS" panose="020B0604020202020204" charset="-122"/>
                <a:cs typeface="Arial Unicode MS" panose="020B0604020202020204" charset="-122"/>
              </a:rPr>
              <a:t>费用总额不得超过可加计扣除研发费用总 </a:t>
            </a:r>
            <a:r>
              <a:rPr sz="1400" spc="-340" dirty="0">
                <a:latin typeface="Arial Unicode MS" panose="020B0604020202020204" charset="-122"/>
                <a:cs typeface="Arial Unicode MS" panose="020B0604020202020204" charset="-122"/>
              </a:rPr>
              <a:t> </a:t>
            </a:r>
            <a:r>
              <a:rPr sz="1400" spc="-5" dirty="0">
                <a:latin typeface="Arial Unicode MS" panose="020B0604020202020204" charset="-122"/>
                <a:cs typeface="Arial Unicode MS" panose="020B0604020202020204" charset="-122"/>
              </a:rPr>
              <a:t>额的</a:t>
            </a:r>
            <a:r>
              <a:rPr sz="1400" spc="-5" dirty="0">
                <a:latin typeface="Arial" panose="020B0604020202020204"/>
                <a:cs typeface="Arial" panose="020B0604020202020204"/>
              </a:rPr>
              <a:t>10%</a:t>
            </a:r>
            <a:r>
              <a:rPr sz="1400" spc="-5" dirty="0">
                <a:latin typeface="Arial Unicode MS" panose="020B0604020202020204" charset="-122"/>
                <a:cs typeface="Arial Unicode MS" panose="020B0604020202020204" charset="-122"/>
              </a:rPr>
              <a:t>，</a:t>
            </a:r>
            <a:r>
              <a:rPr sz="1400" b="1" spc="-5" dirty="0">
                <a:latin typeface="Arial" panose="020B0604020202020204"/>
                <a:cs typeface="Arial" panose="020B0604020202020204"/>
              </a:rPr>
              <a:t>34</a:t>
            </a:r>
            <a:r>
              <a:rPr sz="1400" b="1" spc="-5" dirty="0">
                <a:latin typeface="Microsoft JhengHei" panose="020B0604030504040204" charset="-120"/>
                <a:cs typeface="Microsoft JhengHei" panose="020B0604030504040204" charset="-120"/>
              </a:rPr>
              <a:t>行</a:t>
            </a:r>
            <a:r>
              <a:rPr sz="1400" spc="-5" dirty="0">
                <a:latin typeface="Arial Unicode MS" panose="020B0604020202020204" charset="-122"/>
                <a:cs typeface="Arial Unicode MS" panose="020B0604020202020204" charset="-122"/>
              </a:rPr>
              <a:t>根据研发活动分析汇总填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报，即</a:t>
            </a:r>
            <a:r>
              <a:rPr sz="1400" b="1" spc="10" dirty="0">
                <a:latin typeface="Microsoft JhengHei" panose="020B0604030504040204" charset="-120"/>
                <a:cs typeface="Microsoft JhengHei" panose="020B0604030504040204" charset="-120"/>
              </a:rPr>
              <a:t>单个项目的</a:t>
            </a:r>
            <a:r>
              <a:rPr sz="1400" b="1" spc="5" dirty="0">
                <a:latin typeface="Microsoft JhengHei" panose="020B0604030504040204" charset="-120"/>
                <a:cs typeface="Microsoft JhengHei" panose="020B0604030504040204" charset="-120"/>
              </a:rPr>
              <a:t>其他</a:t>
            </a:r>
            <a:r>
              <a:rPr sz="1400" b="1" spc="-10" dirty="0">
                <a:latin typeface="Microsoft JhengHei" panose="020B0604030504040204" charset="-120"/>
                <a:cs typeface="Microsoft JhengHei" panose="020B0604030504040204" charset="-120"/>
              </a:rPr>
              <a:t>相</a:t>
            </a:r>
            <a:r>
              <a:rPr sz="1400" b="1" spc="5" dirty="0">
                <a:latin typeface="Microsoft JhengHei" panose="020B0604030504040204" charset="-120"/>
                <a:cs typeface="Microsoft JhengHei" panose="020B0604030504040204" charset="-120"/>
              </a:rPr>
              <a:t>关费</a:t>
            </a:r>
            <a:r>
              <a:rPr sz="1400" b="1" spc="-10" dirty="0">
                <a:latin typeface="Microsoft JhengHei" panose="020B0604030504040204" charset="-120"/>
                <a:cs typeface="Microsoft JhengHei" panose="020B0604030504040204" charset="-120"/>
              </a:rPr>
              <a:t>用</a:t>
            </a:r>
            <a:r>
              <a:rPr sz="1400" b="1" spc="5" dirty="0">
                <a:latin typeface="Microsoft JhengHei" panose="020B0604030504040204" charset="-120"/>
                <a:cs typeface="Microsoft JhengHei" panose="020B0604030504040204" charset="-120"/>
              </a:rPr>
              <a:t>限额</a:t>
            </a:r>
            <a:r>
              <a:rPr sz="1400" b="1" spc="-25" dirty="0">
                <a:latin typeface="Arial" panose="020B0604020202020204"/>
                <a:cs typeface="Arial" panose="020B0604020202020204"/>
              </a:rPr>
              <a:t>=</a:t>
            </a:r>
            <a:r>
              <a:rPr sz="1400" b="1" dirty="0">
                <a:latin typeface="Microsoft JhengHei" panose="020B0604030504040204" charset="-120"/>
                <a:cs typeface="Microsoft JhengHei" panose="020B0604030504040204" charset="-120"/>
              </a:rPr>
              <a:t>单个  </a:t>
            </a:r>
            <a:r>
              <a:rPr sz="1400" b="1" spc="-10" dirty="0">
                <a:latin typeface="Microsoft JhengHei" panose="020B0604030504040204" charset="-120"/>
                <a:cs typeface="Microsoft JhengHei" panose="020B0604030504040204" charset="-120"/>
              </a:rPr>
              <a:t>项目第一至五项费用之和</a:t>
            </a:r>
            <a:r>
              <a:rPr sz="1400" b="1" spc="-10" dirty="0">
                <a:latin typeface="Century Gothic" panose="020B0502020202020204"/>
                <a:cs typeface="Century Gothic" panose="020B0502020202020204"/>
              </a:rPr>
              <a:t>×</a:t>
            </a:r>
            <a:r>
              <a:rPr sz="1400" b="1" spc="-10" dirty="0">
                <a:latin typeface="Arial" panose="020B0604020202020204"/>
                <a:cs typeface="Arial" panose="020B0604020202020204"/>
              </a:rPr>
              <a:t>10%/(1-10%)</a:t>
            </a:r>
            <a:r>
              <a:rPr sz="1400" b="1" spc="-10" dirty="0">
                <a:latin typeface="Microsoft JhengHei" panose="020B0604030504040204" charset="-120"/>
                <a:cs typeface="Microsoft JhengHei" panose="020B0604030504040204" charset="-120"/>
              </a:rPr>
              <a:t>， </a:t>
            </a:r>
            <a:r>
              <a:rPr sz="1400" b="1" spc="-245" dirty="0">
                <a:latin typeface="Microsoft JhengHei" panose="020B0604030504040204" charset="-120"/>
                <a:cs typeface="Microsoft JhengHei" panose="020B0604030504040204" charset="-120"/>
              </a:rPr>
              <a:t> </a:t>
            </a:r>
            <a:r>
              <a:rPr sz="1400" b="1" dirty="0">
                <a:latin typeface="Microsoft JhengHei" panose="020B0604030504040204" charset="-120"/>
                <a:cs typeface="Microsoft JhengHei" panose="020B0604030504040204" charset="-120"/>
              </a:rPr>
              <a:t>再与</a:t>
            </a:r>
            <a:r>
              <a:rPr sz="1400" b="1" dirty="0">
                <a:latin typeface="Arial" panose="020B0604020202020204"/>
                <a:cs typeface="Arial" panose="020B0604020202020204"/>
              </a:rPr>
              <a:t>28</a:t>
            </a:r>
            <a:r>
              <a:rPr sz="1400" b="1" dirty="0">
                <a:latin typeface="Microsoft JhengHei" panose="020B0604030504040204" charset="-120"/>
                <a:cs typeface="Microsoft JhengHei" panose="020B0604030504040204" charset="-120"/>
              </a:rPr>
              <a:t>行比较取孰小值，最后汇总填报。</a:t>
            </a:r>
            <a:endParaRPr sz="1400">
              <a:latin typeface="Microsoft JhengHei" panose="020B0604030504040204" charset="-120"/>
              <a:cs typeface="Microsoft JhengHei" panose="020B0604030504040204" charset="-12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231891" y="252984"/>
            <a:ext cx="6338316" cy="483108"/>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800" spc="-5" dirty="0"/>
              <a:t>调整及填报情况详解</a:t>
            </a:r>
            <a:endParaRPr sz="2800"/>
          </a:p>
        </p:txBody>
      </p:sp>
      <p:sp>
        <p:nvSpPr>
          <p:cNvPr id="6" name="object 6"/>
          <p:cNvSpPr txBox="1"/>
          <p:nvPr/>
        </p:nvSpPr>
        <p:spPr>
          <a:xfrm>
            <a:off x="5406897" y="200152"/>
            <a:ext cx="4328160" cy="315595"/>
          </a:xfrm>
          <a:prstGeom prst="rect">
            <a:avLst/>
          </a:prstGeom>
        </p:spPr>
        <p:txBody>
          <a:bodyPr vert="horz" wrap="square" lIns="0" tIns="0" rIns="0" bIns="0" rtlCol="0">
            <a:spAutoFit/>
          </a:bodyPr>
          <a:lstStyle/>
          <a:p>
            <a:pPr marL="12700">
              <a:lnSpc>
                <a:spcPct val="100000"/>
              </a:lnSpc>
            </a:pPr>
            <a:r>
              <a:rPr sz="2000" spc="-10" dirty="0">
                <a:solidFill>
                  <a:srgbClr val="FFFFFF"/>
                </a:solidFill>
                <a:latin typeface="Arial Unicode MS" panose="020B0604020202020204" charset="-122"/>
                <a:cs typeface="Arial Unicode MS" panose="020B0604020202020204" charset="-122"/>
              </a:rPr>
              <a:t>研发费用加计扣除优惠明细表</a:t>
            </a:r>
            <a:r>
              <a:rPr sz="2000" spc="-10" dirty="0">
                <a:solidFill>
                  <a:srgbClr val="FFFFFF"/>
                </a:solidFill>
                <a:latin typeface="Arial" panose="020B0604020202020204"/>
                <a:cs typeface="Arial" panose="020B0604020202020204"/>
              </a:rPr>
              <a:t>A107012</a:t>
            </a:r>
            <a:endParaRPr sz="2000">
              <a:latin typeface="Arial" panose="020B0604020202020204"/>
              <a:cs typeface="Arial" panose="020B0604020202020204"/>
            </a:endParaRPr>
          </a:p>
        </p:txBody>
      </p:sp>
      <p:sp>
        <p:nvSpPr>
          <p:cNvPr id="7" name="object 7"/>
          <p:cNvSpPr/>
          <p:nvPr/>
        </p:nvSpPr>
        <p:spPr>
          <a:xfrm>
            <a:off x="332041" y="3136201"/>
            <a:ext cx="11430635" cy="3539490"/>
          </a:xfrm>
          <a:custGeom>
            <a:avLst/>
            <a:gdLst/>
            <a:ahLst/>
            <a:cxnLst/>
            <a:rect l="l" t="t" r="r" b="b"/>
            <a:pathLst>
              <a:path w="11430635" h="3539490">
                <a:moveTo>
                  <a:pt x="11425618" y="3539109"/>
                </a:moveTo>
                <a:lnTo>
                  <a:pt x="4762" y="3539109"/>
                </a:lnTo>
                <a:lnTo>
                  <a:pt x="3289" y="3538880"/>
                </a:lnTo>
                <a:lnTo>
                  <a:pt x="1968" y="3538194"/>
                </a:lnTo>
                <a:lnTo>
                  <a:pt x="914" y="3537140"/>
                </a:lnTo>
                <a:lnTo>
                  <a:pt x="228" y="3535819"/>
                </a:lnTo>
                <a:lnTo>
                  <a:pt x="0" y="3534346"/>
                </a:lnTo>
                <a:lnTo>
                  <a:pt x="0" y="4762"/>
                </a:lnTo>
                <a:lnTo>
                  <a:pt x="4762" y="0"/>
                </a:lnTo>
                <a:lnTo>
                  <a:pt x="11425618" y="0"/>
                </a:lnTo>
                <a:lnTo>
                  <a:pt x="11430381" y="4762"/>
                </a:lnTo>
                <a:lnTo>
                  <a:pt x="9525" y="4762"/>
                </a:lnTo>
                <a:lnTo>
                  <a:pt x="4762" y="9525"/>
                </a:lnTo>
                <a:lnTo>
                  <a:pt x="9525" y="9525"/>
                </a:lnTo>
                <a:lnTo>
                  <a:pt x="9525" y="3529584"/>
                </a:lnTo>
                <a:lnTo>
                  <a:pt x="4762" y="3529584"/>
                </a:lnTo>
                <a:lnTo>
                  <a:pt x="9525" y="3534346"/>
                </a:lnTo>
                <a:lnTo>
                  <a:pt x="11430381" y="3534346"/>
                </a:lnTo>
                <a:lnTo>
                  <a:pt x="11430152" y="3535819"/>
                </a:lnTo>
                <a:lnTo>
                  <a:pt x="11429466" y="3537140"/>
                </a:lnTo>
                <a:lnTo>
                  <a:pt x="11428412" y="3538194"/>
                </a:lnTo>
                <a:lnTo>
                  <a:pt x="11427091" y="3538880"/>
                </a:lnTo>
                <a:lnTo>
                  <a:pt x="11425618" y="3539109"/>
                </a:lnTo>
                <a:close/>
              </a:path>
            </a:pathLst>
          </a:custGeom>
          <a:solidFill>
            <a:srgbClr val="000000"/>
          </a:solidFill>
        </p:spPr>
        <p:txBody>
          <a:bodyPr wrap="square" lIns="0" tIns="0" rIns="0" bIns="0" rtlCol="0"/>
          <a:lstStyle/>
          <a:p/>
        </p:txBody>
      </p:sp>
      <p:sp>
        <p:nvSpPr>
          <p:cNvPr id="8" name="object 8"/>
          <p:cNvSpPr/>
          <p:nvPr/>
        </p:nvSpPr>
        <p:spPr>
          <a:xfrm>
            <a:off x="341566" y="3143345"/>
            <a:ext cx="11411585" cy="0"/>
          </a:xfrm>
          <a:custGeom>
            <a:avLst/>
            <a:gdLst/>
            <a:ahLst/>
            <a:cxnLst/>
            <a:rect l="l" t="t" r="r" b="b"/>
            <a:pathLst>
              <a:path w="11411585">
                <a:moveTo>
                  <a:pt x="0" y="0"/>
                </a:moveTo>
                <a:lnTo>
                  <a:pt x="11411331" y="0"/>
                </a:lnTo>
              </a:path>
            </a:pathLst>
          </a:custGeom>
          <a:ln w="4762">
            <a:solidFill>
              <a:srgbClr val="000000"/>
            </a:solidFill>
          </a:ln>
        </p:spPr>
        <p:txBody>
          <a:bodyPr wrap="square" lIns="0" tIns="0" rIns="0" bIns="0" rtlCol="0"/>
          <a:lstStyle/>
          <a:p/>
        </p:txBody>
      </p:sp>
      <p:sp>
        <p:nvSpPr>
          <p:cNvPr id="9" name="object 9"/>
          <p:cNvSpPr/>
          <p:nvPr/>
        </p:nvSpPr>
        <p:spPr>
          <a:xfrm>
            <a:off x="11757659" y="3140964"/>
            <a:ext cx="0" cy="3529965"/>
          </a:xfrm>
          <a:custGeom>
            <a:avLst/>
            <a:gdLst/>
            <a:ahLst/>
            <a:cxnLst/>
            <a:rect l="l" t="t" r="r" b="b"/>
            <a:pathLst>
              <a:path h="3529965">
                <a:moveTo>
                  <a:pt x="0" y="0"/>
                </a:moveTo>
                <a:lnTo>
                  <a:pt x="0" y="3529584"/>
                </a:lnTo>
              </a:path>
            </a:pathLst>
          </a:custGeom>
          <a:ln w="9525">
            <a:solidFill>
              <a:srgbClr val="000000"/>
            </a:solidFill>
          </a:ln>
        </p:spPr>
        <p:txBody>
          <a:bodyPr wrap="square" lIns="0" tIns="0" rIns="0" bIns="0" rtlCol="0"/>
          <a:lstStyle/>
          <a:p/>
        </p:txBody>
      </p:sp>
      <p:sp>
        <p:nvSpPr>
          <p:cNvPr id="10" name="object 10"/>
          <p:cNvSpPr/>
          <p:nvPr/>
        </p:nvSpPr>
        <p:spPr>
          <a:xfrm>
            <a:off x="341566" y="6668166"/>
            <a:ext cx="11411585" cy="0"/>
          </a:xfrm>
          <a:custGeom>
            <a:avLst/>
            <a:gdLst/>
            <a:ahLst/>
            <a:cxnLst/>
            <a:rect l="l" t="t" r="r" b="b"/>
            <a:pathLst>
              <a:path w="11411585">
                <a:moveTo>
                  <a:pt x="0" y="0"/>
                </a:moveTo>
                <a:lnTo>
                  <a:pt x="11411331" y="0"/>
                </a:lnTo>
              </a:path>
            </a:pathLst>
          </a:custGeom>
          <a:ln w="4762">
            <a:solidFill>
              <a:srgbClr val="000000"/>
            </a:solidFill>
          </a:ln>
        </p:spPr>
        <p:txBody>
          <a:bodyPr wrap="square" lIns="0" tIns="0" rIns="0" bIns="0" rtlCol="0"/>
          <a:lstStyle/>
          <a:p/>
        </p:txBody>
      </p:sp>
      <p:sp>
        <p:nvSpPr>
          <p:cNvPr id="11" name="object 11"/>
          <p:cNvSpPr txBox="1"/>
          <p:nvPr/>
        </p:nvSpPr>
        <p:spPr>
          <a:xfrm>
            <a:off x="415239" y="3276091"/>
            <a:ext cx="11162665" cy="2123440"/>
          </a:xfrm>
          <a:prstGeom prst="rect">
            <a:avLst/>
          </a:prstGeom>
        </p:spPr>
        <p:txBody>
          <a:bodyPr vert="horz" wrap="square" lIns="0" tIns="0" rIns="0" bIns="0" rtlCol="0">
            <a:spAutoFit/>
          </a:bodyPr>
          <a:lstStyle/>
          <a:p>
            <a:pPr marL="12700">
              <a:lnSpc>
                <a:spcPct val="100000"/>
              </a:lnSpc>
            </a:pPr>
            <a:r>
              <a:rPr sz="1400" b="1" spc="-5" dirty="0">
                <a:latin typeface="Microsoft JhengHei" panose="020B0604030504040204" charset="-120"/>
                <a:cs typeface="Microsoft JhengHei" panose="020B0604030504040204" charset="-120"/>
              </a:rPr>
              <a:t>（一）第</a:t>
            </a:r>
            <a:r>
              <a:rPr sz="1400" b="1" spc="-5" dirty="0">
                <a:latin typeface="Arial" panose="020B0604020202020204"/>
                <a:cs typeface="Arial" panose="020B0604020202020204"/>
              </a:rPr>
              <a:t>37</a:t>
            </a:r>
            <a:r>
              <a:rPr sz="1400" b="1" spc="-5" dirty="0">
                <a:latin typeface="Microsoft JhengHei" panose="020B0604030504040204" charset="-120"/>
                <a:cs typeface="Microsoft JhengHei" panose="020B0604030504040204" charset="-120"/>
              </a:rPr>
              <a:t>行</a:t>
            </a:r>
            <a:r>
              <a:rPr sz="1400" b="1" spc="-5" dirty="0">
                <a:latin typeface="Arial" panose="020B0604020202020204"/>
                <a:cs typeface="Arial" panose="020B0604020202020204"/>
              </a:rPr>
              <a:t>“  </a:t>
            </a:r>
            <a:r>
              <a:rPr sz="1400" b="1" spc="5" dirty="0">
                <a:latin typeface="Microsoft JhengHei" panose="020B0604030504040204" charset="-120"/>
                <a:cs typeface="Microsoft JhengHei" panose="020B0604030504040204" charset="-120"/>
              </a:rPr>
              <a:t>（ </a:t>
            </a:r>
            <a:r>
              <a:rPr sz="1400" b="1" spc="-10" dirty="0">
                <a:latin typeface="Microsoft JhengHei" panose="020B0604030504040204" charset="-120"/>
                <a:cs typeface="Microsoft JhengHei" panose="020B0604030504040204" charset="-120"/>
              </a:rPr>
              <a:t>二）委托境外机构进行研发活动发生的费用</a:t>
            </a:r>
            <a:r>
              <a:rPr sz="1400" b="1" spc="-10" dirty="0">
                <a:latin typeface="Arial" panose="020B0604020202020204"/>
                <a:cs typeface="Arial" panose="020B0604020202020204"/>
              </a:rPr>
              <a:t>”  </a:t>
            </a:r>
            <a:r>
              <a:rPr sz="1400" b="1" spc="5" dirty="0">
                <a:latin typeface="Microsoft JhengHei" panose="020B0604030504040204" charset="-120"/>
                <a:cs typeface="Microsoft JhengHei" panose="020B0604030504040204" charset="-120"/>
              </a:rPr>
              <a:t>： </a:t>
            </a:r>
            <a:r>
              <a:rPr sz="1400" dirty="0">
                <a:latin typeface="Arial Unicode MS" panose="020B0604020202020204" charset="-122"/>
                <a:cs typeface="Arial Unicode MS" panose="020B0604020202020204" charset="-122"/>
              </a:rPr>
              <a:t>根据</a:t>
            </a:r>
            <a:r>
              <a:rPr sz="1400" dirty="0">
                <a:latin typeface="Tahoma" panose="020B0604030504040204"/>
                <a:cs typeface="Tahoma" panose="020B0604030504040204"/>
              </a:rPr>
              <a:t>“</a:t>
            </a:r>
            <a:r>
              <a:rPr sz="1400" spc="170" dirty="0">
                <a:latin typeface="Tahoma" panose="020B0604030504040204"/>
                <a:cs typeface="Tahoma" panose="020B0604030504040204"/>
              </a:rPr>
              <a:t> </a:t>
            </a:r>
            <a:r>
              <a:rPr sz="1400" spc="-5" dirty="0">
                <a:latin typeface="Arial Unicode MS" panose="020B0604020202020204" charset="-122"/>
                <a:cs typeface="Arial Unicode MS" panose="020B0604020202020204" charset="-122"/>
              </a:rPr>
              <a:t>委托境外进行研发活动所发生的费用，按照费用实际发生额的</a:t>
            </a:r>
            <a:r>
              <a:rPr sz="1400" spc="-5" dirty="0">
                <a:latin typeface="Tahoma" panose="020B0604030504040204"/>
                <a:cs typeface="Tahoma" panose="020B0604030504040204"/>
              </a:rPr>
              <a:t>80%</a:t>
            </a:r>
            <a:r>
              <a:rPr sz="1400" spc="-5" dirty="0">
                <a:latin typeface="Arial Unicode MS" panose="020B0604020202020204" charset="-122"/>
                <a:cs typeface="Arial Unicode MS" panose="020B0604020202020204" charset="-122"/>
              </a:rPr>
              <a:t>计</a:t>
            </a:r>
            <a:endParaRPr sz="1400">
              <a:latin typeface="Arial Unicode MS" panose="020B0604020202020204" charset="-122"/>
              <a:cs typeface="Arial Unicode MS" panose="020B0604020202020204" charset="-122"/>
            </a:endParaRPr>
          </a:p>
          <a:p>
            <a:pPr>
              <a:lnSpc>
                <a:spcPct val="100000"/>
              </a:lnSpc>
              <a:spcBef>
                <a:spcPts val="55"/>
              </a:spcBef>
            </a:pPr>
            <a:endParaRPr sz="1100">
              <a:latin typeface="Times New Roman" panose="02020603050405020304"/>
              <a:cs typeface="Times New Roman" panose="02020603050405020304"/>
            </a:endParaRPr>
          </a:p>
          <a:p>
            <a:pPr marL="12700">
              <a:lnSpc>
                <a:spcPct val="100000"/>
              </a:lnSpc>
            </a:pPr>
            <a:r>
              <a:rPr sz="1400" spc="-5" dirty="0">
                <a:latin typeface="Arial Unicode MS" panose="020B0604020202020204" charset="-122"/>
                <a:cs typeface="Arial Unicode MS" panose="020B0604020202020204" charset="-122"/>
              </a:rPr>
              <a:t>入委托方的委托境外研发费用</a:t>
            </a:r>
            <a:r>
              <a:rPr sz="1400" spc="-5" dirty="0">
                <a:latin typeface="Tahoma" panose="020B0604030504040204"/>
                <a:cs typeface="Tahoma" panose="020B0604030504040204"/>
              </a:rPr>
              <a:t>”</a:t>
            </a:r>
            <a:r>
              <a:rPr sz="1400" spc="385" dirty="0">
                <a:latin typeface="Tahoma" panose="020B0604030504040204"/>
                <a:cs typeface="Tahoma" panose="020B0604030504040204"/>
              </a:rPr>
              <a:t> </a:t>
            </a:r>
            <a:r>
              <a:rPr sz="1400" spc="-5" dirty="0">
                <a:latin typeface="Arial Unicode MS" panose="020B0604020202020204" charset="-122"/>
                <a:cs typeface="Arial Unicode MS" panose="020B0604020202020204" charset="-122"/>
              </a:rPr>
              <a:t>的规定，本行规则是填报</a:t>
            </a:r>
            <a:r>
              <a:rPr sz="1400" spc="-5" dirty="0">
                <a:latin typeface="Tahoma" panose="020B0604030504040204"/>
                <a:cs typeface="Tahoma" panose="020B0604030504040204"/>
              </a:rPr>
              <a:t>“</a:t>
            </a:r>
            <a:r>
              <a:rPr sz="1400" spc="400" dirty="0">
                <a:latin typeface="Tahoma" panose="020B0604030504040204"/>
                <a:cs typeface="Tahoma" panose="020B0604030504040204"/>
              </a:rPr>
              <a:t> </a:t>
            </a:r>
            <a:r>
              <a:rPr sz="1400" b="1" spc="15" dirty="0">
                <a:latin typeface="Microsoft JhengHei" panose="020B0604030504040204" charset="-120"/>
                <a:cs typeface="Microsoft JhengHei" panose="020B0604030504040204" charset="-120"/>
              </a:rPr>
              <a:t>费用实际发生额</a:t>
            </a:r>
            <a:r>
              <a:rPr sz="1400" spc="15" dirty="0">
                <a:latin typeface="Tahoma" panose="020B0604030504040204"/>
                <a:cs typeface="Tahoma" panose="020B0604030504040204"/>
              </a:rPr>
              <a:t>”</a:t>
            </a:r>
            <a:r>
              <a:rPr sz="1400" spc="15" dirty="0">
                <a:latin typeface="Arial Unicode MS" panose="020B0604020202020204" charset="-122"/>
                <a:cs typeface="Arial Unicode MS" panose="020B0604020202020204" charset="-122"/>
              </a:rPr>
              <a:t>（</a:t>
            </a:r>
            <a:r>
              <a:rPr sz="1400" spc="-265" dirty="0">
                <a:latin typeface="Arial Unicode MS" panose="020B0604020202020204" charset="-122"/>
                <a:cs typeface="Arial Unicode MS" panose="020B0604020202020204" charset="-122"/>
              </a:rPr>
              <a:t> </a:t>
            </a:r>
            <a:r>
              <a:rPr sz="1400" spc="80" dirty="0">
                <a:latin typeface="Tahoma" panose="020B0604030504040204"/>
                <a:cs typeface="Tahoma" panose="020B0604030504040204"/>
              </a:rPr>
              <a:t>100</a:t>
            </a:r>
            <a:r>
              <a:rPr sz="1400" spc="-310" dirty="0">
                <a:latin typeface="Tahoma" panose="020B0604030504040204"/>
                <a:cs typeface="Tahoma" panose="020B0604030504040204"/>
              </a:rPr>
              <a:t> </a:t>
            </a:r>
            <a:r>
              <a:rPr sz="1400" spc="80" dirty="0">
                <a:latin typeface="Tahoma" panose="020B0604030504040204"/>
                <a:cs typeface="Tahoma" panose="020B0604030504040204"/>
              </a:rPr>
              <a:t>%</a:t>
            </a:r>
            <a:r>
              <a:rPr sz="1400" spc="80" dirty="0">
                <a:latin typeface="Arial Unicode MS" panose="020B0604020202020204" charset="-122"/>
                <a:cs typeface="Arial Unicode MS" panose="020B0604020202020204" charset="-122"/>
              </a:rPr>
              <a:t>），</a:t>
            </a:r>
            <a:r>
              <a:rPr sz="1400" spc="-265" dirty="0">
                <a:latin typeface="Arial Unicode MS" panose="020B0604020202020204" charset="-122"/>
                <a:cs typeface="Arial Unicode MS" panose="020B0604020202020204" charset="-122"/>
              </a:rPr>
              <a:t> </a:t>
            </a:r>
            <a:r>
              <a:rPr sz="1400" spc="-5" dirty="0">
                <a:latin typeface="Arial Unicode MS" panose="020B0604020202020204" charset="-122"/>
                <a:cs typeface="Arial Unicode MS" panose="020B0604020202020204" charset="-122"/>
              </a:rPr>
              <a:t>而不是</a:t>
            </a:r>
            <a:r>
              <a:rPr sz="1400" spc="-5" dirty="0">
                <a:latin typeface="Tahoma" panose="020B0604030504040204"/>
                <a:cs typeface="Tahoma" panose="020B0604030504040204"/>
              </a:rPr>
              <a:t>“</a:t>
            </a:r>
            <a:r>
              <a:rPr sz="1400" spc="405" dirty="0">
                <a:latin typeface="Tahoma" panose="020B0604030504040204"/>
                <a:cs typeface="Tahoma" panose="020B0604030504040204"/>
              </a:rPr>
              <a:t> </a:t>
            </a:r>
            <a:r>
              <a:rPr sz="1400" spc="-5" dirty="0">
                <a:latin typeface="Arial Unicode MS" panose="020B0604020202020204" charset="-122"/>
                <a:cs typeface="Arial Unicode MS" panose="020B0604020202020204" charset="-122"/>
              </a:rPr>
              <a:t>费用实际发生额的</a:t>
            </a:r>
            <a:r>
              <a:rPr sz="1400" spc="-5" dirty="0">
                <a:latin typeface="Tahoma" panose="020B0604030504040204"/>
                <a:cs typeface="Tahoma" panose="020B0604030504040204"/>
              </a:rPr>
              <a:t>8</a:t>
            </a:r>
            <a:r>
              <a:rPr sz="1400" spc="-204" dirty="0">
                <a:latin typeface="Tahoma" panose="020B0604030504040204"/>
                <a:cs typeface="Tahoma" panose="020B0604030504040204"/>
              </a:rPr>
              <a:t> </a:t>
            </a:r>
            <a:r>
              <a:rPr sz="1400" dirty="0">
                <a:latin typeface="Tahoma" panose="020B0604030504040204"/>
                <a:cs typeface="Tahoma" panose="020B0604030504040204"/>
              </a:rPr>
              <a:t>0</a:t>
            </a:r>
            <a:r>
              <a:rPr sz="1400" spc="-204" dirty="0">
                <a:latin typeface="Tahoma" panose="020B0604030504040204"/>
                <a:cs typeface="Tahoma" panose="020B0604030504040204"/>
              </a:rPr>
              <a:t> </a:t>
            </a:r>
            <a:r>
              <a:rPr sz="1400" dirty="0">
                <a:latin typeface="Tahoma" panose="020B0604030504040204"/>
                <a:cs typeface="Tahoma" panose="020B0604030504040204"/>
              </a:rPr>
              <a:t>%</a:t>
            </a:r>
            <a:r>
              <a:rPr sz="1400" spc="-210" dirty="0">
                <a:latin typeface="Tahoma" panose="020B0604030504040204"/>
                <a:cs typeface="Tahoma" panose="020B0604030504040204"/>
              </a:rPr>
              <a:t> </a:t>
            </a:r>
            <a:r>
              <a:rPr sz="1400" dirty="0">
                <a:latin typeface="Tahoma" panose="020B0604030504040204"/>
                <a:cs typeface="Tahoma" panose="020B0604030504040204"/>
              </a:rPr>
              <a:t>”</a:t>
            </a:r>
            <a:r>
              <a:rPr sz="1400" spc="-210" dirty="0">
                <a:latin typeface="Tahoma" panose="020B0604030504040204"/>
                <a:cs typeface="Tahoma" panose="020B0604030504040204"/>
              </a:rPr>
              <a:t> </a:t>
            </a:r>
            <a:r>
              <a:rPr sz="1400" spc="5" dirty="0">
                <a:latin typeface="Arial Unicode MS" panose="020B0604020202020204" charset="-122"/>
                <a:cs typeface="Arial Unicode MS" panose="020B0604020202020204" charset="-122"/>
              </a:rPr>
              <a:t>。</a:t>
            </a:r>
            <a:endParaRPr sz="1400">
              <a:latin typeface="Arial Unicode MS" panose="020B0604020202020204" charset="-122"/>
              <a:cs typeface="Arial Unicode MS" panose="020B0604020202020204" charset="-122"/>
            </a:endParaRPr>
          </a:p>
          <a:p>
            <a:pPr marL="12700">
              <a:lnSpc>
                <a:spcPct val="100000"/>
              </a:lnSpc>
              <a:spcBef>
                <a:spcPts val="1200"/>
              </a:spcBef>
            </a:pPr>
            <a:r>
              <a:rPr sz="1400" b="1" spc="15" dirty="0">
                <a:latin typeface="Microsoft JhengHei" panose="020B0604030504040204" charset="-120"/>
                <a:cs typeface="Microsoft JhengHei" panose="020B0604030504040204" charset="-120"/>
              </a:rPr>
              <a:t>（二）第</a:t>
            </a:r>
            <a:r>
              <a:rPr sz="1400" b="1" spc="15" dirty="0">
                <a:latin typeface="Arial" panose="020B0604020202020204"/>
                <a:cs typeface="Arial" panose="020B0604020202020204"/>
              </a:rPr>
              <a:t>38</a:t>
            </a:r>
            <a:r>
              <a:rPr sz="1400" b="1" spc="15" dirty="0">
                <a:latin typeface="Microsoft JhengHei" panose="020B0604030504040204" charset="-120"/>
                <a:cs typeface="Microsoft JhengHei" panose="020B0604030504040204" charset="-120"/>
              </a:rPr>
              <a:t>行</a:t>
            </a:r>
            <a:r>
              <a:rPr sz="1400" b="1" spc="15" dirty="0">
                <a:latin typeface="Arial" panose="020B0604020202020204"/>
                <a:cs typeface="Arial" panose="020B0604020202020204"/>
              </a:rPr>
              <a:t>“   </a:t>
            </a:r>
            <a:r>
              <a:rPr sz="1400" b="1" spc="15" dirty="0">
                <a:latin typeface="Microsoft JhengHei" panose="020B0604030504040204" charset="-120"/>
                <a:cs typeface="Microsoft JhengHei" panose="020B0604030504040204" charset="-120"/>
              </a:rPr>
              <a:t>其中：允许加计扣除的委托境外机构进行研发活动发生的费用</a:t>
            </a:r>
            <a:r>
              <a:rPr sz="1400" b="1" spc="15" dirty="0">
                <a:latin typeface="Arial" panose="020B0604020202020204"/>
                <a:cs typeface="Arial" panose="020B0604020202020204"/>
              </a:rPr>
              <a:t>”   </a:t>
            </a:r>
            <a:r>
              <a:rPr sz="1400" b="1" spc="20" dirty="0">
                <a:latin typeface="Microsoft JhengHei" panose="020B0604030504040204" charset="-120"/>
                <a:cs typeface="Microsoft JhengHei" panose="020B0604030504040204" charset="-120"/>
              </a:rPr>
              <a:t>：</a:t>
            </a:r>
            <a:r>
              <a:rPr sz="1400" spc="20" dirty="0">
                <a:latin typeface="Arial Unicode MS" panose="020B0604020202020204" charset="-122"/>
                <a:cs typeface="Arial Unicode MS" panose="020B0604020202020204" charset="-122"/>
              </a:rPr>
              <a:t>根据</a:t>
            </a:r>
            <a:r>
              <a:rPr sz="1400" spc="20" dirty="0">
                <a:latin typeface="Tahoma" panose="020B0604030504040204"/>
                <a:cs typeface="Tahoma" panose="020B0604030504040204"/>
              </a:rPr>
              <a:t>“</a:t>
            </a:r>
            <a:r>
              <a:rPr sz="1400" spc="330" dirty="0">
                <a:latin typeface="Tahoma" panose="020B0604030504040204"/>
                <a:cs typeface="Tahoma" panose="020B0604030504040204"/>
              </a:rPr>
              <a:t> </a:t>
            </a:r>
            <a:r>
              <a:rPr sz="1400" spc="20" dirty="0">
                <a:latin typeface="Arial Unicode MS" panose="020B0604020202020204" charset="-122"/>
                <a:cs typeface="Arial Unicode MS" panose="020B0604020202020204" charset="-122"/>
              </a:rPr>
              <a:t>委托境外进行研发活动所发生的费用，按照费用实</a:t>
            </a:r>
            <a:endParaRPr sz="1400">
              <a:latin typeface="Arial Unicode MS" panose="020B0604020202020204" charset="-122"/>
              <a:cs typeface="Arial Unicode MS" panose="020B0604020202020204" charset="-122"/>
            </a:endParaRPr>
          </a:p>
          <a:p>
            <a:pPr marL="12700" marR="5080">
              <a:lnSpc>
                <a:spcPct val="171000"/>
              </a:lnSpc>
              <a:spcBef>
                <a:spcPts val="130"/>
              </a:spcBef>
            </a:pPr>
            <a:r>
              <a:rPr sz="1400" spc="5" dirty="0">
                <a:latin typeface="Arial Unicode MS" panose="020B0604020202020204" charset="-122"/>
                <a:cs typeface="Arial Unicode MS" panose="020B0604020202020204" charset="-122"/>
              </a:rPr>
              <a:t>际</a:t>
            </a:r>
            <a:r>
              <a:rPr sz="1400" spc="-45" dirty="0">
                <a:latin typeface="Arial Unicode MS" panose="020B0604020202020204" charset="-122"/>
                <a:cs typeface="Arial Unicode MS" panose="020B0604020202020204" charset="-122"/>
              </a:rPr>
              <a:t> </a:t>
            </a:r>
            <a:r>
              <a:rPr sz="1400" spc="5" dirty="0">
                <a:latin typeface="Arial Unicode MS" panose="020B0604020202020204" charset="-122"/>
                <a:cs typeface="Arial Unicode MS" panose="020B0604020202020204" charset="-122"/>
              </a:rPr>
              <a:t>发生额的</a:t>
            </a:r>
            <a:r>
              <a:rPr sz="1400" b="1" spc="5" dirty="0">
                <a:latin typeface="Arial" panose="020B0604020202020204"/>
                <a:cs typeface="Arial" panose="020B0604020202020204"/>
              </a:rPr>
              <a:t>80%</a:t>
            </a:r>
            <a:r>
              <a:rPr sz="1400" spc="5" dirty="0">
                <a:latin typeface="Arial Unicode MS" panose="020B0604020202020204" charset="-122"/>
                <a:cs typeface="Arial Unicode MS" panose="020B0604020202020204" charset="-122"/>
              </a:rPr>
              <a:t>计入委托方的委托境外研发费用</a:t>
            </a:r>
            <a:r>
              <a:rPr sz="1400" spc="5" dirty="0">
                <a:latin typeface="Tahoma" panose="020B0604030504040204"/>
                <a:cs typeface="Tahoma" panose="020B0604030504040204"/>
              </a:rPr>
              <a:t>”</a:t>
            </a:r>
            <a:r>
              <a:rPr sz="1400" spc="415" dirty="0">
                <a:latin typeface="Tahoma" panose="020B0604030504040204"/>
                <a:cs typeface="Tahoma" panose="020B0604030504040204"/>
              </a:rPr>
              <a:t> </a:t>
            </a:r>
            <a:r>
              <a:rPr sz="1400" spc="40" dirty="0">
                <a:latin typeface="Arial Unicode MS" panose="020B0604020202020204" charset="-122"/>
                <a:cs typeface="Arial Unicode MS" panose="020B0604020202020204" charset="-122"/>
              </a:rPr>
              <a:t>以及</a:t>
            </a:r>
            <a:r>
              <a:rPr sz="1400" spc="40" dirty="0">
                <a:latin typeface="Tahoma" panose="020B0604030504040204"/>
                <a:cs typeface="Tahoma" panose="020B0604030504040204"/>
              </a:rPr>
              <a:t>“</a:t>
            </a:r>
            <a:r>
              <a:rPr sz="1400" spc="415" dirty="0">
                <a:latin typeface="Tahoma" panose="020B0604030504040204"/>
                <a:cs typeface="Tahoma" panose="020B0604030504040204"/>
              </a:rPr>
              <a:t> </a:t>
            </a:r>
            <a:r>
              <a:rPr sz="1400" spc="5" dirty="0">
                <a:latin typeface="Arial Unicode MS" panose="020B0604020202020204" charset="-122"/>
                <a:cs typeface="Arial Unicode MS" panose="020B0604020202020204" charset="-122"/>
              </a:rPr>
              <a:t>委托境外研发费用不超过</a:t>
            </a:r>
            <a:r>
              <a:rPr sz="1400" b="1" spc="5" dirty="0">
                <a:latin typeface="Microsoft JhengHei" panose="020B0604030504040204" charset="-120"/>
                <a:cs typeface="Microsoft JhengHei" panose="020B0604030504040204" charset="-120"/>
              </a:rPr>
              <a:t>境内符合条件的研发费用三分之二</a:t>
            </a:r>
            <a:r>
              <a:rPr sz="1400" spc="5" dirty="0">
                <a:latin typeface="Arial Unicode MS" panose="020B0604020202020204" charset="-122"/>
                <a:cs typeface="Arial Unicode MS" panose="020B0604020202020204" charset="-122"/>
              </a:rPr>
              <a:t>的部分</a:t>
            </a:r>
            <a:r>
              <a:rPr sz="1400" spc="5" dirty="0">
                <a:latin typeface="Tahoma" panose="020B0604030504040204"/>
                <a:cs typeface="Tahoma" panose="020B0604030504040204"/>
              </a:rPr>
              <a:t>”</a:t>
            </a:r>
            <a:r>
              <a:rPr sz="1400" spc="415" dirty="0">
                <a:latin typeface="Tahoma" panose="020B0604030504040204"/>
                <a:cs typeface="Tahoma" panose="020B0604030504040204"/>
              </a:rPr>
              <a:t> </a:t>
            </a:r>
            <a:r>
              <a:rPr sz="1400" dirty="0">
                <a:latin typeface="Arial Unicode MS" panose="020B0604020202020204" charset="-122"/>
                <a:cs typeface="Arial Unicode MS" panose="020B0604020202020204" charset="-122"/>
              </a:rPr>
              <a:t>的规定，</a:t>
            </a:r>
            <a:r>
              <a:rPr sz="1400" b="1" dirty="0">
                <a:latin typeface="Microsoft JhengHei" panose="020B0604030504040204" charset="-120"/>
                <a:cs typeface="Microsoft JhengHei" panose="020B0604030504040204" charset="-120"/>
              </a:rPr>
              <a:t>本行需 </a:t>
            </a:r>
            <a:r>
              <a:rPr sz="1400" b="1" spc="-250" dirty="0">
                <a:latin typeface="Microsoft JhengHei" panose="020B0604030504040204" charset="-120"/>
                <a:cs typeface="Microsoft JhengHei" panose="020B0604030504040204" charset="-120"/>
              </a:rPr>
              <a:t> </a:t>
            </a:r>
            <a:r>
              <a:rPr sz="1400" b="1" spc="5" dirty="0">
                <a:latin typeface="Microsoft JhengHei" panose="020B0604030504040204" charset="-120"/>
                <a:cs typeface="Microsoft JhengHei" panose="020B0604030504040204" charset="-120"/>
              </a:rPr>
              <a:t>要</a:t>
            </a:r>
            <a:r>
              <a:rPr sz="1400" b="1" spc="120" dirty="0">
                <a:latin typeface="Microsoft JhengHei" panose="020B0604030504040204" charset="-120"/>
                <a:cs typeface="Microsoft JhengHei" panose="020B0604030504040204" charset="-120"/>
              </a:rPr>
              <a:t> </a:t>
            </a:r>
            <a:r>
              <a:rPr sz="1400" b="1" spc="5" dirty="0">
                <a:latin typeface="Microsoft JhengHei" panose="020B0604030504040204" charset="-120"/>
                <a:cs typeface="Microsoft JhengHei" panose="020B0604030504040204" charset="-120"/>
              </a:rPr>
              <a:t>分析填报。</a:t>
            </a:r>
            <a:r>
              <a:rPr sz="1400" spc="5" dirty="0">
                <a:latin typeface="Arial Unicode MS" panose="020B0604020202020204" charset="-122"/>
                <a:cs typeface="Arial Unicode MS" panose="020B0604020202020204" charset="-122"/>
              </a:rPr>
              <a:t>填报</a:t>
            </a:r>
            <a:r>
              <a:rPr sz="1400" spc="5" dirty="0">
                <a:latin typeface="Tahoma" panose="020B0604030504040204"/>
                <a:cs typeface="Tahoma" panose="020B0604030504040204"/>
              </a:rPr>
              <a:t>“</a:t>
            </a:r>
            <a:r>
              <a:rPr sz="1400" spc="395" dirty="0">
                <a:latin typeface="Tahoma" panose="020B0604030504040204"/>
                <a:cs typeface="Tahoma" panose="020B0604030504040204"/>
              </a:rPr>
              <a:t> </a:t>
            </a:r>
            <a:r>
              <a:rPr sz="1400" spc="35" dirty="0">
                <a:latin typeface="Arial Unicode MS" panose="020B0604020202020204" charset="-122"/>
                <a:cs typeface="Arial Unicode MS" panose="020B0604020202020204" charset="-122"/>
              </a:rPr>
              <a:t>第</a:t>
            </a:r>
            <a:r>
              <a:rPr sz="1400" spc="35" dirty="0">
                <a:latin typeface="Tahoma" panose="020B0604030504040204"/>
                <a:cs typeface="Tahoma" panose="020B0604030504040204"/>
              </a:rPr>
              <a:t>37</a:t>
            </a:r>
            <a:r>
              <a:rPr sz="1400" spc="35" dirty="0">
                <a:latin typeface="Arial Unicode MS" panose="020B0604020202020204" charset="-122"/>
                <a:cs typeface="Arial Unicode MS" panose="020B0604020202020204" charset="-122"/>
              </a:rPr>
              <a:t>行</a:t>
            </a:r>
            <a:r>
              <a:rPr sz="1400" spc="35" dirty="0">
                <a:latin typeface="Courier New" panose="02070309020205020404"/>
                <a:cs typeface="Courier New" panose="02070309020205020404"/>
              </a:rPr>
              <a:t>×</a:t>
            </a:r>
            <a:r>
              <a:rPr sz="1400" spc="-650" dirty="0">
                <a:latin typeface="Courier New" panose="02070309020205020404"/>
                <a:cs typeface="Courier New" panose="02070309020205020404"/>
              </a:rPr>
              <a:t> </a:t>
            </a:r>
            <a:r>
              <a:rPr sz="1400" dirty="0">
                <a:latin typeface="Tahoma" panose="020B0604030504040204"/>
                <a:cs typeface="Tahoma" panose="020B0604030504040204"/>
              </a:rPr>
              <a:t>8</a:t>
            </a:r>
            <a:r>
              <a:rPr sz="1400" spc="-245" dirty="0">
                <a:latin typeface="Tahoma" panose="020B0604030504040204"/>
                <a:cs typeface="Tahoma" panose="020B0604030504040204"/>
              </a:rPr>
              <a:t> </a:t>
            </a:r>
            <a:r>
              <a:rPr sz="1400" dirty="0">
                <a:latin typeface="Tahoma" panose="020B0604030504040204"/>
                <a:cs typeface="Tahoma" panose="020B0604030504040204"/>
              </a:rPr>
              <a:t>0</a:t>
            </a:r>
            <a:r>
              <a:rPr sz="1400" spc="-245" dirty="0">
                <a:latin typeface="Tahoma" panose="020B0604030504040204"/>
                <a:cs typeface="Tahoma" panose="020B0604030504040204"/>
              </a:rPr>
              <a:t> </a:t>
            </a:r>
            <a:r>
              <a:rPr sz="1400" dirty="0">
                <a:latin typeface="Tahoma" panose="020B0604030504040204"/>
                <a:cs typeface="Tahoma" panose="020B0604030504040204"/>
              </a:rPr>
              <a:t>%</a:t>
            </a:r>
            <a:r>
              <a:rPr sz="1400" spc="-250" dirty="0">
                <a:latin typeface="Tahoma" panose="020B0604030504040204"/>
                <a:cs typeface="Tahoma" panose="020B0604030504040204"/>
              </a:rPr>
              <a:t> </a:t>
            </a:r>
            <a:r>
              <a:rPr sz="1400" dirty="0">
                <a:latin typeface="Tahoma" panose="020B0604030504040204"/>
                <a:cs typeface="Tahoma" panose="020B0604030504040204"/>
              </a:rPr>
              <a:t>”</a:t>
            </a:r>
            <a:r>
              <a:rPr sz="1400" spc="-250" dirty="0">
                <a:latin typeface="Tahoma" panose="020B0604030504040204"/>
                <a:cs typeface="Tahoma" panose="020B0604030504040204"/>
              </a:rPr>
              <a:t> </a:t>
            </a:r>
            <a:r>
              <a:rPr sz="1400" dirty="0">
                <a:latin typeface="Arial Unicode MS" panose="020B0604020202020204" charset="-122"/>
                <a:cs typeface="Arial Unicode MS" panose="020B0604020202020204" charset="-122"/>
              </a:rPr>
              <a:t>与</a:t>
            </a:r>
            <a:r>
              <a:rPr sz="1400" dirty="0">
                <a:latin typeface="Tahoma" panose="020B0604030504040204"/>
                <a:cs typeface="Tahoma" panose="020B0604030504040204"/>
              </a:rPr>
              <a:t>“</a:t>
            </a:r>
            <a:r>
              <a:rPr sz="1400" spc="-40" dirty="0">
                <a:latin typeface="Tahoma" panose="020B0604030504040204"/>
                <a:cs typeface="Tahoma" panose="020B0604030504040204"/>
              </a:rPr>
              <a:t> </a:t>
            </a:r>
            <a:r>
              <a:rPr sz="1400" spc="5" dirty="0">
                <a:latin typeface="Arial Unicode MS" panose="020B0604020202020204" charset="-122"/>
                <a:cs typeface="Arial Unicode MS" panose="020B0604020202020204" charset="-122"/>
              </a:rPr>
              <a:t>（</a:t>
            </a:r>
            <a:r>
              <a:rPr sz="1400" spc="10" dirty="0">
                <a:latin typeface="Arial Unicode MS" panose="020B0604020202020204" charset="-122"/>
                <a:cs typeface="Arial Unicode MS" panose="020B0604020202020204" charset="-122"/>
              </a:rPr>
              <a:t> </a:t>
            </a:r>
            <a:r>
              <a:rPr sz="1400" spc="60" dirty="0">
                <a:latin typeface="Arial Unicode MS" panose="020B0604020202020204" charset="-122"/>
                <a:cs typeface="Arial Unicode MS" panose="020B0604020202020204" charset="-122"/>
              </a:rPr>
              <a:t>第</a:t>
            </a:r>
            <a:r>
              <a:rPr sz="1400" spc="60" dirty="0">
                <a:latin typeface="Tahoma" panose="020B0604030504040204"/>
                <a:cs typeface="Tahoma" panose="020B0604030504040204"/>
              </a:rPr>
              <a:t>2</a:t>
            </a:r>
            <a:r>
              <a:rPr sz="1400" spc="60" dirty="0">
                <a:latin typeface="Arial Unicode MS" panose="020B0604020202020204" charset="-122"/>
                <a:cs typeface="Arial Unicode MS" panose="020B0604020202020204" charset="-122"/>
              </a:rPr>
              <a:t>行</a:t>
            </a:r>
            <a:r>
              <a:rPr sz="1400" spc="60" dirty="0">
                <a:latin typeface="Tahoma" panose="020B0604030504040204"/>
                <a:cs typeface="Tahoma" panose="020B0604030504040204"/>
              </a:rPr>
              <a:t>+</a:t>
            </a:r>
            <a:r>
              <a:rPr sz="1400" spc="60" dirty="0">
                <a:latin typeface="Arial Unicode MS" panose="020B0604020202020204" charset="-122"/>
                <a:cs typeface="Arial Unicode MS" panose="020B0604020202020204" charset="-122"/>
              </a:rPr>
              <a:t>第</a:t>
            </a:r>
            <a:r>
              <a:rPr sz="1400" spc="60" dirty="0">
                <a:latin typeface="Tahoma" panose="020B0604030504040204"/>
                <a:cs typeface="Tahoma" panose="020B0604030504040204"/>
              </a:rPr>
              <a:t>36</a:t>
            </a:r>
            <a:r>
              <a:rPr sz="1400" spc="60" dirty="0">
                <a:latin typeface="Arial Unicode MS" panose="020B0604020202020204" charset="-122"/>
                <a:cs typeface="Arial Unicode MS" panose="020B0604020202020204" charset="-122"/>
              </a:rPr>
              <a:t>行</a:t>
            </a:r>
            <a:r>
              <a:rPr sz="1400" spc="60" dirty="0">
                <a:latin typeface="Courier New" panose="02070309020205020404"/>
                <a:cs typeface="Courier New" panose="02070309020205020404"/>
              </a:rPr>
              <a:t>×</a:t>
            </a:r>
            <a:r>
              <a:rPr sz="1400" spc="60" dirty="0">
                <a:latin typeface="Tahoma" panose="020B0604030504040204"/>
                <a:cs typeface="Tahoma" panose="020B0604030504040204"/>
              </a:rPr>
              <a:t>80%</a:t>
            </a:r>
            <a:r>
              <a:rPr sz="1400" spc="60" dirty="0">
                <a:latin typeface="Arial Unicode MS" panose="020B0604020202020204" charset="-122"/>
                <a:cs typeface="Arial Unicode MS" panose="020B0604020202020204" charset="-122"/>
              </a:rPr>
              <a:t>）</a:t>
            </a:r>
            <a:r>
              <a:rPr sz="1400" spc="60" dirty="0">
                <a:latin typeface="Courier New" panose="02070309020205020404"/>
                <a:cs typeface="Courier New" panose="02070309020205020404"/>
              </a:rPr>
              <a:t>×</a:t>
            </a:r>
            <a:r>
              <a:rPr sz="1400" spc="60" dirty="0">
                <a:latin typeface="Tahoma" panose="020B0604030504040204"/>
                <a:cs typeface="Tahoma" panose="020B0604030504040204"/>
              </a:rPr>
              <a:t>2/3”</a:t>
            </a:r>
            <a:r>
              <a:rPr sz="1400" spc="75" dirty="0">
                <a:latin typeface="Tahoma" panose="020B0604030504040204"/>
                <a:cs typeface="Tahoma" panose="020B0604030504040204"/>
              </a:rPr>
              <a:t> </a:t>
            </a:r>
            <a:r>
              <a:rPr sz="1400" spc="5" dirty="0">
                <a:latin typeface="Arial Unicode MS" panose="020B0604020202020204" charset="-122"/>
                <a:cs typeface="Arial Unicode MS" panose="020B0604020202020204" charset="-122"/>
              </a:rPr>
              <a:t>的</a:t>
            </a:r>
            <a:r>
              <a:rPr sz="1400" b="1" spc="5" dirty="0">
                <a:latin typeface="Microsoft JhengHei" panose="020B0604030504040204" charset="-120"/>
                <a:cs typeface="Microsoft JhengHei" panose="020B0604030504040204" charset="-120"/>
              </a:rPr>
              <a:t>孰小值。</a:t>
            </a:r>
            <a:endParaRPr sz="1400">
              <a:latin typeface="Microsoft JhengHei" panose="020B0604030504040204" charset="-120"/>
              <a:cs typeface="Microsoft JhengHei" panose="020B0604030504040204" charset="-120"/>
            </a:endParaRPr>
          </a:p>
          <a:p>
            <a:pPr>
              <a:lnSpc>
                <a:spcPct val="100000"/>
              </a:lnSpc>
              <a:spcBef>
                <a:spcPts val="5"/>
              </a:spcBef>
            </a:pPr>
            <a:endParaRPr sz="1300">
              <a:latin typeface="Times New Roman" panose="02020603050405020304"/>
              <a:cs typeface="Times New Roman" panose="02020603050405020304"/>
            </a:endParaRPr>
          </a:p>
          <a:p>
            <a:pPr marL="12700">
              <a:lnSpc>
                <a:spcPct val="100000"/>
              </a:lnSpc>
            </a:pPr>
            <a:r>
              <a:rPr sz="1400" b="1" spc="-5" dirty="0">
                <a:latin typeface="Microsoft JhengHei" panose="020B0604030504040204" charset="-120"/>
                <a:cs typeface="Microsoft JhengHei" panose="020B0604030504040204" charset="-120"/>
              </a:rPr>
              <a:t>（三）第</a:t>
            </a:r>
            <a:r>
              <a:rPr sz="1400" b="1" spc="-5" dirty="0">
                <a:latin typeface="Arial" panose="020B0604020202020204"/>
                <a:cs typeface="Arial" panose="020B0604020202020204"/>
              </a:rPr>
              <a:t>39</a:t>
            </a:r>
            <a:r>
              <a:rPr sz="1400" b="1" spc="-5" dirty="0">
                <a:latin typeface="Microsoft JhengHei" panose="020B0604030504040204" charset="-120"/>
                <a:cs typeface="Microsoft JhengHei" panose="020B0604030504040204" charset="-120"/>
              </a:rPr>
              <a:t>行</a:t>
            </a:r>
            <a:r>
              <a:rPr sz="1400" b="1" spc="-5" dirty="0">
                <a:latin typeface="Arial" panose="020B0604020202020204"/>
                <a:cs typeface="Arial" panose="020B0604020202020204"/>
              </a:rPr>
              <a:t>“ </a:t>
            </a:r>
            <a:r>
              <a:rPr sz="1400" b="1" spc="5" dirty="0">
                <a:latin typeface="Microsoft JhengHei" panose="020B0604030504040204" charset="-120"/>
                <a:cs typeface="Microsoft JhengHei" panose="020B0604030504040204" charset="-120"/>
              </a:rPr>
              <a:t>（ </a:t>
            </a:r>
            <a:r>
              <a:rPr sz="1400" b="1" spc="-10" dirty="0">
                <a:latin typeface="Microsoft JhengHei" panose="020B0604030504040204" charset="-120"/>
                <a:cs typeface="Microsoft JhengHei" panose="020B0604030504040204" charset="-120"/>
              </a:rPr>
              <a:t>三）委托境外个人进行研发活动发生的费用</a:t>
            </a:r>
            <a:r>
              <a:rPr sz="1400" b="1" spc="-10" dirty="0">
                <a:latin typeface="Arial" panose="020B0604020202020204"/>
                <a:cs typeface="Arial" panose="020B0604020202020204"/>
              </a:rPr>
              <a:t>” </a:t>
            </a:r>
            <a:r>
              <a:rPr sz="1400" b="1" spc="5" dirty="0">
                <a:latin typeface="Microsoft JhengHei" panose="020B0604030504040204" charset="-120"/>
                <a:cs typeface="Microsoft JhengHei" panose="020B0604030504040204" charset="-120"/>
              </a:rPr>
              <a:t>： </a:t>
            </a:r>
            <a:r>
              <a:rPr sz="1400" b="1" spc="65" dirty="0">
                <a:latin typeface="Microsoft JhengHei" panose="020B0604030504040204" charset="-120"/>
                <a:cs typeface="Microsoft JhengHei" panose="020B0604030504040204" charset="-120"/>
              </a:rPr>
              <a:t> </a:t>
            </a:r>
            <a:r>
              <a:rPr sz="1400" spc="-5" dirty="0">
                <a:latin typeface="Arial Unicode MS" panose="020B0604020202020204" charset="-122"/>
                <a:cs typeface="Arial Unicode MS" panose="020B0604020202020204" charset="-122"/>
              </a:rPr>
              <a:t>填报委托境外个人进行研发活动发生的费用。</a:t>
            </a:r>
            <a:endParaRPr sz="1400">
              <a:latin typeface="Arial Unicode MS" panose="020B0604020202020204" charset="-122"/>
              <a:cs typeface="Arial Unicode MS" panose="020B0604020202020204" charset="-122"/>
            </a:endParaRPr>
          </a:p>
        </p:txBody>
      </p:sp>
      <p:sp>
        <p:nvSpPr>
          <p:cNvPr id="12" name="object 12"/>
          <p:cNvSpPr/>
          <p:nvPr/>
        </p:nvSpPr>
        <p:spPr>
          <a:xfrm>
            <a:off x="8010143" y="614172"/>
            <a:ext cx="723900" cy="707135"/>
          </a:xfrm>
          <a:prstGeom prst="rect">
            <a:avLst/>
          </a:prstGeom>
          <a:blipFill>
            <a:blip r:embed="rId2" cstate="print"/>
            <a:stretch>
              <a:fillRect/>
            </a:stretch>
          </a:blipFill>
        </p:spPr>
        <p:txBody>
          <a:bodyPr wrap="square" lIns="0" tIns="0" rIns="0" bIns="0" rtlCol="0"/>
          <a:lstStyle/>
          <a:p/>
        </p:txBody>
      </p:sp>
      <p:sp>
        <p:nvSpPr>
          <p:cNvPr id="13" name="object 13"/>
          <p:cNvSpPr txBox="1"/>
          <p:nvPr/>
        </p:nvSpPr>
        <p:spPr>
          <a:xfrm>
            <a:off x="657859" y="683844"/>
            <a:ext cx="10875010" cy="438150"/>
          </a:xfrm>
          <a:prstGeom prst="rect">
            <a:avLst/>
          </a:prstGeom>
        </p:spPr>
        <p:txBody>
          <a:bodyPr vert="horz" wrap="square" lIns="0" tIns="0" rIns="0" bIns="0" rtlCol="0">
            <a:spAutoFit/>
          </a:bodyPr>
          <a:lstStyle/>
          <a:p>
            <a:pPr marL="12700">
              <a:lnSpc>
                <a:spcPct val="100000"/>
              </a:lnSpc>
              <a:tabLst>
                <a:tab pos="7537450" algn="l"/>
                <a:tab pos="10861675" algn="l"/>
              </a:tabLst>
            </a:pPr>
            <a:r>
              <a:rPr sz="2800" u="sng" spc="-5" dirty="0">
                <a:latin typeface="Times New Roman" panose="02020603050405020304"/>
                <a:cs typeface="Times New Roman" panose="02020603050405020304"/>
              </a:rPr>
              <a:t> </a:t>
            </a:r>
            <a:r>
              <a:rPr sz="2800" u="sng" spc="-5" dirty="0">
                <a:latin typeface="Times New Roman" panose="02020603050405020304"/>
                <a:cs typeface="Times New Roman" panose="02020603050405020304"/>
              </a:rPr>
              <a:t>	</a:t>
            </a:r>
            <a:r>
              <a:rPr sz="2800" u="sng" spc="-5" dirty="0">
                <a:latin typeface="Arial Unicode MS" panose="020B0604020202020204" charset="-122"/>
                <a:cs typeface="Arial Unicode MS" panose="020B0604020202020204" charset="-122"/>
              </a:rPr>
              <a:t>新	</a:t>
            </a:r>
            <a:endParaRPr sz="2800">
              <a:latin typeface="Arial Unicode MS" panose="020B0604020202020204" charset="-122"/>
              <a:cs typeface="Arial Unicode MS" panose="020B0604020202020204" charset="-122"/>
            </a:endParaRPr>
          </a:p>
        </p:txBody>
      </p:sp>
      <p:graphicFrame>
        <p:nvGraphicFramePr>
          <p:cNvPr id="2" name="object 2"/>
          <p:cNvGraphicFramePr>
            <a:graphicFrameLocks noGrp="1"/>
          </p:cNvGraphicFramePr>
          <p:nvPr/>
        </p:nvGraphicFramePr>
        <p:xfrm>
          <a:off x="273050" y="1090675"/>
          <a:ext cx="5960745" cy="1856105"/>
        </p:xfrm>
        <a:graphic>
          <a:graphicData uri="http://schemas.openxmlformats.org/drawingml/2006/table">
            <a:tbl>
              <a:tblPr firstRow="1" bandRow="1">
                <a:tableStyleId>{2D5ABB26-0587-4C30-8999-92F81FD0307C}</a:tableStyleId>
              </a:tblPr>
              <a:tblGrid>
                <a:gridCol w="427355"/>
                <a:gridCol w="4788535"/>
                <a:gridCol w="716280"/>
              </a:tblGrid>
              <a:tr h="352425">
                <a:tc>
                  <a:txBody>
                    <a:bodyPr/>
                    <a:lstStyle/>
                    <a:p>
                      <a:pPr algn="ctr">
                        <a:lnSpc>
                          <a:spcPct val="100000"/>
                        </a:lnSpc>
                        <a:spcBef>
                          <a:spcPts val="300"/>
                        </a:spcBef>
                      </a:pPr>
                      <a:r>
                        <a:rPr sz="1400" spc="-85" dirty="0">
                          <a:latin typeface="Arial Unicode MS" panose="020B0604020202020204" charset="-122"/>
                          <a:cs typeface="Arial Unicode MS" panose="020B0604020202020204" charset="-122"/>
                        </a:rPr>
                        <a:t>35</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5">
                        <a:lnSpc>
                          <a:spcPct val="100000"/>
                        </a:lnSpc>
                        <a:spcBef>
                          <a:spcPts val="300"/>
                        </a:spcBef>
                      </a:pPr>
                      <a:r>
                        <a:rPr sz="1400" spc="-90" dirty="0">
                          <a:latin typeface="Arial Unicode MS" panose="020B0604020202020204" charset="-122"/>
                          <a:cs typeface="Arial Unicode MS" panose="020B0604020202020204" charset="-122"/>
                        </a:rPr>
                        <a:t>二、委托研发(36+37+39)</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353695">
                <a:tc>
                  <a:txBody>
                    <a:bodyPr/>
                    <a:lstStyle/>
                    <a:p>
                      <a:pPr algn="ctr">
                        <a:lnSpc>
                          <a:spcPct val="100000"/>
                        </a:lnSpc>
                        <a:spcBef>
                          <a:spcPts val="305"/>
                        </a:spcBef>
                      </a:pPr>
                      <a:r>
                        <a:rPr sz="1400" spc="-85" dirty="0">
                          <a:latin typeface="Arial Unicode MS" panose="020B0604020202020204" charset="-122"/>
                          <a:cs typeface="Arial Unicode MS" panose="020B0604020202020204" charset="-122"/>
                        </a:rPr>
                        <a:t>36</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27025">
                        <a:lnSpc>
                          <a:spcPct val="100000"/>
                        </a:lnSpc>
                        <a:spcBef>
                          <a:spcPts val="305"/>
                        </a:spcBef>
                      </a:pPr>
                      <a:r>
                        <a:rPr sz="1400" spc="-5" dirty="0">
                          <a:latin typeface="Arial Unicode MS" panose="020B0604020202020204" charset="-122"/>
                          <a:cs typeface="Arial Unicode MS" panose="020B0604020202020204" charset="-122"/>
                        </a:rPr>
                        <a:t>（一）委托境内机构或个人进行研发活动所发生的费用</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352425">
                <a:tc>
                  <a:txBody>
                    <a:bodyPr/>
                    <a:lstStyle/>
                    <a:p>
                      <a:pPr algn="ctr">
                        <a:lnSpc>
                          <a:spcPct val="100000"/>
                        </a:lnSpc>
                        <a:spcBef>
                          <a:spcPts val="300"/>
                        </a:spcBef>
                      </a:pPr>
                      <a:r>
                        <a:rPr sz="1400" spc="-85" dirty="0">
                          <a:latin typeface="Arial Unicode MS" panose="020B0604020202020204" charset="-122"/>
                          <a:cs typeface="Arial Unicode MS" panose="020B0604020202020204" charset="-122"/>
                        </a:rPr>
                        <a:t>37</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27025">
                        <a:lnSpc>
                          <a:spcPct val="100000"/>
                        </a:lnSpc>
                        <a:spcBef>
                          <a:spcPts val="300"/>
                        </a:spcBef>
                      </a:pPr>
                      <a:r>
                        <a:rPr sz="1400" spc="-5" dirty="0">
                          <a:latin typeface="Arial Unicode MS" panose="020B0604020202020204" charset="-122"/>
                          <a:cs typeface="Arial Unicode MS" panose="020B0604020202020204" charset="-122"/>
                        </a:rPr>
                        <a:t>（二）委托境外机构进行研发活动发生的费用</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432434">
                <a:tc>
                  <a:txBody>
                    <a:bodyPr/>
                    <a:lstStyle/>
                    <a:p>
                      <a:pPr algn="ctr">
                        <a:lnSpc>
                          <a:spcPct val="100000"/>
                        </a:lnSpc>
                        <a:spcBef>
                          <a:spcPts val="595"/>
                        </a:spcBef>
                      </a:pPr>
                      <a:r>
                        <a:rPr sz="1400" spc="-85" dirty="0">
                          <a:latin typeface="Arial Unicode MS" panose="020B0604020202020204" charset="-122"/>
                          <a:cs typeface="Arial Unicode MS" panose="020B0604020202020204" charset="-122"/>
                        </a:rPr>
                        <a:t>38</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69595">
                        <a:lnSpc>
                          <a:spcPts val="1440"/>
                        </a:lnSpc>
                      </a:pPr>
                      <a:r>
                        <a:rPr sz="1400" spc="-5" dirty="0">
                          <a:latin typeface="Arial Unicode MS" panose="020B0604020202020204" charset="-122"/>
                          <a:cs typeface="Arial Unicode MS" panose="020B0604020202020204" charset="-122"/>
                        </a:rPr>
                        <a:t>其中：允许加计扣除的委托境外机构进行研发活动发</a:t>
                      </a:r>
                      <a:endParaRPr sz="1400">
                        <a:latin typeface="Arial Unicode MS" panose="020B0604020202020204" charset="-122"/>
                        <a:cs typeface="Arial Unicode MS" panose="020B0604020202020204" charset="-122"/>
                      </a:endParaRPr>
                    </a:p>
                    <a:p>
                      <a:pPr marL="61595">
                        <a:lnSpc>
                          <a:spcPts val="1670"/>
                        </a:lnSpc>
                      </a:pPr>
                      <a:r>
                        <a:rPr sz="1400" dirty="0">
                          <a:latin typeface="Arial Unicode MS" panose="020B0604020202020204" charset="-122"/>
                          <a:cs typeface="Arial Unicode MS" panose="020B0604020202020204" charset="-122"/>
                        </a:rPr>
                        <a:t>生的费用</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352425">
                <a:tc>
                  <a:txBody>
                    <a:bodyPr/>
                    <a:lstStyle/>
                    <a:p>
                      <a:pPr algn="ctr">
                        <a:lnSpc>
                          <a:spcPct val="100000"/>
                        </a:lnSpc>
                        <a:spcBef>
                          <a:spcPts val="300"/>
                        </a:spcBef>
                      </a:pPr>
                      <a:r>
                        <a:rPr sz="1400" spc="-85" dirty="0">
                          <a:latin typeface="Arial Unicode MS" panose="020B0604020202020204" charset="-122"/>
                          <a:cs typeface="Arial Unicode MS" panose="020B0604020202020204" charset="-122"/>
                        </a:rPr>
                        <a:t>39</a:t>
                      </a:r>
                      <a:endParaRPr sz="1400">
                        <a:latin typeface="Arial Unicode MS" panose="020B0604020202020204" charset="-122"/>
                        <a:cs typeface="Arial Unicode MS" panose="020B0604020202020204" charset="-122"/>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27025">
                        <a:lnSpc>
                          <a:spcPct val="100000"/>
                        </a:lnSpc>
                        <a:spcBef>
                          <a:spcPts val="300"/>
                        </a:spcBef>
                      </a:pPr>
                      <a:r>
                        <a:rPr sz="1400" spc="-5" dirty="0">
                          <a:latin typeface="Arial Unicode MS" panose="020B0604020202020204" charset="-122"/>
                          <a:cs typeface="Arial Unicode MS" panose="020B0604020202020204" charset="-122"/>
                        </a:rPr>
                        <a:t>（三）委托境外个人进行研发活动发生的费用</a:t>
                      </a:r>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400">
                        <a:latin typeface="Arial Unicode MS" panose="020B0604020202020204" charset="-122"/>
                        <a:cs typeface="Arial Unicode MS" panose="020B0604020202020204" charset="-122"/>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39867" y="188976"/>
            <a:ext cx="6818376" cy="48463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800" spc="-5" dirty="0"/>
              <a:t>调整及填报情况详解</a:t>
            </a:r>
            <a:endParaRPr sz="2800"/>
          </a:p>
        </p:txBody>
      </p:sp>
      <p:sp>
        <p:nvSpPr>
          <p:cNvPr id="5" name="object 5"/>
          <p:cNvSpPr txBox="1"/>
          <p:nvPr/>
        </p:nvSpPr>
        <p:spPr>
          <a:xfrm>
            <a:off x="5226558" y="295655"/>
            <a:ext cx="4333240" cy="31559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Arial Unicode MS" panose="020B0604020202020204" charset="-122"/>
                <a:cs typeface="Arial Unicode MS" panose="020B0604020202020204" charset="-122"/>
              </a:rPr>
              <a:t>研发费用加计扣除优</a:t>
            </a:r>
            <a:r>
              <a:rPr sz="2000" spc="-15" dirty="0">
                <a:solidFill>
                  <a:srgbClr val="FFFFFF"/>
                </a:solidFill>
                <a:latin typeface="Arial Unicode MS" panose="020B0604020202020204" charset="-122"/>
                <a:cs typeface="Arial Unicode MS" panose="020B0604020202020204" charset="-122"/>
              </a:rPr>
              <a:t>惠</a:t>
            </a:r>
            <a:r>
              <a:rPr sz="2000" dirty="0">
                <a:solidFill>
                  <a:srgbClr val="FFFFFF"/>
                </a:solidFill>
                <a:latin typeface="Arial Unicode MS" panose="020B0604020202020204" charset="-122"/>
                <a:cs typeface="Arial Unicode MS" panose="020B0604020202020204" charset="-122"/>
              </a:rPr>
              <a:t>明细</a:t>
            </a:r>
            <a:r>
              <a:rPr sz="2000" spc="-10" dirty="0">
                <a:solidFill>
                  <a:srgbClr val="FFFFFF"/>
                </a:solidFill>
                <a:latin typeface="Arial Unicode MS" panose="020B0604020202020204" charset="-122"/>
                <a:cs typeface="Arial Unicode MS" panose="020B0604020202020204" charset="-122"/>
              </a:rPr>
              <a:t>表</a:t>
            </a:r>
            <a:r>
              <a:rPr sz="2000" spc="-10" dirty="0">
                <a:solidFill>
                  <a:srgbClr val="FFFFFF"/>
                </a:solidFill>
                <a:latin typeface="Arial" panose="020B0604020202020204"/>
                <a:cs typeface="Arial" panose="020B0604020202020204"/>
              </a:rPr>
              <a:t>A</a:t>
            </a:r>
            <a:r>
              <a:rPr sz="2000" spc="-15" dirty="0">
                <a:solidFill>
                  <a:srgbClr val="FFFFFF"/>
                </a:solidFill>
                <a:latin typeface="Arial" panose="020B0604020202020204"/>
                <a:cs typeface="Arial" panose="020B0604020202020204"/>
              </a:rPr>
              <a:t>10701</a:t>
            </a:r>
            <a:r>
              <a:rPr sz="2000" dirty="0">
                <a:solidFill>
                  <a:srgbClr val="FFFFFF"/>
                </a:solidFill>
                <a:latin typeface="Arial" panose="020B0604020202020204"/>
                <a:cs typeface="Arial" panose="020B0604020202020204"/>
              </a:rPr>
              <a:t>2</a:t>
            </a:r>
            <a:endParaRPr sz="2000">
              <a:latin typeface="Arial" panose="020B0604020202020204"/>
              <a:cs typeface="Arial" panose="020B0604020202020204"/>
            </a:endParaRPr>
          </a:p>
        </p:txBody>
      </p:sp>
      <p:sp>
        <p:nvSpPr>
          <p:cNvPr id="6" name="object 6"/>
          <p:cNvSpPr/>
          <p:nvPr/>
        </p:nvSpPr>
        <p:spPr>
          <a:xfrm>
            <a:off x="374650" y="1084325"/>
            <a:ext cx="6540500" cy="0"/>
          </a:xfrm>
          <a:custGeom>
            <a:avLst/>
            <a:gdLst/>
            <a:ahLst/>
            <a:cxnLst/>
            <a:rect l="l" t="t" r="r" b="b"/>
            <a:pathLst>
              <a:path w="6540500">
                <a:moveTo>
                  <a:pt x="0" y="0"/>
                </a:moveTo>
                <a:lnTo>
                  <a:pt x="6540500" y="0"/>
                </a:lnTo>
              </a:path>
            </a:pathLst>
          </a:custGeom>
          <a:ln w="12700">
            <a:solidFill>
              <a:srgbClr val="000000"/>
            </a:solidFill>
          </a:ln>
        </p:spPr>
        <p:txBody>
          <a:bodyPr wrap="square" lIns="0" tIns="0" rIns="0" bIns="0" rtlCol="0"/>
          <a:lstStyle/>
          <a:p/>
        </p:txBody>
      </p:sp>
      <p:sp>
        <p:nvSpPr>
          <p:cNvPr id="7" name="object 7"/>
          <p:cNvSpPr/>
          <p:nvPr/>
        </p:nvSpPr>
        <p:spPr>
          <a:xfrm>
            <a:off x="374650" y="1418971"/>
            <a:ext cx="6540500" cy="0"/>
          </a:xfrm>
          <a:custGeom>
            <a:avLst/>
            <a:gdLst/>
            <a:ahLst/>
            <a:cxnLst/>
            <a:rect l="l" t="t" r="r" b="b"/>
            <a:pathLst>
              <a:path w="6540500">
                <a:moveTo>
                  <a:pt x="0" y="0"/>
                </a:moveTo>
                <a:lnTo>
                  <a:pt x="6540500" y="0"/>
                </a:lnTo>
              </a:path>
            </a:pathLst>
          </a:custGeom>
          <a:ln w="12700">
            <a:solidFill>
              <a:srgbClr val="000000"/>
            </a:solidFill>
          </a:ln>
        </p:spPr>
        <p:txBody>
          <a:bodyPr wrap="square" lIns="0" tIns="0" rIns="0" bIns="0" rtlCol="0"/>
          <a:lstStyle/>
          <a:p/>
        </p:txBody>
      </p:sp>
      <p:sp>
        <p:nvSpPr>
          <p:cNvPr id="8" name="object 8"/>
          <p:cNvSpPr/>
          <p:nvPr/>
        </p:nvSpPr>
        <p:spPr>
          <a:xfrm>
            <a:off x="374650" y="1084325"/>
            <a:ext cx="0" cy="5330825"/>
          </a:xfrm>
          <a:custGeom>
            <a:avLst/>
            <a:gdLst/>
            <a:ahLst/>
            <a:cxnLst/>
            <a:rect l="l" t="t" r="r" b="b"/>
            <a:pathLst>
              <a:path h="5330825">
                <a:moveTo>
                  <a:pt x="0" y="0"/>
                </a:moveTo>
                <a:lnTo>
                  <a:pt x="0" y="5330825"/>
                </a:lnTo>
              </a:path>
            </a:pathLst>
          </a:custGeom>
          <a:ln w="19050">
            <a:solidFill>
              <a:srgbClr val="000000"/>
            </a:solidFill>
          </a:ln>
        </p:spPr>
        <p:txBody>
          <a:bodyPr wrap="square" lIns="0" tIns="0" rIns="0" bIns="0" rtlCol="0"/>
          <a:lstStyle/>
          <a:p/>
        </p:txBody>
      </p:sp>
      <p:sp>
        <p:nvSpPr>
          <p:cNvPr id="9" name="object 9"/>
          <p:cNvSpPr/>
          <p:nvPr/>
        </p:nvSpPr>
        <p:spPr>
          <a:xfrm>
            <a:off x="860425" y="1084325"/>
            <a:ext cx="0" cy="5330825"/>
          </a:xfrm>
          <a:custGeom>
            <a:avLst/>
            <a:gdLst/>
            <a:ahLst/>
            <a:cxnLst/>
            <a:rect l="l" t="t" r="r" b="b"/>
            <a:pathLst>
              <a:path h="5330825">
                <a:moveTo>
                  <a:pt x="0" y="0"/>
                </a:moveTo>
                <a:lnTo>
                  <a:pt x="0" y="5330825"/>
                </a:lnTo>
              </a:path>
            </a:pathLst>
          </a:custGeom>
          <a:ln w="12700">
            <a:solidFill>
              <a:srgbClr val="000000"/>
            </a:solidFill>
          </a:ln>
        </p:spPr>
        <p:txBody>
          <a:bodyPr wrap="square" lIns="0" tIns="0" rIns="0" bIns="0" rtlCol="0"/>
          <a:lstStyle/>
          <a:p/>
        </p:txBody>
      </p:sp>
      <p:sp>
        <p:nvSpPr>
          <p:cNvPr id="10" name="object 10"/>
          <p:cNvSpPr/>
          <p:nvPr/>
        </p:nvSpPr>
        <p:spPr>
          <a:xfrm>
            <a:off x="6257925" y="1084325"/>
            <a:ext cx="0" cy="5330825"/>
          </a:xfrm>
          <a:custGeom>
            <a:avLst/>
            <a:gdLst/>
            <a:ahLst/>
            <a:cxnLst/>
            <a:rect l="l" t="t" r="r" b="b"/>
            <a:pathLst>
              <a:path h="5330825">
                <a:moveTo>
                  <a:pt x="0" y="0"/>
                </a:moveTo>
                <a:lnTo>
                  <a:pt x="0" y="5330825"/>
                </a:lnTo>
              </a:path>
            </a:pathLst>
          </a:custGeom>
          <a:ln w="12700">
            <a:solidFill>
              <a:srgbClr val="000000"/>
            </a:solidFill>
          </a:ln>
        </p:spPr>
        <p:txBody>
          <a:bodyPr wrap="square" lIns="0" tIns="0" rIns="0" bIns="0" rtlCol="0"/>
          <a:lstStyle/>
          <a:p/>
        </p:txBody>
      </p:sp>
      <p:sp>
        <p:nvSpPr>
          <p:cNvPr id="11" name="object 11"/>
          <p:cNvSpPr/>
          <p:nvPr/>
        </p:nvSpPr>
        <p:spPr>
          <a:xfrm>
            <a:off x="6915150" y="1084325"/>
            <a:ext cx="0" cy="5330825"/>
          </a:xfrm>
          <a:custGeom>
            <a:avLst/>
            <a:gdLst/>
            <a:ahLst/>
            <a:cxnLst/>
            <a:rect l="l" t="t" r="r" b="b"/>
            <a:pathLst>
              <a:path h="5330825">
                <a:moveTo>
                  <a:pt x="0" y="0"/>
                </a:moveTo>
                <a:lnTo>
                  <a:pt x="0" y="5330825"/>
                </a:lnTo>
              </a:path>
            </a:pathLst>
          </a:custGeom>
          <a:ln w="19050">
            <a:solidFill>
              <a:srgbClr val="000000"/>
            </a:solidFill>
          </a:ln>
        </p:spPr>
        <p:txBody>
          <a:bodyPr wrap="square" lIns="0" tIns="0" rIns="0" bIns="0" rtlCol="0"/>
          <a:lstStyle/>
          <a:p/>
        </p:txBody>
      </p:sp>
      <p:sp>
        <p:nvSpPr>
          <p:cNvPr id="12" name="object 12"/>
          <p:cNvSpPr/>
          <p:nvPr/>
        </p:nvSpPr>
        <p:spPr>
          <a:xfrm>
            <a:off x="374650" y="1754251"/>
            <a:ext cx="6540500" cy="0"/>
          </a:xfrm>
          <a:custGeom>
            <a:avLst/>
            <a:gdLst/>
            <a:ahLst/>
            <a:cxnLst/>
            <a:rect l="l" t="t" r="r" b="b"/>
            <a:pathLst>
              <a:path w="6540500">
                <a:moveTo>
                  <a:pt x="0" y="0"/>
                </a:moveTo>
                <a:lnTo>
                  <a:pt x="6540500" y="0"/>
                </a:lnTo>
              </a:path>
            </a:pathLst>
          </a:custGeom>
          <a:ln w="12700">
            <a:solidFill>
              <a:srgbClr val="000000"/>
            </a:solidFill>
          </a:ln>
        </p:spPr>
        <p:txBody>
          <a:bodyPr wrap="square" lIns="0" tIns="0" rIns="0" bIns="0" rtlCol="0"/>
          <a:lstStyle/>
          <a:p/>
        </p:txBody>
      </p:sp>
      <p:sp>
        <p:nvSpPr>
          <p:cNvPr id="13" name="object 13"/>
          <p:cNvSpPr/>
          <p:nvPr/>
        </p:nvSpPr>
        <p:spPr>
          <a:xfrm>
            <a:off x="374650" y="2087626"/>
            <a:ext cx="6540500" cy="0"/>
          </a:xfrm>
          <a:custGeom>
            <a:avLst/>
            <a:gdLst/>
            <a:ahLst/>
            <a:cxnLst/>
            <a:rect l="l" t="t" r="r" b="b"/>
            <a:pathLst>
              <a:path w="6540500">
                <a:moveTo>
                  <a:pt x="0" y="0"/>
                </a:moveTo>
                <a:lnTo>
                  <a:pt x="6540500" y="0"/>
                </a:lnTo>
              </a:path>
            </a:pathLst>
          </a:custGeom>
          <a:ln w="12700">
            <a:solidFill>
              <a:srgbClr val="000000"/>
            </a:solidFill>
          </a:ln>
        </p:spPr>
        <p:txBody>
          <a:bodyPr wrap="square" lIns="0" tIns="0" rIns="0" bIns="0" rtlCol="0"/>
          <a:lstStyle/>
          <a:p/>
        </p:txBody>
      </p:sp>
      <p:sp>
        <p:nvSpPr>
          <p:cNvPr id="14" name="object 14"/>
          <p:cNvSpPr/>
          <p:nvPr/>
        </p:nvSpPr>
        <p:spPr>
          <a:xfrm>
            <a:off x="374650" y="2422270"/>
            <a:ext cx="6540500" cy="0"/>
          </a:xfrm>
          <a:custGeom>
            <a:avLst/>
            <a:gdLst/>
            <a:ahLst/>
            <a:cxnLst/>
            <a:rect l="l" t="t" r="r" b="b"/>
            <a:pathLst>
              <a:path w="6540500">
                <a:moveTo>
                  <a:pt x="0" y="0"/>
                </a:moveTo>
                <a:lnTo>
                  <a:pt x="6540500" y="0"/>
                </a:lnTo>
              </a:path>
            </a:pathLst>
          </a:custGeom>
          <a:ln w="12700">
            <a:solidFill>
              <a:srgbClr val="000000"/>
            </a:solidFill>
          </a:ln>
        </p:spPr>
        <p:txBody>
          <a:bodyPr wrap="square" lIns="0" tIns="0" rIns="0" bIns="0" rtlCol="0"/>
          <a:lstStyle/>
          <a:p/>
        </p:txBody>
      </p:sp>
      <p:sp>
        <p:nvSpPr>
          <p:cNvPr id="15" name="object 15"/>
          <p:cNvSpPr/>
          <p:nvPr/>
        </p:nvSpPr>
        <p:spPr>
          <a:xfrm>
            <a:off x="374650" y="2757551"/>
            <a:ext cx="6540500" cy="0"/>
          </a:xfrm>
          <a:custGeom>
            <a:avLst/>
            <a:gdLst/>
            <a:ahLst/>
            <a:cxnLst/>
            <a:rect l="l" t="t" r="r" b="b"/>
            <a:pathLst>
              <a:path w="6540500">
                <a:moveTo>
                  <a:pt x="0" y="0"/>
                </a:moveTo>
                <a:lnTo>
                  <a:pt x="6540500" y="0"/>
                </a:lnTo>
              </a:path>
            </a:pathLst>
          </a:custGeom>
          <a:ln w="12700">
            <a:solidFill>
              <a:srgbClr val="000000"/>
            </a:solidFill>
          </a:ln>
        </p:spPr>
        <p:txBody>
          <a:bodyPr wrap="square" lIns="0" tIns="0" rIns="0" bIns="0" rtlCol="0"/>
          <a:lstStyle/>
          <a:p/>
        </p:txBody>
      </p:sp>
      <p:sp>
        <p:nvSpPr>
          <p:cNvPr id="16" name="object 16"/>
          <p:cNvSpPr/>
          <p:nvPr/>
        </p:nvSpPr>
        <p:spPr>
          <a:xfrm>
            <a:off x="374650" y="3092195"/>
            <a:ext cx="6540500" cy="0"/>
          </a:xfrm>
          <a:custGeom>
            <a:avLst/>
            <a:gdLst/>
            <a:ahLst/>
            <a:cxnLst/>
            <a:rect l="l" t="t" r="r" b="b"/>
            <a:pathLst>
              <a:path w="6540500">
                <a:moveTo>
                  <a:pt x="0" y="0"/>
                </a:moveTo>
                <a:lnTo>
                  <a:pt x="6540500" y="0"/>
                </a:lnTo>
              </a:path>
            </a:pathLst>
          </a:custGeom>
          <a:ln w="12700">
            <a:solidFill>
              <a:srgbClr val="000000"/>
            </a:solidFill>
          </a:ln>
        </p:spPr>
        <p:txBody>
          <a:bodyPr wrap="square" lIns="0" tIns="0" rIns="0" bIns="0" rtlCol="0"/>
          <a:lstStyle/>
          <a:p/>
        </p:txBody>
      </p:sp>
      <p:sp>
        <p:nvSpPr>
          <p:cNvPr id="17" name="object 17"/>
          <p:cNvSpPr/>
          <p:nvPr/>
        </p:nvSpPr>
        <p:spPr>
          <a:xfrm>
            <a:off x="374650" y="3427476"/>
            <a:ext cx="6540500" cy="0"/>
          </a:xfrm>
          <a:custGeom>
            <a:avLst/>
            <a:gdLst/>
            <a:ahLst/>
            <a:cxnLst/>
            <a:rect l="l" t="t" r="r" b="b"/>
            <a:pathLst>
              <a:path w="6540500">
                <a:moveTo>
                  <a:pt x="0" y="0"/>
                </a:moveTo>
                <a:lnTo>
                  <a:pt x="6540500" y="0"/>
                </a:lnTo>
              </a:path>
            </a:pathLst>
          </a:custGeom>
          <a:ln w="12700">
            <a:solidFill>
              <a:srgbClr val="000000"/>
            </a:solidFill>
          </a:ln>
        </p:spPr>
        <p:txBody>
          <a:bodyPr wrap="square" lIns="0" tIns="0" rIns="0" bIns="0" rtlCol="0"/>
          <a:lstStyle/>
          <a:p/>
        </p:txBody>
      </p:sp>
      <p:sp>
        <p:nvSpPr>
          <p:cNvPr id="18" name="object 18"/>
          <p:cNvSpPr/>
          <p:nvPr/>
        </p:nvSpPr>
        <p:spPr>
          <a:xfrm>
            <a:off x="374650" y="3760851"/>
            <a:ext cx="6540500" cy="0"/>
          </a:xfrm>
          <a:custGeom>
            <a:avLst/>
            <a:gdLst/>
            <a:ahLst/>
            <a:cxnLst/>
            <a:rect l="l" t="t" r="r" b="b"/>
            <a:pathLst>
              <a:path w="6540500">
                <a:moveTo>
                  <a:pt x="0" y="0"/>
                </a:moveTo>
                <a:lnTo>
                  <a:pt x="6540500" y="0"/>
                </a:lnTo>
              </a:path>
            </a:pathLst>
          </a:custGeom>
          <a:ln w="12700">
            <a:solidFill>
              <a:srgbClr val="000000"/>
            </a:solidFill>
          </a:ln>
        </p:spPr>
        <p:txBody>
          <a:bodyPr wrap="square" lIns="0" tIns="0" rIns="0" bIns="0" rtlCol="0"/>
          <a:lstStyle/>
          <a:p/>
        </p:txBody>
      </p:sp>
      <p:sp>
        <p:nvSpPr>
          <p:cNvPr id="19" name="object 19"/>
          <p:cNvSpPr/>
          <p:nvPr/>
        </p:nvSpPr>
        <p:spPr>
          <a:xfrm>
            <a:off x="374650" y="4329176"/>
            <a:ext cx="6540500" cy="0"/>
          </a:xfrm>
          <a:custGeom>
            <a:avLst/>
            <a:gdLst/>
            <a:ahLst/>
            <a:cxnLst/>
            <a:rect l="l" t="t" r="r" b="b"/>
            <a:pathLst>
              <a:path w="6540500">
                <a:moveTo>
                  <a:pt x="0" y="0"/>
                </a:moveTo>
                <a:lnTo>
                  <a:pt x="6540500" y="0"/>
                </a:lnTo>
              </a:path>
            </a:pathLst>
          </a:custGeom>
          <a:ln w="12700">
            <a:solidFill>
              <a:srgbClr val="000000"/>
            </a:solidFill>
          </a:ln>
        </p:spPr>
        <p:txBody>
          <a:bodyPr wrap="square" lIns="0" tIns="0" rIns="0" bIns="0" rtlCol="0"/>
          <a:lstStyle/>
          <a:p/>
        </p:txBody>
      </p:sp>
      <p:sp>
        <p:nvSpPr>
          <p:cNvPr id="20" name="object 20"/>
          <p:cNvSpPr/>
          <p:nvPr/>
        </p:nvSpPr>
        <p:spPr>
          <a:xfrm>
            <a:off x="374650" y="4895596"/>
            <a:ext cx="6540500" cy="0"/>
          </a:xfrm>
          <a:custGeom>
            <a:avLst/>
            <a:gdLst/>
            <a:ahLst/>
            <a:cxnLst/>
            <a:rect l="l" t="t" r="r" b="b"/>
            <a:pathLst>
              <a:path w="6540500">
                <a:moveTo>
                  <a:pt x="0" y="0"/>
                </a:moveTo>
                <a:lnTo>
                  <a:pt x="6540500" y="0"/>
                </a:lnTo>
              </a:path>
            </a:pathLst>
          </a:custGeom>
          <a:ln w="12700">
            <a:solidFill>
              <a:srgbClr val="000000"/>
            </a:solidFill>
          </a:ln>
        </p:spPr>
        <p:txBody>
          <a:bodyPr wrap="square" lIns="0" tIns="0" rIns="0" bIns="0" rtlCol="0"/>
          <a:lstStyle/>
          <a:p/>
        </p:txBody>
      </p:sp>
      <p:sp>
        <p:nvSpPr>
          <p:cNvPr id="21" name="object 21"/>
          <p:cNvSpPr/>
          <p:nvPr/>
        </p:nvSpPr>
        <p:spPr>
          <a:xfrm>
            <a:off x="374650" y="5230876"/>
            <a:ext cx="6540500" cy="0"/>
          </a:xfrm>
          <a:custGeom>
            <a:avLst/>
            <a:gdLst/>
            <a:ahLst/>
            <a:cxnLst/>
            <a:rect l="l" t="t" r="r" b="b"/>
            <a:pathLst>
              <a:path w="6540500">
                <a:moveTo>
                  <a:pt x="0" y="0"/>
                </a:moveTo>
                <a:lnTo>
                  <a:pt x="6540500" y="0"/>
                </a:lnTo>
              </a:path>
            </a:pathLst>
          </a:custGeom>
          <a:ln w="12700">
            <a:solidFill>
              <a:srgbClr val="000000"/>
            </a:solidFill>
          </a:ln>
        </p:spPr>
        <p:txBody>
          <a:bodyPr wrap="square" lIns="0" tIns="0" rIns="0" bIns="0" rtlCol="0"/>
          <a:lstStyle/>
          <a:p/>
        </p:txBody>
      </p:sp>
      <p:sp>
        <p:nvSpPr>
          <p:cNvPr id="22" name="object 22"/>
          <p:cNvSpPr/>
          <p:nvPr/>
        </p:nvSpPr>
        <p:spPr>
          <a:xfrm>
            <a:off x="374650" y="5564251"/>
            <a:ext cx="6540500" cy="0"/>
          </a:xfrm>
          <a:custGeom>
            <a:avLst/>
            <a:gdLst/>
            <a:ahLst/>
            <a:cxnLst/>
            <a:rect l="l" t="t" r="r" b="b"/>
            <a:pathLst>
              <a:path w="6540500">
                <a:moveTo>
                  <a:pt x="0" y="0"/>
                </a:moveTo>
                <a:lnTo>
                  <a:pt x="6540500" y="0"/>
                </a:lnTo>
              </a:path>
            </a:pathLst>
          </a:custGeom>
          <a:ln w="12700">
            <a:solidFill>
              <a:srgbClr val="000000"/>
            </a:solidFill>
          </a:ln>
        </p:spPr>
        <p:txBody>
          <a:bodyPr wrap="square" lIns="0" tIns="0" rIns="0" bIns="0" rtlCol="0"/>
          <a:lstStyle/>
          <a:p/>
        </p:txBody>
      </p:sp>
      <p:sp>
        <p:nvSpPr>
          <p:cNvPr id="23" name="object 23"/>
          <p:cNvSpPr/>
          <p:nvPr/>
        </p:nvSpPr>
        <p:spPr>
          <a:xfrm>
            <a:off x="374650" y="6415151"/>
            <a:ext cx="6540500" cy="0"/>
          </a:xfrm>
          <a:custGeom>
            <a:avLst/>
            <a:gdLst/>
            <a:ahLst/>
            <a:cxnLst/>
            <a:rect l="l" t="t" r="r" b="b"/>
            <a:pathLst>
              <a:path w="6540500">
                <a:moveTo>
                  <a:pt x="0" y="0"/>
                </a:moveTo>
                <a:lnTo>
                  <a:pt x="6540500" y="0"/>
                </a:lnTo>
              </a:path>
            </a:pathLst>
          </a:custGeom>
          <a:ln w="19050">
            <a:solidFill>
              <a:srgbClr val="000000"/>
            </a:solidFill>
          </a:ln>
        </p:spPr>
        <p:txBody>
          <a:bodyPr wrap="square" lIns="0" tIns="0" rIns="0" bIns="0" rtlCol="0"/>
          <a:lstStyle/>
          <a:p/>
        </p:txBody>
      </p:sp>
      <p:sp>
        <p:nvSpPr>
          <p:cNvPr id="24" name="object 24"/>
          <p:cNvSpPr txBox="1"/>
          <p:nvPr/>
        </p:nvSpPr>
        <p:spPr>
          <a:xfrm>
            <a:off x="515619" y="1119885"/>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4</a:t>
            </a:r>
            <a:r>
              <a:rPr sz="1400" spc="-80" dirty="0">
                <a:latin typeface="Arial Unicode MS" panose="020B0604020202020204" charset="-122"/>
                <a:cs typeface="Arial Unicode MS" panose="020B0604020202020204" charset="-122"/>
              </a:rPr>
              <a:t>0</a:t>
            </a:r>
            <a:endParaRPr sz="1400">
              <a:latin typeface="Arial Unicode MS" panose="020B0604020202020204" charset="-122"/>
              <a:cs typeface="Arial Unicode MS" panose="020B0604020202020204" charset="-122"/>
            </a:endParaRPr>
          </a:p>
        </p:txBody>
      </p:sp>
      <p:sp>
        <p:nvSpPr>
          <p:cNvPr id="25" name="object 25"/>
          <p:cNvSpPr txBox="1"/>
          <p:nvPr/>
        </p:nvSpPr>
        <p:spPr>
          <a:xfrm>
            <a:off x="916305" y="1140840"/>
            <a:ext cx="2928620" cy="223520"/>
          </a:xfrm>
          <a:prstGeom prst="rect">
            <a:avLst/>
          </a:prstGeom>
        </p:spPr>
        <p:txBody>
          <a:bodyPr vert="horz" wrap="square" lIns="0" tIns="0" rIns="0" bIns="0" rtlCol="0">
            <a:spAutoFit/>
          </a:bodyPr>
          <a:lstStyle/>
          <a:p>
            <a:pPr marL="12700">
              <a:lnSpc>
                <a:spcPct val="100000"/>
              </a:lnSpc>
            </a:pPr>
            <a:r>
              <a:rPr sz="1400" spc="-60" dirty="0">
                <a:latin typeface="Arial Unicode MS" panose="020B0604020202020204" charset="-122"/>
                <a:cs typeface="Arial Unicode MS" panose="020B0604020202020204" charset="-122"/>
              </a:rPr>
              <a:t>三、年度研发费用小计(2+36</a:t>
            </a:r>
            <a:r>
              <a:rPr sz="1400" spc="-60" dirty="0">
                <a:latin typeface="Courier New" panose="02070309020205020404"/>
                <a:cs typeface="Courier New" panose="02070309020205020404"/>
              </a:rPr>
              <a:t>×</a:t>
            </a:r>
            <a:r>
              <a:rPr sz="1400" spc="-60" dirty="0">
                <a:latin typeface="Arial Unicode MS" panose="020B0604020202020204" charset="-122"/>
                <a:cs typeface="Arial Unicode MS" panose="020B0604020202020204" charset="-122"/>
              </a:rPr>
              <a:t>80%+38)</a:t>
            </a:r>
            <a:endParaRPr sz="1400">
              <a:latin typeface="Arial Unicode MS" panose="020B0604020202020204" charset="-122"/>
              <a:cs typeface="Arial Unicode MS" panose="020B0604020202020204" charset="-122"/>
            </a:endParaRPr>
          </a:p>
        </p:txBody>
      </p:sp>
      <p:sp>
        <p:nvSpPr>
          <p:cNvPr id="26" name="object 26"/>
          <p:cNvSpPr txBox="1"/>
          <p:nvPr/>
        </p:nvSpPr>
        <p:spPr>
          <a:xfrm>
            <a:off x="515619" y="1454530"/>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4</a:t>
            </a:r>
            <a:r>
              <a:rPr sz="1400" spc="-80" dirty="0">
                <a:latin typeface="Arial Unicode MS" panose="020B0604020202020204" charset="-122"/>
                <a:cs typeface="Arial Unicode MS" panose="020B0604020202020204" charset="-122"/>
              </a:rPr>
              <a:t>1</a:t>
            </a:r>
            <a:endParaRPr sz="1400">
              <a:latin typeface="Arial Unicode MS" panose="020B0604020202020204" charset="-122"/>
              <a:cs typeface="Arial Unicode MS" panose="020B0604020202020204" charset="-122"/>
            </a:endParaRPr>
          </a:p>
        </p:txBody>
      </p:sp>
      <p:sp>
        <p:nvSpPr>
          <p:cNvPr id="27" name="object 27"/>
          <p:cNvSpPr txBox="1"/>
          <p:nvPr/>
        </p:nvSpPr>
        <p:spPr>
          <a:xfrm>
            <a:off x="1170939" y="1454530"/>
            <a:ext cx="1804035" cy="221615"/>
          </a:xfrm>
          <a:prstGeom prst="rect">
            <a:avLst/>
          </a:prstGeom>
        </p:spPr>
        <p:txBody>
          <a:bodyPr vert="horz" wrap="square" lIns="0" tIns="0" rIns="0" bIns="0" rtlCol="0">
            <a:spAutoFit/>
          </a:bodyPr>
          <a:lstStyle/>
          <a:p>
            <a:pPr marL="12700">
              <a:lnSpc>
                <a:spcPct val="100000"/>
              </a:lnSpc>
            </a:pPr>
            <a:r>
              <a:rPr sz="1400" dirty="0">
                <a:latin typeface="Arial Unicode MS" panose="020B0604020202020204" charset="-122"/>
                <a:cs typeface="Arial Unicode MS" panose="020B0604020202020204" charset="-122"/>
              </a:rPr>
              <a:t>（一）本年费用化金</a:t>
            </a:r>
            <a:r>
              <a:rPr sz="1400" spc="5" dirty="0">
                <a:latin typeface="Arial Unicode MS" panose="020B0604020202020204" charset="-122"/>
                <a:cs typeface="Arial Unicode MS" panose="020B0604020202020204" charset="-122"/>
              </a:rPr>
              <a:t>额</a:t>
            </a:r>
            <a:endParaRPr sz="1400">
              <a:latin typeface="Arial Unicode MS" panose="020B0604020202020204" charset="-122"/>
              <a:cs typeface="Arial Unicode MS" panose="020B0604020202020204" charset="-122"/>
            </a:endParaRPr>
          </a:p>
        </p:txBody>
      </p:sp>
      <p:sp>
        <p:nvSpPr>
          <p:cNvPr id="28" name="object 28"/>
          <p:cNvSpPr txBox="1"/>
          <p:nvPr/>
        </p:nvSpPr>
        <p:spPr>
          <a:xfrm>
            <a:off x="515619" y="1788540"/>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4</a:t>
            </a:r>
            <a:r>
              <a:rPr sz="1400" spc="-80" dirty="0">
                <a:latin typeface="Arial Unicode MS" panose="020B0604020202020204" charset="-122"/>
                <a:cs typeface="Arial Unicode MS" panose="020B0604020202020204" charset="-122"/>
              </a:rPr>
              <a:t>2</a:t>
            </a:r>
            <a:endParaRPr sz="1400">
              <a:latin typeface="Arial Unicode MS" panose="020B0604020202020204" charset="-122"/>
              <a:cs typeface="Arial Unicode MS" panose="020B0604020202020204" charset="-122"/>
            </a:endParaRPr>
          </a:p>
        </p:txBody>
      </p:sp>
      <p:sp>
        <p:nvSpPr>
          <p:cNvPr id="29" name="object 29"/>
          <p:cNvSpPr txBox="1"/>
          <p:nvPr/>
        </p:nvSpPr>
        <p:spPr>
          <a:xfrm>
            <a:off x="1170939" y="1788540"/>
            <a:ext cx="1804035" cy="221615"/>
          </a:xfrm>
          <a:prstGeom prst="rect">
            <a:avLst/>
          </a:prstGeom>
        </p:spPr>
        <p:txBody>
          <a:bodyPr vert="horz" wrap="square" lIns="0" tIns="0" rIns="0" bIns="0" rtlCol="0">
            <a:spAutoFit/>
          </a:bodyPr>
          <a:lstStyle/>
          <a:p>
            <a:pPr marL="12700">
              <a:lnSpc>
                <a:spcPct val="100000"/>
              </a:lnSpc>
            </a:pPr>
            <a:r>
              <a:rPr sz="1400" dirty="0">
                <a:latin typeface="Arial Unicode MS" panose="020B0604020202020204" charset="-122"/>
                <a:cs typeface="Arial Unicode MS" panose="020B0604020202020204" charset="-122"/>
              </a:rPr>
              <a:t>（二）本年资本化金</a:t>
            </a:r>
            <a:r>
              <a:rPr sz="1400" spc="5" dirty="0">
                <a:latin typeface="Arial Unicode MS" panose="020B0604020202020204" charset="-122"/>
                <a:cs typeface="Arial Unicode MS" panose="020B0604020202020204" charset="-122"/>
              </a:rPr>
              <a:t>额</a:t>
            </a:r>
            <a:endParaRPr sz="1400">
              <a:latin typeface="Arial Unicode MS" panose="020B0604020202020204" charset="-122"/>
              <a:cs typeface="Arial Unicode MS" panose="020B0604020202020204" charset="-122"/>
            </a:endParaRPr>
          </a:p>
        </p:txBody>
      </p:sp>
      <p:sp>
        <p:nvSpPr>
          <p:cNvPr id="30" name="object 30"/>
          <p:cNvSpPr txBox="1"/>
          <p:nvPr/>
        </p:nvSpPr>
        <p:spPr>
          <a:xfrm>
            <a:off x="515619" y="2123185"/>
            <a:ext cx="2736215" cy="221615"/>
          </a:xfrm>
          <a:prstGeom prst="rect">
            <a:avLst/>
          </a:prstGeom>
        </p:spPr>
        <p:txBody>
          <a:bodyPr vert="horz" wrap="square" lIns="0" tIns="0" rIns="0" bIns="0" rtlCol="0">
            <a:spAutoFit/>
          </a:bodyPr>
          <a:lstStyle/>
          <a:p>
            <a:pPr marL="12700">
              <a:lnSpc>
                <a:spcPct val="100000"/>
              </a:lnSpc>
              <a:tabLst>
                <a:tab pos="412750" algn="l"/>
              </a:tabLst>
            </a:pPr>
            <a:r>
              <a:rPr sz="1400" spc="-85" dirty="0">
                <a:latin typeface="Arial Unicode MS" panose="020B0604020202020204" charset="-122"/>
                <a:cs typeface="Arial Unicode MS" panose="020B0604020202020204" charset="-122"/>
              </a:rPr>
              <a:t>43	</a:t>
            </a:r>
            <a:r>
              <a:rPr sz="1400" spc="-5" dirty="0">
                <a:latin typeface="Arial Unicode MS" panose="020B0604020202020204" charset="-122"/>
                <a:cs typeface="Arial Unicode MS" panose="020B0604020202020204" charset="-122"/>
              </a:rPr>
              <a:t>四、本年形成无形资产摊销额</a:t>
            </a:r>
            <a:endParaRPr sz="1400">
              <a:latin typeface="Arial Unicode MS" panose="020B0604020202020204" charset="-122"/>
              <a:cs typeface="Arial Unicode MS" panose="020B0604020202020204" charset="-122"/>
            </a:endParaRPr>
          </a:p>
        </p:txBody>
      </p:sp>
      <p:sp>
        <p:nvSpPr>
          <p:cNvPr id="31" name="object 31"/>
          <p:cNvSpPr txBox="1"/>
          <p:nvPr/>
        </p:nvSpPr>
        <p:spPr>
          <a:xfrm>
            <a:off x="515619" y="2457830"/>
            <a:ext cx="3445510" cy="221615"/>
          </a:xfrm>
          <a:prstGeom prst="rect">
            <a:avLst/>
          </a:prstGeom>
        </p:spPr>
        <p:txBody>
          <a:bodyPr vert="horz" wrap="square" lIns="0" tIns="0" rIns="0" bIns="0" rtlCol="0">
            <a:spAutoFit/>
          </a:bodyPr>
          <a:lstStyle/>
          <a:p>
            <a:pPr marL="12700">
              <a:lnSpc>
                <a:spcPct val="100000"/>
              </a:lnSpc>
              <a:tabLst>
                <a:tab pos="412750" algn="l"/>
              </a:tabLst>
            </a:pPr>
            <a:r>
              <a:rPr sz="1400" spc="-85" dirty="0">
                <a:latin typeface="Arial Unicode MS" panose="020B0604020202020204" charset="-122"/>
                <a:cs typeface="Arial Unicode MS" panose="020B0604020202020204" charset="-122"/>
              </a:rPr>
              <a:t>44	</a:t>
            </a:r>
            <a:r>
              <a:rPr sz="1400" spc="-5" dirty="0">
                <a:latin typeface="Arial Unicode MS" panose="020B0604020202020204" charset="-122"/>
                <a:cs typeface="Arial Unicode MS" panose="020B0604020202020204" charset="-122"/>
              </a:rPr>
              <a:t>五、以前年度形成无形资产本年摊销额</a:t>
            </a:r>
            <a:endParaRPr sz="1400">
              <a:latin typeface="Arial Unicode MS" panose="020B0604020202020204" charset="-122"/>
              <a:cs typeface="Arial Unicode MS" panose="020B0604020202020204" charset="-122"/>
            </a:endParaRPr>
          </a:p>
        </p:txBody>
      </p:sp>
      <p:sp>
        <p:nvSpPr>
          <p:cNvPr id="32" name="object 32"/>
          <p:cNvSpPr txBox="1"/>
          <p:nvPr/>
        </p:nvSpPr>
        <p:spPr>
          <a:xfrm>
            <a:off x="515619" y="2793110"/>
            <a:ext cx="3825240" cy="221615"/>
          </a:xfrm>
          <a:prstGeom prst="rect">
            <a:avLst/>
          </a:prstGeom>
        </p:spPr>
        <p:txBody>
          <a:bodyPr vert="horz" wrap="square" lIns="0" tIns="0" rIns="0" bIns="0" rtlCol="0">
            <a:spAutoFit/>
          </a:bodyPr>
          <a:lstStyle/>
          <a:p>
            <a:pPr marL="12700">
              <a:lnSpc>
                <a:spcPct val="100000"/>
              </a:lnSpc>
              <a:tabLst>
                <a:tab pos="412750" algn="l"/>
              </a:tabLst>
            </a:pPr>
            <a:r>
              <a:rPr sz="1400" spc="-85" dirty="0">
                <a:latin typeface="Arial Unicode MS" panose="020B0604020202020204" charset="-122"/>
                <a:cs typeface="Arial Unicode MS" panose="020B0604020202020204" charset="-122"/>
              </a:rPr>
              <a:t>4</a:t>
            </a:r>
            <a:r>
              <a:rPr sz="1400" spc="-80" dirty="0">
                <a:latin typeface="Arial Unicode MS" panose="020B0604020202020204" charset="-122"/>
                <a:cs typeface="Arial Unicode MS" panose="020B0604020202020204" charset="-122"/>
              </a:rPr>
              <a:t>5</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六、允许扣除的研发费</a:t>
            </a:r>
            <a:r>
              <a:rPr sz="1400" spc="-15" dirty="0">
                <a:latin typeface="Arial Unicode MS" panose="020B0604020202020204" charset="-122"/>
                <a:cs typeface="Arial Unicode MS" panose="020B0604020202020204" charset="-122"/>
              </a:rPr>
              <a:t>用</a:t>
            </a:r>
            <a:r>
              <a:rPr sz="1400" dirty="0">
                <a:latin typeface="Arial Unicode MS" panose="020B0604020202020204" charset="-122"/>
                <a:cs typeface="Arial Unicode MS" panose="020B0604020202020204" charset="-122"/>
              </a:rPr>
              <a:t>合计</a:t>
            </a:r>
            <a:r>
              <a:rPr sz="1400" spc="5" dirty="0">
                <a:latin typeface="Arial Unicode MS" panose="020B0604020202020204" charset="-122"/>
                <a:cs typeface="Arial Unicode MS" panose="020B0604020202020204" charset="-122"/>
              </a:rPr>
              <a:t>（</a:t>
            </a:r>
            <a:r>
              <a:rPr sz="1400" spc="-80" dirty="0">
                <a:latin typeface="Arial Unicode MS" panose="020B0604020202020204" charset="-122"/>
                <a:cs typeface="Arial Unicode MS" panose="020B0604020202020204" charset="-122"/>
              </a:rPr>
              <a:t>41</a:t>
            </a:r>
            <a:r>
              <a:rPr sz="1400" spc="-50" dirty="0">
                <a:latin typeface="Arial Unicode MS" panose="020B0604020202020204" charset="-122"/>
                <a:cs typeface="Arial Unicode MS" panose="020B0604020202020204" charset="-122"/>
              </a:rPr>
              <a:t>+</a:t>
            </a:r>
            <a:r>
              <a:rPr sz="1400" spc="-80" dirty="0">
                <a:latin typeface="Arial Unicode MS" panose="020B0604020202020204" charset="-122"/>
                <a:cs typeface="Arial Unicode MS" panose="020B0604020202020204" charset="-122"/>
              </a:rPr>
              <a:t>43</a:t>
            </a:r>
            <a:r>
              <a:rPr sz="1400" spc="-50" dirty="0">
                <a:latin typeface="Arial Unicode MS" panose="020B0604020202020204" charset="-122"/>
                <a:cs typeface="Arial Unicode MS" panose="020B0604020202020204" charset="-122"/>
              </a:rPr>
              <a:t>+</a:t>
            </a:r>
            <a:r>
              <a:rPr sz="1400" spc="-80" dirty="0">
                <a:latin typeface="Arial Unicode MS" panose="020B0604020202020204" charset="-122"/>
                <a:cs typeface="Arial Unicode MS" panose="020B0604020202020204" charset="-122"/>
              </a:rPr>
              <a:t>44</a:t>
            </a:r>
            <a:r>
              <a:rPr sz="1400" spc="5" dirty="0">
                <a:latin typeface="Arial Unicode MS" panose="020B0604020202020204" charset="-122"/>
                <a:cs typeface="Arial Unicode MS" panose="020B0604020202020204" charset="-122"/>
              </a:rPr>
              <a:t>）</a:t>
            </a:r>
            <a:endParaRPr sz="1400">
              <a:latin typeface="Arial Unicode MS" panose="020B0604020202020204" charset="-122"/>
              <a:cs typeface="Arial Unicode MS" panose="020B0604020202020204" charset="-122"/>
            </a:endParaRPr>
          </a:p>
        </p:txBody>
      </p:sp>
      <p:sp>
        <p:nvSpPr>
          <p:cNvPr id="33" name="object 33"/>
          <p:cNvSpPr txBox="1"/>
          <p:nvPr/>
        </p:nvSpPr>
        <p:spPr>
          <a:xfrm>
            <a:off x="515619" y="3128390"/>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4</a:t>
            </a:r>
            <a:r>
              <a:rPr sz="1400" spc="-80" dirty="0">
                <a:latin typeface="Arial Unicode MS" panose="020B0604020202020204" charset="-122"/>
                <a:cs typeface="Arial Unicode MS" panose="020B0604020202020204" charset="-122"/>
              </a:rPr>
              <a:t>6</a:t>
            </a:r>
            <a:endParaRPr sz="1400">
              <a:latin typeface="Arial Unicode MS" panose="020B0604020202020204" charset="-122"/>
              <a:cs typeface="Arial Unicode MS" panose="020B0604020202020204" charset="-122"/>
            </a:endParaRPr>
          </a:p>
        </p:txBody>
      </p:sp>
      <p:sp>
        <p:nvSpPr>
          <p:cNvPr id="34" name="object 34"/>
          <p:cNvSpPr txBox="1"/>
          <p:nvPr/>
        </p:nvSpPr>
        <p:spPr>
          <a:xfrm>
            <a:off x="1170939" y="3128390"/>
            <a:ext cx="1448435" cy="221615"/>
          </a:xfrm>
          <a:prstGeom prst="rect">
            <a:avLst/>
          </a:prstGeom>
        </p:spPr>
        <p:txBody>
          <a:bodyPr vert="horz" wrap="square" lIns="0" tIns="0" rIns="0" bIns="0" rtlCol="0">
            <a:spAutoFit/>
          </a:bodyPr>
          <a:lstStyle/>
          <a:p>
            <a:pPr marL="12700">
              <a:lnSpc>
                <a:spcPct val="100000"/>
              </a:lnSpc>
            </a:pPr>
            <a:r>
              <a:rPr sz="1400" dirty="0">
                <a:latin typeface="Arial Unicode MS" panose="020B0604020202020204" charset="-122"/>
                <a:cs typeface="Arial Unicode MS" panose="020B0604020202020204" charset="-122"/>
              </a:rPr>
              <a:t>减：特殊收入部</a:t>
            </a:r>
            <a:r>
              <a:rPr sz="1400" spc="5" dirty="0">
                <a:latin typeface="Arial Unicode MS" panose="020B0604020202020204" charset="-122"/>
                <a:cs typeface="Arial Unicode MS" panose="020B0604020202020204" charset="-122"/>
              </a:rPr>
              <a:t>分</a:t>
            </a:r>
            <a:endParaRPr sz="1400">
              <a:latin typeface="Arial Unicode MS" panose="020B0604020202020204" charset="-122"/>
              <a:cs typeface="Arial Unicode MS" panose="020B0604020202020204" charset="-122"/>
            </a:endParaRPr>
          </a:p>
        </p:txBody>
      </p:sp>
      <p:sp>
        <p:nvSpPr>
          <p:cNvPr id="35" name="object 35"/>
          <p:cNvSpPr txBox="1"/>
          <p:nvPr/>
        </p:nvSpPr>
        <p:spPr>
          <a:xfrm>
            <a:off x="515619" y="3462401"/>
            <a:ext cx="4636135" cy="221615"/>
          </a:xfrm>
          <a:prstGeom prst="rect">
            <a:avLst/>
          </a:prstGeom>
        </p:spPr>
        <p:txBody>
          <a:bodyPr vert="horz" wrap="square" lIns="0" tIns="0" rIns="0" bIns="0" rtlCol="0">
            <a:spAutoFit/>
          </a:bodyPr>
          <a:lstStyle/>
          <a:p>
            <a:pPr marL="12700">
              <a:lnSpc>
                <a:spcPct val="100000"/>
              </a:lnSpc>
              <a:tabLst>
                <a:tab pos="412750" algn="l"/>
              </a:tabLst>
            </a:pPr>
            <a:r>
              <a:rPr sz="1400" spc="-85" dirty="0">
                <a:latin typeface="Arial Unicode MS" panose="020B0604020202020204" charset="-122"/>
                <a:cs typeface="Arial Unicode MS" panose="020B0604020202020204" charset="-122"/>
              </a:rPr>
              <a:t>47	</a:t>
            </a:r>
            <a:r>
              <a:rPr sz="1400" spc="-30" dirty="0">
                <a:latin typeface="Arial Unicode MS" panose="020B0604020202020204" charset="-122"/>
                <a:cs typeface="Arial Unicode MS" panose="020B0604020202020204" charset="-122"/>
              </a:rPr>
              <a:t>七、允许扣除的研发费用抵减特殊收入后的金额(45-46)</a:t>
            </a:r>
            <a:endParaRPr sz="1400">
              <a:latin typeface="Arial Unicode MS" panose="020B0604020202020204" charset="-122"/>
              <a:cs typeface="Arial Unicode MS" panose="020B0604020202020204" charset="-122"/>
            </a:endParaRPr>
          </a:p>
        </p:txBody>
      </p:sp>
      <p:sp>
        <p:nvSpPr>
          <p:cNvPr id="36" name="object 36"/>
          <p:cNvSpPr txBox="1"/>
          <p:nvPr/>
        </p:nvSpPr>
        <p:spPr>
          <a:xfrm>
            <a:off x="515619" y="3929126"/>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4</a:t>
            </a:r>
            <a:r>
              <a:rPr sz="1400" spc="-80" dirty="0">
                <a:latin typeface="Arial Unicode MS" panose="020B0604020202020204" charset="-122"/>
                <a:cs typeface="Arial Unicode MS" panose="020B0604020202020204" charset="-122"/>
              </a:rPr>
              <a:t>8</a:t>
            </a:r>
            <a:endParaRPr sz="1400">
              <a:latin typeface="Arial Unicode MS" panose="020B0604020202020204" charset="-122"/>
              <a:cs typeface="Arial Unicode MS" panose="020B0604020202020204" charset="-122"/>
            </a:endParaRPr>
          </a:p>
        </p:txBody>
      </p:sp>
      <p:sp>
        <p:nvSpPr>
          <p:cNvPr id="37" name="object 37"/>
          <p:cNvSpPr txBox="1"/>
          <p:nvPr/>
        </p:nvSpPr>
        <p:spPr>
          <a:xfrm>
            <a:off x="1170305" y="3806570"/>
            <a:ext cx="4975860" cy="221615"/>
          </a:xfrm>
          <a:prstGeom prst="rect">
            <a:avLst/>
          </a:prstGeom>
        </p:spPr>
        <p:txBody>
          <a:bodyPr vert="horz" wrap="square" lIns="0" tIns="0" rIns="0" bIns="0" rtlCol="0">
            <a:spAutoFit/>
          </a:bodyPr>
          <a:lstStyle/>
          <a:p>
            <a:pPr marL="12700">
              <a:lnSpc>
                <a:spcPct val="100000"/>
              </a:lnSpc>
            </a:pPr>
            <a:r>
              <a:rPr sz="1400" spc="-10" dirty="0">
                <a:latin typeface="Arial Unicode MS" panose="020B0604020202020204" charset="-122"/>
                <a:cs typeface="Arial Unicode MS" panose="020B0604020202020204" charset="-122"/>
              </a:rPr>
              <a:t>减：当年销售研发活动直接形成产品（包括组成部分）对应的材</a:t>
            </a:r>
            <a:endParaRPr sz="1400">
              <a:latin typeface="Arial Unicode MS" panose="020B0604020202020204" charset="-122"/>
              <a:cs typeface="Arial Unicode MS" panose="020B0604020202020204" charset="-122"/>
            </a:endParaRPr>
          </a:p>
        </p:txBody>
      </p:sp>
      <p:sp>
        <p:nvSpPr>
          <p:cNvPr id="38" name="object 38"/>
          <p:cNvSpPr txBox="1"/>
          <p:nvPr/>
        </p:nvSpPr>
        <p:spPr>
          <a:xfrm>
            <a:off x="916305" y="4019930"/>
            <a:ext cx="559435" cy="221615"/>
          </a:xfrm>
          <a:prstGeom prst="rect">
            <a:avLst/>
          </a:prstGeom>
        </p:spPr>
        <p:txBody>
          <a:bodyPr vert="horz" wrap="square" lIns="0" tIns="0" rIns="0" bIns="0" rtlCol="0">
            <a:spAutoFit/>
          </a:bodyPr>
          <a:lstStyle/>
          <a:p>
            <a:pPr marL="12700">
              <a:lnSpc>
                <a:spcPct val="100000"/>
              </a:lnSpc>
            </a:pPr>
            <a:r>
              <a:rPr sz="1400" dirty="0">
                <a:latin typeface="Arial Unicode MS" panose="020B0604020202020204" charset="-122"/>
                <a:cs typeface="Arial Unicode MS" panose="020B0604020202020204" charset="-122"/>
              </a:rPr>
              <a:t>料部</a:t>
            </a:r>
            <a:r>
              <a:rPr sz="1400" spc="5" dirty="0">
                <a:latin typeface="Arial Unicode MS" panose="020B0604020202020204" charset="-122"/>
                <a:cs typeface="Arial Unicode MS" panose="020B0604020202020204" charset="-122"/>
              </a:rPr>
              <a:t>分</a:t>
            </a:r>
            <a:endParaRPr sz="1400">
              <a:latin typeface="Arial Unicode MS" panose="020B0604020202020204" charset="-122"/>
              <a:cs typeface="Arial Unicode MS" panose="020B0604020202020204" charset="-122"/>
            </a:endParaRPr>
          </a:p>
        </p:txBody>
      </p:sp>
      <p:sp>
        <p:nvSpPr>
          <p:cNvPr id="39" name="object 39"/>
          <p:cNvSpPr txBox="1"/>
          <p:nvPr/>
        </p:nvSpPr>
        <p:spPr>
          <a:xfrm>
            <a:off x="515619" y="4496816"/>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4</a:t>
            </a:r>
            <a:r>
              <a:rPr sz="1400" spc="-80" dirty="0">
                <a:latin typeface="Arial Unicode MS" panose="020B0604020202020204" charset="-122"/>
                <a:cs typeface="Arial Unicode MS" panose="020B0604020202020204" charset="-122"/>
              </a:rPr>
              <a:t>9</a:t>
            </a:r>
            <a:endParaRPr sz="1400">
              <a:latin typeface="Arial Unicode MS" panose="020B0604020202020204" charset="-122"/>
              <a:cs typeface="Arial Unicode MS" panose="020B0604020202020204" charset="-122"/>
            </a:endParaRPr>
          </a:p>
        </p:txBody>
      </p:sp>
      <p:sp>
        <p:nvSpPr>
          <p:cNvPr id="40" name="object 40"/>
          <p:cNvSpPr txBox="1"/>
          <p:nvPr/>
        </p:nvSpPr>
        <p:spPr>
          <a:xfrm>
            <a:off x="916305" y="4374260"/>
            <a:ext cx="5229860" cy="434975"/>
          </a:xfrm>
          <a:prstGeom prst="rect">
            <a:avLst/>
          </a:prstGeom>
        </p:spPr>
        <p:txBody>
          <a:bodyPr vert="horz" wrap="square" lIns="0" tIns="0" rIns="0" bIns="0" rtlCol="0">
            <a:spAutoFit/>
          </a:bodyPr>
          <a:lstStyle/>
          <a:p>
            <a:pPr marL="12700" marR="5080" indent="254000">
              <a:lnSpc>
                <a:spcPct val="100000"/>
              </a:lnSpc>
            </a:pPr>
            <a:r>
              <a:rPr sz="1400" spc="-5" dirty="0">
                <a:latin typeface="Arial Unicode MS" panose="020B0604020202020204" charset="-122"/>
                <a:cs typeface="Arial Unicode MS" panose="020B0604020202020204" charset="-122"/>
              </a:rPr>
              <a:t>减：以前年度销售研发</a:t>
            </a:r>
            <a:r>
              <a:rPr sz="1400" spc="-20" dirty="0">
                <a:latin typeface="Arial Unicode MS" panose="020B0604020202020204" charset="-122"/>
                <a:cs typeface="Arial Unicode MS" panose="020B0604020202020204" charset="-122"/>
              </a:rPr>
              <a:t>活</a:t>
            </a:r>
            <a:r>
              <a:rPr sz="1400" spc="-5" dirty="0">
                <a:latin typeface="Arial Unicode MS" panose="020B0604020202020204" charset="-122"/>
                <a:cs typeface="Arial Unicode MS" panose="020B0604020202020204" charset="-122"/>
              </a:rPr>
              <a:t>动直</a:t>
            </a:r>
            <a:r>
              <a:rPr sz="1400" spc="-20" dirty="0">
                <a:latin typeface="Arial Unicode MS" panose="020B0604020202020204" charset="-122"/>
                <a:cs typeface="Arial Unicode MS" panose="020B0604020202020204" charset="-122"/>
              </a:rPr>
              <a:t>接</a:t>
            </a:r>
            <a:r>
              <a:rPr sz="1400" spc="-5" dirty="0">
                <a:latin typeface="Arial Unicode MS" panose="020B0604020202020204" charset="-122"/>
                <a:cs typeface="Arial Unicode MS" panose="020B0604020202020204" charset="-122"/>
              </a:rPr>
              <a:t>形成</a:t>
            </a:r>
            <a:r>
              <a:rPr sz="1400" spc="-20" dirty="0">
                <a:latin typeface="Arial Unicode MS" panose="020B0604020202020204" charset="-122"/>
                <a:cs typeface="Arial Unicode MS" panose="020B0604020202020204" charset="-122"/>
              </a:rPr>
              <a:t>产</a:t>
            </a:r>
            <a:r>
              <a:rPr sz="1400" spc="-5" dirty="0">
                <a:latin typeface="Arial Unicode MS" panose="020B0604020202020204" charset="-122"/>
                <a:cs typeface="Arial Unicode MS" panose="020B0604020202020204" charset="-122"/>
              </a:rPr>
              <a:t>品（</a:t>
            </a:r>
            <a:r>
              <a:rPr sz="1400" spc="-20" dirty="0">
                <a:latin typeface="Arial Unicode MS" panose="020B0604020202020204" charset="-122"/>
                <a:cs typeface="Arial Unicode MS" panose="020B0604020202020204" charset="-122"/>
              </a:rPr>
              <a:t>包</a:t>
            </a:r>
            <a:r>
              <a:rPr sz="1400" spc="-5" dirty="0">
                <a:latin typeface="Arial Unicode MS" panose="020B0604020202020204" charset="-122"/>
                <a:cs typeface="Arial Unicode MS" panose="020B0604020202020204" charset="-122"/>
              </a:rPr>
              <a:t>括组</a:t>
            </a:r>
            <a:r>
              <a:rPr sz="1400" spc="-20" dirty="0">
                <a:latin typeface="Arial Unicode MS" panose="020B0604020202020204" charset="-122"/>
                <a:cs typeface="Arial Unicode MS" panose="020B0604020202020204" charset="-122"/>
              </a:rPr>
              <a:t>成</a:t>
            </a:r>
            <a:r>
              <a:rPr sz="1400" spc="-5" dirty="0">
                <a:latin typeface="Arial Unicode MS" panose="020B0604020202020204" charset="-122"/>
                <a:cs typeface="Arial Unicode MS" panose="020B0604020202020204" charset="-122"/>
              </a:rPr>
              <a:t>部分</a:t>
            </a:r>
            <a:r>
              <a:rPr sz="1400" spc="-20" dirty="0">
                <a:latin typeface="Arial Unicode MS" panose="020B0604020202020204" charset="-122"/>
                <a:cs typeface="Arial Unicode MS" panose="020B0604020202020204" charset="-122"/>
              </a:rPr>
              <a:t>）</a:t>
            </a:r>
            <a:r>
              <a:rPr sz="1400" spc="-5" dirty="0">
                <a:latin typeface="Arial Unicode MS" panose="020B0604020202020204" charset="-122"/>
                <a:cs typeface="Arial Unicode MS" panose="020B0604020202020204" charset="-122"/>
              </a:rPr>
              <a:t>对</a:t>
            </a:r>
            <a:r>
              <a:rPr sz="1400" dirty="0">
                <a:latin typeface="Arial Unicode MS" panose="020B0604020202020204" charset="-122"/>
                <a:cs typeface="Arial Unicode MS" panose="020B0604020202020204" charset="-122"/>
              </a:rPr>
              <a:t>应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材料部分结转金额</a:t>
            </a:r>
            <a:endParaRPr sz="1400">
              <a:latin typeface="Arial Unicode MS" panose="020B0604020202020204" charset="-122"/>
              <a:cs typeface="Arial Unicode MS" panose="020B0604020202020204" charset="-122"/>
            </a:endParaRPr>
          </a:p>
        </p:txBody>
      </p:sp>
      <p:sp>
        <p:nvSpPr>
          <p:cNvPr id="41" name="object 41"/>
          <p:cNvSpPr txBox="1"/>
          <p:nvPr/>
        </p:nvSpPr>
        <p:spPr>
          <a:xfrm>
            <a:off x="515619" y="4931791"/>
            <a:ext cx="2366010" cy="221615"/>
          </a:xfrm>
          <a:prstGeom prst="rect">
            <a:avLst/>
          </a:prstGeom>
        </p:spPr>
        <p:txBody>
          <a:bodyPr vert="horz" wrap="square" lIns="0" tIns="0" rIns="0" bIns="0" rtlCol="0">
            <a:spAutoFit/>
          </a:bodyPr>
          <a:lstStyle/>
          <a:p>
            <a:pPr marL="12700">
              <a:lnSpc>
                <a:spcPct val="100000"/>
              </a:lnSpc>
              <a:tabLst>
                <a:tab pos="412750" algn="l"/>
              </a:tabLst>
            </a:pPr>
            <a:r>
              <a:rPr sz="1400" spc="-85" dirty="0">
                <a:latin typeface="Arial Unicode MS" panose="020B0604020202020204" charset="-122"/>
                <a:cs typeface="Arial Unicode MS" panose="020B0604020202020204" charset="-122"/>
              </a:rPr>
              <a:t>50	</a:t>
            </a:r>
            <a:r>
              <a:rPr sz="1400" dirty="0">
                <a:latin typeface="Arial Unicode MS" panose="020B0604020202020204" charset="-122"/>
                <a:cs typeface="Arial Unicode MS" panose="020B0604020202020204" charset="-122"/>
              </a:rPr>
              <a:t>八、加计扣除比例（%）</a:t>
            </a:r>
            <a:endParaRPr sz="1400">
              <a:latin typeface="Arial Unicode MS" panose="020B0604020202020204" charset="-122"/>
              <a:cs typeface="Arial Unicode MS" panose="020B0604020202020204" charset="-122"/>
            </a:endParaRPr>
          </a:p>
        </p:txBody>
      </p:sp>
      <p:sp>
        <p:nvSpPr>
          <p:cNvPr id="42" name="object 42"/>
          <p:cNvSpPr txBox="1"/>
          <p:nvPr/>
        </p:nvSpPr>
        <p:spPr>
          <a:xfrm>
            <a:off x="515619" y="5266435"/>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5</a:t>
            </a:r>
            <a:r>
              <a:rPr sz="1400" spc="-80" dirty="0">
                <a:latin typeface="Arial Unicode MS" panose="020B0604020202020204" charset="-122"/>
                <a:cs typeface="Arial Unicode MS" panose="020B0604020202020204" charset="-122"/>
              </a:rPr>
              <a:t>1</a:t>
            </a:r>
            <a:endParaRPr sz="1400">
              <a:latin typeface="Arial Unicode MS" panose="020B0604020202020204" charset="-122"/>
              <a:cs typeface="Arial Unicode MS" panose="020B0604020202020204" charset="-122"/>
            </a:endParaRPr>
          </a:p>
        </p:txBody>
      </p:sp>
      <p:sp>
        <p:nvSpPr>
          <p:cNvPr id="43" name="object 43"/>
          <p:cNvSpPr txBox="1"/>
          <p:nvPr/>
        </p:nvSpPr>
        <p:spPr>
          <a:xfrm>
            <a:off x="916305" y="5287391"/>
            <a:ext cx="3886835" cy="223520"/>
          </a:xfrm>
          <a:prstGeom prst="rect">
            <a:avLst/>
          </a:prstGeom>
        </p:spPr>
        <p:txBody>
          <a:bodyPr vert="horz" wrap="square" lIns="0" tIns="0" rIns="0" bIns="0" rtlCol="0">
            <a:spAutoFit/>
          </a:bodyPr>
          <a:lstStyle/>
          <a:p>
            <a:pPr marL="12700">
              <a:lnSpc>
                <a:spcPct val="100000"/>
              </a:lnSpc>
            </a:pPr>
            <a:r>
              <a:rPr sz="1400" spc="-5" dirty="0">
                <a:latin typeface="Arial Unicode MS" panose="020B0604020202020204" charset="-122"/>
                <a:cs typeface="Arial Unicode MS" panose="020B0604020202020204" charset="-122"/>
              </a:rPr>
              <a:t>九、本年研发费用加计扣除总额（47-48-49）</a:t>
            </a:r>
            <a:r>
              <a:rPr sz="1400" spc="-5" dirty="0">
                <a:latin typeface="Courier New" panose="02070309020205020404"/>
                <a:cs typeface="Courier New" panose="02070309020205020404"/>
              </a:rPr>
              <a:t>×</a:t>
            </a:r>
            <a:r>
              <a:rPr sz="1400" spc="-5" dirty="0">
                <a:latin typeface="Arial Unicode MS" panose="020B0604020202020204" charset="-122"/>
                <a:cs typeface="Arial Unicode MS" panose="020B0604020202020204" charset="-122"/>
              </a:rPr>
              <a:t>50</a:t>
            </a:r>
            <a:endParaRPr sz="1400">
              <a:latin typeface="Arial Unicode MS" panose="020B0604020202020204" charset="-122"/>
              <a:cs typeface="Arial Unicode MS" panose="020B0604020202020204" charset="-122"/>
            </a:endParaRPr>
          </a:p>
        </p:txBody>
      </p:sp>
      <p:sp>
        <p:nvSpPr>
          <p:cNvPr id="44" name="object 44"/>
          <p:cNvSpPr txBox="1"/>
          <p:nvPr/>
        </p:nvSpPr>
        <p:spPr>
          <a:xfrm>
            <a:off x="515619" y="5876671"/>
            <a:ext cx="203835" cy="221615"/>
          </a:xfrm>
          <a:prstGeom prst="rect">
            <a:avLst/>
          </a:prstGeom>
        </p:spPr>
        <p:txBody>
          <a:bodyPr vert="horz" wrap="square" lIns="0" tIns="0" rIns="0" bIns="0" rtlCol="0">
            <a:spAutoFit/>
          </a:bodyPr>
          <a:lstStyle/>
          <a:p>
            <a:pPr marL="12700">
              <a:lnSpc>
                <a:spcPct val="100000"/>
              </a:lnSpc>
            </a:pPr>
            <a:r>
              <a:rPr sz="1400" spc="-85" dirty="0">
                <a:latin typeface="Arial Unicode MS" panose="020B0604020202020204" charset="-122"/>
                <a:cs typeface="Arial Unicode MS" panose="020B0604020202020204" charset="-122"/>
              </a:rPr>
              <a:t>5</a:t>
            </a:r>
            <a:r>
              <a:rPr sz="1400" spc="-80" dirty="0">
                <a:latin typeface="Arial Unicode MS" panose="020B0604020202020204" charset="-122"/>
                <a:cs typeface="Arial Unicode MS" panose="020B0604020202020204" charset="-122"/>
              </a:rPr>
              <a:t>2</a:t>
            </a:r>
            <a:endParaRPr sz="1400">
              <a:latin typeface="Arial Unicode MS" panose="020B0604020202020204" charset="-122"/>
              <a:cs typeface="Arial Unicode MS" panose="020B0604020202020204" charset="-122"/>
            </a:endParaRPr>
          </a:p>
        </p:txBody>
      </p:sp>
      <p:sp>
        <p:nvSpPr>
          <p:cNvPr id="45" name="object 45"/>
          <p:cNvSpPr txBox="1"/>
          <p:nvPr/>
        </p:nvSpPr>
        <p:spPr>
          <a:xfrm>
            <a:off x="915669" y="5645530"/>
            <a:ext cx="5241290" cy="648335"/>
          </a:xfrm>
          <a:prstGeom prst="rect">
            <a:avLst/>
          </a:prstGeom>
        </p:spPr>
        <p:txBody>
          <a:bodyPr vert="horz" wrap="square" lIns="0" tIns="0" rIns="0" bIns="0" rtlCol="0">
            <a:spAutoFit/>
          </a:bodyPr>
          <a:lstStyle/>
          <a:p>
            <a:pPr marL="256540" marR="5080" indent="-243840">
              <a:lnSpc>
                <a:spcPct val="100000"/>
              </a:lnSpc>
            </a:pPr>
            <a:r>
              <a:rPr sz="1400" spc="-5" dirty="0">
                <a:latin typeface="Arial Unicode MS" panose="020B0604020202020204" charset="-122"/>
                <a:cs typeface="Arial Unicode MS" panose="020B0604020202020204" charset="-122"/>
              </a:rPr>
              <a:t>十、销售研发活动直接形成产品（包括组成部分）对应材料部分结 </a:t>
            </a:r>
            <a:r>
              <a:rPr sz="1400" spc="-330" dirty="0">
                <a:latin typeface="Arial Unicode MS" panose="020B0604020202020204" charset="-122"/>
                <a:cs typeface="Arial Unicode MS" panose="020B0604020202020204" charset="-122"/>
              </a:rPr>
              <a:t> </a:t>
            </a:r>
            <a:r>
              <a:rPr sz="1400" spc="5" dirty="0">
                <a:latin typeface="Arial Unicode MS" panose="020B0604020202020204" charset="-122"/>
                <a:cs typeface="Arial Unicode MS" panose="020B0604020202020204" charset="-122"/>
              </a:rPr>
              <a:t>转以后年度扣减金额（当47-48-49≥0，本行＝0；当47-48-49＜ </a:t>
            </a:r>
            <a:r>
              <a:rPr sz="1400" dirty="0">
                <a:latin typeface="Arial Unicode MS" panose="020B0604020202020204" charset="-122"/>
                <a:cs typeface="Arial Unicode MS" panose="020B0604020202020204" charset="-122"/>
              </a:rPr>
              <a:t> </a:t>
            </a:r>
            <a:r>
              <a:rPr sz="1400" spc="-5" dirty="0">
                <a:latin typeface="Arial Unicode MS" panose="020B0604020202020204" charset="-122"/>
                <a:cs typeface="Arial Unicode MS" panose="020B0604020202020204" charset="-122"/>
              </a:rPr>
              <a:t>0，本行＝47-48-49的绝对值)</a:t>
            </a:r>
            <a:endParaRPr sz="1400">
              <a:latin typeface="Arial Unicode MS" panose="020B0604020202020204" charset="-122"/>
              <a:cs typeface="Arial Unicode MS" panose="020B0604020202020204" charset="-122"/>
            </a:endParaRPr>
          </a:p>
        </p:txBody>
      </p:sp>
      <p:sp>
        <p:nvSpPr>
          <p:cNvPr id="46" name="object 46"/>
          <p:cNvSpPr/>
          <p:nvPr/>
        </p:nvSpPr>
        <p:spPr>
          <a:xfrm>
            <a:off x="7728204" y="1601469"/>
            <a:ext cx="4206240" cy="181610"/>
          </a:xfrm>
          <a:custGeom>
            <a:avLst/>
            <a:gdLst/>
            <a:ahLst/>
            <a:cxnLst/>
            <a:rect l="l" t="t" r="r" b="b"/>
            <a:pathLst>
              <a:path w="4206240" h="181610">
                <a:moveTo>
                  <a:pt x="4024629" y="181609"/>
                </a:moveTo>
                <a:lnTo>
                  <a:pt x="181610" y="181609"/>
                </a:lnTo>
                <a:lnTo>
                  <a:pt x="133324" y="175120"/>
                </a:lnTo>
                <a:lnTo>
                  <a:pt x="89928" y="156819"/>
                </a:lnTo>
                <a:lnTo>
                  <a:pt x="53174" y="128422"/>
                </a:lnTo>
                <a:lnTo>
                  <a:pt x="24790" y="91668"/>
                </a:lnTo>
                <a:lnTo>
                  <a:pt x="6489" y="48285"/>
                </a:lnTo>
                <a:lnTo>
                  <a:pt x="0" y="0"/>
                </a:lnTo>
                <a:lnTo>
                  <a:pt x="4206240" y="0"/>
                </a:lnTo>
                <a:lnTo>
                  <a:pt x="4199750" y="48285"/>
                </a:lnTo>
                <a:lnTo>
                  <a:pt x="4181449" y="91668"/>
                </a:lnTo>
                <a:lnTo>
                  <a:pt x="4153052" y="128422"/>
                </a:lnTo>
                <a:lnTo>
                  <a:pt x="4116298" y="156819"/>
                </a:lnTo>
                <a:lnTo>
                  <a:pt x="4072915" y="175120"/>
                </a:lnTo>
                <a:lnTo>
                  <a:pt x="4024629" y="181609"/>
                </a:lnTo>
                <a:close/>
              </a:path>
            </a:pathLst>
          </a:custGeom>
          <a:solidFill>
            <a:srgbClr val="C1C1C1"/>
          </a:solidFill>
        </p:spPr>
        <p:txBody>
          <a:bodyPr wrap="square" lIns="0" tIns="0" rIns="0" bIns="0" rtlCol="0"/>
          <a:lstStyle/>
          <a:p/>
        </p:txBody>
      </p:sp>
      <p:sp>
        <p:nvSpPr>
          <p:cNvPr id="47" name="object 47"/>
          <p:cNvSpPr/>
          <p:nvPr/>
        </p:nvSpPr>
        <p:spPr>
          <a:xfrm>
            <a:off x="3510915" y="693419"/>
            <a:ext cx="8423910" cy="942340"/>
          </a:xfrm>
          <a:custGeom>
            <a:avLst/>
            <a:gdLst/>
            <a:ahLst/>
            <a:cxnLst/>
            <a:rect l="l" t="t" r="r" b="b"/>
            <a:pathLst>
              <a:path w="8423910" h="942339">
                <a:moveTo>
                  <a:pt x="0" y="941958"/>
                </a:moveTo>
                <a:lnTo>
                  <a:pt x="4217289" y="635634"/>
                </a:lnTo>
                <a:lnTo>
                  <a:pt x="4217289" y="181609"/>
                </a:lnTo>
                <a:lnTo>
                  <a:pt x="4223778" y="133324"/>
                </a:lnTo>
                <a:lnTo>
                  <a:pt x="4242079" y="89928"/>
                </a:lnTo>
                <a:lnTo>
                  <a:pt x="4270463" y="53174"/>
                </a:lnTo>
                <a:lnTo>
                  <a:pt x="4307217" y="24790"/>
                </a:lnTo>
                <a:lnTo>
                  <a:pt x="4350613" y="6489"/>
                </a:lnTo>
                <a:lnTo>
                  <a:pt x="4398899" y="0"/>
                </a:lnTo>
                <a:lnTo>
                  <a:pt x="8241919" y="0"/>
                </a:lnTo>
                <a:lnTo>
                  <a:pt x="8290204" y="6489"/>
                </a:lnTo>
                <a:lnTo>
                  <a:pt x="8333587" y="24790"/>
                </a:lnTo>
                <a:lnTo>
                  <a:pt x="8370341" y="53174"/>
                </a:lnTo>
                <a:lnTo>
                  <a:pt x="8398738" y="89928"/>
                </a:lnTo>
                <a:lnTo>
                  <a:pt x="8417039" y="133324"/>
                </a:lnTo>
                <a:lnTo>
                  <a:pt x="8423529" y="181609"/>
                </a:lnTo>
                <a:lnTo>
                  <a:pt x="8423529" y="908049"/>
                </a:lnTo>
                <a:lnTo>
                  <a:pt x="0" y="941958"/>
                </a:lnTo>
                <a:close/>
              </a:path>
            </a:pathLst>
          </a:custGeom>
          <a:solidFill>
            <a:srgbClr val="C1C1C1"/>
          </a:solidFill>
        </p:spPr>
        <p:txBody>
          <a:bodyPr wrap="square" lIns="0" tIns="0" rIns="0" bIns="0" rtlCol="0"/>
          <a:lstStyle/>
          <a:p/>
        </p:txBody>
      </p:sp>
      <p:sp>
        <p:nvSpPr>
          <p:cNvPr id="48" name="object 48"/>
          <p:cNvSpPr/>
          <p:nvPr/>
        </p:nvSpPr>
        <p:spPr>
          <a:xfrm>
            <a:off x="7723441" y="688695"/>
            <a:ext cx="4086225" cy="636270"/>
          </a:xfrm>
          <a:custGeom>
            <a:avLst/>
            <a:gdLst/>
            <a:ahLst/>
            <a:cxnLst/>
            <a:rect l="l" t="t" r="r" b="b"/>
            <a:pathLst>
              <a:path w="4086225" h="636269">
                <a:moveTo>
                  <a:pt x="0" y="635927"/>
                </a:moveTo>
                <a:lnTo>
                  <a:pt x="38" y="185699"/>
                </a:lnTo>
                <a:lnTo>
                  <a:pt x="6527" y="137413"/>
                </a:lnTo>
                <a:lnTo>
                  <a:pt x="25158" y="92811"/>
                </a:lnTo>
                <a:lnTo>
                  <a:pt x="54178" y="54990"/>
                </a:lnTo>
                <a:lnTo>
                  <a:pt x="91782" y="25742"/>
                </a:lnTo>
                <a:lnTo>
                  <a:pt x="136232" y="6819"/>
                </a:lnTo>
                <a:lnTo>
                  <a:pt x="185737" y="0"/>
                </a:lnTo>
                <a:lnTo>
                  <a:pt x="4030027" y="0"/>
                </a:lnTo>
                <a:lnTo>
                  <a:pt x="4078312" y="6489"/>
                </a:lnTo>
                <a:lnTo>
                  <a:pt x="4079532" y="6819"/>
                </a:lnTo>
                <a:lnTo>
                  <a:pt x="4085767" y="9448"/>
                </a:lnTo>
                <a:lnTo>
                  <a:pt x="186728" y="9486"/>
                </a:lnTo>
                <a:lnTo>
                  <a:pt x="141185" y="15595"/>
                </a:lnTo>
                <a:lnTo>
                  <a:pt x="139928" y="15595"/>
                </a:lnTo>
                <a:lnTo>
                  <a:pt x="138722" y="15925"/>
                </a:lnTo>
                <a:lnTo>
                  <a:pt x="139141" y="15925"/>
                </a:lnTo>
                <a:lnTo>
                  <a:pt x="98018" y="33273"/>
                </a:lnTo>
                <a:lnTo>
                  <a:pt x="97612" y="33273"/>
                </a:lnTo>
                <a:lnTo>
                  <a:pt x="96545" y="33896"/>
                </a:lnTo>
                <a:lnTo>
                  <a:pt x="96799" y="33896"/>
                </a:lnTo>
                <a:lnTo>
                  <a:pt x="61963" y="60820"/>
                </a:lnTo>
                <a:lnTo>
                  <a:pt x="61709" y="60820"/>
                </a:lnTo>
                <a:lnTo>
                  <a:pt x="60858" y="61671"/>
                </a:lnTo>
                <a:lnTo>
                  <a:pt x="61048" y="61671"/>
                </a:lnTo>
                <a:lnTo>
                  <a:pt x="34150" y="96507"/>
                </a:lnTo>
                <a:lnTo>
                  <a:pt x="33934" y="96507"/>
                </a:lnTo>
                <a:lnTo>
                  <a:pt x="33324" y="97574"/>
                </a:lnTo>
                <a:lnTo>
                  <a:pt x="33477" y="97574"/>
                </a:lnTo>
                <a:lnTo>
                  <a:pt x="16141" y="138671"/>
                </a:lnTo>
                <a:lnTo>
                  <a:pt x="15963" y="138671"/>
                </a:lnTo>
                <a:lnTo>
                  <a:pt x="15633" y="139890"/>
                </a:lnTo>
                <a:lnTo>
                  <a:pt x="15798" y="139890"/>
                </a:lnTo>
                <a:lnTo>
                  <a:pt x="9575" y="186334"/>
                </a:lnTo>
                <a:lnTo>
                  <a:pt x="9525" y="635609"/>
                </a:lnTo>
                <a:lnTo>
                  <a:pt x="4419" y="635609"/>
                </a:lnTo>
                <a:lnTo>
                  <a:pt x="0" y="635927"/>
                </a:lnTo>
                <a:close/>
              </a:path>
            </a:pathLst>
          </a:custGeom>
          <a:solidFill>
            <a:srgbClr val="C1C1C1"/>
          </a:solidFill>
        </p:spPr>
        <p:txBody>
          <a:bodyPr wrap="square" lIns="0" tIns="0" rIns="0" bIns="0" rtlCol="0"/>
          <a:lstStyle/>
          <a:p/>
        </p:txBody>
      </p:sp>
      <p:sp>
        <p:nvSpPr>
          <p:cNvPr id="49" name="object 49"/>
          <p:cNvSpPr/>
          <p:nvPr/>
        </p:nvSpPr>
        <p:spPr>
          <a:xfrm>
            <a:off x="7909814" y="698163"/>
            <a:ext cx="635" cy="0"/>
          </a:xfrm>
          <a:custGeom>
            <a:avLst/>
            <a:gdLst/>
            <a:ahLst/>
            <a:cxnLst/>
            <a:rect l="l" t="t" r="r" b="b"/>
            <a:pathLst>
              <a:path w="634">
                <a:moveTo>
                  <a:pt x="0" y="0"/>
                </a:moveTo>
                <a:lnTo>
                  <a:pt x="634" y="0"/>
                </a:lnTo>
              </a:path>
            </a:pathLst>
          </a:custGeom>
          <a:ln w="3175">
            <a:solidFill>
              <a:srgbClr val="C1C1C1"/>
            </a:solidFill>
          </a:ln>
        </p:spPr>
        <p:txBody>
          <a:bodyPr wrap="square" lIns="0" tIns="0" rIns="0" bIns="0" rtlCol="0"/>
          <a:lstStyle/>
          <a:p/>
        </p:txBody>
      </p:sp>
      <p:sp>
        <p:nvSpPr>
          <p:cNvPr id="50" name="object 50"/>
          <p:cNvSpPr/>
          <p:nvPr/>
        </p:nvSpPr>
        <p:spPr>
          <a:xfrm>
            <a:off x="11752198" y="701338"/>
            <a:ext cx="71755" cy="0"/>
          </a:xfrm>
          <a:custGeom>
            <a:avLst/>
            <a:gdLst/>
            <a:ahLst/>
            <a:cxnLst/>
            <a:rect l="l" t="t" r="r" b="b"/>
            <a:pathLst>
              <a:path w="71754">
                <a:moveTo>
                  <a:pt x="0" y="0"/>
                </a:moveTo>
                <a:lnTo>
                  <a:pt x="71577" y="0"/>
                </a:lnTo>
              </a:path>
            </a:pathLst>
          </a:custGeom>
          <a:ln w="6388">
            <a:solidFill>
              <a:srgbClr val="C1C1C1"/>
            </a:solidFill>
          </a:ln>
        </p:spPr>
        <p:txBody>
          <a:bodyPr wrap="square" lIns="0" tIns="0" rIns="0" bIns="0" rtlCol="0"/>
          <a:lstStyle/>
          <a:p/>
        </p:txBody>
      </p:sp>
      <p:sp>
        <p:nvSpPr>
          <p:cNvPr id="51" name="object 51"/>
          <p:cNvSpPr/>
          <p:nvPr/>
        </p:nvSpPr>
        <p:spPr>
          <a:xfrm>
            <a:off x="7862163" y="704291"/>
            <a:ext cx="1270" cy="635"/>
          </a:xfrm>
          <a:custGeom>
            <a:avLst/>
            <a:gdLst/>
            <a:ahLst/>
            <a:cxnLst/>
            <a:rect l="l" t="t" r="r" b="b"/>
            <a:pathLst>
              <a:path w="1270" h="634">
                <a:moveTo>
                  <a:pt x="0" y="330"/>
                </a:moveTo>
                <a:lnTo>
                  <a:pt x="1206" y="0"/>
                </a:lnTo>
                <a:lnTo>
                  <a:pt x="622" y="241"/>
                </a:lnTo>
                <a:lnTo>
                  <a:pt x="0" y="330"/>
                </a:lnTo>
                <a:close/>
              </a:path>
            </a:pathLst>
          </a:custGeom>
          <a:solidFill>
            <a:srgbClr val="C1C1C1"/>
          </a:solidFill>
        </p:spPr>
        <p:txBody>
          <a:bodyPr wrap="square" lIns="0" tIns="0" rIns="0" bIns="0" rtlCol="0"/>
          <a:lstStyle/>
          <a:p/>
        </p:txBody>
      </p:sp>
      <p:sp>
        <p:nvSpPr>
          <p:cNvPr id="52" name="object 52"/>
          <p:cNvSpPr/>
          <p:nvPr/>
        </p:nvSpPr>
        <p:spPr>
          <a:xfrm>
            <a:off x="7862785" y="704291"/>
            <a:ext cx="1905" cy="635"/>
          </a:xfrm>
          <a:custGeom>
            <a:avLst/>
            <a:gdLst/>
            <a:ahLst/>
            <a:cxnLst/>
            <a:rect l="l" t="t" r="r" b="b"/>
            <a:pathLst>
              <a:path w="1904" h="634">
                <a:moveTo>
                  <a:pt x="0" y="241"/>
                </a:moveTo>
                <a:lnTo>
                  <a:pt x="584" y="0"/>
                </a:lnTo>
                <a:lnTo>
                  <a:pt x="1841" y="0"/>
                </a:lnTo>
                <a:lnTo>
                  <a:pt x="0" y="241"/>
                </a:lnTo>
                <a:close/>
              </a:path>
            </a:pathLst>
          </a:custGeom>
          <a:solidFill>
            <a:srgbClr val="C1C1C1"/>
          </a:solidFill>
        </p:spPr>
        <p:txBody>
          <a:bodyPr wrap="square" lIns="0" tIns="0" rIns="0" bIns="0" rtlCol="0"/>
          <a:lstStyle/>
          <a:p/>
        </p:txBody>
      </p:sp>
      <p:sp>
        <p:nvSpPr>
          <p:cNvPr id="53" name="object 53"/>
          <p:cNvSpPr/>
          <p:nvPr/>
        </p:nvSpPr>
        <p:spPr>
          <a:xfrm>
            <a:off x="11799265" y="704291"/>
            <a:ext cx="1270" cy="635"/>
          </a:xfrm>
          <a:custGeom>
            <a:avLst/>
            <a:gdLst/>
            <a:ahLst/>
            <a:cxnLst/>
            <a:rect l="l" t="t" r="r" b="b"/>
            <a:pathLst>
              <a:path w="1270" h="634">
                <a:moveTo>
                  <a:pt x="1219" y="330"/>
                </a:moveTo>
                <a:lnTo>
                  <a:pt x="584" y="241"/>
                </a:lnTo>
                <a:lnTo>
                  <a:pt x="0" y="0"/>
                </a:lnTo>
                <a:lnTo>
                  <a:pt x="1219" y="330"/>
                </a:lnTo>
                <a:close/>
              </a:path>
            </a:pathLst>
          </a:custGeom>
          <a:solidFill>
            <a:srgbClr val="C1C1C1"/>
          </a:solidFill>
        </p:spPr>
        <p:txBody>
          <a:bodyPr wrap="square" lIns="0" tIns="0" rIns="0" bIns="0" rtlCol="0"/>
          <a:lstStyle/>
          <a:p/>
        </p:txBody>
      </p:sp>
      <p:sp>
        <p:nvSpPr>
          <p:cNvPr id="54" name="object 54"/>
          <p:cNvSpPr/>
          <p:nvPr/>
        </p:nvSpPr>
        <p:spPr>
          <a:xfrm>
            <a:off x="11799265" y="704456"/>
            <a:ext cx="25400" cy="0"/>
          </a:xfrm>
          <a:custGeom>
            <a:avLst/>
            <a:gdLst/>
            <a:ahLst/>
            <a:cxnLst/>
            <a:rect l="l" t="t" r="r" b="b"/>
            <a:pathLst>
              <a:path w="25400">
                <a:moveTo>
                  <a:pt x="0" y="0"/>
                </a:moveTo>
                <a:lnTo>
                  <a:pt x="25298" y="0"/>
                </a:lnTo>
              </a:path>
            </a:pathLst>
          </a:custGeom>
          <a:ln w="3175">
            <a:solidFill>
              <a:srgbClr val="C1C1C1"/>
            </a:solidFill>
          </a:ln>
        </p:spPr>
        <p:txBody>
          <a:bodyPr wrap="square" lIns="0" tIns="0" rIns="0" bIns="0" rtlCol="0"/>
          <a:lstStyle/>
          <a:p/>
        </p:txBody>
      </p:sp>
      <p:sp>
        <p:nvSpPr>
          <p:cNvPr id="55" name="object 55"/>
          <p:cNvSpPr/>
          <p:nvPr/>
        </p:nvSpPr>
        <p:spPr>
          <a:xfrm>
            <a:off x="11799849" y="704532"/>
            <a:ext cx="57785" cy="18415"/>
          </a:xfrm>
          <a:custGeom>
            <a:avLst/>
            <a:gdLst/>
            <a:ahLst/>
            <a:cxnLst/>
            <a:rect l="l" t="t" r="r" b="b"/>
            <a:pathLst>
              <a:path w="57784" h="18415">
                <a:moveTo>
                  <a:pt x="42240" y="17818"/>
                </a:moveTo>
                <a:lnTo>
                  <a:pt x="0" y="0"/>
                </a:lnTo>
                <a:lnTo>
                  <a:pt x="24714" y="88"/>
                </a:lnTo>
                <a:lnTo>
                  <a:pt x="46507" y="9283"/>
                </a:lnTo>
                <a:lnTo>
                  <a:pt x="47574" y="9905"/>
                </a:lnTo>
                <a:lnTo>
                  <a:pt x="57315" y="17437"/>
                </a:lnTo>
                <a:lnTo>
                  <a:pt x="41744" y="17437"/>
                </a:lnTo>
                <a:lnTo>
                  <a:pt x="42240" y="17818"/>
                </a:lnTo>
                <a:close/>
              </a:path>
            </a:pathLst>
          </a:custGeom>
          <a:solidFill>
            <a:srgbClr val="C1C1C1"/>
          </a:solidFill>
        </p:spPr>
        <p:txBody>
          <a:bodyPr wrap="square" lIns="0" tIns="0" rIns="0" bIns="0" rtlCol="0"/>
          <a:lstStyle/>
          <a:p/>
        </p:txBody>
      </p:sp>
      <p:sp>
        <p:nvSpPr>
          <p:cNvPr id="56" name="object 56"/>
          <p:cNvSpPr/>
          <p:nvPr/>
        </p:nvSpPr>
        <p:spPr>
          <a:xfrm>
            <a:off x="7862163" y="704532"/>
            <a:ext cx="635" cy="635"/>
          </a:xfrm>
          <a:custGeom>
            <a:avLst/>
            <a:gdLst/>
            <a:ahLst/>
            <a:cxnLst/>
            <a:rect l="l" t="t" r="r" b="b"/>
            <a:pathLst>
              <a:path w="634" h="634">
                <a:moveTo>
                  <a:pt x="419" y="88"/>
                </a:moveTo>
                <a:lnTo>
                  <a:pt x="0" y="88"/>
                </a:lnTo>
                <a:lnTo>
                  <a:pt x="622" y="0"/>
                </a:lnTo>
                <a:lnTo>
                  <a:pt x="419" y="88"/>
                </a:lnTo>
                <a:close/>
              </a:path>
            </a:pathLst>
          </a:custGeom>
          <a:solidFill>
            <a:srgbClr val="C1C1C1"/>
          </a:solidFill>
        </p:spPr>
        <p:txBody>
          <a:bodyPr wrap="square" lIns="0" tIns="0" rIns="0" bIns="0" rtlCol="0"/>
          <a:lstStyle/>
          <a:p/>
        </p:txBody>
      </p:sp>
      <p:sp>
        <p:nvSpPr>
          <p:cNvPr id="57" name="object 57"/>
          <p:cNvSpPr/>
          <p:nvPr/>
        </p:nvSpPr>
        <p:spPr>
          <a:xfrm>
            <a:off x="7819987" y="721969"/>
            <a:ext cx="1270" cy="635"/>
          </a:xfrm>
          <a:custGeom>
            <a:avLst/>
            <a:gdLst/>
            <a:ahLst/>
            <a:cxnLst/>
            <a:rect l="l" t="t" r="r" b="b"/>
            <a:pathLst>
              <a:path w="1270" h="634">
                <a:moveTo>
                  <a:pt x="0" y="622"/>
                </a:moveTo>
                <a:lnTo>
                  <a:pt x="1066" y="0"/>
                </a:lnTo>
                <a:lnTo>
                  <a:pt x="571" y="380"/>
                </a:lnTo>
                <a:lnTo>
                  <a:pt x="0" y="622"/>
                </a:lnTo>
                <a:close/>
              </a:path>
            </a:pathLst>
          </a:custGeom>
          <a:solidFill>
            <a:srgbClr val="C1C1C1"/>
          </a:solidFill>
        </p:spPr>
        <p:txBody>
          <a:bodyPr wrap="square" lIns="0" tIns="0" rIns="0" bIns="0" rtlCol="0"/>
          <a:lstStyle/>
          <a:p/>
        </p:txBody>
      </p:sp>
      <p:sp>
        <p:nvSpPr>
          <p:cNvPr id="58" name="object 58"/>
          <p:cNvSpPr/>
          <p:nvPr/>
        </p:nvSpPr>
        <p:spPr>
          <a:xfrm>
            <a:off x="7820558" y="721969"/>
            <a:ext cx="1270" cy="635"/>
          </a:xfrm>
          <a:custGeom>
            <a:avLst/>
            <a:gdLst/>
            <a:ahLst/>
            <a:cxnLst/>
            <a:rect l="l" t="t" r="r" b="b"/>
            <a:pathLst>
              <a:path w="1270" h="634">
                <a:moveTo>
                  <a:pt x="0" y="380"/>
                </a:moveTo>
                <a:lnTo>
                  <a:pt x="495" y="0"/>
                </a:lnTo>
                <a:lnTo>
                  <a:pt x="901" y="0"/>
                </a:lnTo>
                <a:lnTo>
                  <a:pt x="0" y="380"/>
                </a:lnTo>
                <a:close/>
              </a:path>
            </a:pathLst>
          </a:custGeom>
          <a:solidFill>
            <a:srgbClr val="C1C1C1"/>
          </a:solidFill>
        </p:spPr>
        <p:txBody>
          <a:bodyPr wrap="square" lIns="0" tIns="0" rIns="0" bIns="0" rtlCol="0"/>
          <a:lstStyle/>
          <a:p/>
        </p:txBody>
      </p:sp>
      <p:sp>
        <p:nvSpPr>
          <p:cNvPr id="59" name="object 59"/>
          <p:cNvSpPr/>
          <p:nvPr/>
        </p:nvSpPr>
        <p:spPr>
          <a:xfrm>
            <a:off x="11841594" y="721969"/>
            <a:ext cx="1270" cy="635"/>
          </a:xfrm>
          <a:custGeom>
            <a:avLst/>
            <a:gdLst/>
            <a:ahLst/>
            <a:cxnLst/>
            <a:rect l="l" t="t" r="r" b="b"/>
            <a:pathLst>
              <a:path w="1270" h="634">
                <a:moveTo>
                  <a:pt x="1066" y="622"/>
                </a:moveTo>
                <a:lnTo>
                  <a:pt x="495" y="380"/>
                </a:lnTo>
                <a:lnTo>
                  <a:pt x="0" y="0"/>
                </a:lnTo>
                <a:lnTo>
                  <a:pt x="1066" y="622"/>
                </a:lnTo>
                <a:close/>
              </a:path>
            </a:pathLst>
          </a:custGeom>
          <a:solidFill>
            <a:srgbClr val="C1C1C1"/>
          </a:solidFill>
        </p:spPr>
        <p:txBody>
          <a:bodyPr wrap="square" lIns="0" tIns="0" rIns="0" bIns="0" rtlCol="0"/>
          <a:lstStyle/>
          <a:p/>
        </p:txBody>
      </p:sp>
      <p:sp>
        <p:nvSpPr>
          <p:cNvPr id="60" name="object 60"/>
          <p:cNvSpPr/>
          <p:nvPr/>
        </p:nvSpPr>
        <p:spPr>
          <a:xfrm>
            <a:off x="11841594" y="722280"/>
            <a:ext cx="16510" cy="0"/>
          </a:xfrm>
          <a:custGeom>
            <a:avLst/>
            <a:gdLst/>
            <a:ahLst/>
            <a:cxnLst/>
            <a:rect l="l" t="t" r="r" b="b"/>
            <a:pathLst>
              <a:path w="16509">
                <a:moveTo>
                  <a:pt x="0" y="0"/>
                </a:moveTo>
                <a:lnTo>
                  <a:pt x="16382" y="0"/>
                </a:lnTo>
              </a:path>
            </a:pathLst>
          </a:custGeom>
          <a:ln w="3175">
            <a:solidFill>
              <a:srgbClr val="C1C1C1"/>
            </a:solidFill>
          </a:ln>
        </p:spPr>
        <p:txBody>
          <a:bodyPr wrap="square" lIns="0" tIns="0" rIns="0" bIns="0" rtlCol="0"/>
          <a:lstStyle/>
          <a:p/>
        </p:txBody>
      </p:sp>
      <p:sp>
        <p:nvSpPr>
          <p:cNvPr id="61" name="object 61"/>
          <p:cNvSpPr/>
          <p:nvPr/>
        </p:nvSpPr>
        <p:spPr>
          <a:xfrm>
            <a:off x="7819987" y="722350"/>
            <a:ext cx="635" cy="635"/>
          </a:xfrm>
          <a:custGeom>
            <a:avLst/>
            <a:gdLst/>
            <a:ahLst/>
            <a:cxnLst/>
            <a:rect l="l" t="t" r="r" b="b"/>
            <a:pathLst>
              <a:path w="634" h="634">
                <a:moveTo>
                  <a:pt x="254" y="241"/>
                </a:moveTo>
                <a:lnTo>
                  <a:pt x="0" y="241"/>
                </a:lnTo>
                <a:lnTo>
                  <a:pt x="571" y="0"/>
                </a:lnTo>
                <a:lnTo>
                  <a:pt x="254" y="241"/>
                </a:lnTo>
                <a:close/>
              </a:path>
            </a:pathLst>
          </a:custGeom>
          <a:solidFill>
            <a:srgbClr val="C1C1C1"/>
          </a:solidFill>
        </p:spPr>
        <p:txBody>
          <a:bodyPr wrap="square" lIns="0" tIns="0" rIns="0" bIns="0" rtlCol="0"/>
          <a:lstStyle/>
          <a:p/>
        </p:txBody>
      </p:sp>
      <p:sp>
        <p:nvSpPr>
          <p:cNvPr id="62" name="object 62"/>
          <p:cNvSpPr/>
          <p:nvPr/>
        </p:nvSpPr>
        <p:spPr>
          <a:xfrm>
            <a:off x="11842089" y="722350"/>
            <a:ext cx="47625" cy="27940"/>
          </a:xfrm>
          <a:custGeom>
            <a:avLst/>
            <a:gdLst/>
            <a:ahLst/>
            <a:cxnLst/>
            <a:rect l="l" t="t" r="r" b="b"/>
            <a:pathLst>
              <a:path w="47625" h="27940">
                <a:moveTo>
                  <a:pt x="35775" y="27647"/>
                </a:moveTo>
                <a:lnTo>
                  <a:pt x="0" y="0"/>
                </a:lnTo>
                <a:lnTo>
                  <a:pt x="571" y="241"/>
                </a:lnTo>
                <a:lnTo>
                  <a:pt x="15887" y="241"/>
                </a:lnTo>
                <a:lnTo>
                  <a:pt x="42087" y="20485"/>
                </a:lnTo>
                <a:lnTo>
                  <a:pt x="42938" y="21336"/>
                </a:lnTo>
                <a:lnTo>
                  <a:pt x="47434" y="27165"/>
                </a:lnTo>
                <a:lnTo>
                  <a:pt x="35407" y="27165"/>
                </a:lnTo>
                <a:lnTo>
                  <a:pt x="35775" y="27647"/>
                </a:lnTo>
                <a:close/>
              </a:path>
            </a:pathLst>
          </a:custGeom>
          <a:solidFill>
            <a:srgbClr val="C1C1C1"/>
          </a:solidFill>
        </p:spPr>
        <p:txBody>
          <a:bodyPr wrap="square" lIns="0" tIns="0" rIns="0" bIns="0" rtlCol="0"/>
          <a:lstStyle/>
          <a:p/>
        </p:txBody>
      </p:sp>
      <p:sp>
        <p:nvSpPr>
          <p:cNvPr id="63" name="object 63"/>
          <p:cNvSpPr/>
          <p:nvPr/>
        </p:nvSpPr>
        <p:spPr>
          <a:xfrm>
            <a:off x="7784300" y="749515"/>
            <a:ext cx="1270" cy="1270"/>
          </a:xfrm>
          <a:custGeom>
            <a:avLst/>
            <a:gdLst/>
            <a:ahLst/>
            <a:cxnLst/>
            <a:rect l="l" t="t" r="r" b="b"/>
            <a:pathLst>
              <a:path w="1270" h="1270">
                <a:moveTo>
                  <a:pt x="0" y="850"/>
                </a:moveTo>
                <a:lnTo>
                  <a:pt x="850" y="0"/>
                </a:lnTo>
                <a:lnTo>
                  <a:pt x="482" y="482"/>
                </a:lnTo>
                <a:lnTo>
                  <a:pt x="0" y="850"/>
                </a:lnTo>
                <a:close/>
              </a:path>
            </a:pathLst>
          </a:custGeom>
          <a:solidFill>
            <a:srgbClr val="C1C1C1"/>
          </a:solidFill>
        </p:spPr>
        <p:txBody>
          <a:bodyPr wrap="square" lIns="0" tIns="0" rIns="0" bIns="0" rtlCol="0"/>
          <a:lstStyle/>
          <a:p/>
        </p:txBody>
      </p:sp>
      <p:sp>
        <p:nvSpPr>
          <p:cNvPr id="64" name="object 64"/>
          <p:cNvSpPr/>
          <p:nvPr/>
        </p:nvSpPr>
        <p:spPr>
          <a:xfrm>
            <a:off x="7784782" y="749515"/>
            <a:ext cx="635" cy="635"/>
          </a:xfrm>
          <a:custGeom>
            <a:avLst/>
            <a:gdLst/>
            <a:ahLst/>
            <a:cxnLst/>
            <a:rect l="l" t="t" r="r" b="b"/>
            <a:pathLst>
              <a:path w="634" h="634">
                <a:moveTo>
                  <a:pt x="0" y="482"/>
                </a:moveTo>
                <a:lnTo>
                  <a:pt x="368" y="0"/>
                </a:lnTo>
                <a:lnTo>
                  <a:pt x="622" y="0"/>
                </a:lnTo>
                <a:lnTo>
                  <a:pt x="0" y="482"/>
                </a:lnTo>
                <a:close/>
              </a:path>
            </a:pathLst>
          </a:custGeom>
          <a:solidFill>
            <a:srgbClr val="C1C1C1"/>
          </a:solidFill>
        </p:spPr>
        <p:txBody>
          <a:bodyPr wrap="square" lIns="0" tIns="0" rIns="0" bIns="0" rtlCol="0"/>
          <a:lstStyle/>
          <a:p/>
        </p:txBody>
      </p:sp>
      <p:sp>
        <p:nvSpPr>
          <p:cNvPr id="65" name="object 65"/>
          <p:cNvSpPr/>
          <p:nvPr/>
        </p:nvSpPr>
        <p:spPr>
          <a:xfrm>
            <a:off x="11877497" y="749515"/>
            <a:ext cx="1270" cy="1270"/>
          </a:xfrm>
          <a:custGeom>
            <a:avLst/>
            <a:gdLst/>
            <a:ahLst/>
            <a:cxnLst/>
            <a:rect l="l" t="t" r="r" b="b"/>
            <a:pathLst>
              <a:path w="1270" h="1270">
                <a:moveTo>
                  <a:pt x="850" y="850"/>
                </a:moveTo>
                <a:lnTo>
                  <a:pt x="368" y="482"/>
                </a:lnTo>
                <a:lnTo>
                  <a:pt x="0" y="0"/>
                </a:lnTo>
                <a:lnTo>
                  <a:pt x="850" y="850"/>
                </a:lnTo>
                <a:close/>
              </a:path>
            </a:pathLst>
          </a:custGeom>
          <a:solidFill>
            <a:srgbClr val="C1C1C1"/>
          </a:solidFill>
        </p:spPr>
        <p:txBody>
          <a:bodyPr wrap="square" lIns="0" tIns="0" rIns="0" bIns="0" rtlCol="0"/>
          <a:lstStyle/>
          <a:p/>
        </p:txBody>
      </p:sp>
      <p:sp>
        <p:nvSpPr>
          <p:cNvPr id="66" name="object 66"/>
          <p:cNvSpPr/>
          <p:nvPr/>
        </p:nvSpPr>
        <p:spPr>
          <a:xfrm>
            <a:off x="11877497" y="749941"/>
            <a:ext cx="12700" cy="0"/>
          </a:xfrm>
          <a:custGeom>
            <a:avLst/>
            <a:gdLst/>
            <a:ahLst/>
            <a:cxnLst/>
            <a:rect l="l" t="t" r="r" b="b"/>
            <a:pathLst>
              <a:path w="12700">
                <a:moveTo>
                  <a:pt x="0" y="0"/>
                </a:moveTo>
                <a:lnTo>
                  <a:pt x="12687" y="0"/>
                </a:lnTo>
              </a:path>
            </a:pathLst>
          </a:custGeom>
          <a:ln w="3175">
            <a:solidFill>
              <a:srgbClr val="C1C1C1"/>
            </a:solidFill>
          </a:ln>
        </p:spPr>
        <p:txBody>
          <a:bodyPr wrap="square" lIns="0" tIns="0" rIns="0" bIns="0" rtlCol="0"/>
          <a:lstStyle/>
          <a:p/>
        </p:txBody>
      </p:sp>
      <p:sp>
        <p:nvSpPr>
          <p:cNvPr id="67" name="object 67"/>
          <p:cNvSpPr/>
          <p:nvPr/>
        </p:nvSpPr>
        <p:spPr>
          <a:xfrm>
            <a:off x="7784300" y="749998"/>
            <a:ext cx="635" cy="635"/>
          </a:xfrm>
          <a:custGeom>
            <a:avLst/>
            <a:gdLst/>
            <a:ahLst/>
            <a:cxnLst/>
            <a:rect l="l" t="t" r="r" b="b"/>
            <a:pathLst>
              <a:path w="634" h="634">
                <a:moveTo>
                  <a:pt x="190" y="368"/>
                </a:moveTo>
                <a:lnTo>
                  <a:pt x="0" y="368"/>
                </a:lnTo>
                <a:lnTo>
                  <a:pt x="482" y="0"/>
                </a:lnTo>
                <a:lnTo>
                  <a:pt x="190" y="368"/>
                </a:lnTo>
                <a:close/>
              </a:path>
            </a:pathLst>
          </a:custGeom>
          <a:solidFill>
            <a:srgbClr val="C1C1C1"/>
          </a:solidFill>
        </p:spPr>
        <p:txBody>
          <a:bodyPr wrap="square" lIns="0" tIns="0" rIns="0" bIns="0" rtlCol="0"/>
          <a:lstStyle/>
          <a:p/>
        </p:txBody>
      </p:sp>
      <p:sp>
        <p:nvSpPr>
          <p:cNvPr id="68" name="object 68"/>
          <p:cNvSpPr/>
          <p:nvPr/>
        </p:nvSpPr>
        <p:spPr>
          <a:xfrm>
            <a:off x="11877865" y="749998"/>
            <a:ext cx="38100" cy="36195"/>
          </a:xfrm>
          <a:custGeom>
            <a:avLst/>
            <a:gdLst/>
            <a:ahLst/>
            <a:cxnLst/>
            <a:rect l="l" t="t" r="r" b="b"/>
            <a:pathLst>
              <a:path w="38100" h="36195">
                <a:moveTo>
                  <a:pt x="27660" y="35813"/>
                </a:moveTo>
                <a:lnTo>
                  <a:pt x="0" y="0"/>
                </a:lnTo>
                <a:lnTo>
                  <a:pt x="482" y="368"/>
                </a:lnTo>
                <a:lnTo>
                  <a:pt x="12319" y="368"/>
                </a:lnTo>
                <a:lnTo>
                  <a:pt x="35560" y="30441"/>
                </a:lnTo>
                <a:lnTo>
                  <a:pt x="36182" y="31508"/>
                </a:lnTo>
                <a:lnTo>
                  <a:pt x="37744" y="35204"/>
                </a:lnTo>
                <a:lnTo>
                  <a:pt x="27406" y="35204"/>
                </a:lnTo>
                <a:lnTo>
                  <a:pt x="27660" y="35813"/>
                </a:lnTo>
                <a:close/>
              </a:path>
            </a:pathLst>
          </a:custGeom>
          <a:solidFill>
            <a:srgbClr val="C1C1C1"/>
          </a:solidFill>
        </p:spPr>
        <p:txBody>
          <a:bodyPr wrap="square" lIns="0" tIns="0" rIns="0" bIns="0" rtlCol="0"/>
          <a:lstStyle/>
          <a:p/>
        </p:txBody>
      </p:sp>
      <p:sp>
        <p:nvSpPr>
          <p:cNvPr id="69" name="object 69"/>
          <p:cNvSpPr/>
          <p:nvPr/>
        </p:nvSpPr>
        <p:spPr>
          <a:xfrm>
            <a:off x="7756766" y="785202"/>
            <a:ext cx="635" cy="1270"/>
          </a:xfrm>
          <a:custGeom>
            <a:avLst/>
            <a:gdLst/>
            <a:ahLst/>
            <a:cxnLst/>
            <a:rect l="l" t="t" r="r" b="b"/>
            <a:pathLst>
              <a:path w="634" h="1270">
                <a:moveTo>
                  <a:pt x="0" y="1066"/>
                </a:moveTo>
                <a:lnTo>
                  <a:pt x="609" y="0"/>
                </a:lnTo>
                <a:lnTo>
                  <a:pt x="355" y="609"/>
                </a:lnTo>
                <a:lnTo>
                  <a:pt x="0" y="1066"/>
                </a:lnTo>
                <a:close/>
              </a:path>
            </a:pathLst>
          </a:custGeom>
          <a:solidFill>
            <a:srgbClr val="C1C1C1"/>
          </a:solidFill>
        </p:spPr>
        <p:txBody>
          <a:bodyPr wrap="square" lIns="0" tIns="0" rIns="0" bIns="0" rtlCol="0"/>
          <a:lstStyle/>
          <a:p/>
        </p:txBody>
      </p:sp>
      <p:sp>
        <p:nvSpPr>
          <p:cNvPr id="70" name="object 70"/>
          <p:cNvSpPr/>
          <p:nvPr/>
        </p:nvSpPr>
        <p:spPr>
          <a:xfrm>
            <a:off x="7757121" y="785202"/>
            <a:ext cx="635" cy="635"/>
          </a:xfrm>
          <a:custGeom>
            <a:avLst/>
            <a:gdLst/>
            <a:ahLst/>
            <a:cxnLst/>
            <a:rect l="l" t="t" r="r" b="b"/>
            <a:pathLst>
              <a:path w="634" h="634">
                <a:moveTo>
                  <a:pt x="0" y="609"/>
                </a:moveTo>
                <a:lnTo>
                  <a:pt x="253" y="0"/>
                </a:lnTo>
                <a:lnTo>
                  <a:pt x="469" y="0"/>
                </a:lnTo>
                <a:lnTo>
                  <a:pt x="0" y="609"/>
                </a:lnTo>
                <a:close/>
              </a:path>
            </a:pathLst>
          </a:custGeom>
          <a:solidFill>
            <a:srgbClr val="C1C1C1"/>
          </a:solidFill>
        </p:spPr>
        <p:txBody>
          <a:bodyPr wrap="square" lIns="0" tIns="0" rIns="0" bIns="0" rtlCol="0"/>
          <a:lstStyle/>
          <a:p/>
        </p:txBody>
      </p:sp>
      <p:sp>
        <p:nvSpPr>
          <p:cNvPr id="71" name="object 71"/>
          <p:cNvSpPr/>
          <p:nvPr/>
        </p:nvSpPr>
        <p:spPr>
          <a:xfrm>
            <a:off x="11905271" y="785202"/>
            <a:ext cx="635" cy="1270"/>
          </a:xfrm>
          <a:custGeom>
            <a:avLst/>
            <a:gdLst/>
            <a:ahLst/>
            <a:cxnLst/>
            <a:rect l="l" t="t" r="r" b="b"/>
            <a:pathLst>
              <a:path w="634" h="1270">
                <a:moveTo>
                  <a:pt x="609" y="1066"/>
                </a:moveTo>
                <a:lnTo>
                  <a:pt x="253" y="609"/>
                </a:lnTo>
                <a:lnTo>
                  <a:pt x="0" y="0"/>
                </a:lnTo>
                <a:lnTo>
                  <a:pt x="609" y="1066"/>
                </a:lnTo>
                <a:close/>
              </a:path>
            </a:pathLst>
          </a:custGeom>
          <a:solidFill>
            <a:srgbClr val="C1C1C1"/>
          </a:solidFill>
        </p:spPr>
        <p:txBody>
          <a:bodyPr wrap="square" lIns="0" tIns="0" rIns="0" bIns="0" rtlCol="0"/>
          <a:lstStyle/>
          <a:p/>
        </p:txBody>
      </p:sp>
      <p:sp>
        <p:nvSpPr>
          <p:cNvPr id="72" name="object 72"/>
          <p:cNvSpPr/>
          <p:nvPr/>
        </p:nvSpPr>
        <p:spPr>
          <a:xfrm>
            <a:off x="11905271" y="785736"/>
            <a:ext cx="10795" cy="0"/>
          </a:xfrm>
          <a:custGeom>
            <a:avLst/>
            <a:gdLst/>
            <a:ahLst/>
            <a:cxnLst/>
            <a:rect l="l" t="t" r="r" b="b"/>
            <a:pathLst>
              <a:path w="10795">
                <a:moveTo>
                  <a:pt x="0" y="0"/>
                </a:moveTo>
                <a:lnTo>
                  <a:pt x="10782" y="0"/>
                </a:lnTo>
              </a:path>
            </a:pathLst>
          </a:custGeom>
          <a:ln w="3175">
            <a:solidFill>
              <a:srgbClr val="C1C1C1"/>
            </a:solidFill>
          </a:ln>
        </p:spPr>
        <p:txBody>
          <a:bodyPr wrap="square" lIns="0" tIns="0" rIns="0" bIns="0" rtlCol="0"/>
          <a:lstStyle/>
          <a:p/>
        </p:txBody>
      </p:sp>
      <p:sp>
        <p:nvSpPr>
          <p:cNvPr id="73" name="object 73"/>
          <p:cNvSpPr/>
          <p:nvPr/>
        </p:nvSpPr>
        <p:spPr>
          <a:xfrm>
            <a:off x="7756766" y="785812"/>
            <a:ext cx="635" cy="635"/>
          </a:xfrm>
          <a:custGeom>
            <a:avLst/>
            <a:gdLst/>
            <a:ahLst/>
            <a:cxnLst/>
            <a:rect l="l" t="t" r="r" b="b"/>
            <a:pathLst>
              <a:path w="634" h="634">
                <a:moveTo>
                  <a:pt x="152" y="457"/>
                </a:moveTo>
                <a:lnTo>
                  <a:pt x="0" y="457"/>
                </a:lnTo>
                <a:lnTo>
                  <a:pt x="355" y="0"/>
                </a:lnTo>
                <a:lnTo>
                  <a:pt x="152" y="457"/>
                </a:lnTo>
                <a:close/>
              </a:path>
            </a:pathLst>
          </a:custGeom>
          <a:solidFill>
            <a:srgbClr val="C1C1C1"/>
          </a:solidFill>
        </p:spPr>
        <p:txBody>
          <a:bodyPr wrap="square" lIns="0" tIns="0" rIns="0" bIns="0" rtlCol="0"/>
          <a:lstStyle/>
          <a:p/>
        </p:txBody>
      </p:sp>
      <p:sp>
        <p:nvSpPr>
          <p:cNvPr id="74" name="object 74"/>
          <p:cNvSpPr/>
          <p:nvPr/>
        </p:nvSpPr>
        <p:spPr>
          <a:xfrm>
            <a:off x="11905526" y="785812"/>
            <a:ext cx="27940" cy="42545"/>
          </a:xfrm>
          <a:custGeom>
            <a:avLst/>
            <a:gdLst/>
            <a:ahLst/>
            <a:cxnLst/>
            <a:rect l="l" t="t" r="r" b="b"/>
            <a:pathLst>
              <a:path w="27940" h="42544">
                <a:moveTo>
                  <a:pt x="17805" y="42189"/>
                </a:moveTo>
                <a:lnTo>
                  <a:pt x="0" y="0"/>
                </a:lnTo>
                <a:lnTo>
                  <a:pt x="355" y="457"/>
                </a:lnTo>
                <a:lnTo>
                  <a:pt x="10528" y="457"/>
                </a:lnTo>
                <a:lnTo>
                  <a:pt x="26822" y="39077"/>
                </a:lnTo>
                <a:lnTo>
                  <a:pt x="27152" y="40297"/>
                </a:lnTo>
                <a:lnTo>
                  <a:pt x="27317" y="41554"/>
                </a:lnTo>
                <a:lnTo>
                  <a:pt x="17716" y="41554"/>
                </a:lnTo>
                <a:lnTo>
                  <a:pt x="17805" y="42189"/>
                </a:lnTo>
                <a:close/>
              </a:path>
            </a:pathLst>
          </a:custGeom>
          <a:solidFill>
            <a:srgbClr val="C1C1C1"/>
          </a:solidFill>
        </p:spPr>
        <p:txBody>
          <a:bodyPr wrap="square" lIns="0" tIns="0" rIns="0" bIns="0" rtlCol="0"/>
          <a:lstStyle/>
          <a:p/>
        </p:txBody>
      </p:sp>
      <p:sp>
        <p:nvSpPr>
          <p:cNvPr id="75" name="object 75"/>
          <p:cNvSpPr/>
          <p:nvPr/>
        </p:nvSpPr>
        <p:spPr>
          <a:xfrm>
            <a:off x="7739074" y="827366"/>
            <a:ext cx="635" cy="1270"/>
          </a:xfrm>
          <a:custGeom>
            <a:avLst/>
            <a:gdLst/>
            <a:ahLst/>
            <a:cxnLst/>
            <a:rect l="l" t="t" r="r" b="b"/>
            <a:pathLst>
              <a:path w="634" h="1269">
                <a:moveTo>
                  <a:pt x="0" y="1219"/>
                </a:moveTo>
                <a:lnTo>
                  <a:pt x="330" y="0"/>
                </a:lnTo>
                <a:lnTo>
                  <a:pt x="241" y="635"/>
                </a:lnTo>
                <a:lnTo>
                  <a:pt x="0" y="1219"/>
                </a:lnTo>
                <a:close/>
              </a:path>
            </a:pathLst>
          </a:custGeom>
          <a:solidFill>
            <a:srgbClr val="C1C1C1"/>
          </a:solidFill>
        </p:spPr>
        <p:txBody>
          <a:bodyPr wrap="square" lIns="0" tIns="0" rIns="0" bIns="0" rtlCol="0"/>
          <a:lstStyle/>
          <a:p/>
        </p:txBody>
      </p:sp>
      <p:sp>
        <p:nvSpPr>
          <p:cNvPr id="76" name="object 76"/>
          <p:cNvSpPr/>
          <p:nvPr/>
        </p:nvSpPr>
        <p:spPr>
          <a:xfrm>
            <a:off x="7739316" y="827366"/>
            <a:ext cx="635" cy="635"/>
          </a:xfrm>
          <a:custGeom>
            <a:avLst/>
            <a:gdLst/>
            <a:ahLst/>
            <a:cxnLst/>
            <a:rect l="l" t="t" r="r" b="b"/>
            <a:pathLst>
              <a:path w="634" h="634">
                <a:moveTo>
                  <a:pt x="0" y="635"/>
                </a:moveTo>
                <a:lnTo>
                  <a:pt x="88" y="0"/>
                </a:lnTo>
                <a:lnTo>
                  <a:pt x="266" y="0"/>
                </a:lnTo>
                <a:lnTo>
                  <a:pt x="0" y="635"/>
                </a:lnTo>
                <a:close/>
              </a:path>
            </a:pathLst>
          </a:custGeom>
          <a:solidFill>
            <a:srgbClr val="C1C1C1"/>
          </a:solidFill>
        </p:spPr>
        <p:txBody>
          <a:bodyPr wrap="square" lIns="0" tIns="0" rIns="0" bIns="0" rtlCol="0"/>
          <a:lstStyle/>
          <a:p/>
        </p:txBody>
      </p:sp>
      <p:sp>
        <p:nvSpPr>
          <p:cNvPr id="77" name="object 77"/>
          <p:cNvSpPr/>
          <p:nvPr/>
        </p:nvSpPr>
        <p:spPr>
          <a:xfrm>
            <a:off x="11923242" y="827366"/>
            <a:ext cx="635" cy="1270"/>
          </a:xfrm>
          <a:custGeom>
            <a:avLst/>
            <a:gdLst/>
            <a:ahLst/>
            <a:cxnLst/>
            <a:rect l="l" t="t" r="r" b="b"/>
            <a:pathLst>
              <a:path w="634" h="1269">
                <a:moveTo>
                  <a:pt x="330" y="1219"/>
                </a:moveTo>
                <a:lnTo>
                  <a:pt x="88" y="635"/>
                </a:lnTo>
                <a:lnTo>
                  <a:pt x="0" y="0"/>
                </a:lnTo>
                <a:lnTo>
                  <a:pt x="330" y="1219"/>
                </a:lnTo>
                <a:close/>
              </a:path>
            </a:pathLst>
          </a:custGeom>
          <a:solidFill>
            <a:srgbClr val="C1C1C1"/>
          </a:solidFill>
        </p:spPr>
        <p:txBody>
          <a:bodyPr wrap="square" lIns="0" tIns="0" rIns="0" bIns="0" rtlCol="0"/>
          <a:lstStyle/>
          <a:p/>
        </p:txBody>
      </p:sp>
      <p:sp>
        <p:nvSpPr>
          <p:cNvPr id="78" name="object 78"/>
          <p:cNvSpPr/>
          <p:nvPr/>
        </p:nvSpPr>
        <p:spPr>
          <a:xfrm>
            <a:off x="11923242" y="827976"/>
            <a:ext cx="10160" cy="0"/>
          </a:xfrm>
          <a:custGeom>
            <a:avLst/>
            <a:gdLst/>
            <a:ahLst/>
            <a:cxnLst/>
            <a:rect l="l" t="t" r="r" b="b"/>
            <a:pathLst>
              <a:path w="10159">
                <a:moveTo>
                  <a:pt x="0" y="0"/>
                </a:moveTo>
                <a:lnTo>
                  <a:pt x="9766" y="0"/>
                </a:lnTo>
              </a:path>
            </a:pathLst>
          </a:custGeom>
          <a:ln w="3175">
            <a:solidFill>
              <a:srgbClr val="C1C1C1"/>
            </a:solidFill>
          </a:ln>
        </p:spPr>
        <p:txBody>
          <a:bodyPr wrap="square" lIns="0" tIns="0" rIns="0" bIns="0" rtlCol="0"/>
          <a:lstStyle/>
          <a:p/>
        </p:txBody>
      </p:sp>
      <p:sp>
        <p:nvSpPr>
          <p:cNvPr id="79" name="object 79"/>
          <p:cNvSpPr/>
          <p:nvPr/>
        </p:nvSpPr>
        <p:spPr>
          <a:xfrm>
            <a:off x="7739074" y="828001"/>
            <a:ext cx="635" cy="635"/>
          </a:xfrm>
          <a:custGeom>
            <a:avLst/>
            <a:gdLst/>
            <a:ahLst/>
            <a:cxnLst/>
            <a:rect l="l" t="t" r="r" b="b"/>
            <a:pathLst>
              <a:path w="634" h="634">
                <a:moveTo>
                  <a:pt x="165" y="584"/>
                </a:moveTo>
                <a:lnTo>
                  <a:pt x="0" y="584"/>
                </a:lnTo>
                <a:lnTo>
                  <a:pt x="241" y="0"/>
                </a:lnTo>
                <a:lnTo>
                  <a:pt x="165" y="584"/>
                </a:lnTo>
                <a:close/>
              </a:path>
            </a:pathLst>
          </a:custGeom>
          <a:solidFill>
            <a:srgbClr val="C1C1C1"/>
          </a:solidFill>
        </p:spPr>
        <p:txBody>
          <a:bodyPr wrap="square" lIns="0" tIns="0" rIns="0" bIns="0" rtlCol="0"/>
          <a:lstStyle/>
          <a:p/>
        </p:txBody>
      </p:sp>
      <p:sp>
        <p:nvSpPr>
          <p:cNvPr id="80" name="object 80"/>
          <p:cNvSpPr/>
          <p:nvPr/>
        </p:nvSpPr>
        <p:spPr>
          <a:xfrm>
            <a:off x="11923331" y="828001"/>
            <a:ext cx="15875" cy="48260"/>
          </a:xfrm>
          <a:custGeom>
            <a:avLst/>
            <a:gdLst/>
            <a:ahLst/>
            <a:cxnLst/>
            <a:rect l="l" t="t" r="r" b="b"/>
            <a:pathLst>
              <a:path w="15875" h="48259">
                <a:moveTo>
                  <a:pt x="15875" y="47663"/>
                </a:moveTo>
                <a:lnTo>
                  <a:pt x="6388" y="47663"/>
                </a:lnTo>
                <a:lnTo>
                  <a:pt x="6264" y="46393"/>
                </a:lnTo>
                <a:lnTo>
                  <a:pt x="0" y="0"/>
                </a:lnTo>
                <a:lnTo>
                  <a:pt x="241" y="584"/>
                </a:lnTo>
                <a:lnTo>
                  <a:pt x="9677" y="584"/>
                </a:lnTo>
                <a:lnTo>
                  <a:pt x="15836" y="46393"/>
                </a:lnTo>
                <a:lnTo>
                  <a:pt x="15875" y="47663"/>
                </a:lnTo>
                <a:close/>
              </a:path>
            </a:pathLst>
          </a:custGeom>
          <a:solidFill>
            <a:srgbClr val="C1C1C1"/>
          </a:solidFill>
        </p:spPr>
        <p:txBody>
          <a:bodyPr wrap="square" lIns="0" tIns="0" rIns="0" bIns="0" rtlCol="0"/>
          <a:lstStyle/>
          <a:p/>
        </p:txBody>
      </p:sp>
      <p:sp>
        <p:nvSpPr>
          <p:cNvPr id="81" name="object 81"/>
          <p:cNvSpPr/>
          <p:nvPr/>
        </p:nvSpPr>
        <p:spPr>
          <a:xfrm>
            <a:off x="7732966" y="875207"/>
            <a:ext cx="0" cy="0"/>
          </a:xfrm>
          <a:custGeom>
            <a:avLst/>
            <a:gdLst/>
            <a:ahLst/>
            <a:cxnLst/>
            <a:rect l="l" t="t" r="r" b="b"/>
            <a:pathLst>
              <a:path>
                <a:moveTo>
                  <a:pt x="0" y="0"/>
                </a:moveTo>
                <a:lnTo>
                  <a:pt x="0" y="0"/>
                </a:lnTo>
              </a:path>
            </a:pathLst>
          </a:custGeom>
          <a:ln w="3175">
            <a:solidFill>
              <a:srgbClr val="C1C1C1"/>
            </a:solidFill>
          </a:ln>
        </p:spPr>
        <p:txBody>
          <a:bodyPr wrap="square" lIns="0" tIns="0" rIns="0" bIns="0" rtlCol="0"/>
          <a:lstStyle/>
          <a:p/>
        </p:txBody>
      </p:sp>
      <p:sp>
        <p:nvSpPr>
          <p:cNvPr id="82" name="object 82"/>
          <p:cNvSpPr/>
          <p:nvPr/>
        </p:nvSpPr>
        <p:spPr>
          <a:xfrm>
            <a:off x="7732966" y="875525"/>
            <a:ext cx="0" cy="0"/>
          </a:xfrm>
          <a:custGeom>
            <a:avLst/>
            <a:gdLst/>
            <a:ahLst/>
            <a:cxnLst/>
            <a:rect l="l" t="t" r="r" b="b"/>
            <a:pathLst>
              <a:path>
                <a:moveTo>
                  <a:pt x="0" y="0"/>
                </a:moveTo>
                <a:lnTo>
                  <a:pt x="0" y="0"/>
                </a:lnTo>
              </a:path>
            </a:pathLst>
          </a:custGeom>
          <a:ln w="3175">
            <a:solidFill>
              <a:srgbClr val="C1C1C1"/>
            </a:solidFill>
          </a:ln>
        </p:spPr>
        <p:txBody>
          <a:bodyPr wrap="square" lIns="0" tIns="0" rIns="0" bIns="0" rtlCol="0"/>
          <a:lstStyle/>
          <a:p/>
        </p:txBody>
      </p:sp>
      <p:sp>
        <p:nvSpPr>
          <p:cNvPr id="83" name="object 83"/>
          <p:cNvSpPr/>
          <p:nvPr/>
        </p:nvSpPr>
        <p:spPr>
          <a:xfrm>
            <a:off x="11934443" y="875385"/>
            <a:ext cx="0" cy="726440"/>
          </a:xfrm>
          <a:custGeom>
            <a:avLst/>
            <a:gdLst/>
            <a:ahLst/>
            <a:cxnLst/>
            <a:rect l="l" t="t" r="r" b="b"/>
            <a:pathLst>
              <a:path h="726440">
                <a:moveTo>
                  <a:pt x="0" y="0"/>
                </a:moveTo>
                <a:lnTo>
                  <a:pt x="0" y="726084"/>
                </a:lnTo>
              </a:path>
            </a:pathLst>
          </a:custGeom>
          <a:ln w="9525">
            <a:solidFill>
              <a:srgbClr val="C1C1C1"/>
            </a:solidFill>
          </a:ln>
        </p:spPr>
        <p:txBody>
          <a:bodyPr wrap="square" lIns="0" tIns="0" rIns="0" bIns="0" rtlCol="0"/>
          <a:lstStyle/>
          <a:p/>
        </p:txBody>
      </p:sp>
      <p:sp>
        <p:nvSpPr>
          <p:cNvPr id="84" name="object 84"/>
          <p:cNvSpPr/>
          <p:nvPr/>
        </p:nvSpPr>
        <p:spPr>
          <a:xfrm>
            <a:off x="7723441" y="1324305"/>
            <a:ext cx="4445" cy="5080"/>
          </a:xfrm>
          <a:custGeom>
            <a:avLst/>
            <a:gdLst/>
            <a:ahLst/>
            <a:cxnLst/>
            <a:rect l="l" t="t" r="r" b="b"/>
            <a:pathLst>
              <a:path w="4445" h="5080">
                <a:moveTo>
                  <a:pt x="0" y="4749"/>
                </a:moveTo>
                <a:lnTo>
                  <a:pt x="0" y="317"/>
                </a:lnTo>
                <a:lnTo>
                  <a:pt x="4419" y="0"/>
                </a:lnTo>
                <a:lnTo>
                  <a:pt x="0" y="4749"/>
                </a:lnTo>
                <a:close/>
              </a:path>
            </a:pathLst>
          </a:custGeom>
          <a:solidFill>
            <a:srgbClr val="C1C1C1"/>
          </a:solidFill>
        </p:spPr>
        <p:txBody>
          <a:bodyPr wrap="square" lIns="0" tIns="0" rIns="0" bIns="0" rtlCol="0"/>
          <a:lstStyle/>
          <a:p/>
        </p:txBody>
      </p:sp>
      <p:sp>
        <p:nvSpPr>
          <p:cNvPr id="85" name="object 85"/>
          <p:cNvSpPr/>
          <p:nvPr/>
        </p:nvSpPr>
        <p:spPr>
          <a:xfrm>
            <a:off x="7723441" y="1324305"/>
            <a:ext cx="9525" cy="5080"/>
          </a:xfrm>
          <a:custGeom>
            <a:avLst/>
            <a:gdLst/>
            <a:ahLst/>
            <a:cxnLst/>
            <a:rect l="l" t="t" r="r" b="b"/>
            <a:pathLst>
              <a:path w="9525" h="5080">
                <a:moveTo>
                  <a:pt x="9525" y="4749"/>
                </a:moveTo>
                <a:lnTo>
                  <a:pt x="0" y="4749"/>
                </a:lnTo>
                <a:lnTo>
                  <a:pt x="4419" y="0"/>
                </a:lnTo>
                <a:lnTo>
                  <a:pt x="9525" y="0"/>
                </a:lnTo>
                <a:lnTo>
                  <a:pt x="9525" y="4749"/>
                </a:lnTo>
                <a:close/>
              </a:path>
            </a:pathLst>
          </a:custGeom>
          <a:solidFill>
            <a:srgbClr val="C1C1C1"/>
          </a:solidFill>
        </p:spPr>
        <p:txBody>
          <a:bodyPr wrap="square" lIns="0" tIns="0" rIns="0" bIns="0" rtlCol="0"/>
          <a:lstStyle/>
          <a:p/>
        </p:txBody>
      </p:sp>
      <p:sp>
        <p:nvSpPr>
          <p:cNvPr id="86" name="object 86"/>
          <p:cNvSpPr/>
          <p:nvPr/>
        </p:nvSpPr>
        <p:spPr>
          <a:xfrm>
            <a:off x="3506190" y="1324622"/>
            <a:ext cx="4227195" cy="315595"/>
          </a:xfrm>
          <a:custGeom>
            <a:avLst/>
            <a:gdLst/>
            <a:ahLst/>
            <a:cxnLst/>
            <a:rect l="l" t="t" r="r" b="b"/>
            <a:pathLst>
              <a:path w="4227195" h="315594">
                <a:moveTo>
                  <a:pt x="4762" y="315518"/>
                </a:moveTo>
                <a:lnTo>
                  <a:pt x="0" y="310134"/>
                </a:lnTo>
                <a:lnTo>
                  <a:pt x="482" y="308584"/>
                </a:lnTo>
                <a:lnTo>
                  <a:pt x="1460" y="307289"/>
                </a:lnTo>
                <a:lnTo>
                  <a:pt x="2806" y="306400"/>
                </a:lnTo>
                <a:lnTo>
                  <a:pt x="4381" y="306006"/>
                </a:lnTo>
                <a:lnTo>
                  <a:pt x="4217250" y="0"/>
                </a:lnTo>
                <a:lnTo>
                  <a:pt x="4217250" y="4432"/>
                </a:lnTo>
                <a:lnTo>
                  <a:pt x="4226775" y="4432"/>
                </a:lnTo>
                <a:lnTo>
                  <a:pt x="152374" y="304800"/>
                </a:lnTo>
                <a:lnTo>
                  <a:pt x="4686" y="305993"/>
                </a:lnTo>
                <a:lnTo>
                  <a:pt x="5067" y="315506"/>
                </a:lnTo>
                <a:lnTo>
                  <a:pt x="6337" y="315506"/>
                </a:lnTo>
                <a:lnTo>
                  <a:pt x="4762" y="315518"/>
                </a:lnTo>
                <a:close/>
              </a:path>
            </a:pathLst>
          </a:custGeom>
          <a:solidFill>
            <a:srgbClr val="C1C1C1"/>
          </a:solidFill>
        </p:spPr>
        <p:txBody>
          <a:bodyPr wrap="square" lIns="0" tIns="0" rIns="0" bIns="0" rtlCol="0"/>
          <a:lstStyle/>
          <a:p/>
        </p:txBody>
      </p:sp>
      <p:sp>
        <p:nvSpPr>
          <p:cNvPr id="87" name="object 87"/>
          <p:cNvSpPr/>
          <p:nvPr/>
        </p:nvSpPr>
        <p:spPr>
          <a:xfrm>
            <a:off x="3511257" y="1596707"/>
            <a:ext cx="4222115" cy="43815"/>
          </a:xfrm>
          <a:custGeom>
            <a:avLst/>
            <a:gdLst/>
            <a:ahLst/>
            <a:cxnLst/>
            <a:rect l="l" t="t" r="r" b="b"/>
            <a:pathLst>
              <a:path w="4222115" h="43814">
                <a:moveTo>
                  <a:pt x="1270" y="43421"/>
                </a:moveTo>
                <a:lnTo>
                  <a:pt x="0" y="43421"/>
                </a:lnTo>
                <a:lnTo>
                  <a:pt x="147307" y="32715"/>
                </a:lnTo>
                <a:lnTo>
                  <a:pt x="4216908" y="0"/>
                </a:lnTo>
                <a:lnTo>
                  <a:pt x="4218597" y="292"/>
                </a:lnTo>
                <a:lnTo>
                  <a:pt x="4220070" y="1168"/>
                </a:lnTo>
                <a:lnTo>
                  <a:pt x="4221137" y="2501"/>
                </a:lnTo>
                <a:lnTo>
                  <a:pt x="4221670" y="4127"/>
                </a:lnTo>
                <a:lnTo>
                  <a:pt x="4221835" y="5397"/>
                </a:lnTo>
                <a:lnTo>
                  <a:pt x="4212221" y="5397"/>
                </a:lnTo>
                <a:lnTo>
                  <a:pt x="4212780" y="9563"/>
                </a:lnTo>
                <a:lnTo>
                  <a:pt x="1270" y="43421"/>
                </a:lnTo>
                <a:close/>
              </a:path>
            </a:pathLst>
          </a:custGeom>
          <a:solidFill>
            <a:srgbClr val="C1C1C1"/>
          </a:solidFill>
        </p:spPr>
        <p:txBody>
          <a:bodyPr wrap="square" lIns="0" tIns="0" rIns="0" bIns="0" rtlCol="0"/>
          <a:lstStyle/>
          <a:p/>
        </p:txBody>
      </p:sp>
      <p:sp>
        <p:nvSpPr>
          <p:cNvPr id="88" name="object 88"/>
          <p:cNvSpPr/>
          <p:nvPr/>
        </p:nvSpPr>
        <p:spPr>
          <a:xfrm>
            <a:off x="11929681" y="1600974"/>
            <a:ext cx="0" cy="0"/>
          </a:xfrm>
          <a:custGeom>
            <a:avLst/>
            <a:gdLst/>
            <a:ahLst/>
            <a:cxnLst/>
            <a:rect l="l" t="t" r="r" b="b"/>
            <a:pathLst>
              <a:path>
                <a:moveTo>
                  <a:pt x="0" y="0"/>
                </a:moveTo>
                <a:lnTo>
                  <a:pt x="0" y="0"/>
                </a:lnTo>
              </a:path>
            </a:pathLst>
          </a:custGeom>
          <a:ln w="3175">
            <a:solidFill>
              <a:srgbClr val="C1C1C1"/>
            </a:solidFill>
          </a:ln>
        </p:spPr>
        <p:txBody>
          <a:bodyPr wrap="square" lIns="0" tIns="0" rIns="0" bIns="0" rtlCol="0"/>
          <a:lstStyle/>
          <a:p/>
        </p:txBody>
      </p:sp>
      <p:sp>
        <p:nvSpPr>
          <p:cNvPr id="89" name="object 89"/>
          <p:cNvSpPr/>
          <p:nvPr/>
        </p:nvSpPr>
        <p:spPr>
          <a:xfrm>
            <a:off x="11923242" y="1601114"/>
            <a:ext cx="16510" cy="48260"/>
          </a:xfrm>
          <a:custGeom>
            <a:avLst/>
            <a:gdLst/>
            <a:ahLst/>
            <a:cxnLst/>
            <a:rect l="l" t="t" r="r" b="b"/>
            <a:pathLst>
              <a:path w="16509" h="48260">
                <a:moveTo>
                  <a:pt x="9766" y="46786"/>
                </a:moveTo>
                <a:lnTo>
                  <a:pt x="165" y="46786"/>
                </a:lnTo>
                <a:lnTo>
                  <a:pt x="6438" y="0"/>
                </a:lnTo>
                <a:lnTo>
                  <a:pt x="6438" y="355"/>
                </a:lnTo>
                <a:lnTo>
                  <a:pt x="15963" y="355"/>
                </a:lnTo>
                <a:lnTo>
                  <a:pt x="15925" y="990"/>
                </a:lnTo>
                <a:lnTo>
                  <a:pt x="9766" y="46786"/>
                </a:lnTo>
                <a:close/>
              </a:path>
              <a:path w="16509" h="48260">
                <a:moveTo>
                  <a:pt x="171" y="47370"/>
                </a:moveTo>
                <a:lnTo>
                  <a:pt x="330" y="46786"/>
                </a:lnTo>
                <a:lnTo>
                  <a:pt x="171" y="47370"/>
                </a:lnTo>
                <a:close/>
              </a:path>
              <a:path w="16509" h="48260">
                <a:moveTo>
                  <a:pt x="9601" y="48006"/>
                </a:moveTo>
                <a:lnTo>
                  <a:pt x="0" y="48006"/>
                </a:lnTo>
                <a:lnTo>
                  <a:pt x="171" y="47370"/>
                </a:lnTo>
                <a:lnTo>
                  <a:pt x="9690" y="47370"/>
                </a:lnTo>
                <a:lnTo>
                  <a:pt x="9601" y="48006"/>
                </a:lnTo>
                <a:close/>
              </a:path>
            </a:pathLst>
          </a:custGeom>
          <a:solidFill>
            <a:srgbClr val="C1C1C1"/>
          </a:solidFill>
        </p:spPr>
        <p:txBody>
          <a:bodyPr wrap="square" lIns="0" tIns="0" rIns="0" bIns="0" rtlCol="0"/>
          <a:lstStyle/>
          <a:p/>
        </p:txBody>
      </p:sp>
      <p:sp>
        <p:nvSpPr>
          <p:cNvPr id="90" name="object 90"/>
          <p:cNvSpPr/>
          <p:nvPr/>
        </p:nvSpPr>
        <p:spPr>
          <a:xfrm>
            <a:off x="7723479" y="1602105"/>
            <a:ext cx="5080" cy="4445"/>
          </a:xfrm>
          <a:custGeom>
            <a:avLst/>
            <a:gdLst/>
            <a:ahLst/>
            <a:cxnLst/>
            <a:rect l="l" t="t" r="r" b="b"/>
            <a:pathLst>
              <a:path w="5079" h="4444">
                <a:moveTo>
                  <a:pt x="558" y="4165"/>
                </a:moveTo>
                <a:lnTo>
                  <a:pt x="0" y="0"/>
                </a:lnTo>
                <a:lnTo>
                  <a:pt x="4762" y="4127"/>
                </a:lnTo>
                <a:lnTo>
                  <a:pt x="558" y="4165"/>
                </a:lnTo>
                <a:close/>
              </a:path>
            </a:pathLst>
          </a:custGeom>
          <a:solidFill>
            <a:srgbClr val="C1C1C1"/>
          </a:solidFill>
        </p:spPr>
        <p:txBody>
          <a:bodyPr wrap="square" lIns="0" tIns="0" rIns="0" bIns="0" rtlCol="0"/>
          <a:lstStyle/>
          <a:p/>
        </p:txBody>
      </p:sp>
      <p:sp>
        <p:nvSpPr>
          <p:cNvPr id="91" name="object 91"/>
          <p:cNvSpPr/>
          <p:nvPr/>
        </p:nvSpPr>
        <p:spPr>
          <a:xfrm>
            <a:off x="7723479" y="1602105"/>
            <a:ext cx="4086225" cy="186055"/>
          </a:xfrm>
          <a:custGeom>
            <a:avLst/>
            <a:gdLst/>
            <a:ahLst/>
            <a:cxnLst/>
            <a:rect l="l" t="t" r="r" b="b"/>
            <a:pathLst>
              <a:path w="4086225" h="186055">
                <a:moveTo>
                  <a:pt x="4029354" y="185737"/>
                </a:moveTo>
                <a:lnTo>
                  <a:pt x="185699" y="185686"/>
                </a:lnTo>
                <a:lnTo>
                  <a:pt x="137413" y="179209"/>
                </a:lnTo>
                <a:lnTo>
                  <a:pt x="92811" y="160578"/>
                </a:lnTo>
                <a:lnTo>
                  <a:pt x="54990" y="131559"/>
                </a:lnTo>
                <a:lnTo>
                  <a:pt x="25742" y="93954"/>
                </a:lnTo>
                <a:lnTo>
                  <a:pt x="6819" y="49504"/>
                </a:lnTo>
                <a:lnTo>
                  <a:pt x="558" y="4165"/>
                </a:lnTo>
                <a:lnTo>
                  <a:pt x="4762" y="4127"/>
                </a:lnTo>
                <a:lnTo>
                  <a:pt x="0" y="0"/>
                </a:lnTo>
                <a:lnTo>
                  <a:pt x="9613" y="0"/>
                </a:lnTo>
                <a:lnTo>
                  <a:pt x="15760" y="45796"/>
                </a:lnTo>
                <a:lnTo>
                  <a:pt x="15595" y="45796"/>
                </a:lnTo>
                <a:lnTo>
                  <a:pt x="15925" y="47015"/>
                </a:lnTo>
                <a:lnTo>
                  <a:pt x="16103" y="47015"/>
                </a:lnTo>
                <a:lnTo>
                  <a:pt x="33439" y="88125"/>
                </a:lnTo>
                <a:lnTo>
                  <a:pt x="33286" y="88125"/>
                </a:lnTo>
                <a:lnTo>
                  <a:pt x="33896" y="89192"/>
                </a:lnTo>
                <a:lnTo>
                  <a:pt x="34112" y="89192"/>
                </a:lnTo>
                <a:lnTo>
                  <a:pt x="61010" y="124028"/>
                </a:lnTo>
                <a:lnTo>
                  <a:pt x="60820" y="124028"/>
                </a:lnTo>
                <a:lnTo>
                  <a:pt x="61671" y="124879"/>
                </a:lnTo>
                <a:lnTo>
                  <a:pt x="61925" y="124879"/>
                </a:lnTo>
                <a:lnTo>
                  <a:pt x="96786" y="151803"/>
                </a:lnTo>
                <a:lnTo>
                  <a:pt x="96507" y="151803"/>
                </a:lnTo>
                <a:lnTo>
                  <a:pt x="97574" y="152412"/>
                </a:lnTo>
                <a:lnTo>
                  <a:pt x="97955" y="152412"/>
                </a:lnTo>
                <a:lnTo>
                  <a:pt x="139103" y="169773"/>
                </a:lnTo>
                <a:lnTo>
                  <a:pt x="138683" y="169773"/>
                </a:lnTo>
                <a:lnTo>
                  <a:pt x="139890" y="170103"/>
                </a:lnTo>
                <a:lnTo>
                  <a:pt x="141147" y="170103"/>
                </a:lnTo>
                <a:lnTo>
                  <a:pt x="186689" y="176212"/>
                </a:lnTo>
                <a:lnTo>
                  <a:pt x="186334" y="176212"/>
                </a:lnTo>
                <a:lnTo>
                  <a:pt x="4085729" y="176250"/>
                </a:lnTo>
                <a:lnTo>
                  <a:pt x="4079494" y="178879"/>
                </a:lnTo>
                <a:lnTo>
                  <a:pt x="4078274" y="179209"/>
                </a:lnTo>
                <a:lnTo>
                  <a:pt x="4029989" y="185686"/>
                </a:lnTo>
                <a:lnTo>
                  <a:pt x="4029354" y="185737"/>
                </a:lnTo>
                <a:close/>
              </a:path>
            </a:pathLst>
          </a:custGeom>
          <a:solidFill>
            <a:srgbClr val="C1C1C1"/>
          </a:solidFill>
        </p:spPr>
        <p:txBody>
          <a:bodyPr wrap="square" lIns="0" tIns="0" rIns="0" bIns="0" rtlCol="0"/>
          <a:lstStyle/>
          <a:p/>
        </p:txBody>
      </p:sp>
      <p:sp>
        <p:nvSpPr>
          <p:cNvPr id="92" name="object 92"/>
          <p:cNvSpPr/>
          <p:nvPr/>
        </p:nvSpPr>
        <p:spPr>
          <a:xfrm>
            <a:off x="3510876" y="1634775"/>
            <a:ext cx="147955" cy="0"/>
          </a:xfrm>
          <a:custGeom>
            <a:avLst/>
            <a:gdLst/>
            <a:ahLst/>
            <a:cxnLst/>
            <a:rect l="l" t="t" r="r" b="b"/>
            <a:pathLst>
              <a:path w="147954">
                <a:moveTo>
                  <a:pt x="0" y="0"/>
                </a:moveTo>
                <a:lnTo>
                  <a:pt x="147688" y="0"/>
                </a:lnTo>
              </a:path>
            </a:pathLst>
          </a:custGeom>
          <a:ln w="10706">
            <a:solidFill>
              <a:srgbClr val="C1C1C1"/>
            </a:solidFill>
          </a:ln>
        </p:spPr>
        <p:txBody>
          <a:bodyPr wrap="square" lIns="0" tIns="0" rIns="0" bIns="0" rtlCol="0"/>
          <a:lstStyle/>
          <a:p/>
        </p:txBody>
      </p:sp>
      <p:sp>
        <p:nvSpPr>
          <p:cNvPr id="93" name="object 93"/>
          <p:cNvSpPr/>
          <p:nvPr/>
        </p:nvSpPr>
        <p:spPr>
          <a:xfrm>
            <a:off x="7739074" y="1647901"/>
            <a:ext cx="635" cy="1270"/>
          </a:xfrm>
          <a:custGeom>
            <a:avLst/>
            <a:gdLst/>
            <a:ahLst/>
            <a:cxnLst/>
            <a:rect l="l" t="t" r="r" b="b"/>
            <a:pathLst>
              <a:path w="634" h="1269">
                <a:moveTo>
                  <a:pt x="330" y="1219"/>
                </a:moveTo>
                <a:lnTo>
                  <a:pt x="0" y="0"/>
                </a:lnTo>
                <a:lnTo>
                  <a:pt x="241" y="584"/>
                </a:lnTo>
                <a:lnTo>
                  <a:pt x="330" y="1219"/>
                </a:lnTo>
                <a:close/>
              </a:path>
            </a:pathLst>
          </a:custGeom>
          <a:solidFill>
            <a:srgbClr val="C1C1C1"/>
          </a:solidFill>
        </p:spPr>
        <p:txBody>
          <a:bodyPr wrap="square" lIns="0" tIns="0" rIns="0" bIns="0" rtlCol="0"/>
          <a:lstStyle/>
          <a:p/>
        </p:txBody>
      </p:sp>
      <p:sp>
        <p:nvSpPr>
          <p:cNvPr id="94" name="object 94"/>
          <p:cNvSpPr/>
          <p:nvPr/>
        </p:nvSpPr>
        <p:spPr>
          <a:xfrm>
            <a:off x="7739074" y="1647901"/>
            <a:ext cx="635" cy="635"/>
          </a:xfrm>
          <a:custGeom>
            <a:avLst/>
            <a:gdLst/>
            <a:ahLst/>
            <a:cxnLst/>
            <a:rect l="l" t="t" r="r" b="b"/>
            <a:pathLst>
              <a:path w="634" h="635">
                <a:moveTo>
                  <a:pt x="241" y="584"/>
                </a:moveTo>
                <a:lnTo>
                  <a:pt x="0" y="0"/>
                </a:lnTo>
                <a:lnTo>
                  <a:pt x="165" y="0"/>
                </a:lnTo>
                <a:lnTo>
                  <a:pt x="241" y="584"/>
                </a:lnTo>
                <a:close/>
              </a:path>
            </a:pathLst>
          </a:custGeom>
          <a:solidFill>
            <a:srgbClr val="C1C1C1"/>
          </a:solidFill>
        </p:spPr>
        <p:txBody>
          <a:bodyPr wrap="square" lIns="0" tIns="0" rIns="0" bIns="0" rtlCol="0"/>
          <a:lstStyle/>
          <a:p/>
        </p:txBody>
      </p:sp>
      <p:sp>
        <p:nvSpPr>
          <p:cNvPr id="95" name="object 95"/>
          <p:cNvSpPr/>
          <p:nvPr/>
        </p:nvSpPr>
        <p:spPr>
          <a:xfrm>
            <a:off x="11923242" y="1647901"/>
            <a:ext cx="635" cy="1270"/>
          </a:xfrm>
          <a:custGeom>
            <a:avLst/>
            <a:gdLst/>
            <a:ahLst/>
            <a:cxnLst/>
            <a:rect l="l" t="t" r="r" b="b"/>
            <a:pathLst>
              <a:path w="634" h="1269">
                <a:moveTo>
                  <a:pt x="0" y="1219"/>
                </a:moveTo>
                <a:lnTo>
                  <a:pt x="88" y="584"/>
                </a:lnTo>
                <a:lnTo>
                  <a:pt x="330" y="0"/>
                </a:lnTo>
                <a:lnTo>
                  <a:pt x="0" y="1219"/>
                </a:lnTo>
                <a:close/>
              </a:path>
            </a:pathLst>
          </a:custGeom>
          <a:solidFill>
            <a:srgbClr val="C1C1C1"/>
          </a:solidFill>
        </p:spPr>
        <p:txBody>
          <a:bodyPr wrap="square" lIns="0" tIns="0" rIns="0" bIns="0" rtlCol="0"/>
          <a:lstStyle/>
          <a:p/>
        </p:txBody>
      </p:sp>
      <p:sp>
        <p:nvSpPr>
          <p:cNvPr id="96" name="object 96"/>
          <p:cNvSpPr/>
          <p:nvPr/>
        </p:nvSpPr>
        <p:spPr>
          <a:xfrm>
            <a:off x="7739316" y="1648485"/>
            <a:ext cx="635" cy="635"/>
          </a:xfrm>
          <a:custGeom>
            <a:avLst/>
            <a:gdLst/>
            <a:ahLst/>
            <a:cxnLst/>
            <a:rect l="l" t="t" r="r" b="b"/>
            <a:pathLst>
              <a:path w="634" h="635">
                <a:moveTo>
                  <a:pt x="266" y="634"/>
                </a:moveTo>
                <a:lnTo>
                  <a:pt x="88" y="634"/>
                </a:lnTo>
                <a:lnTo>
                  <a:pt x="0" y="0"/>
                </a:lnTo>
                <a:lnTo>
                  <a:pt x="266" y="634"/>
                </a:lnTo>
                <a:close/>
              </a:path>
            </a:pathLst>
          </a:custGeom>
          <a:solidFill>
            <a:srgbClr val="C1C1C1"/>
          </a:solidFill>
        </p:spPr>
        <p:txBody>
          <a:bodyPr wrap="square" lIns="0" tIns="0" rIns="0" bIns="0" rtlCol="0"/>
          <a:lstStyle/>
          <a:p/>
        </p:txBody>
      </p:sp>
      <p:sp>
        <p:nvSpPr>
          <p:cNvPr id="97" name="object 97"/>
          <p:cNvSpPr/>
          <p:nvPr/>
        </p:nvSpPr>
        <p:spPr>
          <a:xfrm>
            <a:off x="11905526" y="1648485"/>
            <a:ext cx="27940" cy="42545"/>
          </a:xfrm>
          <a:custGeom>
            <a:avLst/>
            <a:gdLst/>
            <a:ahLst/>
            <a:cxnLst/>
            <a:rect l="l" t="t" r="r" b="b"/>
            <a:pathLst>
              <a:path w="27940" h="42544">
                <a:moveTo>
                  <a:pt x="0" y="42202"/>
                </a:moveTo>
                <a:lnTo>
                  <a:pt x="17805" y="0"/>
                </a:lnTo>
                <a:lnTo>
                  <a:pt x="17716" y="634"/>
                </a:lnTo>
                <a:lnTo>
                  <a:pt x="27317" y="634"/>
                </a:lnTo>
                <a:lnTo>
                  <a:pt x="27152" y="1904"/>
                </a:lnTo>
                <a:lnTo>
                  <a:pt x="26822" y="3124"/>
                </a:lnTo>
                <a:lnTo>
                  <a:pt x="10528" y="41744"/>
                </a:lnTo>
                <a:lnTo>
                  <a:pt x="355" y="41744"/>
                </a:lnTo>
                <a:lnTo>
                  <a:pt x="0" y="42202"/>
                </a:lnTo>
                <a:close/>
              </a:path>
            </a:pathLst>
          </a:custGeom>
          <a:solidFill>
            <a:srgbClr val="C1C1C1"/>
          </a:solidFill>
        </p:spPr>
        <p:txBody>
          <a:bodyPr wrap="square" lIns="0" tIns="0" rIns="0" bIns="0" rtlCol="0"/>
          <a:lstStyle/>
          <a:p/>
        </p:txBody>
      </p:sp>
      <p:sp>
        <p:nvSpPr>
          <p:cNvPr id="98" name="object 98"/>
          <p:cNvSpPr/>
          <p:nvPr/>
        </p:nvSpPr>
        <p:spPr>
          <a:xfrm>
            <a:off x="7756766" y="1690230"/>
            <a:ext cx="635" cy="1270"/>
          </a:xfrm>
          <a:custGeom>
            <a:avLst/>
            <a:gdLst/>
            <a:ahLst/>
            <a:cxnLst/>
            <a:rect l="l" t="t" r="r" b="b"/>
            <a:pathLst>
              <a:path w="634" h="1269">
                <a:moveTo>
                  <a:pt x="609" y="1066"/>
                </a:moveTo>
                <a:lnTo>
                  <a:pt x="0" y="0"/>
                </a:lnTo>
                <a:lnTo>
                  <a:pt x="355" y="457"/>
                </a:lnTo>
                <a:lnTo>
                  <a:pt x="609" y="1066"/>
                </a:lnTo>
                <a:close/>
              </a:path>
            </a:pathLst>
          </a:custGeom>
          <a:solidFill>
            <a:srgbClr val="C1C1C1"/>
          </a:solidFill>
        </p:spPr>
        <p:txBody>
          <a:bodyPr wrap="square" lIns="0" tIns="0" rIns="0" bIns="0" rtlCol="0"/>
          <a:lstStyle/>
          <a:p/>
        </p:txBody>
      </p:sp>
      <p:sp>
        <p:nvSpPr>
          <p:cNvPr id="99" name="object 99"/>
          <p:cNvSpPr/>
          <p:nvPr/>
        </p:nvSpPr>
        <p:spPr>
          <a:xfrm>
            <a:off x="7756766" y="1690230"/>
            <a:ext cx="635" cy="635"/>
          </a:xfrm>
          <a:custGeom>
            <a:avLst/>
            <a:gdLst/>
            <a:ahLst/>
            <a:cxnLst/>
            <a:rect l="l" t="t" r="r" b="b"/>
            <a:pathLst>
              <a:path w="634" h="635">
                <a:moveTo>
                  <a:pt x="355" y="457"/>
                </a:moveTo>
                <a:lnTo>
                  <a:pt x="0" y="0"/>
                </a:lnTo>
                <a:lnTo>
                  <a:pt x="152" y="0"/>
                </a:lnTo>
                <a:lnTo>
                  <a:pt x="355" y="457"/>
                </a:lnTo>
                <a:close/>
              </a:path>
            </a:pathLst>
          </a:custGeom>
          <a:solidFill>
            <a:srgbClr val="C1C1C1"/>
          </a:solidFill>
        </p:spPr>
        <p:txBody>
          <a:bodyPr wrap="square" lIns="0" tIns="0" rIns="0" bIns="0" rtlCol="0"/>
          <a:lstStyle/>
          <a:p/>
        </p:txBody>
      </p:sp>
      <p:sp>
        <p:nvSpPr>
          <p:cNvPr id="100" name="object 100"/>
          <p:cNvSpPr/>
          <p:nvPr/>
        </p:nvSpPr>
        <p:spPr>
          <a:xfrm>
            <a:off x="11905271" y="1690230"/>
            <a:ext cx="635" cy="1270"/>
          </a:xfrm>
          <a:custGeom>
            <a:avLst/>
            <a:gdLst/>
            <a:ahLst/>
            <a:cxnLst/>
            <a:rect l="l" t="t" r="r" b="b"/>
            <a:pathLst>
              <a:path w="634" h="1269">
                <a:moveTo>
                  <a:pt x="0" y="1066"/>
                </a:moveTo>
                <a:lnTo>
                  <a:pt x="253" y="457"/>
                </a:lnTo>
                <a:lnTo>
                  <a:pt x="609" y="0"/>
                </a:lnTo>
                <a:lnTo>
                  <a:pt x="0" y="1066"/>
                </a:lnTo>
                <a:close/>
              </a:path>
            </a:pathLst>
          </a:custGeom>
          <a:solidFill>
            <a:srgbClr val="C1C1C1"/>
          </a:solidFill>
        </p:spPr>
        <p:txBody>
          <a:bodyPr wrap="square" lIns="0" tIns="0" rIns="0" bIns="0" rtlCol="0"/>
          <a:lstStyle/>
          <a:p/>
        </p:txBody>
      </p:sp>
      <p:sp>
        <p:nvSpPr>
          <p:cNvPr id="101" name="object 101"/>
          <p:cNvSpPr/>
          <p:nvPr/>
        </p:nvSpPr>
        <p:spPr>
          <a:xfrm>
            <a:off x="11905271" y="1690763"/>
            <a:ext cx="10795" cy="0"/>
          </a:xfrm>
          <a:custGeom>
            <a:avLst/>
            <a:gdLst/>
            <a:ahLst/>
            <a:cxnLst/>
            <a:rect l="l" t="t" r="r" b="b"/>
            <a:pathLst>
              <a:path w="10795">
                <a:moveTo>
                  <a:pt x="0" y="0"/>
                </a:moveTo>
                <a:lnTo>
                  <a:pt x="10782" y="0"/>
                </a:lnTo>
              </a:path>
            </a:pathLst>
          </a:custGeom>
          <a:ln w="3175">
            <a:solidFill>
              <a:srgbClr val="C1C1C1"/>
            </a:solidFill>
          </a:ln>
        </p:spPr>
        <p:txBody>
          <a:bodyPr wrap="square" lIns="0" tIns="0" rIns="0" bIns="0" rtlCol="0"/>
          <a:lstStyle/>
          <a:p/>
        </p:txBody>
      </p:sp>
      <p:sp>
        <p:nvSpPr>
          <p:cNvPr id="102" name="object 102"/>
          <p:cNvSpPr/>
          <p:nvPr/>
        </p:nvSpPr>
        <p:spPr>
          <a:xfrm>
            <a:off x="7757121" y="1690687"/>
            <a:ext cx="635" cy="635"/>
          </a:xfrm>
          <a:custGeom>
            <a:avLst/>
            <a:gdLst/>
            <a:ahLst/>
            <a:cxnLst/>
            <a:rect l="l" t="t" r="r" b="b"/>
            <a:pathLst>
              <a:path w="634" h="635">
                <a:moveTo>
                  <a:pt x="469" y="609"/>
                </a:moveTo>
                <a:lnTo>
                  <a:pt x="253" y="609"/>
                </a:lnTo>
                <a:lnTo>
                  <a:pt x="0" y="0"/>
                </a:lnTo>
                <a:lnTo>
                  <a:pt x="469" y="609"/>
                </a:lnTo>
                <a:close/>
              </a:path>
            </a:pathLst>
          </a:custGeom>
          <a:solidFill>
            <a:srgbClr val="C1C1C1"/>
          </a:solidFill>
        </p:spPr>
        <p:txBody>
          <a:bodyPr wrap="square" lIns="0" tIns="0" rIns="0" bIns="0" rtlCol="0"/>
          <a:lstStyle/>
          <a:p/>
        </p:txBody>
      </p:sp>
      <p:sp>
        <p:nvSpPr>
          <p:cNvPr id="103" name="object 103"/>
          <p:cNvSpPr/>
          <p:nvPr/>
        </p:nvSpPr>
        <p:spPr>
          <a:xfrm>
            <a:off x="11877865" y="1690687"/>
            <a:ext cx="38100" cy="36195"/>
          </a:xfrm>
          <a:custGeom>
            <a:avLst/>
            <a:gdLst/>
            <a:ahLst/>
            <a:cxnLst/>
            <a:rect l="l" t="t" r="r" b="b"/>
            <a:pathLst>
              <a:path w="38100" h="36194">
                <a:moveTo>
                  <a:pt x="0" y="35813"/>
                </a:moveTo>
                <a:lnTo>
                  <a:pt x="27660" y="0"/>
                </a:lnTo>
                <a:lnTo>
                  <a:pt x="27406" y="609"/>
                </a:lnTo>
                <a:lnTo>
                  <a:pt x="37744" y="609"/>
                </a:lnTo>
                <a:lnTo>
                  <a:pt x="36182" y="4305"/>
                </a:lnTo>
                <a:lnTo>
                  <a:pt x="35560" y="5372"/>
                </a:lnTo>
                <a:lnTo>
                  <a:pt x="12319" y="35445"/>
                </a:lnTo>
                <a:lnTo>
                  <a:pt x="482" y="35445"/>
                </a:lnTo>
                <a:lnTo>
                  <a:pt x="0" y="35813"/>
                </a:lnTo>
                <a:close/>
              </a:path>
            </a:pathLst>
          </a:custGeom>
          <a:solidFill>
            <a:srgbClr val="C1C1C1"/>
          </a:solidFill>
        </p:spPr>
        <p:txBody>
          <a:bodyPr wrap="square" lIns="0" tIns="0" rIns="0" bIns="0" rtlCol="0"/>
          <a:lstStyle/>
          <a:p/>
        </p:txBody>
      </p:sp>
      <p:sp>
        <p:nvSpPr>
          <p:cNvPr id="104" name="object 104"/>
          <p:cNvSpPr/>
          <p:nvPr/>
        </p:nvSpPr>
        <p:spPr>
          <a:xfrm>
            <a:off x="7784300" y="1726133"/>
            <a:ext cx="1270" cy="1270"/>
          </a:xfrm>
          <a:custGeom>
            <a:avLst/>
            <a:gdLst/>
            <a:ahLst/>
            <a:cxnLst/>
            <a:rect l="l" t="t" r="r" b="b"/>
            <a:pathLst>
              <a:path w="1270" h="1269">
                <a:moveTo>
                  <a:pt x="850" y="850"/>
                </a:moveTo>
                <a:lnTo>
                  <a:pt x="0" y="0"/>
                </a:lnTo>
                <a:lnTo>
                  <a:pt x="482" y="368"/>
                </a:lnTo>
                <a:lnTo>
                  <a:pt x="850" y="850"/>
                </a:lnTo>
                <a:close/>
              </a:path>
            </a:pathLst>
          </a:custGeom>
          <a:solidFill>
            <a:srgbClr val="C1C1C1"/>
          </a:solidFill>
        </p:spPr>
        <p:txBody>
          <a:bodyPr wrap="square" lIns="0" tIns="0" rIns="0" bIns="0" rtlCol="0"/>
          <a:lstStyle/>
          <a:p/>
        </p:txBody>
      </p:sp>
      <p:sp>
        <p:nvSpPr>
          <p:cNvPr id="105" name="object 105"/>
          <p:cNvSpPr/>
          <p:nvPr/>
        </p:nvSpPr>
        <p:spPr>
          <a:xfrm>
            <a:off x="7784300" y="1726133"/>
            <a:ext cx="635" cy="635"/>
          </a:xfrm>
          <a:custGeom>
            <a:avLst/>
            <a:gdLst/>
            <a:ahLst/>
            <a:cxnLst/>
            <a:rect l="l" t="t" r="r" b="b"/>
            <a:pathLst>
              <a:path w="634" h="635">
                <a:moveTo>
                  <a:pt x="482" y="368"/>
                </a:moveTo>
                <a:lnTo>
                  <a:pt x="0" y="0"/>
                </a:lnTo>
                <a:lnTo>
                  <a:pt x="190" y="0"/>
                </a:lnTo>
                <a:lnTo>
                  <a:pt x="482" y="368"/>
                </a:lnTo>
                <a:close/>
              </a:path>
            </a:pathLst>
          </a:custGeom>
          <a:solidFill>
            <a:srgbClr val="C1C1C1"/>
          </a:solidFill>
        </p:spPr>
        <p:txBody>
          <a:bodyPr wrap="square" lIns="0" tIns="0" rIns="0" bIns="0" rtlCol="0"/>
          <a:lstStyle/>
          <a:p/>
        </p:txBody>
      </p:sp>
      <p:sp>
        <p:nvSpPr>
          <p:cNvPr id="106" name="object 106"/>
          <p:cNvSpPr/>
          <p:nvPr/>
        </p:nvSpPr>
        <p:spPr>
          <a:xfrm>
            <a:off x="11877497" y="1726133"/>
            <a:ext cx="1270" cy="1270"/>
          </a:xfrm>
          <a:custGeom>
            <a:avLst/>
            <a:gdLst/>
            <a:ahLst/>
            <a:cxnLst/>
            <a:rect l="l" t="t" r="r" b="b"/>
            <a:pathLst>
              <a:path w="1270" h="1269">
                <a:moveTo>
                  <a:pt x="0" y="850"/>
                </a:moveTo>
                <a:lnTo>
                  <a:pt x="368" y="368"/>
                </a:lnTo>
                <a:lnTo>
                  <a:pt x="850" y="0"/>
                </a:lnTo>
                <a:lnTo>
                  <a:pt x="0" y="850"/>
                </a:lnTo>
                <a:close/>
              </a:path>
            </a:pathLst>
          </a:custGeom>
          <a:solidFill>
            <a:srgbClr val="C1C1C1"/>
          </a:solidFill>
        </p:spPr>
        <p:txBody>
          <a:bodyPr wrap="square" lIns="0" tIns="0" rIns="0" bIns="0" rtlCol="0"/>
          <a:lstStyle/>
          <a:p/>
        </p:txBody>
      </p:sp>
      <p:sp>
        <p:nvSpPr>
          <p:cNvPr id="107" name="object 107"/>
          <p:cNvSpPr/>
          <p:nvPr/>
        </p:nvSpPr>
        <p:spPr>
          <a:xfrm>
            <a:off x="11877497" y="1726558"/>
            <a:ext cx="12700" cy="0"/>
          </a:xfrm>
          <a:custGeom>
            <a:avLst/>
            <a:gdLst/>
            <a:ahLst/>
            <a:cxnLst/>
            <a:rect l="l" t="t" r="r" b="b"/>
            <a:pathLst>
              <a:path w="12700">
                <a:moveTo>
                  <a:pt x="0" y="0"/>
                </a:moveTo>
                <a:lnTo>
                  <a:pt x="12687" y="0"/>
                </a:lnTo>
              </a:path>
            </a:pathLst>
          </a:custGeom>
          <a:ln w="3175">
            <a:solidFill>
              <a:srgbClr val="C1C1C1"/>
            </a:solidFill>
          </a:ln>
        </p:spPr>
        <p:txBody>
          <a:bodyPr wrap="square" lIns="0" tIns="0" rIns="0" bIns="0" rtlCol="0"/>
          <a:lstStyle/>
          <a:p/>
        </p:txBody>
      </p:sp>
      <p:sp>
        <p:nvSpPr>
          <p:cNvPr id="108" name="object 108"/>
          <p:cNvSpPr/>
          <p:nvPr/>
        </p:nvSpPr>
        <p:spPr>
          <a:xfrm>
            <a:off x="7784782" y="1726501"/>
            <a:ext cx="635" cy="635"/>
          </a:xfrm>
          <a:custGeom>
            <a:avLst/>
            <a:gdLst/>
            <a:ahLst/>
            <a:cxnLst/>
            <a:rect l="l" t="t" r="r" b="b"/>
            <a:pathLst>
              <a:path w="634" h="635">
                <a:moveTo>
                  <a:pt x="622" y="482"/>
                </a:moveTo>
                <a:lnTo>
                  <a:pt x="368" y="482"/>
                </a:lnTo>
                <a:lnTo>
                  <a:pt x="0" y="0"/>
                </a:lnTo>
                <a:lnTo>
                  <a:pt x="622" y="482"/>
                </a:lnTo>
                <a:close/>
              </a:path>
            </a:pathLst>
          </a:custGeom>
          <a:solidFill>
            <a:srgbClr val="C1C1C1"/>
          </a:solidFill>
        </p:spPr>
        <p:txBody>
          <a:bodyPr wrap="square" lIns="0" tIns="0" rIns="0" bIns="0" rtlCol="0"/>
          <a:lstStyle/>
          <a:p/>
        </p:txBody>
      </p:sp>
      <p:sp>
        <p:nvSpPr>
          <p:cNvPr id="109" name="object 109"/>
          <p:cNvSpPr/>
          <p:nvPr/>
        </p:nvSpPr>
        <p:spPr>
          <a:xfrm>
            <a:off x="11842051" y="1726501"/>
            <a:ext cx="47625" cy="27940"/>
          </a:xfrm>
          <a:custGeom>
            <a:avLst/>
            <a:gdLst/>
            <a:ahLst/>
            <a:cxnLst/>
            <a:rect l="l" t="t" r="r" b="b"/>
            <a:pathLst>
              <a:path w="47625" h="27939">
                <a:moveTo>
                  <a:pt x="0" y="27660"/>
                </a:moveTo>
                <a:lnTo>
                  <a:pt x="35813" y="0"/>
                </a:lnTo>
                <a:lnTo>
                  <a:pt x="35445" y="482"/>
                </a:lnTo>
                <a:lnTo>
                  <a:pt x="47472" y="482"/>
                </a:lnTo>
                <a:lnTo>
                  <a:pt x="42976" y="6311"/>
                </a:lnTo>
                <a:lnTo>
                  <a:pt x="42125" y="7162"/>
                </a:lnTo>
                <a:lnTo>
                  <a:pt x="15925" y="27406"/>
                </a:lnTo>
                <a:lnTo>
                  <a:pt x="609" y="27406"/>
                </a:lnTo>
                <a:lnTo>
                  <a:pt x="0" y="27660"/>
                </a:lnTo>
                <a:close/>
              </a:path>
            </a:pathLst>
          </a:custGeom>
          <a:solidFill>
            <a:srgbClr val="C1C1C1"/>
          </a:solidFill>
        </p:spPr>
        <p:txBody>
          <a:bodyPr wrap="square" lIns="0" tIns="0" rIns="0" bIns="0" rtlCol="0"/>
          <a:lstStyle/>
          <a:p/>
        </p:txBody>
      </p:sp>
      <p:sp>
        <p:nvSpPr>
          <p:cNvPr id="110" name="object 110"/>
          <p:cNvSpPr/>
          <p:nvPr/>
        </p:nvSpPr>
        <p:spPr>
          <a:xfrm>
            <a:off x="7819987" y="1753908"/>
            <a:ext cx="1270" cy="635"/>
          </a:xfrm>
          <a:custGeom>
            <a:avLst/>
            <a:gdLst/>
            <a:ahLst/>
            <a:cxnLst/>
            <a:rect l="l" t="t" r="r" b="b"/>
            <a:pathLst>
              <a:path w="1270" h="635">
                <a:moveTo>
                  <a:pt x="1066" y="609"/>
                </a:moveTo>
                <a:lnTo>
                  <a:pt x="0" y="0"/>
                </a:lnTo>
                <a:lnTo>
                  <a:pt x="609" y="253"/>
                </a:lnTo>
                <a:lnTo>
                  <a:pt x="1066" y="609"/>
                </a:lnTo>
                <a:close/>
              </a:path>
            </a:pathLst>
          </a:custGeom>
          <a:solidFill>
            <a:srgbClr val="C1C1C1"/>
          </a:solidFill>
        </p:spPr>
        <p:txBody>
          <a:bodyPr wrap="square" lIns="0" tIns="0" rIns="0" bIns="0" rtlCol="0"/>
          <a:lstStyle/>
          <a:p/>
        </p:txBody>
      </p:sp>
      <p:sp>
        <p:nvSpPr>
          <p:cNvPr id="111" name="object 111"/>
          <p:cNvSpPr/>
          <p:nvPr/>
        </p:nvSpPr>
        <p:spPr>
          <a:xfrm>
            <a:off x="7819987" y="1753908"/>
            <a:ext cx="635" cy="635"/>
          </a:xfrm>
          <a:custGeom>
            <a:avLst/>
            <a:gdLst/>
            <a:ahLst/>
            <a:cxnLst/>
            <a:rect l="l" t="t" r="r" b="b"/>
            <a:pathLst>
              <a:path w="634" h="635">
                <a:moveTo>
                  <a:pt x="609" y="253"/>
                </a:moveTo>
                <a:lnTo>
                  <a:pt x="0" y="0"/>
                </a:lnTo>
                <a:lnTo>
                  <a:pt x="279" y="0"/>
                </a:lnTo>
                <a:lnTo>
                  <a:pt x="609" y="253"/>
                </a:lnTo>
                <a:close/>
              </a:path>
            </a:pathLst>
          </a:custGeom>
          <a:solidFill>
            <a:srgbClr val="C1C1C1"/>
          </a:solidFill>
        </p:spPr>
        <p:txBody>
          <a:bodyPr wrap="square" lIns="0" tIns="0" rIns="0" bIns="0" rtlCol="0"/>
          <a:lstStyle/>
          <a:p/>
        </p:txBody>
      </p:sp>
      <p:sp>
        <p:nvSpPr>
          <p:cNvPr id="112" name="object 112"/>
          <p:cNvSpPr/>
          <p:nvPr/>
        </p:nvSpPr>
        <p:spPr>
          <a:xfrm>
            <a:off x="11841594" y="1753908"/>
            <a:ext cx="1270" cy="635"/>
          </a:xfrm>
          <a:custGeom>
            <a:avLst/>
            <a:gdLst/>
            <a:ahLst/>
            <a:cxnLst/>
            <a:rect l="l" t="t" r="r" b="b"/>
            <a:pathLst>
              <a:path w="1270" h="635">
                <a:moveTo>
                  <a:pt x="0" y="609"/>
                </a:moveTo>
                <a:lnTo>
                  <a:pt x="457" y="253"/>
                </a:lnTo>
                <a:lnTo>
                  <a:pt x="1066" y="0"/>
                </a:lnTo>
                <a:lnTo>
                  <a:pt x="0" y="609"/>
                </a:lnTo>
                <a:close/>
              </a:path>
            </a:pathLst>
          </a:custGeom>
          <a:solidFill>
            <a:srgbClr val="C1C1C1"/>
          </a:solidFill>
        </p:spPr>
        <p:txBody>
          <a:bodyPr wrap="square" lIns="0" tIns="0" rIns="0" bIns="0" rtlCol="0"/>
          <a:lstStyle/>
          <a:p/>
        </p:txBody>
      </p:sp>
      <p:sp>
        <p:nvSpPr>
          <p:cNvPr id="113" name="object 113"/>
          <p:cNvSpPr/>
          <p:nvPr/>
        </p:nvSpPr>
        <p:spPr>
          <a:xfrm>
            <a:off x="11841594" y="1754212"/>
            <a:ext cx="16510" cy="0"/>
          </a:xfrm>
          <a:custGeom>
            <a:avLst/>
            <a:gdLst/>
            <a:ahLst/>
            <a:cxnLst/>
            <a:rect l="l" t="t" r="r" b="b"/>
            <a:pathLst>
              <a:path w="16509">
                <a:moveTo>
                  <a:pt x="0" y="0"/>
                </a:moveTo>
                <a:lnTo>
                  <a:pt x="16382" y="0"/>
                </a:lnTo>
              </a:path>
            </a:pathLst>
          </a:custGeom>
          <a:ln w="3175">
            <a:solidFill>
              <a:srgbClr val="C1C1C1"/>
            </a:solidFill>
          </a:ln>
        </p:spPr>
        <p:txBody>
          <a:bodyPr wrap="square" lIns="0" tIns="0" rIns="0" bIns="0" rtlCol="0"/>
          <a:lstStyle/>
          <a:p/>
        </p:txBody>
      </p:sp>
      <p:sp>
        <p:nvSpPr>
          <p:cNvPr id="114" name="object 114"/>
          <p:cNvSpPr/>
          <p:nvPr/>
        </p:nvSpPr>
        <p:spPr>
          <a:xfrm>
            <a:off x="11799849" y="1754162"/>
            <a:ext cx="57785" cy="18415"/>
          </a:xfrm>
          <a:custGeom>
            <a:avLst/>
            <a:gdLst/>
            <a:ahLst/>
            <a:cxnLst/>
            <a:rect l="l" t="t" r="r" b="b"/>
            <a:pathLst>
              <a:path w="57784" h="18414">
                <a:moveTo>
                  <a:pt x="0" y="17805"/>
                </a:moveTo>
                <a:lnTo>
                  <a:pt x="42202" y="0"/>
                </a:lnTo>
                <a:lnTo>
                  <a:pt x="41744" y="355"/>
                </a:lnTo>
                <a:lnTo>
                  <a:pt x="57340" y="355"/>
                </a:lnTo>
                <a:lnTo>
                  <a:pt x="47574" y="7899"/>
                </a:lnTo>
                <a:lnTo>
                  <a:pt x="46507" y="8521"/>
                </a:lnTo>
                <a:lnTo>
                  <a:pt x="24714" y="17716"/>
                </a:lnTo>
                <a:lnTo>
                  <a:pt x="0" y="17805"/>
                </a:lnTo>
                <a:close/>
              </a:path>
            </a:pathLst>
          </a:custGeom>
          <a:solidFill>
            <a:srgbClr val="C1C1C1"/>
          </a:solidFill>
        </p:spPr>
        <p:txBody>
          <a:bodyPr wrap="square" lIns="0" tIns="0" rIns="0" bIns="0" rtlCol="0"/>
          <a:lstStyle/>
          <a:p/>
        </p:txBody>
      </p:sp>
      <p:sp>
        <p:nvSpPr>
          <p:cNvPr id="115" name="object 115"/>
          <p:cNvSpPr/>
          <p:nvPr/>
        </p:nvSpPr>
        <p:spPr>
          <a:xfrm>
            <a:off x="7820596" y="1754162"/>
            <a:ext cx="1270" cy="635"/>
          </a:xfrm>
          <a:custGeom>
            <a:avLst/>
            <a:gdLst/>
            <a:ahLst/>
            <a:cxnLst/>
            <a:rect l="l" t="t" r="r" b="b"/>
            <a:pathLst>
              <a:path w="1270" h="635">
                <a:moveTo>
                  <a:pt x="838" y="355"/>
                </a:moveTo>
                <a:lnTo>
                  <a:pt x="457" y="355"/>
                </a:lnTo>
                <a:lnTo>
                  <a:pt x="0" y="0"/>
                </a:lnTo>
                <a:lnTo>
                  <a:pt x="838" y="355"/>
                </a:lnTo>
                <a:close/>
              </a:path>
            </a:pathLst>
          </a:custGeom>
          <a:solidFill>
            <a:srgbClr val="C1C1C1"/>
          </a:solidFill>
        </p:spPr>
        <p:txBody>
          <a:bodyPr wrap="square" lIns="0" tIns="0" rIns="0" bIns="0" rtlCol="0"/>
          <a:lstStyle/>
          <a:p/>
        </p:txBody>
      </p:sp>
      <p:sp>
        <p:nvSpPr>
          <p:cNvPr id="116" name="object 116"/>
          <p:cNvSpPr/>
          <p:nvPr/>
        </p:nvSpPr>
        <p:spPr>
          <a:xfrm>
            <a:off x="7862163" y="1771878"/>
            <a:ext cx="1270" cy="635"/>
          </a:xfrm>
          <a:custGeom>
            <a:avLst/>
            <a:gdLst/>
            <a:ahLst/>
            <a:cxnLst/>
            <a:rect l="l" t="t" r="r" b="b"/>
            <a:pathLst>
              <a:path w="1270" h="635">
                <a:moveTo>
                  <a:pt x="1206" y="330"/>
                </a:moveTo>
                <a:lnTo>
                  <a:pt x="0" y="0"/>
                </a:lnTo>
                <a:lnTo>
                  <a:pt x="622" y="88"/>
                </a:lnTo>
                <a:lnTo>
                  <a:pt x="1206" y="330"/>
                </a:lnTo>
                <a:close/>
              </a:path>
            </a:pathLst>
          </a:custGeom>
          <a:solidFill>
            <a:srgbClr val="C1C1C1"/>
          </a:solidFill>
        </p:spPr>
        <p:txBody>
          <a:bodyPr wrap="square" lIns="0" tIns="0" rIns="0" bIns="0" rtlCol="0"/>
          <a:lstStyle/>
          <a:p/>
        </p:txBody>
      </p:sp>
      <p:sp>
        <p:nvSpPr>
          <p:cNvPr id="117" name="object 117"/>
          <p:cNvSpPr/>
          <p:nvPr/>
        </p:nvSpPr>
        <p:spPr>
          <a:xfrm>
            <a:off x="11799265" y="1771878"/>
            <a:ext cx="1270" cy="635"/>
          </a:xfrm>
          <a:custGeom>
            <a:avLst/>
            <a:gdLst/>
            <a:ahLst/>
            <a:cxnLst/>
            <a:rect l="l" t="t" r="r" b="b"/>
            <a:pathLst>
              <a:path w="1270" h="635">
                <a:moveTo>
                  <a:pt x="0" y="330"/>
                </a:moveTo>
                <a:lnTo>
                  <a:pt x="596" y="76"/>
                </a:lnTo>
                <a:lnTo>
                  <a:pt x="1219" y="0"/>
                </a:lnTo>
                <a:lnTo>
                  <a:pt x="0" y="330"/>
                </a:lnTo>
                <a:close/>
              </a:path>
            </a:pathLst>
          </a:custGeom>
          <a:solidFill>
            <a:srgbClr val="C1C1C1"/>
          </a:solidFill>
        </p:spPr>
        <p:txBody>
          <a:bodyPr wrap="square" lIns="0" tIns="0" rIns="0" bIns="0" rtlCol="0"/>
          <a:lstStyle/>
          <a:p/>
        </p:txBody>
      </p:sp>
      <p:sp>
        <p:nvSpPr>
          <p:cNvPr id="118" name="object 118"/>
          <p:cNvSpPr/>
          <p:nvPr/>
        </p:nvSpPr>
        <p:spPr>
          <a:xfrm>
            <a:off x="11799265" y="1772043"/>
            <a:ext cx="25400" cy="0"/>
          </a:xfrm>
          <a:custGeom>
            <a:avLst/>
            <a:gdLst/>
            <a:ahLst/>
            <a:cxnLst/>
            <a:rect l="l" t="t" r="r" b="b"/>
            <a:pathLst>
              <a:path w="25400">
                <a:moveTo>
                  <a:pt x="0" y="0"/>
                </a:moveTo>
                <a:lnTo>
                  <a:pt x="25298" y="0"/>
                </a:lnTo>
              </a:path>
            </a:pathLst>
          </a:custGeom>
          <a:ln w="3175">
            <a:solidFill>
              <a:srgbClr val="C1C1C1"/>
            </a:solidFill>
          </a:ln>
        </p:spPr>
        <p:txBody>
          <a:bodyPr wrap="square" lIns="0" tIns="0" rIns="0" bIns="0" rtlCol="0"/>
          <a:lstStyle/>
          <a:p/>
        </p:txBody>
      </p:sp>
      <p:sp>
        <p:nvSpPr>
          <p:cNvPr id="119" name="object 119"/>
          <p:cNvSpPr/>
          <p:nvPr/>
        </p:nvSpPr>
        <p:spPr>
          <a:xfrm>
            <a:off x="7862785" y="1771954"/>
            <a:ext cx="1905" cy="635"/>
          </a:xfrm>
          <a:custGeom>
            <a:avLst/>
            <a:gdLst/>
            <a:ahLst/>
            <a:cxnLst/>
            <a:rect l="l" t="t" r="r" b="b"/>
            <a:pathLst>
              <a:path w="1904" h="635">
                <a:moveTo>
                  <a:pt x="1841" y="254"/>
                </a:moveTo>
                <a:lnTo>
                  <a:pt x="584" y="254"/>
                </a:lnTo>
                <a:lnTo>
                  <a:pt x="0" y="0"/>
                </a:lnTo>
                <a:lnTo>
                  <a:pt x="1841" y="254"/>
                </a:lnTo>
                <a:close/>
              </a:path>
            </a:pathLst>
          </a:custGeom>
          <a:solidFill>
            <a:srgbClr val="C1C1C1"/>
          </a:solidFill>
        </p:spPr>
        <p:txBody>
          <a:bodyPr wrap="square" lIns="0" tIns="0" rIns="0" bIns="0" rtlCol="0"/>
          <a:lstStyle/>
          <a:p/>
        </p:txBody>
      </p:sp>
      <p:sp>
        <p:nvSpPr>
          <p:cNvPr id="120" name="object 120"/>
          <p:cNvSpPr/>
          <p:nvPr/>
        </p:nvSpPr>
        <p:spPr>
          <a:xfrm>
            <a:off x="11752198" y="1775161"/>
            <a:ext cx="71755" cy="0"/>
          </a:xfrm>
          <a:custGeom>
            <a:avLst/>
            <a:gdLst/>
            <a:ahLst/>
            <a:cxnLst/>
            <a:rect l="l" t="t" r="r" b="b"/>
            <a:pathLst>
              <a:path w="71754">
                <a:moveTo>
                  <a:pt x="0" y="0"/>
                </a:moveTo>
                <a:lnTo>
                  <a:pt x="71577" y="0"/>
                </a:lnTo>
              </a:path>
            </a:pathLst>
          </a:custGeom>
          <a:ln w="6388">
            <a:solidFill>
              <a:srgbClr val="C1C1C1"/>
            </a:solidFill>
          </a:ln>
        </p:spPr>
        <p:txBody>
          <a:bodyPr wrap="square" lIns="0" tIns="0" rIns="0" bIns="0" rtlCol="0"/>
          <a:lstStyle/>
          <a:p/>
        </p:txBody>
      </p:sp>
      <p:sp>
        <p:nvSpPr>
          <p:cNvPr id="121" name="object 121"/>
          <p:cNvSpPr/>
          <p:nvPr/>
        </p:nvSpPr>
        <p:spPr>
          <a:xfrm>
            <a:off x="7910169" y="1778336"/>
            <a:ext cx="3842385" cy="0"/>
          </a:xfrm>
          <a:custGeom>
            <a:avLst/>
            <a:gdLst/>
            <a:ahLst/>
            <a:cxnLst/>
            <a:rect l="l" t="t" r="r" b="b"/>
            <a:pathLst>
              <a:path w="3842384">
                <a:moveTo>
                  <a:pt x="0" y="0"/>
                </a:moveTo>
                <a:lnTo>
                  <a:pt x="3842308" y="0"/>
                </a:lnTo>
              </a:path>
            </a:pathLst>
          </a:custGeom>
          <a:ln w="3175">
            <a:solidFill>
              <a:srgbClr val="C1C1C1"/>
            </a:solidFill>
          </a:ln>
        </p:spPr>
        <p:txBody>
          <a:bodyPr wrap="square" lIns="0" tIns="0" rIns="0" bIns="0" rtlCol="0"/>
          <a:lstStyle/>
          <a:p/>
        </p:txBody>
      </p:sp>
      <p:sp>
        <p:nvSpPr>
          <p:cNvPr id="122" name="object 122"/>
          <p:cNvSpPr txBox="1"/>
          <p:nvPr/>
        </p:nvSpPr>
        <p:spPr>
          <a:xfrm>
            <a:off x="657859" y="780541"/>
            <a:ext cx="11132185" cy="225425"/>
          </a:xfrm>
          <a:prstGeom prst="rect">
            <a:avLst/>
          </a:prstGeom>
        </p:spPr>
        <p:txBody>
          <a:bodyPr vert="horz" wrap="square" lIns="0" tIns="0" rIns="0" bIns="0" rtlCol="0">
            <a:spAutoFit/>
          </a:bodyPr>
          <a:lstStyle/>
          <a:p>
            <a:pPr marL="12700">
              <a:lnSpc>
                <a:spcPct val="100000"/>
              </a:lnSpc>
              <a:tabLst>
                <a:tab pos="7213600" algn="l"/>
              </a:tabLst>
            </a:pPr>
            <a:r>
              <a:rPr sz="1400" u="sng" dirty="0">
                <a:latin typeface="Times New Roman" panose="02020603050405020304"/>
                <a:cs typeface="Times New Roman" panose="02020603050405020304"/>
              </a:rPr>
              <a:t> </a:t>
            </a:r>
            <a:r>
              <a:rPr sz="1400" u="sng" dirty="0">
                <a:latin typeface="Times New Roman" panose="02020603050405020304"/>
                <a:cs typeface="Times New Roman" panose="02020603050405020304"/>
              </a:rPr>
              <a:t>	</a:t>
            </a:r>
            <a:r>
              <a:rPr sz="1400" u="sng" spc="-5" dirty="0">
                <a:latin typeface="Arial Unicode MS" panose="020B0604020202020204" charset="-122"/>
                <a:cs typeface="Arial Unicode MS" panose="020B0604020202020204" charset="-122"/>
              </a:rPr>
              <a:t>分别填报研发活动本年费用化部分，和研发活动</a:t>
            </a:r>
            <a:r>
              <a:rPr sz="1400" spc="-5" dirty="0">
                <a:latin typeface="Arial Unicode MS" panose="020B0604020202020204" charset="-122"/>
                <a:cs typeface="Arial Unicode MS" panose="020B0604020202020204" charset="-122"/>
              </a:rPr>
              <a:t>本</a:t>
            </a:r>
            <a:endParaRPr sz="1400">
              <a:latin typeface="Arial Unicode MS" panose="020B0604020202020204" charset="-122"/>
              <a:cs typeface="Arial Unicode MS" panose="020B0604020202020204" charset="-122"/>
            </a:endParaRPr>
          </a:p>
        </p:txBody>
      </p:sp>
      <p:sp>
        <p:nvSpPr>
          <p:cNvPr id="123" name="object 123"/>
          <p:cNvSpPr txBox="1"/>
          <p:nvPr/>
        </p:nvSpPr>
        <p:spPr>
          <a:xfrm>
            <a:off x="7860665" y="989457"/>
            <a:ext cx="3929379" cy="221615"/>
          </a:xfrm>
          <a:prstGeom prst="rect">
            <a:avLst/>
          </a:prstGeom>
        </p:spPr>
        <p:txBody>
          <a:bodyPr vert="horz" wrap="square" lIns="0" tIns="0" rIns="0" bIns="0" rtlCol="0">
            <a:spAutoFit/>
          </a:bodyPr>
          <a:lstStyle/>
          <a:p>
            <a:pPr marL="12700">
              <a:lnSpc>
                <a:spcPct val="100000"/>
              </a:lnSpc>
            </a:pPr>
            <a:r>
              <a:rPr sz="1400" spc="-5" dirty="0">
                <a:latin typeface="Arial Unicode MS" panose="020B0604020202020204" charset="-122"/>
                <a:cs typeface="Arial Unicode MS" panose="020B0604020202020204" charset="-122"/>
              </a:rPr>
              <a:t>年结转无形资产的金额。研发活动中实际发生的研</a:t>
            </a:r>
            <a:endParaRPr sz="1400">
              <a:latin typeface="Arial Unicode MS" panose="020B0604020202020204" charset="-122"/>
              <a:cs typeface="Arial Unicode MS" panose="020B0604020202020204" charset="-122"/>
            </a:endParaRPr>
          </a:p>
        </p:txBody>
      </p:sp>
      <p:sp>
        <p:nvSpPr>
          <p:cNvPr id="124" name="object 124"/>
          <p:cNvSpPr txBox="1"/>
          <p:nvPr/>
        </p:nvSpPr>
        <p:spPr>
          <a:xfrm>
            <a:off x="7860665" y="1202816"/>
            <a:ext cx="3930015" cy="433705"/>
          </a:xfrm>
          <a:prstGeom prst="rect">
            <a:avLst/>
          </a:prstGeom>
        </p:spPr>
        <p:txBody>
          <a:bodyPr vert="horz" wrap="square" lIns="0" tIns="0" rIns="0" bIns="0" rtlCol="0">
            <a:spAutoFit/>
          </a:bodyPr>
          <a:lstStyle/>
          <a:p>
            <a:pPr marL="12700" marR="5080">
              <a:lnSpc>
                <a:spcPct val="100000"/>
              </a:lnSpc>
            </a:pPr>
            <a:r>
              <a:rPr sz="1400" dirty="0">
                <a:latin typeface="Arial Unicode MS" panose="020B0604020202020204" charset="-122"/>
                <a:cs typeface="Arial Unicode MS" panose="020B0604020202020204" charset="-122"/>
              </a:rPr>
              <a:t>发费用形成无形资产的</a:t>
            </a:r>
            <a:r>
              <a:rPr sz="1400" spc="-15" dirty="0">
                <a:latin typeface="Arial Unicode MS" panose="020B0604020202020204" charset="-122"/>
                <a:cs typeface="Arial Unicode MS" panose="020B0604020202020204" charset="-122"/>
              </a:rPr>
              <a:t>，</a:t>
            </a:r>
            <a:r>
              <a:rPr sz="1400" dirty="0">
                <a:latin typeface="Arial Unicode MS" panose="020B0604020202020204" charset="-122"/>
                <a:cs typeface="Arial Unicode MS" panose="020B0604020202020204" charset="-122"/>
              </a:rPr>
              <a:t>其资</a:t>
            </a:r>
            <a:r>
              <a:rPr sz="1400" spc="-15" dirty="0">
                <a:latin typeface="Arial Unicode MS" panose="020B0604020202020204" charset="-122"/>
                <a:cs typeface="Arial Unicode MS" panose="020B0604020202020204" charset="-122"/>
              </a:rPr>
              <a:t>本</a:t>
            </a:r>
            <a:r>
              <a:rPr sz="1400" dirty="0">
                <a:latin typeface="Arial Unicode MS" panose="020B0604020202020204" charset="-122"/>
                <a:cs typeface="Arial Unicode MS" panose="020B0604020202020204" charset="-122"/>
              </a:rPr>
              <a:t>化的</a:t>
            </a:r>
            <a:r>
              <a:rPr sz="1400" spc="-15" dirty="0">
                <a:latin typeface="Arial Unicode MS" panose="020B0604020202020204" charset="-122"/>
                <a:cs typeface="Arial Unicode MS" panose="020B0604020202020204" charset="-122"/>
              </a:rPr>
              <a:t>时</a:t>
            </a:r>
            <a:r>
              <a:rPr sz="1400" dirty="0">
                <a:latin typeface="Arial Unicode MS" panose="020B0604020202020204" charset="-122"/>
                <a:cs typeface="Arial Unicode MS" panose="020B0604020202020204" charset="-122"/>
              </a:rPr>
              <a:t>点与</a:t>
            </a:r>
            <a:r>
              <a:rPr sz="1400" spc="-15" dirty="0">
                <a:latin typeface="Arial Unicode MS" panose="020B0604020202020204" charset="-122"/>
                <a:cs typeface="Arial Unicode MS" panose="020B0604020202020204" charset="-122"/>
              </a:rPr>
              <a:t>会</a:t>
            </a:r>
            <a:r>
              <a:rPr sz="1400" dirty="0">
                <a:latin typeface="Arial Unicode MS" panose="020B0604020202020204" charset="-122"/>
                <a:cs typeface="Arial Unicode MS" panose="020B0604020202020204" charset="-122"/>
              </a:rPr>
              <a:t>计</a:t>
            </a:r>
            <a:r>
              <a:rPr sz="1400" dirty="0">
                <a:latin typeface="Arial Unicode MS" panose="020B0604020202020204" charset="-122"/>
                <a:cs typeface="Arial Unicode MS" panose="020B0604020202020204" charset="-122"/>
              </a:rPr>
              <a:t>处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理保持一致</a:t>
            </a:r>
            <a:endParaRPr sz="1400">
              <a:latin typeface="Arial Unicode MS" panose="020B0604020202020204" charset="-122"/>
              <a:cs typeface="Arial Unicode MS" panose="020B0604020202020204" charset="-122"/>
            </a:endParaRPr>
          </a:p>
        </p:txBody>
      </p:sp>
      <p:sp>
        <p:nvSpPr>
          <p:cNvPr id="125" name="object 125"/>
          <p:cNvSpPr/>
          <p:nvPr/>
        </p:nvSpPr>
        <p:spPr>
          <a:xfrm>
            <a:off x="7673340" y="3217164"/>
            <a:ext cx="4244340" cy="227329"/>
          </a:xfrm>
          <a:custGeom>
            <a:avLst/>
            <a:gdLst/>
            <a:ahLst/>
            <a:cxnLst/>
            <a:rect l="l" t="t" r="r" b="b"/>
            <a:pathLst>
              <a:path w="4244340" h="227329">
                <a:moveTo>
                  <a:pt x="4017263" y="227075"/>
                </a:moveTo>
                <a:lnTo>
                  <a:pt x="227075" y="227075"/>
                </a:lnTo>
                <a:lnTo>
                  <a:pt x="181330" y="222453"/>
                </a:lnTo>
                <a:lnTo>
                  <a:pt x="138709" y="209219"/>
                </a:lnTo>
                <a:lnTo>
                  <a:pt x="100139" y="188277"/>
                </a:lnTo>
                <a:lnTo>
                  <a:pt x="66535" y="160540"/>
                </a:lnTo>
                <a:lnTo>
                  <a:pt x="38798" y="126936"/>
                </a:lnTo>
                <a:lnTo>
                  <a:pt x="17856" y="88366"/>
                </a:lnTo>
                <a:lnTo>
                  <a:pt x="4610" y="45745"/>
                </a:lnTo>
                <a:lnTo>
                  <a:pt x="0" y="0"/>
                </a:lnTo>
                <a:lnTo>
                  <a:pt x="4244339" y="0"/>
                </a:lnTo>
                <a:lnTo>
                  <a:pt x="4239717" y="45745"/>
                </a:lnTo>
                <a:lnTo>
                  <a:pt x="4226483" y="88366"/>
                </a:lnTo>
                <a:lnTo>
                  <a:pt x="4205541" y="126936"/>
                </a:lnTo>
                <a:lnTo>
                  <a:pt x="4177804" y="160540"/>
                </a:lnTo>
                <a:lnTo>
                  <a:pt x="4144200" y="188277"/>
                </a:lnTo>
                <a:lnTo>
                  <a:pt x="4105630" y="209219"/>
                </a:lnTo>
                <a:lnTo>
                  <a:pt x="4063009" y="222453"/>
                </a:lnTo>
                <a:lnTo>
                  <a:pt x="4017263" y="227075"/>
                </a:lnTo>
                <a:close/>
              </a:path>
            </a:pathLst>
          </a:custGeom>
          <a:solidFill>
            <a:srgbClr val="C1C1C1"/>
          </a:solidFill>
        </p:spPr>
        <p:txBody>
          <a:bodyPr wrap="square" lIns="0" tIns="0" rIns="0" bIns="0" rtlCol="0"/>
          <a:lstStyle/>
          <a:p/>
        </p:txBody>
      </p:sp>
      <p:sp>
        <p:nvSpPr>
          <p:cNvPr id="126" name="object 126"/>
          <p:cNvSpPr/>
          <p:nvPr/>
        </p:nvSpPr>
        <p:spPr>
          <a:xfrm>
            <a:off x="3491738" y="2081783"/>
            <a:ext cx="8426450" cy="1214755"/>
          </a:xfrm>
          <a:custGeom>
            <a:avLst/>
            <a:gdLst/>
            <a:ahLst/>
            <a:cxnLst/>
            <a:rect l="l" t="t" r="r" b="b"/>
            <a:pathLst>
              <a:path w="8426450" h="1214754">
                <a:moveTo>
                  <a:pt x="0" y="1214628"/>
                </a:moveTo>
                <a:lnTo>
                  <a:pt x="4181602" y="794766"/>
                </a:lnTo>
                <a:lnTo>
                  <a:pt x="4181602" y="227076"/>
                </a:lnTo>
                <a:lnTo>
                  <a:pt x="4186212" y="181330"/>
                </a:lnTo>
                <a:lnTo>
                  <a:pt x="4199458" y="138709"/>
                </a:lnTo>
                <a:lnTo>
                  <a:pt x="4220400" y="100139"/>
                </a:lnTo>
                <a:lnTo>
                  <a:pt x="4248137" y="66535"/>
                </a:lnTo>
                <a:lnTo>
                  <a:pt x="4281741" y="38798"/>
                </a:lnTo>
                <a:lnTo>
                  <a:pt x="4320311" y="17856"/>
                </a:lnTo>
                <a:lnTo>
                  <a:pt x="4362932" y="4610"/>
                </a:lnTo>
                <a:lnTo>
                  <a:pt x="4408678" y="0"/>
                </a:lnTo>
                <a:lnTo>
                  <a:pt x="8198865" y="0"/>
                </a:lnTo>
                <a:lnTo>
                  <a:pt x="8244611" y="4610"/>
                </a:lnTo>
                <a:lnTo>
                  <a:pt x="8287232" y="17856"/>
                </a:lnTo>
                <a:lnTo>
                  <a:pt x="8325802" y="38798"/>
                </a:lnTo>
                <a:lnTo>
                  <a:pt x="8359406" y="66535"/>
                </a:lnTo>
                <a:lnTo>
                  <a:pt x="8387143" y="100139"/>
                </a:lnTo>
                <a:lnTo>
                  <a:pt x="8408085" y="138709"/>
                </a:lnTo>
                <a:lnTo>
                  <a:pt x="8421319" y="181330"/>
                </a:lnTo>
                <a:lnTo>
                  <a:pt x="8425942" y="227076"/>
                </a:lnTo>
                <a:lnTo>
                  <a:pt x="8425942" y="1135380"/>
                </a:lnTo>
                <a:lnTo>
                  <a:pt x="4181602" y="1135380"/>
                </a:lnTo>
                <a:lnTo>
                  <a:pt x="0" y="1214628"/>
                </a:lnTo>
                <a:close/>
              </a:path>
            </a:pathLst>
          </a:custGeom>
          <a:solidFill>
            <a:srgbClr val="C1C1C1"/>
          </a:solidFill>
        </p:spPr>
        <p:txBody>
          <a:bodyPr wrap="square" lIns="0" tIns="0" rIns="0" bIns="0" rtlCol="0"/>
          <a:lstStyle/>
          <a:p/>
        </p:txBody>
      </p:sp>
      <p:sp>
        <p:nvSpPr>
          <p:cNvPr id="127" name="object 127"/>
          <p:cNvSpPr/>
          <p:nvPr/>
        </p:nvSpPr>
        <p:spPr>
          <a:xfrm>
            <a:off x="7668577" y="2077046"/>
            <a:ext cx="4084320" cy="795655"/>
          </a:xfrm>
          <a:custGeom>
            <a:avLst/>
            <a:gdLst/>
            <a:ahLst/>
            <a:cxnLst/>
            <a:rect l="l" t="t" r="r" b="b"/>
            <a:pathLst>
              <a:path w="4084320" h="795655">
                <a:moveTo>
                  <a:pt x="0" y="795197"/>
                </a:moveTo>
                <a:lnTo>
                  <a:pt x="25" y="231330"/>
                </a:lnTo>
                <a:lnTo>
                  <a:pt x="4635" y="185585"/>
                </a:lnTo>
                <a:lnTo>
                  <a:pt x="18072" y="142036"/>
                </a:lnTo>
                <a:lnTo>
                  <a:pt x="39369" y="102603"/>
                </a:lnTo>
                <a:lnTo>
                  <a:pt x="67614" y="68237"/>
                </a:lnTo>
                <a:lnTo>
                  <a:pt x="101866" y="39865"/>
                </a:lnTo>
                <a:lnTo>
                  <a:pt x="141198" y="18402"/>
                </a:lnTo>
                <a:lnTo>
                  <a:pt x="184683" y="4800"/>
                </a:lnTo>
                <a:lnTo>
                  <a:pt x="231355" y="0"/>
                </a:lnTo>
                <a:lnTo>
                  <a:pt x="4022509" y="0"/>
                </a:lnTo>
                <a:lnTo>
                  <a:pt x="4068254" y="4610"/>
                </a:lnTo>
                <a:lnTo>
                  <a:pt x="4069181" y="4800"/>
                </a:lnTo>
                <a:lnTo>
                  <a:pt x="4084218" y="9474"/>
                </a:lnTo>
                <a:lnTo>
                  <a:pt x="232067" y="9499"/>
                </a:lnTo>
                <a:lnTo>
                  <a:pt x="188467" y="13893"/>
                </a:lnTo>
                <a:lnTo>
                  <a:pt x="187502" y="13893"/>
                </a:lnTo>
                <a:lnTo>
                  <a:pt x="186575" y="14084"/>
                </a:lnTo>
                <a:lnTo>
                  <a:pt x="186893" y="14084"/>
                </a:lnTo>
                <a:lnTo>
                  <a:pt x="146075" y="26771"/>
                </a:lnTo>
                <a:lnTo>
                  <a:pt x="145745" y="26771"/>
                </a:lnTo>
                <a:lnTo>
                  <a:pt x="144894" y="27139"/>
                </a:lnTo>
                <a:lnTo>
                  <a:pt x="145059" y="27139"/>
                </a:lnTo>
                <a:lnTo>
                  <a:pt x="108115" y="47205"/>
                </a:lnTo>
                <a:lnTo>
                  <a:pt x="107937" y="47205"/>
                </a:lnTo>
                <a:lnTo>
                  <a:pt x="107175" y="47713"/>
                </a:lnTo>
                <a:lnTo>
                  <a:pt x="107314" y="47713"/>
                </a:lnTo>
                <a:lnTo>
                  <a:pt x="75107" y="74294"/>
                </a:lnTo>
                <a:lnTo>
                  <a:pt x="74968" y="74294"/>
                </a:lnTo>
                <a:lnTo>
                  <a:pt x="74320" y="74942"/>
                </a:lnTo>
                <a:lnTo>
                  <a:pt x="47231" y="107911"/>
                </a:lnTo>
                <a:lnTo>
                  <a:pt x="27266" y="144856"/>
                </a:lnTo>
                <a:lnTo>
                  <a:pt x="26974" y="145287"/>
                </a:lnTo>
                <a:lnTo>
                  <a:pt x="26898" y="145719"/>
                </a:lnTo>
                <a:lnTo>
                  <a:pt x="14224" y="186537"/>
                </a:lnTo>
                <a:lnTo>
                  <a:pt x="14008" y="187083"/>
                </a:lnTo>
                <a:lnTo>
                  <a:pt x="14008" y="187477"/>
                </a:lnTo>
                <a:lnTo>
                  <a:pt x="9588" y="231330"/>
                </a:lnTo>
                <a:lnTo>
                  <a:pt x="9525" y="794765"/>
                </a:lnTo>
                <a:lnTo>
                  <a:pt x="4279" y="794765"/>
                </a:lnTo>
                <a:lnTo>
                  <a:pt x="0" y="795197"/>
                </a:lnTo>
                <a:close/>
              </a:path>
            </a:pathLst>
          </a:custGeom>
          <a:solidFill>
            <a:srgbClr val="C1C1C1"/>
          </a:solidFill>
        </p:spPr>
        <p:txBody>
          <a:bodyPr wrap="square" lIns="0" tIns="0" rIns="0" bIns="0" rtlCol="0"/>
          <a:lstStyle/>
          <a:p/>
        </p:txBody>
      </p:sp>
      <p:sp>
        <p:nvSpPr>
          <p:cNvPr id="128" name="object 128"/>
          <p:cNvSpPr/>
          <p:nvPr/>
        </p:nvSpPr>
        <p:spPr>
          <a:xfrm>
            <a:off x="7900416" y="2086533"/>
            <a:ext cx="635" cy="0"/>
          </a:xfrm>
          <a:custGeom>
            <a:avLst/>
            <a:gdLst/>
            <a:ahLst/>
            <a:cxnLst/>
            <a:rect l="l" t="t" r="r" b="b"/>
            <a:pathLst>
              <a:path w="634">
                <a:moveTo>
                  <a:pt x="0" y="0"/>
                </a:moveTo>
                <a:lnTo>
                  <a:pt x="482" y="0"/>
                </a:lnTo>
              </a:path>
            </a:pathLst>
          </a:custGeom>
          <a:ln w="3175">
            <a:solidFill>
              <a:srgbClr val="C1C1C1"/>
            </a:solidFill>
          </a:ln>
        </p:spPr>
        <p:txBody>
          <a:bodyPr wrap="square" lIns="0" tIns="0" rIns="0" bIns="0" rtlCol="0"/>
          <a:lstStyle/>
          <a:p/>
        </p:txBody>
      </p:sp>
      <p:sp>
        <p:nvSpPr>
          <p:cNvPr id="129" name="object 129"/>
          <p:cNvSpPr/>
          <p:nvPr/>
        </p:nvSpPr>
        <p:spPr>
          <a:xfrm>
            <a:off x="11690121" y="2088800"/>
            <a:ext cx="77470" cy="0"/>
          </a:xfrm>
          <a:custGeom>
            <a:avLst/>
            <a:gdLst/>
            <a:ahLst/>
            <a:cxnLst/>
            <a:rect l="l" t="t" r="r" b="b"/>
            <a:pathLst>
              <a:path w="77470">
                <a:moveTo>
                  <a:pt x="0" y="0"/>
                </a:moveTo>
                <a:lnTo>
                  <a:pt x="76898" y="0"/>
                </a:lnTo>
              </a:path>
            </a:pathLst>
          </a:custGeom>
          <a:ln w="4559">
            <a:solidFill>
              <a:srgbClr val="C1C1C1"/>
            </a:solidFill>
          </a:ln>
        </p:spPr>
        <p:txBody>
          <a:bodyPr wrap="square" lIns="0" tIns="0" rIns="0" bIns="0" rtlCol="0"/>
          <a:lstStyle/>
          <a:p/>
        </p:txBody>
      </p:sp>
      <p:sp>
        <p:nvSpPr>
          <p:cNvPr id="130" name="object 130"/>
          <p:cNvSpPr/>
          <p:nvPr/>
        </p:nvSpPr>
        <p:spPr>
          <a:xfrm>
            <a:off x="7855153" y="2090940"/>
            <a:ext cx="1270" cy="635"/>
          </a:xfrm>
          <a:custGeom>
            <a:avLst/>
            <a:gdLst/>
            <a:ahLst/>
            <a:cxnLst/>
            <a:rect l="l" t="t" r="r" b="b"/>
            <a:pathLst>
              <a:path w="1270" h="635">
                <a:moveTo>
                  <a:pt x="0" y="190"/>
                </a:moveTo>
                <a:lnTo>
                  <a:pt x="927" y="0"/>
                </a:lnTo>
                <a:lnTo>
                  <a:pt x="457" y="139"/>
                </a:lnTo>
                <a:lnTo>
                  <a:pt x="0" y="190"/>
                </a:lnTo>
                <a:close/>
              </a:path>
            </a:pathLst>
          </a:custGeom>
          <a:solidFill>
            <a:srgbClr val="C1C1C1"/>
          </a:solidFill>
        </p:spPr>
        <p:txBody>
          <a:bodyPr wrap="square" lIns="0" tIns="0" rIns="0" bIns="0" rtlCol="0"/>
          <a:lstStyle/>
          <a:p/>
        </p:txBody>
      </p:sp>
      <p:sp>
        <p:nvSpPr>
          <p:cNvPr id="131" name="object 131"/>
          <p:cNvSpPr/>
          <p:nvPr/>
        </p:nvSpPr>
        <p:spPr>
          <a:xfrm>
            <a:off x="7855610" y="2091010"/>
            <a:ext cx="1905" cy="0"/>
          </a:xfrm>
          <a:custGeom>
            <a:avLst/>
            <a:gdLst/>
            <a:ahLst/>
            <a:cxnLst/>
            <a:rect l="l" t="t" r="r" b="b"/>
            <a:pathLst>
              <a:path w="1904">
                <a:moveTo>
                  <a:pt x="0" y="0"/>
                </a:moveTo>
                <a:lnTo>
                  <a:pt x="1435" y="0"/>
                </a:lnTo>
              </a:path>
            </a:pathLst>
          </a:custGeom>
          <a:ln w="3175">
            <a:solidFill>
              <a:srgbClr val="C1C1C1"/>
            </a:solidFill>
          </a:ln>
        </p:spPr>
        <p:txBody>
          <a:bodyPr wrap="square" lIns="0" tIns="0" rIns="0" bIns="0" rtlCol="0"/>
          <a:lstStyle/>
          <a:p/>
        </p:txBody>
      </p:sp>
      <p:sp>
        <p:nvSpPr>
          <p:cNvPr id="132" name="object 132"/>
          <p:cNvSpPr/>
          <p:nvPr/>
        </p:nvSpPr>
        <p:spPr>
          <a:xfrm>
            <a:off x="11734939" y="2090940"/>
            <a:ext cx="1270" cy="635"/>
          </a:xfrm>
          <a:custGeom>
            <a:avLst/>
            <a:gdLst/>
            <a:ahLst/>
            <a:cxnLst/>
            <a:rect l="l" t="t" r="r" b="b"/>
            <a:pathLst>
              <a:path w="1270" h="635">
                <a:moveTo>
                  <a:pt x="927" y="190"/>
                </a:moveTo>
                <a:lnTo>
                  <a:pt x="457" y="139"/>
                </a:lnTo>
                <a:lnTo>
                  <a:pt x="0" y="0"/>
                </a:lnTo>
                <a:lnTo>
                  <a:pt x="927" y="190"/>
                </a:lnTo>
                <a:close/>
              </a:path>
            </a:pathLst>
          </a:custGeom>
          <a:solidFill>
            <a:srgbClr val="C1C1C1"/>
          </a:solidFill>
        </p:spPr>
        <p:txBody>
          <a:bodyPr wrap="square" lIns="0" tIns="0" rIns="0" bIns="0" rtlCol="0"/>
          <a:lstStyle/>
          <a:p/>
        </p:txBody>
      </p:sp>
      <p:sp>
        <p:nvSpPr>
          <p:cNvPr id="133" name="object 133"/>
          <p:cNvSpPr/>
          <p:nvPr/>
        </p:nvSpPr>
        <p:spPr>
          <a:xfrm>
            <a:off x="11734939" y="2091035"/>
            <a:ext cx="33020" cy="0"/>
          </a:xfrm>
          <a:custGeom>
            <a:avLst/>
            <a:gdLst/>
            <a:ahLst/>
            <a:cxnLst/>
            <a:rect l="l" t="t" r="r" b="b"/>
            <a:pathLst>
              <a:path w="33020">
                <a:moveTo>
                  <a:pt x="0" y="0"/>
                </a:moveTo>
                <a:lnTo>
                  <a:pt x="32689" y="0"/>
                </a:lnTo>
              </a:path>
            </a:pathLst>
          </a:custGeom>
          <a:ln w="3175">
            <a:solidFill>
              <a:srgbClr val="C1C1C1"/>
            </a:solidFill>
          </a:ln>
        </p:spPr>
        <p:txBody>
          <a:bodyPr wrap="square" lIns="0" tIns="0" rIns="0" bIns="0" rtlCol="0"/>
          <a:lstStyle/>
          <a:p/>
        </p:txBody>
      </p:sp>
      <p:sp>
        <p:nvSpPr>
          <p:cNvPr id="134" name="object 134"/>
          <p:cNvSpPr/>
          <p:nvPr/>
        </p:nvSpPr>
        <p:spPr>
          <a:xfrm>
            <a:off x="7855153" y="2091080"/>
            <a:ext cx="635" cy="635"/>
          </a:xfrm>
          <a:custGeom>
            <a:avLst/>
            <a:gdLst/>
            <a:ahLst/>
            <a:cxnLst/>
            <a:rect l="l" t="t" r="r" b="b"/>
            <a:pathLst>
              <a:path w="634" h="635">
                <a:moveTo>
                  <a:pt x="317" y="50"/>
                </a:moveTo>
                <a:lnTo>
                  <a:pt x="0" y="50"/>
                </a:lnTo>
                <a:lnTo>
                  <a:pt x="457" y="0"/>
                </a:lnTo>
                <a:lnTo>
                  <a:pt x="317" y="50"/>
                </a:lnTo>
                <a:close/>
              </a:path>
            </a:pathLst>
          </a:custGeom>
          <a:solidFill>
            <a:srgbClr val="C1C1C1"/>
          </a:solidFill>
        </p:spPr>
        <p:txBody>
          <a:bodyPr wrap="square" lIns="0" tIns="0" rIns="0" bIns="0" rtlCol="0"/>
          <a:lstStyle/>
          <a:p/>
        </p:txBody>
      </p:sp>
      <p:sp>
        <p:nvSpPr>
          <p:cNvPr id="135" name="object 135"/>
          <p:cNvSpPr/>
          <p:nvPr/>
        </p:nvSpPr>
        <p:spPr>
          <a:xfrm>
            <a:off x="11735396" y="2091080"/>
            <a:ext cx="61594" cy="13335"/>
          </a:xfrm>
          <a:custGeom>
            <a:avLst/>
            <a:gdLst/>
            <a:ahLst/>
            <a:cxnLst/>
            <a:rect l="l" t="t" r="r" b="b"/>
            <a:pathLst>
              <a:path w="61595" h="13335">
                <a:moveTo>
                  <a:pt x="41744" y="12979"/>
                </a:moveTo>
                <a:lnTo>
                  <a:pt x="0" y="0"/>
                </a:lnTo>
                <a:lnTo>
                  <a:pt x="32232" y="50"/>
                </a:lnTo>
                <a:lnTo>
                  <a:pt x="44983" y="4013"/>
                </a:lnTo>
                <a:lnTo>
                  <a:pt x="45847" y="4368"/>
                </a:lnTo>
                <a:lnTo>
                  <a:pt x="61252" y="12738"/>
                </a:lnTo>
                <a:lnTo>
                  <a:pt x="41300" y="12738"/>
                </a:lnTo>
                <a:lnTo>
                  <a:pt x="41744" y="12979"/>
                </a:lnTo>
                <a:close/>
              </a:path>
            </a:pathLst>
          </a:custGeom>
          <a:solidFill>
            <a:srgbClr val="C1C1C1"/>
          </a:solidFill>
        </p:spPr>
        <p:txBody>
          <a:bodyPr wrap="square" lIns="0" tIns="0" rIns="0" bIns="0" rtlCol="0"/>
          <a:lstStyle/>
          <a:p/>
        </p:txBody>
      </p:sp>
      <p:sp>
        <p:nvSpPr>
          <p:cNvPr id="136" name="object 136"/>
          <p:cNvSpPr/>
          <p:nvPr/>
        </p:nvSpPr>
        <p:spPr>
          <a:xfrm>
            <a:off x="7813471" y="2103818"/>
            <a:ext cx="1270" cy="635"/>
          </a:xfrm>
          <a:custGeom>
            <a:avLst/>
            <a:gdLst/>
            <a:ahLst/>
            <a:cxnLst/>
            <a:rect l="l" t="t" r="r" b="b"/>
            <a:pathLst>
              <a:path w="1270" h="635">
                <a:moveTo>
                  <a:pt x="0" y="368"/>
                </a:moveTo>
                <a:lnTo>
                  <a:pt x="850" y="0"/>
                </a:lnTo>
                <a:lnTo>
                  <a:pt x="406" y="241"/>
                </a:lnTo>
                <a:lnTo>
                  <a:pt x="0" y="368"/>
                </a:lnTo>
                <a:close/>
              </a:path>
            </a:pathLst>
          </a:custGeom>
          <a:solidFill>
            <a:srgbClr val="C1C1C1"/>
          </a:solidFill>
        </p:spPr>
        <p:txBody>
          <a:bodyPr wrap="square" lIns="0" tIns="0" rIns="0" bIns="0" rtlCol="0"/>
          <a:lstStyle/>
          <a:p/>
        </p:txBody>
      </p:sp>
      <p:sp>
        <p:nvSpPr>
          <p:cNvPr id="137" name="object 137"/>
          <p:cNvSpPr/>
          <p:nvPr/>
        </p:nvSpPr>
        <p:spPr>
          <a:xfrm>
            <a:off x="7813878" y="2103818"/>
            <a:ext cx="1270" cy="635"/>
          </a:xfrm>
          <a:custGeom>
            <a:avLst/>
            <a:gdLst/>
            <a:ahLst/>
            <a:cxnLst/>
            <a:rect l="l" t="t" r="r" b="b"/>
            <a:pathLst>
              <a:path w="1270" h="635">
                <a:moveTo>
                  <a:pt x="0" y="241"/>
                </a:moveTo>
                <a:lnTo>
                  <a:pt x="444" y="0"/>
                </a:lnTo>
                <a:lnTo>
                  <a:pt x="774" y="0"/>
                </a:lnTo>
                <a:lnTo>
                  <a:pt x="0" y="241"/>
                </a:lnTo>
                <a:close/>
              </a:path>
            </a:pathLst>
          </a:custGeom>
          <a:solidFill>
            <a:srgbClr val="C1C1C1"/>
          </a:solidFill>
        </p:spPr>
        <p:txBody>
          <a:bodyPr wrap="square" lIns="0" tIns="0" rIns="0" bIns="0" rtlCol="0"/>
          <a:lstStyle/>
          <a:p/>
        </p:txBody>
      </p:sp>
      <p:sp>
        <p:nvSpPr>
          <p:cNvPr id="138" name="object 138"/>
          <p:cNvSpPr/>
          <p:nvPr/>
        </p:nvSpPr>
        <p:spPr>
          <a:xfrm>
            <a:off x="11776697" y="2103818"/>
            <a:ext cx="1270" cy="635"/>
          </a:xfrm>
          <a:custGeom>
            <a:avLst/>
            <a:gdLst/>
            <a:ahLst/>
            <a:cxnLst/>
            <a:rect l="l" t="t" r="r" b="b"/>
            <a:pathLst>
              <a:path w="1270" h="635">
                <a:moveTo>
                  <a:pt x="850" y="368"/>
                </a:moveTo>
                <a:lnTo>
                  <a:pt x="444" y="241"/>
                </a:lnTo>
                <a:lnTo>
                  <a:pt x="0" y="0"/>
                </a:lnTo>
                <a:lnTo>
                  <a:pt x="850" y="368"/>
                </a:lnTo>
                <a:close/>
              </a:path>
            </a:pathLst>
          </a:custGeom>
          <a:solidFill>
            <a:srgbClr val="C1C1C1"/>
          </a:solidFill>
        </p:spPr>
        <p:txBody>
          <a:bodyPr wrap="square" lIns="0" tIns="0" rIns="0" bIns="0" rtlCol="0"/>
          <a:lstStyle/>
          <a:p/>
        </p:txBody>
      </p:sp>
      <p:sp>
        <p:nvSpPr>
          <p:cNvPr id="139" name="object 139"/>
          <p:cNvSpPr/>
          <p:nvPr/>
        </p:nvSpPr>
        <p:spPr>
          <a:xfrm>
            <a:off x="11776697" y="2104002"/>
            <a:ext cx="20955" cy="0"/>
          </a:xfrm>
          <a:custGeom>
            <a:avLst/>
            <a:gdLst/>
            <a:ahLst/>
            <a:cxnLst/>
            <a:rect l="l" t="t" r="r" b="b"/>
            <a:pathLst>
              <a:path w="20954">
                <a:moveTo>
                  <a:pt x="0" y="0"/>
                </a:moveTo>
                <a:lnTo>
                  <a:pt x="20637" y="0"/>
                </a:lnTo>
              </a:path>
            </a:pathLst>
          </a:custGeom>
          <a:ln w="3175">
            <a:solidFill>
              <a:srgbClr val="C1C1C1"/>
            </a:solidFill>
          </a:ln>
        </p:spPr>
        <p:txBody>
          <a:bodyPr wrap="square" lIns="0" tIns="0" rIns="0" bIns="0" rtlCol="0"/>
          <a:lstStyle/>
          <a:p/>
        </p:txBody>
      </p:sp>
      <p:sp>
        <p:nvSpPr>
          <p:cNvPr id="140" name="object 140"/>
          <p:cNvSpPr/>
          <p:nvPr/>
        </p:nvSpPr>
        <p:spPr>
          <a:xfrm>
            <a:off x="7813471" y="2104059"/>
            <a:ext cx="635" cy="635"/>
          </a:xfrm>
          <a:custGeom>
            <a:avLst/>
            <a:gdLst/>
            <a:ahLst/>
            <a:cxnLst/>
            <a:rect l="l" t="t" r="r" b="b"/>
            <a:pathLst>
              <a:path w="634" h="635">
                <a:moveTo>
                  <a:pt x="165" y="127"/>
                </a:moveTo>
                <a:lnTo>
                  <a:pt x="0" y="127"/>
                </a:lnTo>
                <a:lnTo>
                  <a:pt x="406" y="0"/>
                </a:lnTo>
                <a:lnTo>
                  <a:pt x="165" y="127"/>
                </a:lnTo>
                <a:close/>
              </a:path>
            </a:pathLst>
          </a:custGeom>
          <a:solidFill>
            <a:srgbClr val="C1C1C1"/>
          </a:solidFill>
        </p:spPr>
        <p:txBody>
          <a:bodyPr wrap="square" lIns="0" tIns="0" rIns="0" bIns="0" rtlCol="0"/>
          <a:lstStyle/>
          <a:p/>
        </p:txBody>
      </p:sp>
      <p:sp>
        <p:nvSpPr>
          <p:cNvPr id="141" name="object 141"/>
          <p:cNvSpPr/>
          <p:nvPr/>
        </p:nvSpPr>
        <p:spPr>
          <a:xfrm>
            <a:off x="11777141" y="2104059"/>
            <a:ext cx="52705" cy="20955"/>
          </a:xfrm>
          <a:custGeom>
            <a:avLst/>
            <a:gdLst/>
            <a:ahLst/>
            <a:cxnLst/>
            <a:rect l="l" t="t" r="r" b="b"/>
            <a:pathLst>
              <a:path w="52704" h="20955">
                <a:moveTo>
                  <a:pt x="37693" y="20472"/>
                </a:moveTo>
                <a:lnTo>
                  <a:pt x="0" y="0"/>
                </a:lnTo>
                <a:lnTo>
                  <a:pt x="20193" y="127"/>
                </a:lnTo>
                <a:lnTo>
                  <a:pt x="42672" y="12331"/>
                </a:lnTo>
                <a:lnTo>
                  <a:pt x="43421" y="12852"/>
                </a:lnTo>
                <a:lnTo>
                  <a:pt x="52324" y="20193"/>
                </a:lnTo>
                <a:lnTo>
                  <a:pt x="37363" y="20193"/>
                </a:lnTo>
                <a:lnTo>
                  <a:pt x="37693" y="20472"/>
                </a:lnTo>
                <a:close/>
              </a:path>
            </a:pathLst>
          </a:custGeom>
          <a:solidFill>
            <a:srgbClr val="C1C1C1"/>
          </a:solidFill>
        </p:spPr>
        <p:txBody>
          <a:bodyPr wrap="square" lIns="0" tIns="0" rIns="0" bIns="0" rtlCol="0"/>
          <a:lstStyle/>
          <a:p/>
        </p:txBody>
      </p:sp>
      <p:sp>
        <p:nvSpPr>
          <p:cNvPr id="142" name="object 142"/>
          <p:cNvSpPr/>
          <p:nvPr/>
        </p:nvSpPr>
        <p:spPr>
          <a:xfrm>
            <a:off x="7775752" y="2124252"/>
            <a:ext cx="1270" cy="635"/>
          </a:xfrm>
          <a:custGeom>
            <a:avLst/>
            <a:gdLst/>
            <a:ahLst/>
            <a:cxnLst/>
            <a:rect l="l" t="t" r="r" b="b"/>
            <a:pathLst>
              <a:path w="1270" h="635">
                <a:moveTo>
                  <a:pt x="0" y="507"/>
                </a:moveTo>
                <a:lnTo>
                  <a:pt x="761" y="0"/>
                </a:lnTo>
                <a:lnTo>
                  <a:pt x="431" y="279"/>
                </a:lnTo>
                <a:lnTo>
                  <a:pt x="0" y="507"/>
                </a:lnTo>
                <a:close/>
              </a:path>
            </a:pathLst>
          </a:custGeom>
          <a:solidFill>
            <a:srgbClr val="C1C1C1"/>
          </a:solidFill>
        </p:spPr>
        <p:txBody>
          <a:bodyPr wrap="square" lIns="0" tIns="0" rIns="0" bIns="0" rtlCol="0"/>
          <a:lstStyle/>
          <a:p/>
        </p:txBody>
      </p:sp>
      <p:sp>
        <p:nvSpPr>
          <p:cNvPr id="143" name="object 143"/>
          <p:cNvSpPr/>
          <p:nvPr/>
        </p:nvSpPr>
        <p:spPr>
          <a:xfrm>
            <a:off x="7776184" y="2124252"/>
            <a:ext cx="635" cy="635"/>
          </a:xfrm>
          <a:custGeom>
            <a:avLst/>
            <a:gdLst/>
            <a:ahLst/>
            <a:cxnLst/>
            <a:rect l="l" t="t" r="r" b="b"/>
            <a:pathLst>
              <a:path w="634" h="635">
                <a:moveTo>
                  <a:pt x="0" y="279"/>
                </a:moveTo>
                <a:lnTo>
                  <a:pt x="330" y="0"/>
                </a:lnTo>
                <a:lnTo>
                  <a:pt x="507" y="0"/>
                </a:lnTo>
                <a:lnTo>
                  <a:pt x="0" y="279"/>
                </a:lnTo>
                <a:close/>
              </a:path>
            </a:pathLst>
          </a:custGeom>
          <a:solidFill>
            <a:srgbClr val="C1C1C1"/>
          </a:solidFill>
        </p:spPr>
        <p:txBody>
          <a:bodyPr wrap="square" lIns="0" tIns="0" rIns="0" bIns="0" rtlCol="0"/>
          <a:lstStyle/>
          <a:p/>
        </p:txBody>
      </p:sp>
      <p:sp>
        <p:nvSpPr>
          <p:cNvPr id="144" name="object 144"/>
          <p:cNvSpPr/>
          <p:nvPr/>
        </p:nvSpPr>
        <p:spPr>
          <a:xfrm>
            <a:off x="11814505" y="2124252"/>
            <a:ext cx="1270" cy="635"/>
          </a:xfrm>
          <a:custGeom>
            <a:avLst/>
            <a:gdLst/>
            <a:ahLst/>
            <a:cxnLst/>
            <a:rect l="l" t="t" r="r" b="b"/>
            <a:pathLst>
              <a:path w="1270" h="635">
                <a:moveTo>
                  <a:pt x="762" y="507"/>
                </a:moveTo>
                <a:lnTo>
                  <a:pt x="330" y="279"/>
                </a:lnTo>
                <a:lnTo>
                  <a:pt x="0" y="0"/>
                </a:lnTo>
                <a:lnTo>
                  <a:pt x="762" y="507"/>
                </a:lnTo>
                <a:close/>
              </a:path>
            </a:pathLst>
          </a:custGeom>
          <a:solidFill>
            <a:srgbClr val="C1C1C1"/>
          </a:solidFill>
        </p:spPr>
        <p:txBody>
          <a:bodyPr wrap="square" lIns="0" tIns="0" rIns="0" bIns="0" rtlCol="0"/>
          <a:lstStyle/>
          <a:p/>
        </p:txBody>
      </p:sp>
      <p:sp>
        <p:nvSpPr>
          <p:cNvPr id="145" name="object 145"/>
          <p:cNvSpPr/>
          <p:nvPr/>
        </p:nvSpPr>
        <p:spPr>
          <a:xfrm>
            <a:off x="11814505" y="2124506"/>
            <a:ext cx="15875" cy="0"/>
          </a:xfrm>
          <a:custGeom>
            <a:avLst/>
            <a:gdLst/>
            <a:ahLst/>
            <a:cxnLst/>
            <a:rect l="l" t="t" r="r" b="b"/>
            <a:pathLst>
              <a:path w="15875">
                <a:moveTo>
                  <a:pt x="0" y="0"/>
                </a:moveTo>
                <a:lnTo>
                  <a:pt x="15570" y="0"/>
                </a:lnTo>
              </a:path>
            </a:pathLst>
          </a:custGeom>
          <a:ln w="3175">
            <a:solidFill>
              <a:srgbClr val="C1C1C1"/>
            </a:solidFill>
          </a:ln>
        </p:spPr>
        <p:txBody>
          <a:bodyPr wrap="square" lIns="0" tIns="0" rIns="0" bIns="0" rtlCol="0"/>
          <a:lstStyle/>
          <a:p/>
        </p:txBody>
      </p:sp>
      <p:sp>
        <p:nvSpPr>
          <p:cNvPr id="146" name="object 146"/>
          <p:cNvSpPr/>
          <p:nvPr/>
        </p:nvSpPr>
        <p:spPr>
          <a:xfrm>
            <a:off x="11814835" y="2124532"/>
            <a:ext cx="45085" cy="27305"/>
          </a:xfrm>
          <a:custGeom>
            <a:avLst/>
            <a:gdLst/>
            <a:ahLst/>
            <a:cxnLst/>
            <a:rect l="l" t="t" r="r" b="b"/>
            <a:pathLst>
              <a:path w="45084" h="27305">
                <a:moveTo>
                  <a:pt x="32956" y="27190"/>
                </a:moveTo>
                <a:lnTo>
                  <a:pt x="0" y="0"/>
                </a:lnTo>
                <a:lnTo>
                  <a:pt x="431" y="228"/>
                </a:lnTo>
                <a:lnTo>
                  <a:pt x="15239" y="228"/>
                </a:lnTo>
                <a:lnTo>
                  <a:pt x="39344" y="20104"/>
                </a:lnTo>
                <a:lnTo>
                  <a:pt x="39979" y="20751"/>
                </a:lnTo>
                <a:lnTo>
                  <a:pt x="44983" y="26809"/>
                </a:lnTo>
                <a:lnTo>
                  <a:pt x="32638" y="26809"/>
                </a:lnTo>
                <a:lnTo>
                  <a:pt x="32956" y="27190"/>
                </a:lnTo>
                <a:close/>
              </a:path>
            </a:pathLst>
          </a:custGeom>
          <a:solidFill>
            <a:srgbClr val="C1C1C1"/>
          </a:solidFill>
        </p:spPr>
        <p:txBody>
          <a:bodyPr wrap="square" lIns="0" tIns="0" rIns="0" bIns="0" rtlCol="0"/>
          <a:lstStyle/>
          <a:p/>
        </p:txBody>
      </p:sp>
      <p:sp>
        <p:nvSpPr>
          <p:cNvPr id="147" name="object 147"/>
          <p:cNvSpPr/>
          <p:nvPr/>
        </p:nvSpPr>
        <p:spPr>
          <a:xfrm>
            <a:off x="7775752" y="2124532"/>
            <a:ext cx="635" cy="635"/>
          </a:xfrm>
          <a:custGeom>
            <a:avLst/>
            <a:gdLst/>
            <a:ahLst/>
            <a:cxnLst/>
            <a:rect l="l" t="t" r="r" b="b"/>
            <a:pathLst>
              <a:path w="634" h="635">
                <a:moveTo>
                  <a:pt x="139" y="228"/>
                </a:moveTo>
                <a:lnTo>
                  <a:pt x="0" y="228"/>
                </a:lnTo>
                <a:lnTo>
                  <a:pt x="431" y="0"/>
                </a:lnTo>
                <a:lnTo>
                  <a:pt x="139" y="228"/>
                </a:lnTo>
                <a:close/>
              </a:path>
            </a:pathLst>
          </a:custGeom>
          <a:solidFill>
            <a:srgbClr val="C1C1C1"/>
          </a:solidFill>
        </p:spPr>
        <p:txBody>
          <a:bodyPr wrap="square" lIns="0" tIns="0" rIns="0" bIns="0" rtlCol="0"/>
          <a:lstStyle/>
          <a:p/>
        </p:txBody>
      </p:sp>
      <p:sp>
        <p:nvSpPr>
          <p:cNvPr id="148" name="object 148"/>
          <p:cNvSpPr/>
          <p:nvPr/>
        </p:nvSpPr>
        <p:spPr>
          <a:xfrm>
            <a:off x="7742897" y="2151341"/>
            <a:ext cx="635" cy="635"/>
          </a:xfrm>
          <a:custGeom>
            <a:avLst/>
            <a:gdLst/>
            <a:ahLst/>
            <a:cxnLst/>
            <a:rect l="l" t="t" r="r" b="b"/>
            <a:pathLst>
              <a:path w="634" h="635">
                <a:moveTo>
                  <a:pt x="0" y="647"/>
                </a:moveTo>
                <a:lnTo>
                  <a:pt x="647" y="0"/>
                </a:lnTo>
                <a:lnTo>
                  <a:pt x="317" y="381"/>
                </a:lnTo>
                <a:lnTo>
                  <a:pt x="0" y="647"/>
                </a:lnTo>
                <a:close/>
              </a:path>
            </a:pathLst>
          </a:custGeom>
          <a:solidFill>
            <a:srgbClr val="C1C1C1"/>
          </a:solidFill>
        </p:spPr>
        <p:txBody>
          <a:bodyPr wrap="square" lIns="0" tIns="0" rIns="0" bIns="0" rtlCol="0"/>
          <a:lstStyle/>
          <a:p/>
        </p:txBody>
      </p:sp>
      <p:sp>
        <p:nvSpPr>
          <p:cNvPr id="149" name="object 149"/>
          <p:cNvSpPr/>
          <p:nvPr/>
        </p:nvSpPr>
        <p:spPr>
          <a:xfrm>
            <a:off x="7743253" y="2151341"/>
            <a:ext cx="635" cy="635"/>
          </a:xfrm>
          <a:custGeom>
            <a:avLst/>
            <a:gdLst/>
            <a:ahLst/>
            <a:cxnLst/>
            <a:rect l="l" t="t" r="r" b="b"/>
            <a:pathLst>
              <a:path w="634" h="635">
                <a:moveTo>
                  <a:pt x="0" y="355"/>
                </a:moveTo>
                <a:lnTo>
                  <a:pt x="292" y="0"/>
                </a:lnTo>
                <a:lnTo>
                  <a:pt x="431" y="0"/>
                </a:lnTo>
                <a:lnTo>
                  <a:pt x="0" y="355"/>
                </a:lnTo>
                <a:close/>
              </a:path>
            </a:pathLst>
          </a:custGeom>
          <a:solidFill>
            <a:srgbClr val="C1C1C1"/>
          </a:solidFill>
        </p:spPr>
        <p:txBody>
          <a:bodyPr wrap="square" lIns="0" tIns="0" rIns="0" bIns="0" rtlCol="0"/>
          <a:lstStyle/>
          <a:p/>
        </p:txBody>
      </p:sp>
      <p:sp>
        <p:nvSpPr>
          <p:cNvPr id="150" name="object 150"/>
          <p:cNvSpPr/>
          <p:nvPr/>
        </p:nvSpPr>
        <p:spPr>
          <a:xfrm>
            <a:off x="11847474" y="2151341"/>
            <a:ext cx="635" cy="635"/>
          </a:xfrm>
          <a:custGeom>
            <a:avLst/>
            <a:gdLst/>
            <a:ahLst/>
            <a:cxnLst/>
            <a:rect l="l" t="t" r="r" b="b"/>
            <a:pathLst>
              <a:path w="634" h="635">
                <a:moveTo>
                  <a:pt x="635" y="647"/>
                </a:moveTo>
                <a:lnTo>
                  <a:pt x="292" y="355"/>
                </a:lnTo>
                <a:lnTo>
                  <a:pt x="0" y="0"/>
                </a:lnTo>
                <a:lnTo>
                  <a:pt x="635" y="647"/>
                </a:lnTo>
                <a:close/>
              </a:path>
            </a:pathLst>
          </a:custGeom>
          <a:solidFill>
            <a:srgbClr val="C1C1C1"/>
          </a:solidFill>
        </p:spPr>
        <p:txBody>
          <a:bodyPr wrap="square" lIns="0" tIns="0" rIns="0" bIns="0" rtlCol="0"/>
          <a:lstStyle/>
          <a:p/>
        </p:txBody>
      </p:sp>
      <p:sp>
        <p:nvSpPr>
          <p:cNvPr id="151" name="object 151"/>
          <p:cNvSpPr/>
          <p:nvPr/>
        </p:nvSpPr>
        <p:spPr>
          <a:xfrm>
            <a:off x="11847474" y="2151665"/>
            <a:ext cx="13335" cy="0"/>
          </a:xfrm>
          <a:custGeom>
            <a:avLst/>
            <a:gdLst/>
            <a:ahLst/>
            <a:cxnLst/>
            <a:rect l="l" t="t" r="r" b="b"/>
            <a:pathLst>
              <a:path w="13334">
                <a:moveTo>
                  <a:pt x="0" y="0"/>
                </a:moveTo>
                <a:lnTo>
                  <a:pt x="12877" y="0"/>
                </a:lnTo>
              </a:path>
            </a:pathLst>
          </a:custGeom>
          <a:ln w="3175">
            <a:solidFill>
              <a:srgbClr val="C1C1C1"/>
            </a:solidFill>
          </a:ln>
        </p:spPr>
        <p:txBody>
          <a:bodyPr wrap="square" lIns="0" tIns="0" rIns="0" bIns="0" rtlCol="0"/>
          <a:lstStyle/>
          <a:p/>
        </p:txBody>
      </p:sp>
      <p:sp>
        <p:nvSpPr>
          <p:cNvPr id="152" name="object 152"/>
          <p:cNvSpPr/>
          <p:nvPr/>
        </p:nvSpPr>
        <p:spPr>
          <a:xfrm>
            <a:off x="11847791" y="2151722"/>
            <a:ext cx="38735" cy="33655"/>
          </a:xfrm>
          <a:custGeom>
            <a:avLst/>
            <a:gdLst/>
            <a:ahLst/>
            <a:cxnLst/>
            <a:rect l="l" t="t" r="r" b="b"/>
            <a:pathLst>
              <a:path w="38734" h="33655">
                <a:moveTo>
                  <a:pt x="38163" y="33235"/>
                </a:moveTo>
                <a:lnTo>
                  <a:pt x="27419" y="33235"/>
                </a:lnTo>
                <a:lnTo>
                  <a:pt x="26898" y="32473"/>
                </a:lnTo>
                <a:lnTo>
                  <a:pt x="0" y="0"/>
                </a:lnTo>
                <a:lnTo>
                  <a:pt x="317" y="266"/>
                </a:lnTo>
                <a:lnTo>
                  <a:pt x="12560" y="266"/>
                </a:lnTo>
                <a:lnTo>
                  <a:pt x="34759" y="27165"/>
                </a:lnTo>
                <a:lnTo>
                  <a:pt x="35280" y="27927"/>
                </a:lnTo>
                <a:lnTo>
                  <a:pt x="38163" y="33235"/>
                </a:lnTo>
                <a:close/>
              </a:path>
            </a:pathLst>
          </a:custGeom>
          <a:solidFill>
            <a:srgbClr val="C1C1C1"/>
          </a:solidFill>
        </p:spPr>
        <p:txBody>
          <a:bodyPr wrap="square" lIns="0" tIns="0" rIns="0" bIns="0" rtlCol="0"/>
          <a:lstStyle/>
          <a:p/>
        </p:txBody>
      </p:sp>
      <p:sp>
        <p:nvSpPr>
          <p:cNvPr id="153" name="object 153"/>
          <p:cNvSpPr/>
          <p:nvPr/>
        </p:nvSpPr>
        <p:spPr>
          <a:xfrm>
            <a:off x="7715808" y="2184196"/>
            <a:ext cx="635" cy="1270"/>
          </a:xfrm>
          <a:custGeom>
            <a:avLst/>
            <a:gdLst/>
            <a:ahLst/>
            <a:cxnLst/>
            <a:rect l="l" t="t" r="r" b="b"/>
            <a:pathLst>
              <a:path w="634" h="1269">
                <a:moveTo>
                  <a:pt x="0" y="761"/>
                </a:moveTo>
                <a:lnTo>
                  <a:pt x="507" y="0"/>
                </a:lnTo>
                <a:lnTo>
                  <a:pt x="279" y="431"/>
                </a:lnTo>
                <a:lnTo>
                  <a:pt x="0" y="761"/>
                </a:lnTo>
                <a:close/>
              </a:path>
            </a:pathLst>
          </a:custGeom>
          <a:solidFill>
            <a:srgbClr val="C1C1C1"/>
          </a:solidFill>
        </p:spPr>
        <p:txBody>
          <a:bodyPr wrap="square" lIns="0" tIns="0" rIns="0" bIns="0" rtlCol="0"/>
          <a:lstStyle/>
          <a:p/>
        </p:txBody>
      </p:sp>
      <p:sp>
        <p:nvSpPr>
          <p:cNvPr id="154" name="object 154"/>
          <p:cNvSpPr/>
          <p:nvPr/>
        </p:nvSpPr>
        <p:spPr>
          <a:xfrm>
            <a:off x="11874690" y="2184196"/>
            <a:ext cx="635" cy="1270"/>
          </a:xfrm>
          <a:custGeom>
            <a:avLst/>
            <a:gdLst/>
            <a:ahLst/>
            <a:cxnLst/>
            <a:rect l="l" t="t" r="r" b="b"/>
            <a:pathLst>
              <a:path w="634" h="1269">
                <a:moveTo>
                  <a:pt x="520" y="761"/>
                </a:moveTo>
                <a:lnTo>
                  <a:pt x="203" y="380"/>
                </a:lnTo>
                <a:lnTo>
                  <a:pt x="0" y="0"/>
                </a:lnTo>
                <a:lnTo>
                  <a:pt x="520" y="761"/>
                </a:lnTo>
                <a:close/>
              </a:path>
            </a:pathLst>
          </a:custGeom>
          <a:solidFill>
            <a:srgbClr val="C1C1C1"/>
          </a:solidFill>
        </p:spPr>
        <p:txBody>
          <a:bodyPr wrap="square" lIns="0" tIns="0" rIns="0" bIns="0" rtlCol="0"/>
          <a:lstStyle/>
          <a:p/>
        </p:txBody>
      </p:sp>
      <p:sp>
        <p:nvSpPr>
          <p:cNvPr id="155" name="object 155"/>
          <p:cNvSpPr/>
          <p:nvPr/>
        </p:nvSpPr>
        <p:spPr>
          <a:xfrm>
            <a:off x="11874893" y="2184577"/>
            <a:ext cx="31115" cy="38735"/>
          </a:xfrm>
          <a:custGeom>
            <a:avLst/>
            <a:gdLst/>
            <a:ahLst/>
            <a:cxnLst/>
            <a:rect l="l" t="t" r="r" b="b"/>
            <a:pathLst>
              <a:path w="31115" h="38735">
                <a:moveTo>
                  <a:pt x="30619" y="38188"/>
                </a:moveTo>
                <a:lnTo>
                  <a:pt x="20751" y="38188"/>
                </a:lnTo>
                <a:lnTo>
                  <a:pt x="20383" y="37325"/>
                </a:lnTo>
                <a:lnTo>
                  <a:pt x="0" y="0"/>
                </a:lnTo>
                <a:lnTo>
                  <a:pt x="317" y="381"/>
                </a:lnTo>
                <a:lnTo>
                  <a:pt x="11061" y="381"/>
                </a:lnTo>
                <a:lnTo>
                  <a:pt x="29121" y="33642"/>
                </a:lnTo>
                <a:lnTo>
                  <a:pt x="29476" y="34505"/>
                </a:lnTo>
                <a:lnTo>
                  <a:pt x="30619" y="38188"/>
                </a:lnTo>
                <a:close/>
              </a:path>
            </a:pathLst>
          </a:custGeom>
          <a:solidFill>
            <a:srgbClr val="C1C1C1"/>
          </a:solidFill>
        </p:spPr>
        <p:txBody>
          <a:bodyPr wrap="square" lIns="0" tIns="0" rIns="0" bIns="0" rtlCol="0"/>
          <a:lstStyle/>
          <a:p/>
        </p:txBody>
      </p:sp>
      <p:sp>
        <p:nvSpPr>
          <p:cNvPr id="156" name="object 156"/>
          <p:cNvSpPr/>
          <p:nvPr/>
        </p:nvSpPr>
        <p:spPr>
          <a:xfrm>
            <a:off x="7695374" y="2221903"/>
            <a:ext cx="635" cy="1270"/>
          </a:xfrm>
          <a:custGeom>
            <a:avLst/>
            <a:gdLst/>
            <a:ahLst/>
            <a:cxnLst/>
            <a:rect l="l" t="t" r="r" b="b"/>
            <a:pathLst>
              <a:path w="634" h="1269">
                <a:moveTo>
                  <a:pt x="0" y="863"/>
                </a:moveTo>
                <a:lnTo>
                  <a:pt x="368" y="0"/>
                </a:lnTo>
                <a:lnTo>
                  <a:pt x="228" y="431"/>
                </a:lnTo>
                <a:lnTo>
                  <a:pt x="0" y="863"/>
                </a:lnTo>
                <a:close/>
              </a:path>
            </a:pathLst>
          </a:custGeom>
          <a:solidFill>
            <a:srgbClr val="C1C1C1"/>
          </a:solidFill>
        </p:spPr>
        <p:txBody>
          <a:bodyPr wrap="square" lIns="0" tIns="0" rIns="0" bIns="0" rtlCol="0"/>
          <a:lstStyle/>
          <a:p/>
        </p:txBody>
      </p:sp>
      <p:sp>
        <p:nvSpPr>
          <p:cNvPr id="157" name="object 157"/>
          <p:cNvSpPr/>
          <p:nvPr/>
        </p:nvSpPr>
        <p:spPr>
          <a:xfrm>
            <a:off x="11895277" y="2221903"/>
            <a:ext cx="635" cy="1270"/>
          </a:xfrm>
          <a:custGeom>
            <a:avLst/>
            <a:gdLst/>
            <a:ahLst/>
            <a:cxnLst/>
            <a:rect l="l" t="t" r="r" b="b"/>
            <a:pathLst>
              <a:path w="634" h="1269">
                <a:moveTo>
                  <a:pt x="368" y="863"/>
                </a:moveTo>
                <a:lnTo>
                  <a:pt x="126" y="431"/>
                </a:lnTo>
                <a:lnTo>
                  <a:pt x="0" y="0"/>
                </a:lnTo>
                <a:lnTo>
                  <a:pt x="368" y="863"/>
                </a:lnTo>
                <a:close/>
              </a:path>
            </a:pathLst>
          </a:custGeom>
          <a:solidFill>
            <a:srgbClr val="C1C1C1"/>
          </a:solidFill>
        </p:spPr>
        <p:txBody>
          <a:bodyPr wrap="square" lIns="0" tIns="0" rIns="0" bIns="0" rtlCol="0"/>
          <a:lstStyle/>
          <a:p/>
        </p:txBody>
      </p:sp>
      <p:sp>
        <p:nvSpPr>
          <p:cNvPr id="158" name="object 158"/>
          <p:cNvSpPr/>
          <p:nvPr/>
        </p:nvSpPr>
        <p:spPr>
          <a:xfrm>
            <a:off x="11895404" y="2222334"/>
            <a:ext cx="22860" cy="42545"/>
          </a:xfrm>
          <a:custGeom>
            <a:avLst/>
            <a:gdLst/>
            <a:ahLst/>
            <a:cxnLst/>
            <a:rect l="l" t="t" r="r" b="b"/>
            <a:pathLst>
              <a:path w="22859" h="42544">
                <a:moveTo>
                  <a:pt x="22593" y="42189"/>
                </a:moveTo>
                <a:lnTo>
                  <a:pt x="13106" y="42189"/>
                </a:lnTo>
                <a:lnTo>
                  <a:pt x="12915" y="41249"/>
                </a:lnTo>
                <a:lnTo>
                  <a:pt x="0" y="0"/>
                </a:lnTo>
                <a:lnTo>
                  <a:pt x="241" y="431"/>
                </a:lnTo>
                <a:lnTo>
                  <a:pt x="10109" y="431"/>
                </a:lnTo>
                <a:lnTo>
                  <a:pt x="22212" y="39370"/>
                </a:lnTo>
                <a:lnTo>
                  <a:pt x="22402" y="40297"/>
                </a:lnTo>
                <a:lnTo>
                  <a:pt x="22593" y="42189"/>
                </a:lnTo>
                <a:close/>
              </a:path>
            </a:pathLst>
          </a:custGeom>
          <a:solidFill>
            <a:srgbClr val="C1C1C1"/>
          </a:solidFill>
        </p:spPr>
        <p:txBody>
          <a:bodyPr wrap="square" lIns="0" tIns="0" rIns="0" bIns="0" rtlCol="0"/>
          <a:lstStyle/>
          <a:p/>
        </p:txBody>
      </p:sp>
      <p:sp>
        <p:nvSpPr>
          <p:cNvPr id="159" name="object 159"/>
          <p:cNvSpPr/>
          <p:nvPr/>
        </p:nvSpPr>
        <p:spPr>
          <a:xfrm>
            <a:off x="11908370" y="2264067"/>
            <a:ext cx="14604" cy="45720"/>
          </a:xfrm>
          <a:custGeom>
            <a:avLst/>
            <a:gdLst/>
            <a:ahLst/>
            <a:cxnLst/>
            <a:rect l="l" t="t" r="r" b="b"/>
            <a:pathLst>
              <a:path w="14604" h="45719">
                <a:moveTo>
                  <a:pt x="14071" y="45262"/>
                </a:moveTo>
                <a:lnTo>
                  <a:pt x="4572" y="45262"/>
                </a:lnTo>
                <a:lnTo>
                  <a:pt x="0" y="0"/>
                </a:lnTo>
                <a:lnTo>
                  <a:pt x="139" y="457"/>
                </a:lnTo>
                <a:lnTo>
                  <a:pt x="9626" y="457"/>
                </a:lnTo>
                <a:lnTo>
                  <a:pt x="14046" y="44310"/>
                </a:lnTo>
                <a:lnTo>
                  <a:pt x="14071" y="45262"/>
                </a:lnTo>
                <a:close/>
              </a:path>
            </a:pathLst>
          </a:custGeom>
          <a:solidFill>
            <a:srgbClr val="C1C1C1"/>
          </a:solidFill>
        </p:spPr>
        <p:txBody>
          <a:bodyPr wrap="square" lIns="0" tIns="0" rIns="0" bIns="0" rtlCol="0"/>
          <a:lstStyle/>
          <a:p/>
        </p:txBody>
      </p:sp>
      <p:sp>
        <p:nvSpPr>
          <p:cNvPr id="160" name="object 160"/>
          <p:cNvSpPr/>
          <p:nvPr/>
        </p:nvSpPr>
        <p:spPr>
          <a:xfrm>
            <a:off x="7678102" y="2308967"/>
            <a:ext cx="0" cy="0"/>
          </a:xfrm>
          <a:custGeom>
            <a:avLst/>
            <a:gdLst/>
            <a:ahLst/>
            <a:cxnLst/>
            <a:rect l="l" t="t" r="r" b="b"/>
            <a:pathLst>
              <a:path>
                <a:moveTo>
                  <a:pt x="0" y="0"/>
                </a:moveTo>
                <a:lnTo>
                  <a:pt x="0" y="0"/>
                </a:lnTo>
              </a:path>
            </a:pathLst>
          </a:custGeom>
          <a:ln w="3175">
            <a:solidFill>
              <a:srgbClr val="C1C1C1"/>
            </a:solidFill>
          </a:ln>
        </p:spPr>
        <p:txBody>
          <a:bodyPr wrap="square" lIns="0" tIns="0" rIns="0" bIns="0" rtlCol="0"/>
          <a:lstStyle/>
          <a:p/>
        </p:txBody>
      </p:sp>
      <p:sp>
        <p:nvSpPr>
          <p:cNvPr id="161" name="object 161"/>
          <p:cNvSpPr/>
          <p:nvPr/>
        </p:nvSpPr>
        <p:spPr>
          <a:xfrm>
            <a:off x="7678102" y="2309202"/>
            <a:ext cx="0" cy="0"/>
          </a:xfrm>
          <a:custGeom>
            <a:avLst/>
            <a:gdLst/>
            <a:ahLst/>
            <a:cxnLst/>
            <a:rect l="l" t="t" r="r" b="b"/>
            <a:pathLst>
              <a:path>
                <a:moveTo>
                  <a:pt x="0" y="0"/>
                </a:moveTo>
                <a:lnTo>
                  <a:pt x="0" y="0"/>
                </a:lnTo>
              </a:path>
            </a:pathLst>
          </a:custGeom>
          <a:ln w="3175">
            <a:solidFill>
              <a:srgbClr val="C1C1C1"/>
            </a:solidFill>
          </a:ln>
        </p:spPr>
        <p:txBody>
          <a:bodyPr wrap="square" lIns="0" tIns="0" rIns="0" bIns="0" rtlCol="0"/>
          <a:lstStyle/>
          <a:p/>
        </p:txBody>
      </p:sp>
      <p:sp>
        <p:nvSpPr>
          <p:cNvPr id="162" name="object 162"/>
          <p:cNvSpPr/>
          <p:nvPr/>
        </p:nvSpPr>
        <p:spPr>
          <a:xfrm>
            <a:off x="11917680" y="2309075"/>
            <a:ext cx="0" cy="908685"/>
          </a:xfrm>
          <a:custGeom>
            <a:avLst/>
            <a:gdLst/>
            <a:ahLst/>
            <a:cxnLst/>
            <a:rect l="l" t="t" r="r" b="b"/>
            <a:pathLst>
              <a:path h="908685">
                <a:moveTo>
                  <a:pt x="0" y="0"/>
                </a:moveTo>
                <a:lnTo>
                  <a:pt x="0" y="908088"/>
                </a:lnTo>
              </a:path>
            </a:pathLst>
          </a:custGeom>
          <a:ln w="9525">
            <a:solidFill>
              <a:srgbClr val="C1C1C1"/>
            </a:solidFill>
          </a:ln>
        </p:spPr>
        <p:txBody>
          <a:bodyPr wrap="square" lIns="0" tIns="0" rIns="0" bIns="0" rtlCol="0"/>
          <a:lstStyle/>
          <a:p/>
        </p:txBody>
      </p:sp>
      <p:sp>
        <p:nvSpPr>
          <p:cNvPr id="163" name="object 163"/>
          <p:cNvSpPr/>
          <p:nvPr/>
        </p:nvSpPr>
        <p:spPr>
          <a:xfrm>
            <a:off x="7668577" y="2871812"/>
            <a:ext cx="4445" cy="5080"/>
          </a:xfrm>
          <a:custGeom>
            <a:avLst/>
            <a:gdLst/>
            <a:ahLst/>
            <a:cxnLst/>
            <a:rect l="l" t="t" r="r" b="b"/>
            <a:pathLst>
              <a:path w="4445" h="5080">
                <a:moveTo>
                  <a:pt x="0" y="4737"/>
                </a:moveTo>
                <a:lnTo>
                  <a:pt x="0" y="431"/>
                </a:lnTo>
                <a:lnTo>
                  <a:pt x="4279" y="0"/>
                </a:lnTo>
                <a:lnTo>
                  <a:pt x="0" y="4737"/>
                </a:lnTo>
                <a:close/>
              </a:path>
            </a:pathLst>
          </a:custGeom>
          <a:solidFill>
            <a:srgbClr val="C1C1C1"/>
          </a:solidFill>
        </p:spPr>
        <p:txBody>
          <a:bodyPr wrap="square" lIns="0" tIns="0" rIns="0" bIns="0" rtlCol="0"/>
          <a:lstStyle/>
          <a:p/>
        </p:txBody>
      </p:sp>
      <p:sp>
        <p:nvSpPr>
          <p:cNvPr id="164" name="object 164"/>
          <p:cNvSpPr/>
          <p:nvPr/>
        </p:nvSpPr>
        <p:spPr>
          <a:xfrm>
            <a:off x="7668577" y="2871812"/>
            <a:ext cx="9525" cy="5080"/>
          </a:xfrm>
          <a:custGeom>
            <a:avLst/>
            <a:gdLst/>
            <a:ahLst/>
            <a:cxnLst/>
            <a:rect l="l" t="t" r="r" b="b"/>
            <a:pathLst>
              <a:path w="9525" h="5080">
                <a:moveTo>
                  <a:pt x="9525" y="4737"/>
                </a:moveTo>
                <a:lnTo>
                  <a:pt x="0" y="4737"/>
                </a:lnTo>
                <a:lnTo>
                  <a:pt x="4279" y="0"/>
                </a:lnTo>
                <a:lnTo>
                  <a:pt x="9525" y="0"/>
                </a:lnTo>
                <a:lnTo>
                  <a:pt x="9525" y="4737"/>
                </a:lnTo>
                <a:close/>
              </a:path>
            </a:pathLst>
          </a:custGeom>
          <a:solidFill>
            <a:srgbClr val="C1C1C1"/>
          </a:solidFill>
        </p:spPr>
        <p:txBody>
          <a:bodyPr wrap="square" lIns="0" tIns="0" rIns="0" bIns="0" rtlCol="0"/>
          <a:lstStyle/>
          <a:p/>
        </p:txBody>
      </p:sp>
      <p:sp>
        <p:nvSpPr>
          <p:cNvPr id="165" name="object 165"/>
          <p:cNvSpPr/>
          <p:nvPr/>
        </p:nvSpPr>
        <p:spPr>
          <a:xfrm>
            <a:off x="3487000" y="2872244"/>
            <a:ext cx="4191635" cy="429259"/>
          </a:xfrm>
          <a:custGeom>
            <a:avLst/>
            <a:gdLst/>
            <a:ahLst/>
            <a:cxnLst/>
            <a:rect l="l" t="t" r="r" b="b"/>
            <a:pathLst>
              <a:path w="4191634" h="429260">
                <a:moveTo>
                  <a:pt x="4825" y="428929"/>
                </a:moveTo>
                <a:lnTo>
                  <a:pt x="0" y="423633"/>
                </a:lnTo>
                <a:lnTo>
                  <a:pt x="444" y="422097"/>
                </a:lnTo>
                <a:lnTo>
                  <a:pt x="1384" y="420776"/>
                </a:lnTo>
                <a:lnTo>
                  <a:pt x="2705" y="419862"/>
                </a:lnTo>
                <a:lnTo>
                  <a:pt x="4267" y="419430"/>
                </a:lnTo>
                <a:lnTo>
                  <a:pt x="4181576" y="0"/>
                </a:lnTo>
                <a:lnTo>
                  <a:pt x="4181576" y="4305"/>
                </a:lnTo>
                <a:lnTo>
                  <a:pt x="4191101" y="4305"/>
                </a:lnTo>
                <a:lnTo>
                  <a:pt x="121958" y="417182"/>
                </a:lnTo>
                <a:lnTo>
                  <a:pt x="4648" y="419404"/>
                </a:lnTo>
                <a:lnTo>
                  <a:pt x="5206" y="428904"/>
                </a:lnTo>
                <a:lnTo>
                  <a:pt x="6159" y="428904"/>
                </a:lnTo>
                <a:lnTo>
                  <a:pt x="4825" y="428929"/>
                </a:lnTo>
                <a:close/>
              </a:path>
            </a:pathLst>
          </a:custGeom>
          <a:solidFill>
            <a:srgbClr val="C1C1C1"/>
          </a:solidFill>
        </p:spPr>
        <p:txBody>
          <a:bodyPr wrap="square" lIns="0" tIns="0" rIns="0" bIns="0" rtlCol="0"/>
          <a:lstStyle/>
          <a:p/>
        </p:txBody>
      </p:sp>
      <p:sp>
        <p:nvSpPr>
          <p:cNvPr id="166" name="object 166"/>
          <p:cNvSpPr/>
          <p:nvPr/>
        </p:nvSpPr>
        <p:spPr>
          <a:xfrm>
            <a:off x="3492207" y="3212401"/>
            <a:ext cx="4186554" cy="88900"/>
          </a:xfrm>
          <a:custGeom>
            <a:avLst/>
            <a:gdLst/>
            <a:ahLst/>
            <a:cxnLst/>
            <a:rect l="l" t="t" r="r" b="b"/>
            <a:pathLst>
              <a:path w="4186554" h="88900">
                <a:moveTo>
                  <a:pt x="952" y="88747"/>
                </a:moveTo>
                <a:lnTo>
                  <a:pt x="0" y="88747"/>
                </a:lnTo>
                <a:lnTo>
                  <a:pt x="116751" y="77025"/>
                </a:lnTo>
                <a:lnTo>
                  <a:pt x="4181043" y="0"/>
                </a:lnTo>
                <a:lnTo>
                  <a:pt x="4182440" y="177"/>
                </a:lnTo>
                <a:lnTo>
                  <a:pt x="4185958" y="5232"/>
                </a:lnTo>
                <a:lnTo>
                  <a:pt x="4176395" y="5232"/>
                </a:lnTo>
                <a:lnTo>
                  <a:pt x="4176839" y="9601"/>
                </a:lnTo>
                <a:lnTo>
                  <a:pt x="952" y="88747"/>
                </a:lnTo>
                <a:close/>
              </a:path>
            </a:pathLst>
          </a:custGeom>
          <a:solidFill>
            <a:srgbClr val="C1C1C1"/>
          </a:solidFill>
        </p:spPr>
        <p:txBody>
          <a:bodyPr wrap="square" lIns="0" tIns="0" rIns="0" bIns="0" rtlCol="0"/>
          <a:lstStyle/>
          <a:p/>
        </p:txBody>
      </p:sp>
      <p:sp>
        <p:nvSpPr>
          <p:cNvPr id="167" name="object 167"/>
          <p:cNvSpPr/>
          <p:nvPr/>
        </p:nvSpPr>
        <p:spPr>
          <a:xfrm>
            <a:off x="11912917" y="3216808"/>
            <a:ext cx="0" cy="0"/>
          </a:xfrm>
          <a:custGeom>
            <a:avLst/>
            <a:gdLst/>
            <a:ahLst/>
            <a:cxnLst/>
            <a:rect l="l" t="t" r="r" b="b"/>
            <a:pathLst>
              <a:path>
                <a:moveTo>
                  <a:pt x="0" y="0"/>
                </a:moveTo>
                <a:lnTo>
                  <a:pt x="0" y="0"/>
                </a:lnTo>
              </a:path>
            </a:pathLst>
          </a:custGeom>
          <a:ln w="3175">
            <a:solidFill>
              <a:srgbClr val="C1C1C1"/>
            </a:solidFill>
          </a:ln>
        </p:spPr>
        <p:txBody>
          <a:bodyPr wrap="square" lIns="0" tIns="0" rIns="0" bIns="0" rtlCol="0"/>
          <a:lstStyle/>
          <a:p/>
        </p:txBody>
      </p:sp>
      <p:sp>
        <p:nvSpPr>
          <p:cNvPr id="168" name="object 168"/>
          <p:cNvSpPr/>
          <p:nvPr/>
        </p:nvSpPr>
        <p:spPr>
          <a:xfrm>
            <a:off x="11908320" y="3216935"/>
            <a:ext cx="14604" cy="45720"/>
          </a:xfrm>
          <a:custGeom>
            <a:avLst/>
            <a:gdLst/>
            <a:ahLst/>
            <a:cxnLst/>
            <a:rect l="l" t="t" r="r" b="b"/>
            <a:pathLst>
              <a:path w="14604" h="45720">
                <a:moveTo>
                  <a:pt x="9575" y="45491"/>
                </a:moveTo>
                <a:lnTo>
                  <a:pt x="0" y="45491"/>
                </a:lnTo>
                <a:lnTo>
                  <a:pt x="190" y="44564"/>
                </a:lnTo>
                <a:lnTo>
                  <a:pt x="4597" y="0"/>
                </a:lnTo>
                <a:lnTo>
                  <a:pt x="4597" y="228"/>
                </a:lnTo>
                <a:lnTo>
                  <a:pt x="14122" y="228"/>
                </a:lnTo>
                <a:lnTo>
                  <a:pt x="14097" y="698"/>
                </a:lnTo>
                <a:lnTo>
                  <a:pt x="9575" y="45491"/>
                </a:lnTo>
                <a:close/>
              </a:path>
            </a:pathLst>
          </a:custGeom>
          <a:solidFill>
            <a:srgbClr val="C1C1C1"/>
          </a:solidFill>
        </p:spPr>
        <p:txBody>
          <a:bodyPr wrap="square" lIns="0" tIns="0" rIns="0" bIns="0" rtlCol="0"/>
          <a:lstStyle/>
          <a:p/>
        </p:txBody>
      </p:sp>
      <p:sp>
        <p:nvSpPr>
          <p:cNvPr id="169" name="object 169"/>
          <p:cNvSpPr/>
          <p:nvPr/>
        </p:nvSpPr>
        <p:spPr>
          <a:xfrm>
            <a:off x="7668603" y="3217633"/>
            <a:ext cx="5080" cy="4445"/>
          </a:xfrm>
          <a:custGeom>
            <a:avLst/>
            <a:gdLst/>
            <a:ahLst/>
            <a:cxnLst/>
            <a:rect l="l" t="t" r="r" b="b"/>
            <a:pathLst>
              <a:path w="5079" h="4444">
                <a:moveTo>
                  <a:pt x="444" y="4368"/>
                </a:moveTo>
                <a:lnTo>
                  <a:pt x="0" y="0"/>
                </a:lnTo>
                <a:lnTo>
                  <a:pt x="4825" y="4292"/>
                </a:lnTo>
                <a:lnTo>
                  <a:pt x="444" y="4368"/>
                </a:lnTo>
                <a:close/>
              </a:path>
            </a:pathLst>
          </a:custGeom>
          <a:solidFill>
            <a:srgbClr val="C1C1C1"/>
          </a:solidFill>
        </p:spPr>
        <p:txBody>
          <a:bodyPr wrap="square" lIns="0" tIns="0" rIns="0" bIns="0" rtlCol="0"/>
          <a:lstStyle/>
          <a:p/>
        </p:txBody>
      </p:sp>
      <p:sp>
        <p:nvSpPr>
          <p:cNvPr id="170" name="object 170"/>
          <p:cNvSpPr/>
          <p:nvPr/>
        </p:nvSpPr>
        <p:spPr>
          <a:xfrm>
            <a:off x="7668603" y="3217633"/>
            <a:ext cx="4084320" cy="231775"/>
          </a:xfrm>
          <a:custGeom>
            <a:avLst/>
            <a:gdLst/>
            <a:ahLst/>
            <a:cxnLst/>
            <a:rect l="l" t="t" r="r" b="b"/>
            <a:pathLst>
              <a:path w="4084320" h="231775">
                <a:moveTo>
                  <a:pt x="4022001" y="231368"/>
                </a:moveTo>
                <a:lnTo>
                  <a:pt x="231330" y="231343"/>
                </a:lnTo>
                <a:lnTo>
                  <a:pt x="185585" y="226733"/>
                </a:lnTo>
                <a:lnTo>
                  <a:pt x="142036" y="213296"/>
                </a:lnTo>
                <a:lnTo>
                  <a:pt x="102603" y="191985"/>
                </a:lnTo>
                <a:lnTo>
                  <a:pt x="68237" y="163741"/>
                </a:lnTo>
                <a:lnTo>
                  <a:pt x="39865" y="129489"/>
                </a:lnTo>
                <a:lnTo>
                  <a:pt x="18402" y="90157"/>
                </a:lnTo>
                <a:lnTo>
                  <a:pt x="4800" y="46685"/>
                </a:lnTo>
                <a:lnTo>
                  <a:pt x="444" y="4368"/>
                </a:lnTo>
                <a:lnTo>
                  <a:pt x="4825" y="4292"/>
                </a:lnTo>
                <a:lnTo>
                  <a:pt x="0" y="0"/>
                </a:lnTo>
                <a:lnTo>
                  <a:pt x="9563" y="0"/>
                </a:lnTo>
                <a:lnTo>
                  <a:pt x="14084" y="44792"/>
                </a:lnTo>
                <a:lnTo>
                  <a:pt x="27139" y="86474"/>
                </a:lnTo>
                <a:lnTo>
                  <a:pt x="47713" y="124193"/>
                </a:lnTo>
                <a:lnTo>
                  <a:pt x="74942" y="157035"/>
                </a:lnTo>
                <a:lnTo>
                  <a:pt x="107276" y="183616"/>
                </a:lnTo>
                <a:lnTo>
                  <a:pt x="107911" y="184137"/>
                </a:lnTo>
                <a:lnTo>
                  <a:pt x="108102" y="184137"/>
                </a:lnTo>
                <a:lnTo>
                  <a:pt x="145033" y="204203"/>
                </a:lnTo>
                <a:lnTo>
                  <a:pt x="144868" y="204203"/>
                </a:lnTo>
                <a:lnTo>
                  <a:pt x="145719" y="204571"/>
                </a:lnTo>
                <a:lnTo>
                  <a:pt x="146050" y="204571"/>
                </a:lnTo>
                <a:lnTo>
                  <a:pt x="186867" y="217246"/>
                </a:lnTo>
                <a:lnTo>
                  <a:pt x="186550" y="217246"/>
                </a:lnTo>
                <a:lnTo>
                  <a:pt x="187477" y="217436"/>
                </a:lnTo>
                <a:lnTo>
                  <a:pt x="188429" y="217436"/>
                </a:lnTo>
                <a:lnTo>
                  <a:pt x="232041" y="221843"/>
                </a:lnTo>
                <a:lnTo>
                  <a:pt x="231813" y="221843"/>
                </a:lnTo>
                <a:lnTo>
                  <a:pt x="4084193" y="221869"/>
                </a:lnTo>
                <a:lnTo>
                  <a:pt x="4069156" y="226542"/>
                </a:lnTo>
                <a:lnTo>
                  <a:pt x="4068229" y="226733"/>
                </a:lnTo>
                <a:lnTo>
                  <a:pt x="4022483" y="231343"/>
                </a:lnTo>
                <a:lnTo>
                  <a:pt x="4022001" y="231368"/>
                </a:lnTo>
                <a:close/>
              </a:path>
            </a:pathLst>
          </a:custGeom>
          <a:solidFill>
            <a:srgbClr val="C1C1C1"/>
          </a:solidFill>
        </p:spPr>
        <p:txBody>
          <a:bodyPr wrap="square" lIns="0" tIns="0" rIns="0" bIns="0" rtlCol="0"/>
          <a:lstStyle/>
          <a:p/>
        </p:txBody>
      </p:sp>
      <p:sp>
        <p:nvSpPr>
          <p:cNvPr id="171" name="object 171"/>
          <p:cNvSpPr/>
          <p:nvPr/>
        </p:nvSpPr>
        <p:spPr>
          <a:xfrm>
            <a:off x="11895277" y="3261956"/>
            <a:ext cx="22860" cy="42545"/>
          </a:xfrm>
          <a:custGeom>
            <a:avLst/>
            <a:gdLst/>
            <a:ahLst/>
            <a:cxnLst/>
            <a:rect l="l" t="t" r="r" b="b"/>
            <a:pathLst>
              <a:path w="22859" h="42545">
                <a:moveTo>
                  <a:pt x="9969" y="42151"/>
                </a:moveTo>
                <a:lnTo>
                  <a:pt x="0" y="42151"/>
                </a:lnTo>
                <a:lnTo>
                  <a:pt x="368" y="41300"/>
                </a:lnTo>
                <a:lnTo>
                  <a:pt x="13093" y="0"/>
                </a:lnTo>
                <a:lnTo>
                  <a:pt x="13042" y="469"/>
                </a:lnTo>
                <a:lnTo>
                  <a:pt x="22618" y="469"/>
                </a:lnTo>
                <a:lnTo>
                  <a:pt x="22529" y="1435"/>
                </a:lnTo>
                <a:lnTo>
                  <a:pt x="22339" y="2362"/>
                </a:lnTo>
                <a:lnTo>
                  <a:pt x="9969" y="42151"/>
                </a:lnTo>
                <a:close/>
              </a:path>
            </a:pathLst>
          </a:custGeom>
          <a:solidFill>
            <a:srgbClr val="C1C1C1"/>
          </a:solidFill>
        </p:spPr>
        <p:txBody>
          <a:bodyPr wrap="square" lIns="0" tIns="0" rIns="0" bIns="0" rtlCol="0"/>
          <a:lstStyle/>
          <a:p/>
        </p:txBody>
      </p:sp>
      <p:sp>
        <p:nvSpPr>
          <p:cNvPr id="172" name="object 172"/>
          <p:cNvSpPr/>
          <p:nvPr/>
        </p:nvSpPr>
        <p:spPr>
          <a:xfrm>
            <a:off x="3491649" y="3295288"/>
            <a:ext cx="117475" cy="0"/>
          </a:xfrm>
          <a:custGeom>
            <a:avLst/>
            <a:gdLst/>
            <a:ahLst/>
            <a:cxnLst/>
            <a:rect l="l" t="t" r="r" b="b"/>
            <a:pathLst>
              <a:path w="117475">
                <a:moveTo>
                  <a:pt x="0" y="0"/>
                </a:moveTo>
                <a:lnTo>
                  <a:pt x="117309" y="0"/>
                </a:lnTo>
              </a:path>
            </a:pathLst>
          </a:custGeom>
          <a:ln w="11722">
            <a:solidFill>
              <a:srgbClr val="C1C1C1"/>
            </a:solidFill>
          </a:ln>
        </p:spPr>
        <p:txBody>
          <a:bodyPr wrap="square" lIns="0" tIns="0" rIns="0" bIns="0" rtlCol="0"/>
          <a:lstStyle/>
          <a:p/>
        </p:txBody>
      </p:sp>
      <p:sp>
        <p:nvSpPr>
          <p:cNvPr id="173" name="object 173"/>
          <p:cNvSpPr/>
          <p:nvPr/>
        </p:nvSpPr>
        <p:spPr>
          <a:xfrm>
            <a:off x="7695374" y="3303257"/>
            <a:ext cx="635" cy="1270"/>
          </a:xfrm>
          <a:custGeom>
            <a:avLst/>
            <a:gdLst/>
            <a:ahLst/>
            <a:cxnLst/>
            <a:rect l="l" t="t" r="r" b="b"/>
            <a:pathLst>
              <a:path w="634" h="1270">
                <a:moveTo>
                  <a:pt x="368" y="850"/>
                </a:moveTo>
                <a:lnTo>
                  <a:pt x="0" y="0"/>
                </a:lnTo>
                <a:lnTo>
                  <a:pt x="241" y="444"/>
                </a:lnTo>
                <a:lnTo>
                  <a:pt x="368" y="850"/>
                </a:lnTo>
                <a:close/>
              </a:path>
            </a:pathLst>
          </a:custGeom>
          <a:solidFill>
            <a:srgbClr val="C1C1C1"/>
          </a:solidFill>
        </p:spPr>
        <p:txBody>
          <a:bodyPr wrap="square" lIns="0" tIns="0" rIns="0" bIns="0" rtlCol="0"/>
          <a:lstStyle/>
          <a:p/>
        </p:txBody>
      </p:sp>
      <p:sp>
        <p:nvSpPr>
          <p:cNvPr id="174" name="object 174"/>
          <p:cNvSpPr/>
          <p:nvPr/>
        </p:nvSpPr>
        <p:spPr>
          <a:xfrm>
            <a:off x="11895277" y="3303257"/>
            <a:ext cx="635" cy="1270"/>
          </a:xfrm>
          <a:custGeom>
            <a:avLst/>
            <a:gdLst/>
            <a:ahLst/>
            <a:cxnLst/>
            <a:rect l="l" t="t" r="r" b="b"/>
            <a:pathLst>
              <a:path w="634" h="1270">
                <a:moveTo>
                  <a:pt x="0" y="850"/>
                </a:moveTo>
                <a:lnTo>
                  <a:pt x="126" y="444"/>
                </a:lnTo>
                <a:lnTo>
                  <a:pt x="368" y="0"/>
                </a:lnTo>
                <a:lnTo>
                  <a:pt x="0" y="850"/>
                </a:lnTo>
                <a:close/>
              </a:path>
            </a:pathLst>
          </a:custGeom>
          <a:solidFill>
            <a:srgbClr val="C1C1C1"/>
          </a:solidFill>
        </p:spPr>
        <p:txBody>
          <a:bodyPr wrap="square" lIns="0" tIns="0" rIns="0" bIns="0" rtlCol="0"/>
          <a:lstStyle/>
          <a:p/>
        </p:txBody>
      </p:sp>
      <p:sp>
        <p:nvSpPr>
          <p:cNvPr id="175" name="object 175"/>
          <p:cNvSpPr/>
          <p:nvPr/>
        </p:nvSpPr>
        <p:spPr>
          <a:xfrm>
            <a:off x="11874690" y="3303701"/>
            <a:ext cx="31115" cy="38735"/>
          </a:xfrm>
          <a:custGeom>
            <a:avLst/>
            <a:gdLst/>
            <a:ahLst/>
            <a:cxnLst/>
            <a:rect l="l" t="t" r="r" b="b"/>
            <a:pathLst>
              <a:path w="31115" h="38735">
                <a:moveTo>
                  <a:pt x="10845" y="38125"/>
                </a:moveTo>
                <a:lnTo>
                  <a:pt x="0" y="38125"/>
                </a:lnTo>
                <a:lnTo>
                  <a:pt x="520" y="37363"/>
                </a:lnTo>
                <a:lnTo>
                  <a:pt x="20713" y="0"/>
                </a:lnTo>
                <a:lnTo>
                  <a:pt x="20586" y="406"/>
                </a:lnTo>
                <a:lnTo>
                  <a:pt x="30556" y="406"/>
                </a:lnTo>
                <a:lnTo>
                  <a:pt x="29679" y="3238"/>
                </a:lnTo>
                <a:lnTo>
                  <a:pt x="29324" y="4089"/>
                </a:lnTo>
                <a:lnTo>
                  <a:pt x="10845" y="38125"/>
                </a:lnTo>
                <a:close/>
              </a:path>
            </a:pathLst>
          </a:custGeom>
          <a:solidFill>
            <a:srgbClr val="C1C1C1"/>
          </a:solidFill>
        </p:spPr>
        <p:txBody>
          <a:bodyPr wrap="square" lIns="0" tIns="0" rIns="0" bIns="0" rtlCol="0"/>
          <a:lstStyle/>
          <a:p/>
        </p:txBody>
      </p:sp>
      <p:sp>
        <p:nvSpPr>
          <p:cNvPr id="176" name="object 176"/>
          <p:cNvSpPr/>
          <p:nvPr/>
        </p:nvSpPr>
        <p:spPr>
          <a:xfrm>
            <a:off x="7715808" y="3341065"/>
            <a:ext cx="635" cy="1270"/>
          </a:xfrm>
          <a:custGeom>
            <a:avLst/>
            <a:gdLst/>
            <a:ahLst/>
            <a:cxnLst/>
            <a:rect l="l" t="t" r="r" b="b"/>
            <a:pathLst>
              <a:path w="634" h="1270">
                <a:moveTo>
                  <a:pt x="507" y="762"/>
                </a:moveTo>
                <a:lnTo>
                  <a:pt x="0" y="0"/>
                </a:lnTo>
                <a:lnTo>
                  <a:pt x="304" y="380"/>
                </a:lnTo>
                <a:lnTo>
                  <a:pt x="507" y="762"/>
                </a:lnTo>
                <a:close/>
              </a:path>
            </a:pathLst>
          </a:custGeom>
          <a:solidFill>
            <a:srgbClr val="C1C1C1"/>
          </a:solidFill>
        </p:spPr>
        <p:txBody>
          <a:bodyPr wrap="square" lIns="0" tIns="0" rIns="0" bIns="0" rtlCol="0"/>
          <a:lstStyle/>
          <a:p/>
        </p:txBody>
      </p:sp>
      <p:sp>
        <p:nvSpPr>
          <p:cNvPr id="177" name="object 177"/>
          <p:cNvSpPr/>
          <p:nvPr/>
        </p:nvSpPr>
        <p:spPr>
          <a:xfrm>
            <a:off x="11874690" y="3341065"/>
            <a:ext cx="635" cy="1270"/>
          </a:xfrm>
          <a:custGeom>
            <a:avLst/>
            <a:gdLst/>
            <a:ahLst/>
            <a:cxnLst/>
            <a:rect l="l" t="t" r="r" b="b"/>
            <a:pathLst>
              <a:path w="634" h="1270">
                <a:moveTo>
                  <a:pt x="0" y="762"/>
                </a:moveTo>
                <a:lnTo>
                  <a:pt x="241" y="330"/>
                </a:lnTo>
                <a:lnTo>
                  <a:pt x="520" y="0"/>
                </a:lnTo>
                <a:lnTo>
                  <a:pt x="0" y="762"/>
                </a:lnTo>
                <a:close/>
              </a:path>
            </a:pathLst>
          </a:custGeom>
          <a:solidFill>
            <a:srgbClr val="C1C1C1"/>
          </a:solidFill>
        </p:spPr>
        <p:txBody>
          <a:bodyPr wrap="square" lIns="0" tIns="0" rIns="0" bIns="0" rtlCol="0"/>
          <a:lstStyle/>
          <a:p/>
        </p:txBody>
      </p:sp>
      <p:sp>
        <p:nvSpPr>
          <p:cNvPr id="178" name="object 178"/>
          <p:cNvSpPr/>
          <p:nvPr/>
        </p:nvSpPr>
        <p:spPr>
          <a:xfrm>
            <a:off x="11847474" y="3341446"/>
            <a:ext cx="38100" cy="33655"/>
          </a:xfrm>
          <a:custGeom>
            <a:avLst/>
            <a:gdLst/>
            <a:ahLst/>
            <a:cxnLst/>
            <a:rect l="l" t="t" r="r" b="b"/>
            <a:pathLst>
              <a:path w="38100" h="33654">
                <a:moveTo>
                  <a:pt x="12344" y="33223"/>
                </a:moveTo>
                <a:lnTo>
                  <a:pt x="0" y="33223"/>
                </a:lnTo>
                <a:lnTo>
                  <a:pt x="635" y="32588"/>
                </a:lnTo>
                <a:lnTo>
                  <a:pt x="27419" y="0"/>
                </a:lnTo>
                <a:lnTo>
                  <a:pt x="27216" y="381"/>
                </a:lnTo>
                <a:lnTo>
                  <a:pt x="38061" y="381"/>
                </a:lnTo>
                <a:lnTo>
                  <a:pt x="35598" y="4927"/>
                </a:lnTo>
                <a:lnTo>
                  <a:pt x="35077" y="5676"/>
                </a:lnTo>
                <a:lnTo>
                  <a:pt x="12344" y="33223"/>
                </a:lnTo>
                <a:close/>
              </a:path>
            </a:pathLst>
          </a:custGeom>
          <a:solidFill>
            <a:srgbClr val="C1C1C1"/>
          </a:solidFill>
        </p:spPr>
        <p:txBody>
          <a:bodyPr wrap="square" lIns="0" tIns="0" rIns="0" bIns="0" rtlCol="0"/>
          <a:lstStyle/>
          <a:p/>
        </p:txBody>
      </p:sp>
      <p:sp>
        <p:nvSpPr>
          <p:cNvPr id="179" name="object 179"/>
          <p:cNvSpPr/>
          <p:nvPr/>
        </p:nvSpPr>
        <p:spPr>
          <a:xfrm>
            <a:off x="7742897" y="3374034"/>
            <a:ext cx="635" cy="635"/>
          </a:xfrm>
          <a:custGeom>
            <a:avLst/>
            <a:gdLst/>
            <a:ahLst/>
            <a:cxnLst/>
            <a:rect l="l" t="t" r="r" b="b"/>
            <a:pathLst>
              <a:path w="634" h="635">
                <a:moveTo>
                  <a:pt x="647" y="634"/>
                </a:moveTo>
                <a:lnTo>
                  <a:pt x="0" y="0"/>
                </a:lnTo>
                <a:lnTo>
                  <a:pt x="380" y="317"/>
                </a:lnTo>
                <a:lnTo>
                  <a:pt x="647" y="634"/>
                </a:lnTo>
                <a:close/>
              </a:path>
            </a:pathLst>
          </a:custGeom>
          <a:solidFill>
            <a:srgbClr val="C1C1C1"/>
          </a:solidFill>
        </p:spPr>
        <p:txBody>
          <a:bodyPr wrap="square" lIns="0" tIns="0" rIns="0" bIns="0" rtlCol="0"/>
          <a:lstStyle/>
          <a:p/>
        </p:txBody>
      </p:sp>
      <p:sp>
        <p:nvSpPr>
          <p:cNvPr id="180" name="object 180"/>
          <p:cNvSpPr/>
          <p:nvPr/>
        </p:nvSpPr>
        <p:spPr>
          <a:xfrm>
            <a:off x="11847474" y="3374034"/>
            <a:ext cx="635" cy="635"/>
          </a:xfrm>
          <a:custGeom>
            <a:avLst/>
            <a:gdLst/>
            <a:ahLst/>
            <a:cxnLst/>
            <a:rect l="l" t="t" r="r" b="b"/>
            <a:pathLst>
              <a:path w="634" h="635">
                <a:moveTo>
                  <a:pt x="0" y="634"/>
                </a:moveTo>
                <a:lnTo>
                  <a:pt x="279" y="292"/>
                </a:lnTo>
                <a:lnTo>
                  <a:pt x="635" y="0"/>
                </a:lnTo>
                <a:lnTo>
                  <a:pt x="0" y="634"/>
                </a:lnTo>
                <a:close/>
              </a:path>
            </a:pathLst>
          </a:custGeom>
          <a:solidFill>
            <a:srgbClr val="C1C1C1"/>
          </a:solidFill>
        </p:spPr>
        <p:txBody>
          <a:bodyPr wrap="square" lIns="0" tIns="0" rIns="0" bIns="0" rtlCol="0"/>
          <a:lstStyle/>
          <a:p/>
        </p:txBody>
      </p:sp>
      <p:sp>
        <p:nvSpPr>
          <p:cNvPr id="181" name="object 181"/>
          <p:cNvSpPr/>
          <p:nvPr/>
        </p:nvSpPr>
        <p:spPr>
          <a:xfrm>
            <a:off x="11814886" y="3374326"/>
            <a:ext cx="45085" cy="27305"/>
          </a:xfrm>
          <a:custGeom>
            <a:avLst/>
            <a:gdLst/>
            <a:ahLst/>
            <a:cxnLst/>
            <a:rect l="l" t="t" r="r" b="b"/>
            <a:pathLst>
              <a:path w="45084" h="27304">
                <a:moveTo>
                  <a:pt x="0" y="27127"/>
                </a:moveTo>
                <a:lnTo>
                  <a:pt x="32867" y="0"/>
                </a:lnTo>
                <a:lnTo>
                  <a:pt x="32588" y="342"/>
                </a:lnTo>
                <a:lnTo>
                  <a:pt x="44932" y="342"/>
                </a:lnTo>
                <a:lnTo>
                  <a:pt x="39928" y="6413"/>
                </a:lnTo>
                <a:lnTo>
                  <a:pt x="39293" y="7048"/>
                </a:lnTo>
                <a:lnTo>
                  <a:pt x="15201" y="26924"/>
                </a:lnTo>
                <a:lnTo>
                  <a:pt x="380" y="26924"/>
                </a:lnTo>
                <a:lnTo>
                  <a:pt x="0" y="27127"/>
                </a:lnTo>
                <a:close/>
              </a:path>
            </a:pathLst>
          </a:custGeom>
          <a:solidFill>
            <a:srgbClr val="C1C1C1"/>
          </a:solidFill>
        </p:spPr>
        <p:txBody>
          <a:bodyPr wrap="square" lIns="0" tIns="0" rIns="0" bIns="0" rtlCol="0"/>
          <a:lstStyle/>
          <a:p/>
        </p:txBody>
      </p:sp>
      <p:sp>
        <p:nvSpPr>
          <p:cNvPr id="182" name="object 182"/>
          <p:cNvSpPr/>
          <p:nvPr/>
        </p:nvSpPr>
        <p:spPr>
          <a:xfrm>
            <a:off x="7775752" y="3401250"/>
            <a:ext cx="1270" cy="635"/>
          </a:xfrm>
          <a:custGeom>
            <a:avLst/>
            <a:gdLst/>
            <a:ahLst/>
            <a:cxnLst/>
            <a:rect l="l" t="t" r="r" b="b"/>
            <a:pathLst>
              <a:path w="1270" h="635">
                <a:moveTo>
                  <a:pt x="761" y="520"/>
                </a:moveTo>
                <a:lnTo>
                  <a:pt x="0" y="0"/>
                </a:lnTo>
                <a:lnTo>
                  <a:pt x="380" y="203"/>
                </a:lnTo>
                <a:lnTo>
                  <a:pt x="761" y="520"/>
                </a:lnTo>
                <a:close/>
              </a:path>
            </a:pathLst>
          </a:custGeom>
          <a:solidFill>
            <a:srgbClr val="C1C1C1"/>
          </a:solidFill>
        </p:spPr>
        <p:txBody>
          <a:bodyPr wrap="square" lIns="0" tIns="0" rIns="0" bIns="0" rtlCol="0"/>
          <a:lstStyle/>
          <a:p/>
        </p:txBody>
      </p:sp>
      <p:sp>
        <p:nvSpPr>
          <p:cNvPr id="183" name="object 183"/>
          <p:cNvSpPr/>
          <p:nvPr/>
        </p:nvSpPr>
        <p:spPr>
          <a:xfrm>
            <a:off x="7775752" y="3401250"/>
            <a:ext cx="635" cy="635"/>
          </a:xfrm>
          <a:custGeom>
            <a:avLst/>
            <a:gdLst/>
            <a:ahLst/>
            <a:cxnLst/>
            <a:rect l="l" t="t" r="r" b="b"/>
            <a:pathLst>
              <a:path w="634" h="635">
                <a:moveTo>
                  <a:pt x="380" y="203"/>
                </a:moveTo>
                <a:lnTo>
                  <a:pt x="0" y="0"/>
                </a:lnTo>
                <a:lnTo>
                  <a:pt x="380" y="203"/>
                </a:lnTo>
                <a:close/>
              </a:path>
            </a:pathLst>
          </a:custGeom>
          <a:solidFill>
            <a:srgbClr val="C1C1C1"/>
          </a:solidFill>
        </p:spPr>
        <p:txBody>
          <a:bodyPr wrap="square" lIns="0" tIns="0" rIns="0" bIns="0" rtlCol="0"/>
          <a:lstStyle/>
          <a:p/>
        </p:txBody>
      </p:sp>
      <p:sp>
        <p:nvSpPr>
          <p:cNvPr id="184" name="object 184"/>
          <p:cNvSpPr/>
          <p:nvPr/>
        </p:nvSpPr>
        <p:spPr>
          <a:xfrm>
            <a:off x="11814505" y="3401250"/>
            <a:ext cx="1270" cy="635"/>
          </a:xfrm>
          <a:custGeom>
            <a:avLst/>
            <a:gdLst/>
            <a:ahLst/>
            <a:cxnLst/>
            <a:rect l="l" t="t" r="r" b="b"/>
            <a:pathLst>
              <a:path w="1270" h="635">
                <a:moveTo>
                  <a:pt x="0" y="520"/>
                </a:moveTo>
                <a:lnTo>
                  <a:pt x="381" y="203"/>
                </a:lnTo>
                <a:lnTo>
                  <a:pt x="762" y="0"/>
                </a:lnTo>
                <a:lnTo>
                  <a:pt x="0" y="520"/>
                </a:lnTo>
                <a:close/>
              </a:path>
            </a:pathLst>
          </a:custGeom>
          <a:solidFill>
            <a:srgbClr val="C1C1C1"/>
          </a:solidFill>
        </p:spPr>
        <p:txBody>
          <a:bodyPr wrap="square" lIns="0" tIns="0" rIns="0" bIns="0" rtlCol="0"/>
          <a:lstStyle/>
          <a:p/>
        </p:txBody>
      </p:sp>
      <p:sp>
        <p:nvSpPr>
          <p:cNvPr id="185" name="object 185"/>
          <p:cNvSpPr/>
          <p:nvPr/>
        </p:nvSpPr>
        <p:spPr>
          <a:xfrm>
            <a:off x="11814505" y="3401510"/>
            <a:ext cx="15875" cy="0"/>
          </a:xfrm>
          <a:custGeom>
            <a:avLst/>
            <a:gdLst/>
            <a:ahLst/>
            <a:cxnLst/>
            <a:rect l="l" t="t" r="r" b="b"/>
            <a:pathLst>
              <a:path w="15875">
                <a:moveTo>
                  <a:pt x="0" y="0"/>
                </a:moveTo>
                <a:lnTo>
                  <a:pt x="15582" y="0"/>
                </a:lnTo>
              </a:path>
            </a:pathLst>
          </a:custGeom>
          <a:ln w="3175">
            <a:solidFill>
              <a:srgbClr val="C1C1C1"/>
            </a:solidFill>
          </a:ln>
        </p:spPr>
        <p:txBody>
          <a:bodyPr wrap="square" lIns="0" tIns="0" rIns="0" bIns="0" rtlCol="0"/>
          <a:lstStyle/>
          <a:p/>
        </p:txBody>
      </p:sp>
      <p:sp>
        <p:nvSpPr>
          <p:cNvPr id="186" name="object 186"/>
          <p:cNvSpPr/>
          <p:nvPr/>
        </p:nvSpPr>
        <p:spPr>
          <a:xfrm>
            <a:off x="7776133" y="3401453"/>
            <a:ext cx="635" cy="635"/>
          </a:xfrm>
          <a:custGeom>
            <a:avLst/>
            <a:gdLst/>
            <a:ahLst/>
            <a:cxnLst/>
            <a:rect l="l" t="t" r="r" b="b"/>
            <a:pathLst>
              <a:path w="634" h="635">
                <a:moveTo>
                  <a:pt x="571" y="317"/>
                </a:moveTo>
                <a:lnTo>
                  <a:pt x="380" y="317"/>
                </a:lnTo>
                <a:lnTo>
                  <a:pt x="0" y="0"/>
                </a:lnTo>
                <a:lnTo>
                  <a:pt x="571" y="317"/>
                </a:lnTo>
                <a:close/>
              </a:path>
            </a:pathLst>
          </a:custGeom>
          <a:solidFill>
            <a:srgbClr val="C1C1C1"/>
          </a:solidFill>
        </p:spPr>
        <p:txBody>
          <a:bodyPr wrap="square" lIns="0" tIns="0" rIns="0" bIns="0" rtlCol="0"/>
          <a:lstStyle/>
          <a:p/>
        </p:txBody>
      </p:sp>
      <p:sp>
        <p:nvSpPr>
          <p:cNvPr id="187" name="object 187"/>
          <p:cNvSpPr/>
          <p:nvPr/>
        </p:nvSpPr>
        <p:spPr>
          <a:xfrm>
            <a:off x="11777141" y="3401453"/>
            <a:ext cx="52705" cy="20955"/>
          </a:xfrm>
          <a:custGeom>
            <a:avLst/>
            <a:gdLst/>
            <a:ahLst/>
            <a:cxnLst/>
            <a:rect l="l" t="t" r="r" b="b"/>
            <a:pathLst>
              <a:path w="52704" h="20954">
                <a:moveTo>
                  <a:pt x="0" y="20510"/>
                </a:moveTo>
                <a:lnTo>
                  <a:pt x="37744" y="0"/>
                </a:lnTo>
                <a:lnTo>
                  <a:pt x="37363" y="317"/>
                </a:lnTo>
                <a:lnTo>
                  <a:pt x="52311" y="317"/>
                </a:lnTo>
                <a:lnTo>
                  <a:pt x="43421" y="7658"/>
                </a:lnTo>
                <a:lnTo>
                  <a:pt x="42672" y="8166"/>
                </a:lnTo>
                <a:lnTo>
                  <a:pt x="20180" y="20383"/>
                </a:lnTo>
                <a:lnTo>
                  <a:pt x="406" y="20383"/>
                </a:lnTo>
                <a:lnTo>
                  <a:pt x="0" y="20510"/>
                </a:lnTo>
                <a:close/>
              </a:path>
            </a:pathLst>
          </a:custGeom>
          <a:solidFill>
            <a:srgbClr val="C1C1C1"/>
          </a:solidFill>
        </p:spPr>
        <p:txBody>
          <a:bodyPr wrap="square" lIns="0" tIns="0" rIns="0" bIns="0" rtlCol="0"/>
          <a:lstStyle/>
          <a:p/>
        </p:txBody>
      </p:sp>
      <p:sp>
        <p:nvSpPr>
          <p:cNvPr id="188" name="object 188"/>
          <p:cNvSpPr/>
          <p:nvPr/>
        </p:nvSpPr>
        <p:spPr>
          <a:xfrm>
            <a:off x="7813471" y="3421837"/>
            <a:ext cx="1270" cy="635"/>
          </a:xfrm>
          <a:custGeom>
            <a:avLst/>
            <a:gdLst/>
            <a:ahLst/>
            <a:cxnLst/>
            <a:rect l="l" t="t" r="r" b="b"/>
            <a:pathLst>
              <a:path w="1270" h="635">
                <a:moveTo>
                  <a:pt x="850" y="368"/>
                </a:moveTo>
                <a:lnTo>
                  <a:pt x="0" y="0"/>
                </a:lnTo>
                <a:lnTo>
                  <a:pt x="406" y="127"/>
                </a:lnTo>
                <a:lnTo>
                  <a:pt x="850" y="368"/>
                </a:lnTo>
                <a:close/>
              </a:path>
            </a:pathLst>
          </a:custGeom>
          <a:solidFill>
            <a:srgbClr val="C1C1C1"/>
          </a:solidFill>
        </p:spPr>
        <p:txBody>
          <a:bodyPr wrap="square" lIns="0" tIns="0" rIns="0" bIns="0" rtlCol="0"/>
          <a:lstStyle/>
          <a:p/>
        </p:txBody>
      </p:sp>
      <p:sp>
        <p:nvSpPr>
          <p:cNvPr id="189" name="object 189"/>
          <p:cNvSpPr/>
          <p:nvPr/>
        </p:nvSpPr>
        <p:spPr>
          <a:xfrm>
            <a:off x="7813471" y="3421837"/>
            <a:ext cx="635" cy="635"/>
          </a:xfrm>
          <a:custGeom>
            <a:avLst/>
            <a:gdLst/>
            <a:ahLst/>
            <a:cxnLst/>
            <a:rect l="l" t="t" r="r" b="b"/>
            <a:pathLst>
              <a:path w="634" h="635">
                <a:moveTo>
                  <a:pt x="406" y="127"/>
                </a:moveTo>
                <a:lnTo>
                  <a:pt x="0" y="0"/>
                </a:lnTo>
                <a:lnTo>
                  <a:pt x="165" y="0"/>
                </a:lnTo>
                <a:lnTo>
                  <a:pt x="406" y="127"/>
                </a:lnTo>
                <a:close/>
              </a:path>
            </a:pathLst>
          </a:custGeom>
          <a:solidFill>
            <a:srgbClr val="C1C1C1"/>
          </a:solidFill>
        </p:spPr>
        <p:txBody>
          <a:bodyPr wrap="square" lIns="0" tIns="0" rIns="0" bIns="0" rtlCol="0"/>
          <a:lstStyle/>
          <a:p/>
        </p:txBody>
      </p:sp>
      <p:sp>
        <p:nvSpPr>
          <p:cNvPr id="190" name="object 190"/>
          <p:cNvSpPr/>
          <p:nvPr/>
        </p:nvSpPr>
        <p:spPr>
          <a:xfrm>
            <a:off x="11776697" y="3421837"/>
            <a:ext cx="1270" cy="635"/>
          </a:xfrm>
          <a:custGeom>
            <a:avLst/>
            <a:gdLst/>
            <a:ahLst/>
            <a:cxnLst/>
            <a:rect l="l" t="t" r="r" b="b"/>
            <a:pathLst>
              <a:path w="1270" h="635">
                <a:moveTo>
                  <a:pt x="0" y="368"/>
                </a:moveTo>
                <a:lnTo>
                  <a:pt x="444" y="127"/>
                </a:lnTo>
                <a:lnTo>
                  <a:pt x="850" y="0"/>
                </a:lnTo>
                <a:lnTo>
                  <a:pt x="0" y="368"/>
                </a:lnTo>
                <a:close/>
              </a:path>
            </a:pathLst>
          </a:custGeom>
          <a:solidFill>
            <a:srgbClr val="C1C1C1"/>
          </a:solidFill>
        </p:spPr>
        <p:txBody>
          <a:bodyPr wrap="square" lIns="0" tIns="0" rIns="0" bIns="0" rtlCol="0"/>
          <a:lstStyle/>
          <a:p/>
        </p:txBody>
      </p:sp>
      <p:sp>
        <p:nvSpPr>
          <p:cNvPr id="191" name="object 191"/>
          <p:cNvSpPr/>
          <p:nvPr/>
        </p:nvSpPr>
        <p:spPr>
          <a:xfrm>
            <a:off x="11776697" y="3422021"/>
            <a:ext cx="20955" cy="0"/>
          </a:xfrm>
          <a:custGeom>
            <a:avLst/>
            <a:gdLst/>
            <a:ahLst/>
            <a:cxnLst/>
            <a:rect l="l" t="t" r="r" b="b"/>
            <a:pathLst>
              <a:path w="20954">
                <a:moveTo>
                  <a:pt x="0" y="0"/>
                </a:moveTo>
                <a:lnTo>
                  <a:pt x="20624" y="0"/>
                </a:lnTo>
              </a:path>
            </a:pathLst>
          </a:custGeom>
          <a:ln w="3175">
            <a:solidFill>
              <a:srgbClr val="C1C1C1"/>
            </a:solidFill>
          </a:ln>
        </p:spPr>
        <p:txBody>
          <a:bodyPr wrap="square" lIns="0" tIns="0" rIns="0" bIns="0" rtlCol="0"/>
          <a:lstStyle/>
          <a:p/>
        </p:txBody>
      </p:sp>
      <p:sp>
        <p:nvSpPr>
          <p:cNvPr id="192" name="object 192"/>
          <p:cNvSpPr/>
          <p:nvPr/>
        </p:nvSpPr>
        <p:spPr>
          <a:xfrm>
            <a:off x="7813878" y="3421964"/>
            <a:ext cx="1270" cy="635"/>
          </a:xfrm>
          <a:custGeom>
            <a:avLst/>
            <a:gdLst/>
            <a:ahLst/>
            <a:cxnLst/>
            <a:rect l="l" t="t" r="r" b="b"/>
            <a:pathLst>
              <a:path w="1270" h="635">
                <a:moveTo>
                  <a:pt x="774" y="241"/>
                </a:moveTo>
                <a:lnTo>
                  <a:pt x="444" y="241"/>
                </a:lnTo>
                <a:lnTo>
                  <a:pt x="0" y="0"/>
                </a:lnTo>
                <a:lnTo>
                  <a:pt x="774" y="241"/>
                </a:lnTo>
                <a:close/>
              </a:path>
            </a:pathLst>
          </a:custGeom>
          <a:solidFill>
            <a:srgbClr val="C1C1C1"/>
          </a:solidFill>
        </p:spPr>
        <p:txBody>
          <a:bodyPr wrap="square" lIns="0" tIns="0" rIns="0" bIns="0" rtlCol="0"/>
          <a:lstStyle/>
          <a:p/>
        </p:txBody>
      </p:sp>
      <p:sp>
        <p:nvSpPr>
          <p:cNvPr id="193" name="object 193"/>
          <p:cNvSpPr/>
          <p:nvPr/>
        </p:nvSpPr>
        <p:spPr>
          <a:xfrm>
            <a:off x="11735396" y="3421964"/>
            <a:ext cx="61594" cy="13335"/>
          </a:xfrm>
          <a:custGeom>
            <a:avLst/>
            <a:gdLst/>
            <a:ahLst/>
            <a:cxnLst/>
            <a:rect l="l" t="t" r="r" b="b"/>
            <a:pathLst>
              <a:path w="61595" h="13335">
                <a:moveTo>
                  <a:pt x="0" y="12966"/>
                </a:moveTo>
                <a:lnTo>
                  <a:pt x="41744" y="0"/>
                </a:lnTo>
                <a:lnTo>
                  <a:pt x="41300" y="241"/>
                </a:lnTo>
                <a:lnTo>
                  <a:pt x="61252" y="241"/>
                </a:lnTo>
                <a:lnTo>
                  <a:pt x="45847" y="8610"/>
                </a:lnTo>
                <a:lnTo>
                  <a:pt x="44983" y="8966"/>
                </a:lnTo>
                <a:lnTo>
                  <a:pt x="32270" y="12915"/>
                </a:lnTo>
                <a:lnTo>
                  <a:pt x="0" y="12966"/>
                </a:lnTo>
                <a:close/>
              </a:path>
            </a:pathLst>
          </a:custGeom>
          <a:solidFill>
            <a:srgbClr val="C1C1C1"/>
          </a:solidFill>
        </p:spPr>
        <p:txBody>
          <a:bodyPr wrap="square" lIns="0" tIns="0" rIns="0" bIns="0" rtlCol="0"/>
          <a:lstStyle/>
          <a:p/>
        </p:txBody>
      </p:sp>
      <p:sp>
        <p:nvSpPr>
          <p:cNvPr id="194" name="object 194"/>
          <p:cNvSpPr/>
          <p:nvPr/>
        </p:nvSpPr>
        <p:spPr>
          <a:xfrm>
            <a:off x="7855153" y="3434880"/>
            <a:ext cx="1270" cy="635"/>
          </a:xfrm>
          <a:custGeom>
            <a:avLst/>
            <a:gdLst/>
            <a:ahLst/>
            <a:cxnLst/>
            <a:rect l="l" t="t" r="r" b="b"/>
            <a:pathLst>
              <a:path w="1270" h="635">
                <a:moveTo>
                  <a:pt x="927" y="190"/>
                </a:moveTo>
                <a:lnTo>
                  <a:pt x="0" y="0"/>
                </a:lnTo>
                <a:lnTo>
                  <a:pt x="457" y="50"/>
                </a:lnTo>
                <a:lnTo>
                  <a:pt x="927" y="190"/>
                </a:lnTo>
                <a:close/>
              </a:path>
            </a:pathLst>
          </a:custGeom>
          <a:solidFill>
            <a:srgbClr val="C1C1C1"/>
          </a:solidFill>
        </p:spPr>
        <p:txBody>
          <a:bodyPr wrap="square" lIns="0" tIns="0" rIns="0" bIns="0" rtlCol="0"/>
          <a:lstStyle/>
          <a:p/>
        </p:txBody>
      </p:sp>
      <p:sp>
        <p:nvSpPr>
          <p:cNvPr id="195" name="object 195"/>
          <p:cNvSpPr/>
          <p:nvPr/>
        </p:nvSpPr>
        <p:spPr>
          <a:xfrm>
            <a:off x="11734939" y="3434880"/>
            <a:ext cx="1270" cy="635"/>
          </a:xfrm>
          <a:custGeom>
            <a:avLst/>
            <a:gdLst/>
            <a:ahLst/>
            <a:cxnLst/>
            <a:rect l="l" t="t" r="r" b="b"/>
            <a:pathLst>
              <a:path w="1270" h="635">
                <a:moveTo>
                  <a:pt x="0" y="190"/>
                </a:moveTo>
                <a:lnTo>
                  <a:pt x="457" y="50"/>
                </a:lnTo>
                <a:lnTo>
                  <a:pt x="927" y="0"/>
                </a:lnTo>
                <a:lnTo>
                  <a:pt x="0" y="190"/>
                </a:lnTo>
                <a:close/>
              </a:path>
            </a:pathLst>
          </a:custGeom>
          <a:solidFill>
            <a:srgbClr val="C1C1C1"/>
          </a:solidFill>
        </p:spPr>
        <p:txBody>
          <a:bodyPr wrap="square" lIns="0" tIns="0" rIns="0" bIns="0" rtlCol="0"/>
          <a:lstStyle/>
          <a:p/>
        </p:txBody>
      </p:sp>
      <p:sp>
        <p:nvSpPr>
          <p:cNvPr id="196" name="object 196"/>
          <p:cNvSpPr/>
          <p:nvPr/>
        </p:nvSpPr>
        <p:spPr>
          <a:xfrm>
            <a:off x="11734939" y="3434975"/>
            <a:ext cx="33020" cy="0"/>
          </a:xfrm>
          <a:custGeom>
            <a:avLst/>
            <a:gdLst/>
            <a:ahLst/>
            <a:cxnLst/>
            <a:rect l="l" t="t" r="r" b="b"/>
            <a:pathLst>
              <a:path w="33020">
                <a:moveTo>
                  <a:pt x="0" y="0"/>
                </a:moveTo>
                <a:lnTo>
                  <a:pt x="32727" y="0"/>
                </a:lnTo>
              </a:path>
            </a:pathLst>
          </a:custGeom>
          <a:ln w="3175">
            <a:solidFill>
              <a:srgbClr val="C1C1C1"/>
            </a:solidFill>
          </a:ln>
        </p:spPr>
        <p:txBody>
          <a:bodyPr wrap="square" lIns="0" tIns="0" rIns="0" bIns="0" rtlCol="0"/>
          <a:lstStyle/>
          <a:p/>
        </p:txBody>
      </p:sp>
      <p:sp>
        <p:nvSpPr>
          <p:cNvPr id="197" name="object 197"/>
          <p:cNvSpPr/>
          <p:nvPr/>
        </p:nvSpPr>
        <p:spPr>
          <a:xfrm>
            <a:off x="7855610" y="3435000"/>
            <a:ext cx="1905" cy="0"/>
          </a:xfrm>
          <a:custGeom>
            <a:avLst/>
            <a:gdLst/>
            <a:ahLst/>
            <a:cxnLst/>
            <a:rect l="l" t="t" r="r" b="b"/>
            <a:pathLst>
              <a:path w="1904">
                <a:moveTo>
                  <a:pt x="0" y="0"/>
                </a:moveTo>
                <a:lnTo>
                  <a:pt x="1422" y="0"/>
                </a:lnTo>
              </a:path>
            </a:pathLst>
          </a:custGeom>
          <a:ln w="3175">
            <a:solidFill>
              <a:srgbClr val="C1C1C1"/>
            </a:solidFill>
          </a:ln>
        </p:spPr>
        <p:txBody>
          <a:bodyPr wrap="square" lIns="0" tIns="0" rIns="0" bIns="0" rtlCol="0"/>
          <a:lstStyle/>
          <a:p/>
        </p:txBody>
      </p:sp>
      <p:sp>
        <p:nvSpPr>
          <p:cNvPr id="198" name="object 198"/>
          <p:cNvSpPr/>
          <p:nvPr/>
        </p:nvSpPr>
        <p:spPr>
          <a:xfrm>
            <a:off x="11690121" y="3437216"/>
            <a:ext cx="77470" cy="0"/>
          </a:xfrm>
          <a:custGeom>
            <a:avLst/>
            <a:gdLst/>
            <a:ahLst/>
            <a:cxnLst/>
            <a:rect l="l" t="t" r="r" b="b"/>
            <a:pathLst>
              <a:path w="77470">
                <a:moveTo>
                  <a:pt x="0" y="0"/>
                </a:moveTo>
                <a:lnTo>
                  <a:pt x="76936" y="0"/>
                </a:lnTo>
              </a:path>
            </a:pathLst>
          </a:custGeom>
          <a:ln w="4572">
            <a:solidFill>
              <a:srgbClr val="C1C1C1"/>
            </a:solidFill>
          </a:ln>
        </p:spPr>
        <p:txBody>
          <a:bodyPr wrap="square" lIns="0" tIns="0" rIns="0" bIns="0" rtlCol="0"/>
          <a:lstStyle/>
          <a:p/>
        </p:txBody>
      </p:sp>
      <p:sp>
        <p:nvSpPr>
          <p:cNvPr id="199" name="object 199"/>
          <p:cNvSpPr/>
          <p:nvPr/>
        </p:nvSpPr>
        <p:spPr>
          <a:xfrm>
            <a:off x="7900644" y="3439490"/>
            <a:ext cx="3790315" cy="0"/>
          </a:xfrm>
          <a:custGeom>
            <a:avLst/>
            <a:gdLst/>
            <a:ahLst/>
            <a:cxnLst/>
            <a:rect l="l" t="t" r="r" b="b"/>
            <a:pathLst>
              <a:path w="3790315">
                <a:moveTo>
                  <a:pt x="0" y="0"/>
                </a:moveTo>
                <a:lnTo>
                  <a:pt x="3789730" y="0"/>
                </a:lnTo>
              </a:path>
            </a:pathLst>
          </a:custGeom>
          <a:ln w="3175">
            <a:solidFill>
              <a:srgbClr val="C1C1C1"/>
            </a:solidFill>
          </a:ln>
        </p:spPr>
        <p:txBody>
          <a:bodyPr wrap="square" lIns="0" tIns="0" rIns="0" bIns="0" rtlCol="0"/>
          <a:lstStyle/>
          <a:p/>
        </p:txBody>
      </p:sp>
      <p:sp>
        <p:nvSpPr>
          <p:cNvPr id="200" name="object 200"/>
          <p:cNvSpPr txBox="1"/>
          <p:nvPr/>
        </p:nvSpPr>
        <p:spPr>
          <a:xfrm>
            <a:off x="7820406" y="2291826"/>
            <a:ext cx="3930015" cy="869315"/>
          </a:xfrm>
          <a:prstGeom prst="rect">
            <a:avLst/>
          </a:prstGeom>
        </p:spPr>
        <p:txBody>
          <a:bodyPr vert="horz" wrap="square" lIns="0" tIns="0" rIns="0" bIns="0" rtlCol="0">
            <a:spAutoFit/>
          </a:bodyPr>
          <a:lstStyle/>
          <a:p>
            <a:pPr marL="12700" marR="5080" algn="just">
              <a:lnSpc>
                <a:spcPct val="101000"/>
              </a:lnSpc>
            </a:pPr>
            <a:r>
              <a:rPr sz="1400" dirty="0">
                <a:latin typeface="Arial Unicode MS" panose="020B0604020202020204" charset="-122"/>
                <a:cs typeface="Arial Unicode MS" panose="020B0604020202020204" charset="-122"/>
              </a:rPr>
              <a:t>企业取得研发过程中形</a:t>
            </a:r>
            <a:r>
              <a:rPr sz="1400" spc="-15" dirty="0">
                <a:latin typeface="Arial Unicode MS" panose="020B0604020202020204" charset="-122"/>
                <a:cs typeface="Arial Unicode MS" panose="020B0604020202020204" charset="-122"/>
              </a:rPr>
              <a:t>成</a:t>
            </a:r>
            <a:r>
              <a:rPr sz="1400" dirty="0">
                <a:latin typeface="Arial Unicode MS" panose="020B0604020202020204" charset="-122"/>
                <a:cs typeface="Arial Unicode MS" panose="020B0604020202020204" charset="-122"/>
              </a:rPr>
              <a:t>的下</a:t>
            </a:r>
            <a:r>
              <a:rPr sz="1400" spc="-15" dirty="0">
                <a:latin typeface="Arial Unicode MS" panose="020B0604020202020204" charset="-122"/>
                <a:cs typeface="Arial Unicode MS" panose="020B0604020202020204" charset="-122"/>
              </a:rPr>
              <a:t>脚</a:t>
            </a:r>
            <a:r>
              <a:rPr sz="1400" dirty="0">
                <a:latin typeface="Arial Unicode MS" panose="020B0604020202020204" charset="-122"/>
                <a:cs typeface="Arial Unicode MS" panose="020B0604020202020204" charset="-122"/>
              </a:rPr>
              <a:t>料、</a:t>
            </a:r>
            <a:r>
              <a:rPr sz="1400" spc="-15" dirty="0">
                <a:latin typeface="Arial Unicode MS" panose="020B0604020202020204" charset="-122"/>
                <a:cs typeface="Arial Unicode MS" panose="020B0604020202020204" charset="-122"/>
              </a:rPr>
              <a:t>残</a:t>
            </a:r>
            <a:r>
              <a:rPr sz="1400" dirty="0">
                <a:latin typeface="Arial Unicode MS" panose="020B0604020202020204" charset="-122"/>
                <a:cs typeface="Arial Unicode MS" panose="020B0604020202020204" charset="-122"/>
              </a:rPr>
              <a:t>次品</a:t>
            </a:r>
            <a:r>
              <a:rPr sz="1400" spc="-15" dirty="0">
                <a:latin typeface="Arial Unicode MS" panose="020B0604020202020204" charset="-122"/>
                <a:cs typeface="Arial Unicode MS" panose="020B0604020202020204" charset="-122"/>
              </a:rPr>
              <a:t>、</a:t>
            </a:r>
            <a:r>
              <a:rPr sz="1400" dirty="0">
                <a:latin typeface="Arial Unicode MS" panose="020B0604020202020204" charset="-122"/>
                <a:cs typeface="Arial Unicode MS" panose="020B0604020202020204" charset="-122"/>
              </a:rPr>
              <a:t>中</a:t>
            </a:r>
            <a:r>
              <a:rPr sz="1400" dirty="0">
                <a:latin typeface="Arial Unicode MS" panose="020B0604020202020204" charset="-122"/>
                <a:cs typeface="Arial Unicode MS" panose="020B0604020202020204" charset="-122"/>
              </a:rPr>
              <a:t>间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试制品等特殊收入，在</a:t>
            </a:r>
            <a:r>
              <a:rPr sz="1400" spc="-15" dirty="0">
                <a:latin typeface="Arial Unicode MS" panose="020B0604020202020204" charset="-122"/>
                <a:cs typeface="Arial Unicode MS" panose="020B0604020202020204" charset="-122"/>
              </a:rPr>
              <a:t>计</a:t>
            </a:r>
            <a:r>
              <a:rPr sz="1400" dirty="0">
                <a:latin typeface="Arial Unicode MS" panose="020B0604020202020204" charset="-122"/>
                <a:cs typeface="Arial Unicode MS" panose="020B0604020202020204" charset="-122"/>
              </a:rPr>
              <a:t>算确</a:t>
            </a:r>
            <a:r>
              <a:rPr sz="1400" spc="-15" dirty="0">
                <a:latin typeface="Arial Unicode MS" panose="020B0604020202020204" charset="-122"/>
                <a:cs typeface="Arial Unicode MS" panose="020B0604020202020204" charset="-122"/>
              </a:rPr>
              <a:t>认</a:t>
            </a:r>
            <a:r>
              <a:rPr sz="1400" dirty="0">
                <a:latin typeface="Arial Unicode MS" panose="020B0604020202020204" charset="-122"/>
                <a:cs typeface="Arial Unicode MS" panose="020B0604020202020204" charset="-122"/>
              </a:rPr>
              <a:t>收入</a:t>
            </a:r>
            <a:r>
              <a:rPr sz="1400" spc="-15" dirty="0">
                <a:latin typeface="Arial Unicode MS" panose="020B0604020202020204" charset="-122"/>
                <a:cs typeface="Arial Unicode MS" panose="020B0604020202020204" charset="-122"/>
              </a:rPr>
              <a:t>当</a:t>
            </a:r>
            <a:r>
              <a:rPr sz="1400" dirty="0">
                <a:latin typeface="Arial Unicode MS" panose="020B0604020202020204" charset="-122"/>
                <a:cs typeface="Arial Unicode MS" panose="020B0604020202020204" charset="-122"/>
              </a:rPr>
              <a:t>年的</a:t>
            </a:r>
            <a:r>
              <a:rPr sz="1400" spc="-15" dirty="0">
                <a:latin typeface="Arial Unicode MS" panose="020B0604020202020204" charset="-122"/>
                <a:cs typeface="Arial Unicode MS" panose="020B0604020202020204" charset="-122"/>
              </a:rPr>
              <a:t>加</a:t>
            </a:r>
            <a:r>
              <a:rPr sz="1400" dirty="0">
                <a:latin typeface="Arial Unicode MS" panose="020B0604020202020204" charset="-122"/>
                <a:cs typeface="Arial Unicode MS" panose="020B0604020202020204" charset="-122"/>
              </a:rPr>
              <a:t>计</a:t>
            </a:r>
            <a:r>
              <a:rPr sz="1400" dirty="0">
                <a:latin typeface="Arial Unicode MS" panose="020B0604020202020204" charset="-122"/>
                <a:cs typeface="Arial Unicode MS" panose="020B0604020202020204" charset="-122"/>
              </a:rPr>
              <a:t>扣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除研发费用时，应从已</a:t>
            </a:r>
            <a:r>
              <a:rPr sz="1400" spc="-15" dirty="0">
                <a:latin typeface="Arial Unicode MS" panose="020B0604020202020204" charset="-122"/>
                <a:cs typeface="Arial Unicode MS" panose="020B0604020202020204" charset="-122"/>
              </a:rPr>
              <a:t>归</a:t>
            </a:r>
            <a:r>
              <a:rPr sz="1400" dirty="0">
                <a:latin typeface="Arial Unicode MS" panose="020B0604020202020204" charset="-122"/>
                <a:cs typeface="Arial Unicode MS" panose="020B0604020202020204" charset="-122"/>
              </a:rPr>
              <a:t>集研</a:t>
            </a:r>
            <a:r>
              <a:rPr sz="1400" spc="-15" dirty="0">
                <a:latin typeface="Arial Unicode MS" panose="020B0604020202020204" charset="-122"/>
                <a:cs typeface="Arial Unicode MS" panose="020B0604020202020204" charset="-122"/>
              </a:rPr>
              <a:t>发</a:t>
            </a:r>
            <a:r>
              <a:rPr sz="1400" dirty="0">
                <a:latin typeface="Arial Unicode MS" panose="020B0604020202020204" charset="-122"/>
                <a:cs typeface="Arial Unicode MS" panose="020B0604020202020204" charset="-122"/>
              </a:rPr>
              <a:t>费用</a:t>
            </a:r>
            <a:r>
              <a:rPr sz="1400" spc="-15" dirty="0">
                <a:latin typeface="Arial Unicode MS" panose="020B0604020202020204" charset="-122"/>
                <a:cs typeface="Arial Unicode MS" panose="020B0604020202020204" charset="-122"/>
              </a:rPr>
              <a:t>中</a:t>
            </a:r>
            <a:r>
              <a:rPr sz="1400" dirty="0">
                <a:latin typeface="Arial Unicode MS" panose="020B0604020202020204" charset="-122"/>
                <a:cs typeface="Arial Unicode MS" panose="020B0604020202020204" charset="-122"/>
              </a:rPr>
              <a:t>扣减</a:t>
            </a:r>
            <a:r>
              <a:rPr sz="1400" spc="-15" dirty="0">
                <a:latin typeface="Arial Unicode MS" panose="020B0604020202020204" charset="-122"/>
                <a:cs typeface="Arial Unicode MS" panose="020B0604020202020204" charset="-122"/>
              </a:rPr>
              <a:t>该</a:t>
            </a:r>
            <a:r>
              <a:rPr sz="1400" spc="-5" dirty="0">
                <a:latin typeface="Arial Unicode MS" panose="020B0604020202020204" charset="-122"/>
                <a:cs typeface="Arial Unicode MS" panose="020B0604020202020204" charset="-122"/>
              </a:rPr>
              <a:t>特</a:t>
            </a:r>
            <a:r>
              <a:rPr sz="1400" dirty="0">
                <a:latin typeface="Arial Unicode MS" panose="020B0604020202020204" charset="-122"/>
                <a:cs typeface="Arial Unicode MS" panose="020B0604020202020204" charset="-122"/>
              </a:rPr>
              <a:t>殊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收入，不足扣减的，加</a:t>
            </a:r>
            <a:r>
              <a:rPr sz="1400" spc="-15" dirty="0">
                <a:latin typeface="Arial Unicode MS" panose="020B0604020202020204" charset="-122"/>
                <a:cs typeface="Arial Unicode MS" panose="020B0604020202020204" charset="-122"/>
              </a:rPr>
              <a:t>计</a:t>
            </a:r>
            <a:r>
              <a:rPr sz="1400" dirty="0">
                <a:latin typeface="Arial Unicode MS" panose="020B0604020202020204" charset="-122"/>
                <a:cs typeface="Arial Unicode MS" panose="020B0604020202020204" charset="-122"/>
              </a:rPr>
              <a:t>扣除</a:t>
            </a:r>
            <a:r>
              <a:rPr sz="1400" spc="-15" dirty="0">
                <a:latin typeface="Arial Unicode MS" panose="020B0604020202020204" charset="-122"/>
                <a:cs typeface="Arial Unicode MS" panose="020B0604020202020204" charset="-122"/>
              </a:rPr>
              <a:t>研</a:t>
            </a:r>
            <a:r>
              <a:rPr sz="1400" dirty="0">
                <a:latin typeface="Arial Unicode MS" panose="020B0604020202020204" charset="-122"/>
                <a:cs typeface="Arial Unicode MS" panose="020B0604020202020204" charset="-122"/>
              </a:rPr>
              <a:t>发费</a:t>
            </a:r>
            <a:r>
              <a:rPr sz="1400" spc="-15" dirty="0">
                <a:latin typeface="Arial Unicode MS" panose="020B0604020202020204" charset="-122"/>
                <a:cs typeface="Arial Unicode MS" panose="020B0604020202020204" charset="-122"/>
              </a:rPr>
              <a:t>用</a:t>
            </a:r>
            <a:r>
              <a:rPr sz="1400" dirty="0">
                <a:latin typeface="Arial Unicode MS" panose="020B0604020202020204" charset="-122"/>
                <a:cs typeface="Arial Unicode MS" panose="020B0604020202020204" charset="-122"/>
              </a:rPr>
              <a:t>按零</a:t>
            </a:r>
            <a:r>
              <a:rPr sz="1400" spc="-15" dirty="0">
                <a:latin typeface="Arial Unicode MS" panose="020B0604020202020204" charset="-122"/>
                <a:cs typeface="Arial Unicode MS" panose="020B0604020202020204" charset="-122"/>
              </a:rPr>
              <a:t>计</a:t>
            </a:r>
            <a:r>
              <a:rPr sz="1400" dirty="0">
                <a:latin typeface="Arial Unicode MS" panose="020B0604020202020204" charset="-122"/>
                <a:cs typeface="Arial Unicode MS" panose="020B0604020202020204" charset="-122"/>
              </a:rPr>
              <a:t>算</a:t>
            </a:r>
            <a:r>
              <a:rPr sz="1400" spc="5" dirty="0">
                <a:latin typeface="Arial Unicode MS" panose="020B0604020202020204" charset="-122"/>
                <a:cs typeface="Arial Unicode MS" panose="020B0604020202020204" charset="-122"/>
              </a:rPr>
              <a:t>。</a:t>
            </a:r>
            <a:endParaRPr sz="1400">
              <a:latin typeface="Arial Unicode MS" panose="020B0604020202020204" charset="-122"/>
              <a:cs typeface="Arial Unicode MS" panose="020B0604020202020204" charset="-122"/>
            </a:endParaRPr>
          </a:p>
        </p:txBody>
      </p:sp>
      <p:sp>
        <p:nvSpPr>
          <p:cNvPr id="201" name="object 201"/>
          <p:cNvSpPr/>
          <p:nvPr/>
        </p:nvSpPr>
        <p:spPr>
          <a:xfrm>
            <a:off x="6443217" y="3645408"/>
            <a:ext cx="5574030" cy="1594485"/>
          </a:xfrm>
          <a:custGeom>
            <a:avLst/>
            <a:gdLst/>
            <a:ahLst/>
            <a:cxnLst/>
            <a:rect l="l" t="t" r="r" b="b"/>
            <a:pathLst>
              <a:path w="5574030" h="1594485">
                <a:moveTo>
                  <a:pt x="5307838" y="1594103"/>
                </a:moveTo>
                <a:lnTo>
                  <a:pt x="1550670" y="1594103"/>
                </a:lnTo>
                <a:lnTo>
                  <a:pt x="1502917" y="1589824"/>
                </a:lnTo>
                <a:lnTo>
                  <a:pt x="1457985" y="1577479"/>
                </a:lnTo>
                <a:lnTo>
                  <a:pt x="1416596" y="1557820"/>
                </a:lnTo>
                <a:lnTo>
                  <a:pt x="1379512" y="1531607"/>
                </a:lnTo>
                <a:lnTo>
                  <a:pt x="1347482" y="1499577"/>
                </a:lnTo>
                <a:lnTo>
                  <a:pt x="1321269" y="1462493"/>
                </a:lnTo>
                <a:lnTo>
                  <a:pt x="1301610" y="1421104"/>
                </a:lnTo>
                <a:lnTo>
                  <a:pt x="1289265" y="1376159"/>
                </a:lnTo>
                <a:lnTo>
                  <a:pt x="1284986" y="1328419"/>
                </a:lnTo>
                <a:lnTo>
                  <a:pt x="1284986" y="664209"/>
                </a:lnTo>
                <a:lnTo>
                  <a:pt x="0" y="576326"/>
                </a:lnTo>
                <a:lnTo>
                  <a:pt x="1284986" y="265683"/>
                </a:lnTo>
                <a:lnTo>
                  <a:pt x="1289265" y="217944"/>
                </a:lnTo>
                <a:lnTo>
                  <a:pt x="1301610" y="172999"/>
                </a:lnTo>
                <a:lnTo>
                  <a:pt x="1321269" y="131610"/>
                </a:lnTo>
                <a:lnTo>
                  <a:pt x="1347482" y="94526"/>
                </a:lnTo>
                <a:lnTo>
                  <a:pt x="1379512" y="62496"/>
                </a:lnTo>
                <a:lnTo>
                  <a:pt x="1416596" y="36283"/>
                </a:lnTo>
                <a:lnTo>
                  <a:pt x="1457985" y="16624"/>
                </a:lnTo>
                <a:lnTo>
                  <a:pt x="1502917" y="4279"/>
                </a:lnTo>
                <a:lnTo>
                  <a:pt x="1550670" y="0"/>
                </a:lnTo>
                <a:lnTo>
                  <a:pt x="5307838" y="0"/>
                </a:lnTo>
                <a:lnTo>
                  <a:pt x="5355577" y="4279"/>
                </a:lnTo>
                <a:lnTo>
                  <a:pt x="5400522" y="16624"/>
                </a:lnTo>
                <a:lnTo>
                  <a:pt x="5441911" y="36283"/>
                </a:lnTo>
                <a:lnTo>
                  <a:pt x="5478995" y="62496"/>
                </a:lnTo>
                <a:lnTo>
                  <a:pt x="5511012" y="94526"/>
                </a:lnTo>
                <a:lnTo>
                  <a:pt x="5537238" y="131610"/>
                </a:lnTo>
                <a:lnTo>
                  <a:pt x="5556897" y="172999"/>
                </a:lnTo>
                <a:lnTo>
                  <a:pt x="5569242" y="217944"/>
                </a:lnTo>
                <a:lnTo>
                  <a:pt x="5573522" y="265683"/>
                </a:lnTo>
                <a:lnTo>
                  <a:pt x="5573522" y="1328419"/>
                </a:lnTo>
                <a:lnTo>
                  <a:pt x="5569242" y="1376159"/>
                </a:lnTo>
                <a:lnTo>
                  <a:pt x="5556897" y="1421104"/>
                </a:lnTo>
                <a:lnTo>
                  <a:pt x="5537238" y="1462493"/>
                </a:lnTo>
                <a:lnTo>
                  <a:pt x="5511012" y="1499577"/>
                </a:lnTo>
                <a:lnTo>
                  <a:pt x="5478995" y="1531607"/>
                </a:lnTo>
                <a:lnTo>
                  <a:pt x="5441911" y="1557820"/>
                </a:lnTo>
                <a:lnTo>
                  <a:pt x="5400522" y="1577479"/>
                </a:lnTo>
                <a:lnTo>
                  <a:pt x="5355577" y="1589824"/>
                </a:lnTo>
                <a:lnTo>
                  <a:pt x="5307838" y="1594103"/>
                </a:lnTo>
                <a:close/>
              </a:path>
            </a:pathLst>
          </a:custGeom>
          <a:solidFill>
            <a:srgbClr val="C1C1C1"/>
          </a:solidFill>
        </p:spPr>
        <p:txBody>
          <a:bodyPr wrap="square" lIns="0" tIns="0" rIns="0" bIns="0" rtlCol="0"/>
          <a:lstStyle/>
          <a:p/>
        </p:txBody>
      </p:sp>
      <p:sp>
        <p:nvSpPr>
          <p:cNvPr id="202" name="object 202"/>
          <p:cNvSpPr/>
          <p:nvPr/>
        </p:nvSpPr>
        <p:spPr>
          <a:xfrm>
            <a:off x="7723454" y="3640645"/>
            <a:ext cx="4095115" cy="270510"/>
          </a:xfrm>
          <a:custGeom>
            <a:avLst/>
            <a:gdLst/>
            <a:ahLst/>
            <a:cxnLst/>
            <a:rect l="l" t="t" r="r" b="b"/>
            <a:pathLst>
              <a:path w="4095115" h="270510">
                <a:moveTo>
                  <a:pt x="9944" y="265823"/>
                </a:moveTo>
                <a:lnTo>
                  <a:pt x="381" y="265823"/>
                </a:lnTo>
                <a:lnTo>
                  <a:pt x="4292" y="222275"/>
                </a:lnTo>
                <a:lnTo>
                  <a:pt x="16789" y="176491"/>
                </a:lnTo>
                <a:lnTo>
                  <a:pt x="36728" y="134327"/>
                </a:lnTo>
                <a:lnTo>
                  <a:pt x="63360" y="96545"/>
                </a:lnTo>
                <a:lnTo>
                  <a:pt x="95910" y="63893"/>
                </a:lnTo>
                <a:lnTo>
                  <a:pt x="133604" y="37160"/>
                </a:lnTo>
                <a:lnTo>
                  <a:pt x="175704" y="17081"/>
                </a:lnTo>
                <a:lnTo>
                  <a:pt x="221424" y="4457"/>
                </a:lnTo>
                <a:lnTo>
                  <a:pt x="270001" y="25"/>
                </a:lnTo>
                <a:lnTo>
                  <a:pt x="4027601" y="0"/>
                </a:lnTo>
                <a:lnTo>
                  <a:pt x="4075772" y="4305"/>
                </a:lnTo>
                <a:lnTo>
                  <a:pt x="4076611" y="4457"/>
                </a:lnTo>
                <a:lnTo>
                  <a:pt x="4095013" y="9512"/>
                </a:lnTo>
                <a:lnTo>
                  <a:pt x="270713" y="9525"/>
                </a:lnTo>
                <a:lnTo>
                  <a:pt x="224815" y="13639"/>
                </a:lnTo>
                <a:lnTo>
                  <a:pt x="223951" y="13639"/>
                </a:lnTo>
                <a:lnTo>
                  <a:pt x="223113" y="13792"/>
                </a:lnTo>
                <a:lnTo>
                  <a:pt x="223393" y="13792"/>
                </a:lnTo>
                <a:lnTo>
                  <a:pt x="180073" y="25692"/>
                </a:lnTo>
                <a:lnTo>
                  <a:pt x="179793" y="25692"/>
                </a:lnTo>
                <a:lnTo>
                  <a:pt x="179006" y="25984"/>
                </a:lnTo>
                <a:lnTo>
                  <a:pt x="179171" y="25984"/>
                </a:lnTo>
                <a:lnTo>
                  <a:pt x="139280" y="44932"/>
                </a:lnTo>
                <a:lnTo>
                  <a:pt x="139103" y="44932"/>
                </a:lnTo>
                <a:lnTo>
                  <a:pt x="138404" y="45351"/>
                </a:lnTo>
                <a:lnTo>
                  <a:pt x="102019" y="71158"/>
                </a:lnTo>
                <a:lnTo>
                  <a:pt x="70612" y="102654"/>
                </a:lnTo>
                <a:lnTo>
                  <a:pt x="44919" y="139115"/>
                </a:lnTo>
                <a:lnTo>
                  <a:pt x="25679" y="179806"/>
                </a:lnTo>
                <a:lnTo>
                  <a:pt x="13855" y="223126"/>
                </a:lnTo>
                <a:lnTo>
                  <a:pt x="13703" y="223545"/>
                </a:lnTo>
                <a:lnTo>
                  <a:pt x="13703" y="223964"/>
                </a:lnTo>
                <a:lnTo>
                  <a:pt x="9944" y="265823"/>
                </a:lnTo>
                <a:close/>
              </a:path>
              <a:path w="4095115" h="270510">
                <a:moveTo>
                  <a:pt x="2940" y="266623"/>
                </a:moveTo>
                <a:lnTo>
                  <a:pt x="304" y="266623"/>
                </a:lnTo>
                <a:lnTo>
                  <a:pt x="3632" y="265823"/>
                </a:lnTo>
                <a:lnTo>
                  <a:pt x="2940" y="266623"/>
                </a:lnTo>
                <a:close/>
              </a:path>
              <a:path w="4095115" h="270510">
                <a:moveTo>
                  <a:pt x="9563" y="270027"/>
                </a:moveTo>
                <a:lnTo>
                  <a:pt x="0" y="270027"/>
                </a:lnTo>
                <a:lnTo>
                  <a:pt x="2940" y="266623"/>
                </a:lnTo>
                <a:lnTo>
                  <a:pt x="9867" y="266623"/>
                </a:lnTo>
                <a:lnTo>
                  <a:pt x="9563" y="270027"/>
                </a:lnTo>
                <a:close/>
              </a:path>
            </a:pathLst>
          </a:custGeom>
          <a:solidFill>
            <a:srgbClr val="C1C1C1"/>
          </a:solidFill>
        </p:spPr>
        <p:txBody>
          <a:bodyPr wrap="square" lIns="0" tIns="0" rIns="0" bIns="0" rtlCol="0"/>
          <a:lstStyle/>
          <a:p/>
        </p:txBody>
      </p:sp>
      <p:sp>
        <p:nvSpPr>
          <p:cNvPr id="203" name="object 203"/>
          <p:cNvSpPr/>
          <p:nvPr/>
        </p:nvSpPr>
        <p:spPr>
          <a:xfrm>
            <a:off x="7993888" y="3650164"/>
            <a:ext cx="635" cy="0"/>
          </a:xfrm>
          <a:custGeom>
            <a:avLst/>
            <a:gdLst/>
            <a:ahLst/>
            <a:cxnLst/>
            <a:rect l="l" t="t" r="r" b="b"/>
            <a:pathLst>
              <a:path w="634">
                <a:moveTo>
                  <a:pt x="0" y="0"/>
                </a:moveTo>
                <a:lnTo>
                  <a:pt x="419" y="0"/>
                </a:lnTo>
              </a:path>
            </a:pathLst>
          </a:custGeom>
          <a:ln w="3175">
            <a:solidFill>
              <a:srgbClr val="C1C1C1"/>
            </a:solidFill>
          </a:ln>
        </p:spPr>
        <p:txBody>
          <a:bodyPr wrap="square" lIns="0" tIns="0" rIns="0" bIns="0" rtlCol="0"/>
          <a:lstStyle/>
          <a:p/>
        </p:txBody>
      </p:sp>
      <p:sp>
        <p:nvSpPr>
          <p:cNvPr id="204" name="object 204"/>
          <p:cNvSpPr/>
          <p:nvPr/>
        </p:nvSpPr>
        <p:spPr>
          <a:xfrm>
            <a:off x="11750623" y="3652278"/>
            <a:ext cx="83185" cy="0"/>
          </a:xfrm>
          <a:custGeom>
            <a:avLst/>
            <a:gdLst/>
            <a:ahLst/>
            <a:cxnLst/>
            <a:rect l="l" t="t" r="r" b="b"/>
            <a:pathLst>
              <a:path w="83184">
                <a:moveTo>
                  <a:pt x="0" y="0"/>
                </a:moveTo>
                <a:lnTo>
                  <a:pt x="82867" y="0"/>
                </a:lnTo>
              </a:path>
            </a:pathLst>
          </a:custGeom>
          <a:ln w="4241">
            <a:solidFill>
              <a:srgbClr val="C1C1C1"/>
            </a:solidFill>
          </a:ln>
        </p:spPr>
        <p:txBody>
          <a:bodyPr wrap="square" lIns="0" tIns="0" rIns="0" bIns="0" rtlCol="0"/>
          <a:lstStyle/>
          <a:p/>
        </p:txBody>
      </p:sp>
      <p:sp>
        <p:nvSpPr>
          <p:cNvPr id="205" name="object 205"/>
          <p:cNvSpPr/>
          <p:nvPr/>
        </p:nvSpPr>
        <p:spPr>
          <a:xfrm>
            <a:off x="11797538" y="3654361"/>
            <a:ext cx="36830" cy="0"/>
          </a:xfrm>
          <a:custGeom>
            <a:avLst/>
            <a:gdLst/>
            <a:ahLst/>
            <a:cxnLst/>
            <a:rect l="l" t="t" r="r" b="b"/>
            <a:pathLst>
              <a:path w="36829">
                <a:moveTo>
                  <a:pt x="0" y="0"/>
                </a:moveTo>
                <a:lnTo>
                  <a:pt x="36499" y="0"/>
                </a:lnTo>
              </a:path>
            </a:pathLst>
          </a:custGeom>
          <a:ln w="3175">
            <a:solidFill>
              <a:srgbClr val="C1C1C1"/>
            </a:solidFill>
          </a:ln>
        </p:spPr>
        <p:txBody>
          <a:bodyPr wrap="square" lIns="0" tIns="0" rIns="0" bIns="0" rtlCol="0"/>
          <a:lstStyle/>
          <a:p/>
        </p:txBody>
      </p:sp>
      <p:sp>
        <p:nvSpPr>
          <p:cNvPr id="206" name="object 206"/>
          <p:cNvSpPr/>
          <p:nvPr/>
        </p:nvSpPr>
        <p:spPr>
          <a:xfrm>
            <a:off x="7946567" y="3654418"/>
            <a:ext cx="635" cy="0"/>
          </a:xfrm>
          <a:custGeom>
            <a:avLst/>
            <a:gdLst/>
            <a:ahLst/>
            <a:cxnLst/>
            <a:rect l="l" t="t" r="r" b="b"/>
            <a:pathLst>
              <a:path w="634">
                <a:moveTo>
                  <a:pt x="0" y="0"/>
                </a:moveTo>
                <a:lnTo>
                  <a:pt x="419" y="0"/>
                </a:lnTo>
              </a:path>
            </a:pathLst>
          </a:custGeom>
          <a:ln w="3175">
            <a:solidFill>
              <a:srgbClr val="C1C1C1"/>
            </a:solidFill>
          </a:ln>
        </p:spPr>
        <p:txBody>
          <a:bodyPr wrap="square" lIns="0" tIns="0" rIns="0" bIns="0" rtlCol="0"/>
          <a:lstStyle/>
          <a:p/>
        </p:txBody>
      </p:sp>
      <p:sp>
        <p:nvSpPr>
          <p:cNvPr id="207" name="object 207"/>
          <p:cNvSpPr/>
          <p:nvPr/>
        </p:nvSpPr>
        <p:spPr>
          <a:xfrm>
            <a:off x="11797957" y="3654399"/>
            <a:ext cx="66040" cy="12700"/>
          </a:xfrm>
          <a:custGeom>
            <a:avLst/>
            <a:gdLst/>
            <a:ahLst/>
            <a:cxnLst/>
            <a:rect l="l" t="t" r="r" b="b"/>
            <a:pathLst>
              <a:path w="66040" h="12700">
                <a:moveTo>
                  <a:pt x="44119" y="12115"/>
                </a:moveTo>
                <a:lnTo>
                  <a:pt x="0" y="0"/>
                </a:lnTo>
                <a:lnTo>
                  <a:pt x="36080" y="38"/>
                </a:lnTo>
                <a:lnTo>
                  <a:pt x="47040" y="3048"/>
                </a:lnTo>
                <a:lnTo>
                  <a:pt x="47828" y="3327"/>
                </a:lnTo>
                <a:lnTo>
                  <a:pt x="65951" y="11937"/>
                </a:lnTo>
                <a:lnTo>
                  <a:pt x="43738" y="11937"/>
                </a:lnTo>
                <a:lnTo>
                  <a:pt x="44119" y="12115"/>
                </a:lnTo>
                <a:close/>
              </a:path>
            </a:pathLst>
          </a:custGeom>
          <a:solidFill>
            <a:srgbClr val="C1C1C1"/>
          </a:solidFill>
        </p:spPr>
        <p:txBody>
          <a:bodyPr wrap="square" lIns="0" tIns="0" rIns="0" bIns="0" rtlCol="0"/>
          <a:lstStyle/>
          <a:p/>
        </p:txBody>
      </p:sp>
      <p:sp>
        <p:nvSpPr>
          <p:cNvPr id="208" name="object 208"/>
          <p:cNvSpPr/>
          <p:nvPr/>
        </p:nvSpPr>
        <p:spPr>
          <a:xfrm>
            <a:off x="7902461" y="3666337"/>
            <a:ext cx="1270" cy="635"/>
          </a:xfrm>
          <a:custGeom>
            <a:avLst/>
            <a:gdLst/>
            <a:ahLst/>
            <a:cxnLst/>
            <a:rect l="l" t="t" r="r" b="b"/>
            <a:pathLst>
              <a:path w="1270" h="635">
                <a:moveTo>
                  <a:pt x="0" y="292"/>
                </a:moveTo>
                <a:lnTo>
                  <a:pt x="787" y="0"/>
                </a:lnTo>
                <a:lnTo>
                  <a:pt x="406" y="177"/>
                </a:lnTo>
                <a:lnTo>
                  <a:pt x="0" y="292"/>
                </a:lnTo>
                <a:close/>
              </a:path>
            </a:pathLst>
          </a:custGeom>
          <a:solidFill>
            <a:srgbClr val="C1C1C1"/>
          </a:solidFill>
        </p:spPr>
        <p:txBody>
          <a:bodyPr wrap="square" lIns="0" tIns="0" rIns="0" bIns="0" rtlCol="0"/>
          <a:lstStyle/>
          <a:p/>
        </p:txBody>
      </p:sp>
      <p:sp>
        <p:nvSpPr>
          <p:cNvPr id="209" name="object 209"/>
          <p:cNvSpPr/>
          <p:nvPr/>
        </p:nvSpPr>
        <p:spPr>
          <a:xfrm>
            <a:off x="7902867" y="3666337"/>
            <a:ext cx="1270" cy="635"/>
          </a:xfrm>
          <a:custGeom>
            <a:avLst/>
            <a:gdLst/>
            <a:ahLst/>
            <a:cxnLst/>
            <a:rect l="l" t="t" r="r" b="b"/>
            <a:pathLst>
              <a:path w="1270" h="635">
                <a:moveTo>
                  <a:pt x="0" y="177"/>
                </a:moveTo>
                <a:lnTo>
                  <a:pt x="380" y="0"/>
                </a:lnTo>
                <a:lnTo>
                  <a:pt x="660" y="0"/>
                </a:lnTo>
                <a:lnTo>
                  <a:pt x="0" y="177"/>
                </a:lnTo>
                <a:close/>
              </a:path>
            </a:pathLst>
          </a:custGeom>
          <a:solidFill>
            <a:srgbClr val="C1C1C1"/>
          </a:solidFill>
        </p:spPr>
        <p:txBody>
          <a:bodyPr wrap="square" lIns="0" tIns="0" rIns="0" bIns="0" rtlCol="0"/>
          <a:lstStyle/>
          <a:p/>
        </p:txBody>
      </p:sp>
      <p:sp>
        <p:nvSpPr>
          <p:cNvPr id="210" name="object 210"/>
          <p:cNvSpPr/>
          <p:nvPr/>
        </p:nvSpPr>
        <p:spPr>
          <a:xfrm>
            <a:off x="11841695" y="3666337"/>
            <a:ext cx="1270" cy="635"/>
          </a:xfrm>
          <a:custGeom>
            <a:avLst/>
            <a:gdLst/>
            <a:ahLst/>
            <a:cxnLst/>
            <a:rect l="l" t="t" r="r" b="b"/>
            <a:pathLst>
              <a:path w="1270" h="635">
                <a:moveTo>
                  <a:pt x="787" y="292"/>
                </a:moveTo>
                <a:lnTo>
                  <a:pt x="380" y="177"/>
                </a:lnTo>
                <a:lnTo>
                  <a:pt x="0" y="0"/>
                </a:lnTo>
                <a:lnTo>
                  <a:pt x="787" y="292"/>
                </a:lnTo>
                <a:close/>
              </a:path>
            </a:pathLst>
          </a:custGeom>
          <a:solidFill>
            <a:srgbClr val="C1C1C1"/>
          </a:solidFill>
        </p:spPr>
        <p:txBody>
          <a:bodyPr wrap="square" lIns="0" tIns="0" rIns="0" bIns="0" rtlCol="0"/>
          <a:lstStyle/>
          <a:p/>
        </p:txBody>
      </p:sp>
      <p:sp>
        <p:nvSpPr>
          <p:cNvPr id="211" name="object 211"/>
          <p:cNvSpPr/>
          <p:nvPr/>
        </p:nvSpPr>
        <p:spPr>
          <a:xfrm>
            <a:off x="11841695" y="3666483"/>
            <a:ext cx="22860" cy="0"/>
          </a:xfrm>
          <a:custGeom>
            <a:avLst/>
            <a:gdLst/>
            <a:ahLst/>
            <a:cxnLst/>
            <a:rect l="l" t="t" r="r" b="b"/>
            <a:pathLst>
              <a:path w="22859">
                <a:moveTo>
                  <a:pt x="0" y="0"/>
                </a:moveTo>
                <a:lnTo>
                  <a:pt x="22834" y="0"/>
                </a:lnTo>
              </a:path>
            </a:pathLst>
          </a:custGeom>
          <a:ln w="3175">
            <a:solidFill>
              <a:srgbClr val="C1C1C1"/>
            </a:solidFill>
          </a:ln>
        </p:spPr>
        <p:txBody>
          <a:bodyPr wrap="square" lIns="0" tIns="0" rIns="0" bIns="0" rtlCol="0"/>
          <a:lstStyle/>
          <a:p/>
        </p:txBody>
      </p:sp>
      <p:sp>
        <p:nvSpPr>
          <p:cNvPr id="212" name="object 212"/>
          <p:cNvSpPr/>
          <p:nvPr/>
        </p:nvSpPr>
        <p:spPr>
          <a:xfrm>
            <a:off x="7902461" y="3666515"/>
            <a:ext cx="635" cy="635"/>
          </a:xfrm>
          <a:custGeom>
            <a:avLst/>
            <a:gdLst/>
            <a:ahLst/>
            <a:cxnLst/>
            <a:rect l="l" t="t" r="r" b="b"/>
            <a:pathLst>
              <a:path w="634" h="635">
                <a:moveTo>
                  <a:pt x="165" y="114"/>
                </a:moveTo>
                <a:lnTo>
                  <a:pt x="0" y="114"/>
                </a:lnTo>
                <a:lnTo>
                  <a:pt x="406" y="0"/>
                </a:lnTo>
                <a:lnTo>
                  <a:pt x="165" y="114"/>
                </a:lnTo>
                <a:close/>
              </a:path>
            </a:pathLst>
          </a:custGeom>
          <a:solidFill>
            <a:srgbClr val="C1C1C1"/>
          </a:solidFill>
        </p:spPr>
        <p:txBody>
          <a:bodyPr wrap="square" lIns="0" tIns="0" rIns="0" bIns="0" rtlCol="0"/>
          <a:lstStyle/>
          <a:p/>
        </p:txBody>
      </p:sp>
      <p:sp>
        <p:nvSpPr>
          <p:cNvPr id="213" name="object 213"/>
          <p:cNvSpPr/>
          <p:nvPr/>
        </p:nvSpPr>
        <p:spPr>
          <a:xfrm>
            <a:off x="11842077" y="3666515"/>
            <a:ext cx="57150" cy="19685"/>
          </a:xfrm>
          <a:custGeom>
            <a:avLst/>
            <a:gdLst/>
            <a:ahLst/>
            <a:cxnLst/>
            <a:rect l="l" t="t" r="r" b="b"/>
            <a:pathLst>
              <a:path w="57150" h="19685">
                <a:moveTo>
                  <a:pt x="40640" y="19303"/>
                </a:moveTo>
                <a:lnTo>
                  <a:pt x="0" y="0"/>
                </a:lnTo>
                <a:lnTo>
                  <a:pt x="22453" y="114"/>
                </a:lnTo>
                <a:lnTo>
                  <a:pt x="45097" y="10871"/>
                </a:lnTo>
                <a:lnTo>
                  <a:pt x="45796" y="11290"/>
                </a:lnTo>
                <a:lnTo>
                  <a:pt x="56794" y="19062"/>
                </a:lnTo>
                <a:lnTo>
                  <a:pt x="40297" y="19062"/>
                </a:lnTo>
                <a:lnTo>
                  <a:pt x="40640" y="19303"/>
                </a:lnTo>
                <a:close/>
              </a:path>
            </a:pathLst>
          </a:custGeom>
          <a:solidFill>
            <a:srgbClr val="C1C1C1"/>
          </a:solidFill>
        </p:spPr>
        <p:txBody>
          <a:bodyPr wrap="square" lIns="0" tIns="0" rIns="0" bIns="0" rtlCol="0"/>
          <a:lstStyle/>
          <a:p/>
        </p:txBody>
      </p:sp>
      <p:sp>
        <p:nvSpPr>
          <p:cNvPr id="214" name="object 214"/>
          <p:cNvSpPr/>
          <p:nvPr/>
        </p:nvSpPr>
        <p:spPr>
          <a:xfrm>
            <a:off x="7861858" y="3685578"/>
            <a:ext cx="1270" cy="635"/>
          </a:xfrm>
          <a:custGeom>
            <a:avLst/>
            <a:gdLst/>
            <a:ahLst/>
            <a:cxnLst/>
            <a:rect l="l" t="t" r="r" b="b"/>
            <a:pathLst>
              <a:path w="1270" h="635">
                <a:moveTo>
                  <a:pt x="0" y="419"/>
                </a:moveTo>
                <a:lnTo>
                  <a:pt x="698" y="0"/>
                </a:lnTo>
                <a:lnTo>
                  <a:pt x="317" y="266"/>
                </a:lnTo>
                <a:lnTo>
                  <a:pt x="0" y="419"/>
                </a:lnTo>
                <a:close/>
              </a:path>
            </a:pathLst>
          </a:custGeom>
          <a:solidFill>
            <a:srgbClr val="C1C1C1"/>
          </a:solidFill>
        </p:spPr>
        <p:txBody>
          <a:bodyPr wrap="square" lIns="0" tIns="0" rIns="0" bIns="0" rtlCol="0"/>
          <a:lstStyle/>
          <a:p/>
        </p:txBody>
      </p:sp>
      <p:sp>
        <p:nvSpPr>
          <p:cNvPr id="215" name="object 215"/>
          <p:cNvSpPr/>
          <p:nvPr/>
        </p:nvSpPr>
        <p:spPr>
          <a:xfrm>
            <a:off x="7862175" y="3685578"/>
            <a:ext cx="635" cy="635"/>
          </a:xfrm>
          <a:custGeom>
            <a:avLst/>
            <a:gdLst/>
            <a:ahLst/>
            <a:cxnLst/>
            <a:rect l="l" t="t" r="r" b="b"/>
            <a:pathLst>
              <a:path w="634" h="635">
                <a:moveTo>
                  <a:pt x="0" y="266"/>
                </a:moveTo>
                <a:lnTo>
                  <a:pt x="381" y="0"/>
                </a:lnTo>
                <a:lnTo>
                  <a:pt x="558" y="0"/>
                </a:lnTo>
                <a:lnTo>
                  <a:pt x="0" y="266"/>
                </a:lnTo>
                <a:close/>
              </a:path>
            </a:pathLst>
          </a:custGeom>
          <a:solidFill>
            <a:srgbClr val="C1C1C1"/>
          </a:solidFill>
        </p:spPr>
        <p:txBody>
          <a:bodyPr wrap="square" lIns="0" tIns="0" rIns="0" bIns="0" rtlCol="0"/>
          <a:lstStyle/>
          <a:p/>
        </p:txBody>
      </p:sp>
      <p:sp>
        <p:nvSpPr>
          <p:cNvPr id="216" name="object 216"/>
          <p:cNvSpPr/>
          <p:nvPr/>
        </p:nvSpPr>
        <p:spPr>
          <a:xfrm>
            <a:off x="11882373" y="3685578"/>
            <a:ext cx="1270" cy="635"/>
          </a:xfrm>
          <a:custGeom>
            <a:avLst/>
            <a:gdLst/>
            <a:ahLst/>
            <a:cxnLst/>
            <a:rect l="l" t="t" r="r" b="b"/>
            <a:pathLst>
              <a:path w="1270" h="635">
                <a:moveTo>
                  <a:pt x="711" y="419"/>
                </a:moveTo>
                <a:lnTo>
                  <a:pt x="342" y="241"/>
                </a:lnTo>
                <a:lnTo>
                  <a:pt x="0" y="0"/>
                </a:lnTo>
                <a:lnTo>
                  <a:pt x="711" y="419"/>
                </a:lnTo>
                <a:close/>
              </a:path>
            </a:pathLst>
          </a:custGeom>
          <a:solidFill>
            <a:srgbClr val="C1C1C1"/>
          </a:solidFill>
        </p:spPr>
        <p:txBody>
          <a:bodyPr wrap="square" lIns="0" tIns="0" rIns="0" bIns="0" rtlCol="0"/>
          <a:lstStyle/>
          <a:p/>
        </p:txBody>
      </p:sp>
      <p:sp>
        <p:nvSpPr>
          <p:cNvPr id="217" name="object 217"/>
          <p:cNvSpPr/>
          <p:nvPr/>
        </p:nvSpPr>
        <p:spPr>
          <a:xfrm>
            <a:off x="11882373" y="3685787"/>
            <a:ext cx="17145" cy="0"/>
          </a:xfrm>
          <a:custGeom>
            <a:avLst/>
            <a:gdLst/>
            <a:ahLst/>
            <a:cxnLst/>
            <a:rect l="l" t="t" r="r" b="b"/>
            <a:pathLst>
              <a:path w="17145">
                <a:moveTo>
                  <a:pt x="0" y="0"/>
                </a:moveTo>
                <a:lnTo>
                  <a:pt x="17081" y="0"/>
                </a:lnTo>
              </a:path>
            </a:pathLst>
          </a:custGeom>
          <a:ln w="3175">
            <a:solidFill>
              <a:srgbClr val="C1C1C1"/>
            </a:solidFill>
          </a:ln>
        </p:spPr>
        <p:txBody>
          <a:bodyPr wrap="square" lIns="0" tIns="0" rIns="0" bIns="0" rtlCol="0"/>
          <a:lstStyle/>
          <a:p/>
        </p:txBody>
      </p:sp>
      <p:sp>
        <p:nvSpPr>
          <p:cNvPr id="218" name="object 218"/>
          <p:cNvSpPr/>
          <p:nvPr/>
        </p:nvSpPr>
        <p:spPr>
          <a:xfrm>
            <a:off x="11882716" y="3685819"/>
            <a:ext cx="50165" cy="26034"/>
          </a:xfrm>
          <a:custGeom>
            <a:avLst/>
            <a:gdLst/>
            <a:ahLst/>
            <a:cxnLst/>
            <a:rect l="l" t="t" r="r" b="b"/>
            <a:pathLst>
              <a:path w="50165" h="26035">
                <a:moveTo>
                  <a:pt x="50126" y="25984"/>
                </a:moveTo>
                <a:lnTo>
                  <a:pt x="36741" y="25984"/>
                </a:lnTo>
                <a:lnTo>
                  <a:pt x="36131" y="25463"/>
                </a:lnTo>
                <a:lnTo>
                  <a:pt x="0" y="0"/>
                </a:lnTo>
                <a:lnTo>
                  <a:pt x="368" y="177"/>
                </a:lnTo>
                <a:lnTo>
                  <a:pt x="16738" y="177"/>
                </a:lnTo>
                <a:lnTo>
                  <a:pt x="42240" y="18199"/>
                </a:lnTo>
                <a:lnTo>
                  <a:pt x="42862" y="18719"/>
                </a:lnTo>
                <a:lnTo>
                  <a:pt x="50126" y="25984"/>
                </a:lnTo>
                <a:close/>
              </a:path>
            </a:pathLst>
          </a:custGeom>
          <a:solidFill>
            <a:srgbClr val="C1C1C1"/>
          </a:solidFill>
        </p:spPr>
        <p:txBody>
          <a:bodyPr wrap="square" lIns="0" tIns="0" rIns="0" bIns="0" rtlCol="0"/>
          <a:lstStyle/>
          <a:p/>
        </p:txBody>
      </p:sp>
      <p:sp>
        <p:nvSpPr>
          <p:cNvPr id="219" name="object 219"/>
          <p:cNvSpPr/>
          <p:nvPr/>
        </p:nvSpPr>
        <p:spPr>
          <a:xfrm>
            <a:off x="7825473" y="3711282"/>
            <a:ext cx="635" cy="635"/>
          </a:xfrm>
          <a:custGeom>
            <a:avLst/>
            <a:gdLst/>
            <a:ahLst/>
            <a:cxnLst/>
            <a:rect l="l" t="t" r="r" b="b"/>
            <a:pathLst>
              <a:path w="634" h="635">
                <a:moveTo>
                  <a:pt x="0" y="520"/>
                </a:moveTo>
                <a:lnTo>
                  <a:pt x="622" y="0"/>
                </a:lnTo>
                <a:lnTo>
                  <a:pt x="304" y="304"/>
                </a:lnTo>
                <a:lnTo>
                  <a:pt x="0" y="520"/>
                </a:lnTo>
                <a:close/>
              </a:path>
            </a:pathLst>
          </a:custGeom>
          <a:solidFill>
            <a:srgbClr val="C1C1C1"/>
          </a:solidFill>
        </p:spPr>
        <p:txBody>
          <a:bodyPr wrap="square" lIns="0" tIns="0" rIns="0" bIns="0" rtlCol="0"/>
          <a:lstStyle/>
          <a:p/>
        </p:txBody>
      </p:sp>
      <p:sp>
        <p:nvSpPr>
          <p:cNvPr id="220" name="object 220"/>
          <p:cNvSpPr/>
          <p:nvPr/>
        </p:nvSpPr>
        <p:spPr>
          <a:xfrm>
            <a:off x="11918848" y="3711282"/>
            <a:ext cx="635" cy="635"/>
          </a:xfrm>
          <a:custGeom>
            <a:avLst/>
            <a:gdLst/>
            <a:ahLst/>
            <a:cxnLst/>
            <a:rect l="l" t="t" r="r" b="b"/>
            <a:pathLst>
              <a:path w="634" h="635">
                <a:moveTo>
                  <a:pt x="609" y="520"/>
                </a:moveTo>
                <a:lnTo>
                  <a:pt x="279" y="279"/>
                </a:lnTo>
                <a:lnTo>
                  <a:pt x="0" y="0"/>
                </a:lnTo>
                <a:lnTo>
                  <a:pt x="609" y="520"/>
                </a:lnTo>
                <a:close/>
              </a:path>
            </a:pathLst>
          </a:custGeom>
          <a:solidFill>
            <a:srgbClr val="C1C1C1"/>
          </a:solidFill>
        </p:spPr>
        <p:txBody>
          <a:bodyPr wrap="square" lIns="0" tIns="0" rIns="0" bIns="0" rtlCol="0"/>
          <a:lstStyle/>
          <a:p/>
        </p:txBody>
      </p:sp>
      <p:sp>
        <p:nvSpPr>
          <p:cNvPr id="221" name="object 221"/>
          <p:cNvSpPr/>
          <p:nvPr/>
        </p:nvSpPr>
        <p:spPr>
          <a:xfrm>
            <a:off x="11919153" y="3711587"/>
            <a:ext cx="43815" cy="31750"/>
          </a:xfrm>
          <a:custGeom>
            <a:avLst/>
            <a:gdLst/>
            <a:ahLst/>
            <a:cxnLst/>
            <a:rect l="l" t="t" r="r" b="b"/>
            <a:pathLst>
              <a:path w="43815" h="31750">
                <a:moveTo>
                  <a:pt x="43294" y="31711"/>
                </a:moveTo>
                <a:lnTo>
                  <a:pt x="31711" y="31711"/>
                </a:lnTo>
                <a:lnTo>
                  <a:pt x="31191" y="31102"/>
                </a:lnTo>
                <a:lnTo>
                  <a:pt x="0" y="0"/>
                </a:lnTo>
                <a:lnTo>
                  <a:pt x="304" y="215"/>
                </a:lnTo>
                <a:lnTo>
                  <a:pt x="13690" y="215"/>
                </a:lnTo>
                <a:lnTo>
                  <a:pt x="38455" y="24980"/>
                </a:lnTo>
                <a:lnTo>
                  <a:pt x="38976" y="25603"/>
                </a:lnTo>
                <a:lnTo>
                  <a:pt x="43294" y="31711"/>
                </a:lnTo>
                <a:close/>
              </a:path>
            </a:pathLst>
          </a:custGeom>
          <a:solidFill>
            <a:srgbClr val="C1C1C1"/>
          </a:solidFill>
        </p:spPr>
        <p:txBody>
          <a:bodyPr wrap="square" lIns="0" tIns="0" rIns="0" bIns="0" rtlCol="0"/>
          <a:lstStyle/>
          <a:p/>
        </p:txBody>
      </p:sp>
      <p:sp>
        <p:nvSpPr>
          <p:cNvPr id="222" name="object 222"/>
          <p:cNvSpPr/>
          <p:nvPr/>
        </p:nvSpPr>
        <p:spPr>
          <a:xfrm>
            <a:off x="7794066" y="3742690"/>
            <a:ext cx="635" cy="635"/>
          </a:xfrm>
          <a:custGeom>
            <a:avLst/>
            <a:gdLst/>
            <a:ahLst/>
            <a:cxnLst/>
            <a:rect l="l" t="t" r="r" b="b"/>
            <a:pathLst>
              <a:path w="634" h="635">
                <a:moveTo>
                  <a:pt x="0" y="609"/>
                </a:moveTo>
                <a:lnTo>
                  <a:pt x="520" y="0"/>
                </a:lnTo>
                <a:lnTo>
                  <a:pt x="304" y="304"/>
                </a:lnTo>
                <a:lnTo>
                  <a:pt x="0" y="609"/>
                </a:lnTo>
                <a:close/>
              </a:path>
            </a:pathLst>
          </a:custGeom>
          <a:solidFill>
            <a:srgbClr val="C1C1C1"/>
          </a:solidFill>
        </p:spPr>
        <p:txBody>
          <a:bodyPr wrap="square" lIns="0" tIns="0" rIns="0" bIns="0" rtlCol="0"/>
          <a:lstStyle/>
          <a:p/>
        </p:txBody>
      </p:sp>
      <p:sp>
        <p:nvSpPr>
          <p:cNvPr id="223" name="object 223"/>
          <p:cNvSpPr/>
          <p:nvPr/>
        </p:nvSpPr>
        <p:spPr>
          <a:xfrm>
            <a:off x="11950344" y="3742690"/>
            <a:ext cx="635" cy="635"/>
          </a:xfrm>
          <a:custGeom>
            <a:avLst/>
            <a:gdLst/>
            <a:ahLst/>
            <a:cxnLst/>
            <a:rect l="l" t="t" r="r" b="b"/>
            <a:pathLst>
              <a:path w="634" h="635">
                <a:moveTo>
                  <a:pt x="520" y="609"/>
                </a:moveTo>
                <a:lnTo>
                  <a:pt x="215" y="304"/>
                </a:lnTo>
                <a:lnTo>
                  <a:pt x="0" y="0"/>
                </a:lnTo>
                <a:lnTo>
                  <a:pt x="520" y="609"/>
                </a:lnTo>
                <a:close/>
              </a:path>
            </a:pathLst>
          </a:custGeom>
          <a:solidFill>
            <a:srgbClr val="C1C1C1"/>
          </a:solidFill>
        </p:spPr>
        <p:txBody>
          <a:bodyPr wrap="square" lIns="0" tIns="0" rIns="0" bIns="0" rtlCol="0"/>
          <a:lstStyle/>
          <a:p/>
        </p:txBody>
      </p:sp>
      <p:sp>
        <p:nvSpPr>
          <p:cNvPr id="224" name="object 224"/>
          <p:cNvSpPr/>
          <p:nvPr/>
        </p:nvSpPr>
        <p:spPr>
          <a:xfrm>
            <a:off x="11950560" y="3742994"/>
            <a:ext cx="36830" cy="36830"/>
          </a:xfrm>
          <a:custGeom>
            <a:avLst/>
            <a:gdLst/>
            <a:ahLst/>
            <a:cxnLst/>
            <a:rect l="l" t="t" r="r" b="b"/>
            <a:pathLst>
              <a:path w="36829" h="36829">
                <a:moveTo>
                  <a:pt x="36474" y="36766"/>
                </a:moveTo>
                <a:lnTo>
                  <a:pt x="26009" y="36766"/>
                </a:lnTo>
                <a:lnTo>
                  <a:pt x="25590" y="36068"/>
                </a:lnTo>
                <a:lnTo>
                  <a:pt x="0" y="0"/>
                </a:lnTo>
                <a:lnTo>
                  <a:pt x="304" y="304"/>
                </a:lnTo>
                <a:lnTo>
                  <a:pt x="11887" y="304"/>
                </a:lnTo>
                <a:lnTo>
                  <a:pt x="33781" y="31267"/>
                </a:lnTo>
                <a:lnTo>
                  <a:pt x="34201" y="31978"/>
                </a:lnTo>
                <a:lnTo>
                  <a:pt x="36474" y="36766"/>
                </a:lnTo>
                <a:close/>
              </a:path>
            </a:pathLst>
          </a:custGeom>
          <a:solidFill>
            <a:srgbClr val="C1C1C1"/>
          </a:solidFill>
        </p:spPr>
        <p:txBody>
          <a:bodyPr wrap="square" lIns="0" tIns="0" rIns="0" bIns="0" rtlCol="0"/>
          <a:lstStyle/>
          <a:p/>
        </p:txBody>
      </p:sp>
      <p:sp>
        <p:nvSpPr>
          <p:cNvPr id="225" name="object 225"/>
          <p:cNvSpPr/>
          <p:nvPr/>
        </p:nvSpPr>
        <p:spPr>
          <a:xfrm>
            <a:off x="7768373" y="3779062"/>
            <a:ext cx="635" cy="1270"/>
          </a:xfrm>
          <a:custGeom>
            <a:avLst/>
            <a:gdLst/>
            <a:ahLst/>
            <a:cxnLst/>
            <a:rect l="l" t="t" r="r" b="b"/>
            <a:pathLst>
              <a:path w="634" h="1270">
                <a:moveTo>
                  <a:pt x="0" y="698"/>
                </a:moveTo>
                <a:lnTo>
                  <a:pt x="419" y="0"/>
                </a:lnTo>
                <a:lnTo>
                  <a:pt x="266" y="317"/>
                </a:lnTo>
                <a:lnTo>
                  <a:pt x="0" y="698"/>
                </a:lnTo>
                <a:close/>
              </a:path>
            </a:pathLst>
          </a:custGeom>
          <a:solidFill>
            <a:srgbClr val="C1C1C1"/>
          </a:solidFill>
        </p:spPr>
        <p:txBody>
          <a:bodyPr wrap="square" lIns="0" tIns="0" rIns="0" bIns="0" rtlCol="0"/>
          <a:lstStyle/>
          <a:p/>
        </p:txBody>
      </p:sp>
      <p:sp>
        <p:nvSpPr>
          <p:cNvPr id="226" name="object 226"/>
          <p:cNvSpPr/>
          <p:nvPr/>
        </p:nvSpPr>
        <p:spPr>
          <a:xfrm>
            <a:off x="11976151" y="3779062"/>
            <a:ext cx="635" cy="1270"/>
          </a:xfrm>
          <a:custGeom>
            <a:avLst/>
            <a:gdLst/>
            <a:ahLst/>
            <a:cxnLst/>
            <a:rect l="l" t="t" r="r" b="b"/>
            <a:pathLst>
              <a:path w="634" h="1270">
                <a:moveTo>
                  <a:pt x="419" y="698"/>
                </a:moveTo>
                <a:lnTo>
                  <a:pt x="152" y="317"/>
                </a:lnTo>
                <a:lnTo>
                  <a:pt x="0" y="0"/>
                </a:lnTo>
                <a:lnTo>
                  <a:pt x="419" y="698"/>
                </a:lnTo>
                <a:close/>
              </a:path>
            </a:pathLst>
          </a:custGeom>
          <a:solidFill>
            <a:srgbClr val="C1C1C1"/>
          </a:solidFill>
        </p:spPr>
        <p:txBody>
          <a:bodyPr wrap="square" lIns="0" tIns="0" rIns="0" bIns="0" rtlCol="0"/>
          <a:lstStyle/>
          <a:p/>
        </p:txBody>
      </p:sp>
      <p:sp>
        <p:nvSpPr>
          <p:cNvPr id="227" name="object 227"/>
          <p:cNvSpPr/>
          <p:nvPr/>
        </p:nvSpPr>
        <p:spPr>
          <a:xfrm>
            <a:off x="11976303" y="3779380"/>
            <a:ext cx="29845" cy="41275"/>
          </a:xfrm>
          <a:custGeom>
            <a:avLst/>
            <a:gdLst/>
            <a:ahLst/>
            <a:cxnLst/>
            <a:rect l="l" t="t" r="r" b="b"/>
            <a:pathLst>
              <a:path w="29845" h="41275">
                <a:moveTo>
                  <a:pt x="29311" y="41071"/>
                </a:moveTo>
                <a:lnTo>
                  <a:pt x="19507" y="41071"/>
                </a:lnTo>
                <a:lnTo>
                  <a:pt x="19215" y="40284"/>
                </a:lnTo>
                <a:lnTo>
                  <a:pt x="0" y="0"/>
                </a:lnTo>
                <a:lnTo>
                  <a:pt x="266" y="381"/>
                </a:lnTo>
                <a:lnTo>
                  <a:pt x="10731" y="381"/>
                </a:lnTo>
                <a:lnTo>
                  <a:pt x="28105" y="36982"/>
                </a:lnTo>
                <a:lnTo>
                  <a:pt x="28397" y="37757"/>
                </a:lnTo>
                <a:lnTo>
                  <a:pt x="29311" y="41071"/>
                </a:lnTo>
                <a:close/>
              </a:path>
            </a:pathLst>
          </a:custGeom>
          <a:solidFill>
            <a:srgbClr val="C1C1C1"/>
          </a:solidFill>
        </p:spPr>
        <p:txBody>
          <a:bodyPr wrap="square" lIns="0" tIns="0" rIns="0" bIns="0" rtlCol="0"/>
          <a:lstStyle/>
          <a:p/>
        </p:txBody>
      </p:sp>
      <p:sp>
        <p:nvSpPr>
          <p:cNvPr id="228" name="object 228"/>
          <p:cNvSpPr/>
          <p:nvPr/>
        </p:nvSpPr>
        <p:spPr>
          <a:xfrm>
            <a:off x="7749133" y="3819664"/>
            <a:ext cx="635" cy="1270"/>
          </a:xfrm>
          <a:custGeom>
            <a:avLst/>
            <a:gdLst/>
            <a:ahLst/>
            <a:cxnLst/>
            <a:rect l="l" t="t" r="r" b="b"/>
            <a:pathLst>
              <a:path w="634" h="1270">
                <a:moveTo>
                  <a:pt x="0" y="787"/>
                </a:moveTo>
                <a:lnTo>
                  <a:pt x="292" y="0"/>
                </a:lnTo>
                <a:lnTo>
                  <a:pt x="177" y="406"/>
                </a:lnTo>
                <a:lnTo>
                  <a:pt x="0" y="787"/>
                </a:lnTo>
                <a:close/>
              </a:path>
            </a:pathLst>
          </a:custGeom>
          <a:solidFill>
            <a:srgbClr val="C1C1C1"/>
          </a:solidFill>
        </p:spPr>
        <p:txBody>
          <a:bodyPr wrap="square" lIns="0" tIns="0" rIns="0" bIns="0" rtlCol="0"/>
          <a:lstStyle/>
          <a:p/>
        </p:txBody>
      </p:sp>
      <p:sp>
        <p:nvSpPr>
          <p:cNvPr id="229" name="object 229"/>
          <p:cNvSpPr/>
          <p:nvPr/>
        </p:nvSpPr>
        <p:spPr>
          <a:xfrm>
            <a:off x="11995518" y="3819664"/>
            <a:ext cx="635" cy="1270"/>
          </a:xfrm>
          <a:custGeom>
            <a:avLst/>
            <a:gdLst/>
            <a:ahLst/>
            <a:cxnLst/>
            <a:rect l="l" t="t" r="r" b="b"/>
            <a:pathLst>
              <a:path w="634" h="1270">
                <a:moveTo>
                  <a:pt x="292" y="787"/>
                </a:moveTo>
                <a:lnTo>
                  <a:pt x="114" y="406"/>
                </a:lnTo>
                <a:lnTo>
                  <a:pt x="0" y="0"/>
                </a:lnTo>
                <a:lnTo>
                  <a:pt x="292" y="787"/>
                </a:lnTo>
                <a:close/>
              </a:path>
            </a:pathLst>
          </a:custGeom>
          <a:solidFill>
            <a:srgbClr val="C1C1C1"/>
          </a:solidFill>
        </p:spPr>
        <p:txBody>
          <a:bodyPr wrap="square" lIns="0" tIns="0" rIns="0" bIns="0" rtlCol="0"/>
          <a:lstStyle/>
          <a:p/>
        </p:txBody>
      </p:sp>
      <p:sp>
        <p:nvSpPr>
          <p:cNvPr id="230" name="object 230"/>
          <p:cNvSpPr/>
          <p:nvPr/>
        </p:nvSpPr>
        <p:spPr>
          <a:xfrm>
            <a:off x="11995632" y="3820071"/>
            <a:ext cx="22225" cy="45085"/>
          </a:xfrm>
          <a:custGeom>
            <a:avLst/>
            <a:gdLst/>
            <a:ahLst/>
            <a:cxnLst/>
            <a:rect l="l" t="t" r="r" b="b"/>
            <a:pathLst>
              <a:path w="22225" h="45085">
                <a:moveTo>
                  <a:pt x="21717" y="44538"/>
                </a:moveTo>
                <a:lnTo>
                  <a:pt x="12230" y="44538"/>
                </a:lnTo>
                <a:lnTo>
                  <a:pt x="12077" y="43700"/>
                </a:lnTo>
                <a:lnTo>
                  <a:pt x="0" y="0"/>
                </a:lnTo>
                <a:lnTo>
                  <a:pt x="177" y="380"/>
                </a:lnTo>
                <a:lnTo>
                  <a:pt x="9982" y="380"/>
                </a:lnTo>
                <a:lnTo>
                  <a:pt x="21412" y="42011"/>
                </a:lnTo>
                <a:lnTo>
                  <a:pt x="21564" y="42849"/>
                </a:lnTo>
                <a:lnTo>
                  <a:pt x="21717" y="44538"/>
                </a:lnTo>
                <a:close/>
              </a:path>
            </a:pathLst>
          </a:custGeom>
          <a:solidFill>
            <a:srgbClr val="C1C1C1"/>
          </a:solidFill>
        </p:spPr>
        <p:txBody>
          <a:bodyPr wrap="square" lIns="0" tIns="0" rIns="0" bIns="0" rtlCol="0"/>
          <a:lstStyle/>
          <a:p/>
        </p:txBody>
      </p:sp>
      <p:sp>
        <p:nvSpPr>
          <p:cNvPr id="231" name="object 231"/>
          <p:cNvSpPr/>
          <p:nvPr/>
        </p:nvSpPr>
        <p:spPr>
          <a:xfrm>
            <a:off x="12007748" y="3864190"/>
            <a:ext cx="13970" cy="47625"/>
          </a:xfrm>
          <a:custGeom>
            <a:avLst/>
            <a:gdLst/>
            <a:ahLst/>
            <a:cxnLst/>
            <a:rect l="l" t="t" r="r" b="b"/>
            <a:pathLst>
              <a:path w="13970" h="47625">
                <a:moveTo>
                  <a:pt x="13754" y="47320"/>
                </a:moveTo>
                <a:lnTo>
                  <a:pt x="4241" y="47320"/>
                </a:lnTo>
                <a:lnTo>
                  <a:pt x="0" y="0"/>
                </a:lnTo>
                <a:lnTo>
                  <a:pt x="114" y="419"/>
                </a:lnTo>
                <a:lnTo>
                  <a:pt x="9601" y="419"/>
                </a:lnTo>
                <a:lnTo>
                  <a:pt x="13716" y="46482"/>
                </a:lnTo>
                <a:lnTo>
                  <a:pt x="13754" y="47320"/>
                </a:lnTo>
                <a:close/>
              </a:path>
            </a:pathLst>
          </a:custGeom>
          <a:solidFill>
            <a:srgbClr val="C1C1C1"/>
          </a:solidFill>
        </p:spPr>
        <p:txBody>
          <a:bodyPr wrap="square" lIns="0" tIns="0" rIns="0" bIns="0" rtlCol="0"/>
          <a:lstStyle/>
          <a:p/>
        </p:txBody>
      </p:sp>
      <p:sp>
        <p:nvSpPr>
          <p:cNvPr id="232" name="object 232"/>
          <p:cNvSpPr/>
          <p:nvPr/>
        </p:nvSpPr>
        <p:spPr>
          <a:xfrm>
            <a:off x="7723454" y="3906469"/>
            <a:ext cx="3810" cy="4445"/>
          </a:xfrm>
          <a:custGeom>
            <a:avLst/>
            <a:gdLst/>
            <a:ahLst/>
            <a:cxnLst/>
            <a:rect l="l" t="t" r="r" b="b"/>
            <a:pathLst>
              <a:path w="3809" h="4445">
                <a:moveTo>
                  <a:pt x="0" y="4203"/>
                </a:moveTo>
                <a:lnTo>
                  <a:pt x="304" y="800"/>
                </a:lnTo>
                <a:lnTo>
                  <a:pt x="3632" y="0"/>
                </a:lnTo>
                <a:lnTo>
                  <a:pt x="0" y="4203"/>
                </a:lnTo>
                <a:close/>
              </a:path>
            </a:pathLst>
          </a:custGeom>
          <a:solidFill>
            <a:srgbClr val="C1C1C1"/>
          </a:solidFill>
        </p:spPr>
        <p:txBody>
          <a:bodyPr wrap="square" lIns="0" tIns="0" rIns="0" bIns="0" rtlCol="0"/>
          <a:lstStyle/>
          <a:p/>
        </p:txBody>
      </p:sp>
      <p:sp>
        <p:nvSpPr>
          <p:cNvPr id="233" name="object 233"/>
          <p:cNvSpPr/>
          <p:nvPr/>
        </p:nvSpPr>
        <p:spPr>
          <a:xfrm>
            <a:off x="6438468" y="3907269"/>
            <a:ext cx="1294765" cy="407034"/>
          </a:xfrm>
          <a:custGeom>
            <a:avLst/>
            <a:gdLst/>
            <a:ahLst/>
            <a:cxnLst/>
            <a:rect l="l" t="t" r="r" b="b"/>
            <a:pathLst>
              <a:path w="1294765" h="407035">
                <a:moveTo>
                  <a:pt x="1284973" y="406793"/>
                </a:moveTo>
                <a:lnTo>
                  <a:pt x="4419" y="319214"/>
                </a:lnTo>
                <a:lnTo>
                  <a:pt x="0" y="314871"/>
                </a:lnTo>
                <a:lnTo>
                  <a:pt x="152" y="313194"/>
                </a:lnTo>
                <a:lnTo>
                  <a:pt x="888" y="311683"/>
                </a:lnTo>
                <a:lnTo>
                  <a:pt x="2095" y="310514"/>
                </a:lnTo>
                <a:lnTo>
                  <a:pt x="3632" y="309841"/>
                </a:lnTo>
                <a:lnTo>
                  <a:pt x="1285290" y="0"/>
                </a:lnTo>
                <a:lnTo>
                  <a:pt x="1284985" y="3403"/>
                </a:lnTo>
                <a:lnTo>
                  <a:pt x="1294549" y="3403"/>
                </a:lnTo>
                <a:lnTo>
                  <a:pt x="44691" y="309714"/>
                </a:lnTo>
                <a:lnTo>
                  <a:pt x="5067" y="309714"/>
                </a:lnTo>
                <a:lnTo>
                  <a:pt x="5867" y="319100"/>
                </a:lnTo>
                <a:lnTo>
                  <a:pt x="142290" y="319100"/>
                </a:lnTo>
                <a:lnTo>
                  <a:pt x="1290053" y="397598"/>
                </a:lnTo>
                <a:lnTo>
                  <a:pt x="1294498" y="402348"/>
                </a:lnTo>
                <a:lnTo>
                  <a:pt x="1284973" y="402348"/>
                </a:lnTo>
                <a:lnTo>
                  <a:pt x="1284973" y="406793"/>
                </a:lnTo>
                <a:close/>
              </a:path>
            </a:pathLst>
          </a:custGeom>
          <a:solidFill>
            <a:srgbClr val="C1C1C1"/>
          </a:solidFill>
        </p:spPr>
        <p:txBody>
          <a:bodyPr wrap="square" lIns="0" tIns="0" rIns="0" bIns="0" rtlCol="0"/>
          <a:lstStyle/>
          <a:p/>
        </p:txBody>
      </p:sp>
      <p:sp>
        <p:nvSpPr>
          <p:cNvPr id="234" name="object 234"/>
          <p:cNvSpPr/>
          <p:nvPr/>
        </p:nvSpPr>
        <p:spPr>
          <a:xfrm>
            <a:off x="12016740" y="3911371"/>
            <a:ext cx="0" cy="1062990"/>
          </a:xfrm>
          <a:custGeom>
            <a:avLst/>
            <a:gdLst/>
            <a:ahLst/>
            <a:cxnLst/>
            <a:rect l="l" t="t" r="r" b="b"/>
            <a:pathLst>
              <a:path h="1062989">
                <a:moveTo>
                  <a:pt x="0" y="0"/>
                </a:moveTo>
                <a:lnTo>
                  <a:pt x="0" y="1062456"/>
                </a:lnTo>
              </a:path>
            </a:pathLst>
          </a:custGeom>
          <a:ln w="9525">
            <a:solidFill>
              <a:srgbClr val="C1C1C1"/>
            </a:solidFill>
          </a:ln>
        </p:spPr>
        <p:txBody>
          <a:bodyPr wrap="square" lIns="0" tIns="0" rIns="0" bIns="0" rtlCol="0"/>
          <a:lstStyle/>
          <a:p/>
        </p:txBody>
      </p:sp>
      <p:sp>
        <p:nvSpPr>
          <p:cNvPr id="235" name="object 235"/>
          <p:cNvSpPr/>
          <p:nvPr/>
        </p:nvSpPr>
        <p:spPr>
          <a:xfrm>
            <a:off x="6443535" y="4216984"/>
            <a:ext cx="31115" cy="9525"/>
          </a:xfrm>
          <a:custGeom>
            <a:avLst/>
            <a:gdLst/>
            <a:ahLst/>
            <a:cxnLst/>
            <a:rect l="l" t="t" r="r" b="b"/>
            <a:pathLst>
              <a:path w="31114" h="9525">
                <a:moveTo>
                  <a:pt x="800" y="9385"/>
                </a:moveTo>
                <a:lnTo>
                  <a:pt x="0" y="0"/>
                </a:lnTo>
                <a:lnTo>
                  <a:pt x="30886" y="2108"/>
                </a:lnTo>
                <a:lnTo>
                  <a:pt x="800" y="9385"/>
                </a:lnTo>
                <a:close/>
              </a:path>
            </a:pathLst>
          </a:custGeom>
          <a:solidFill>
            <a:srgbClr val="C1C1C1"/>
          </a:solidFill>
        </p:spPr>
        <p:txBody>
          <a:bodyPr wrap="square" lIns="0" tIns="0" rIns="0" bIns="0" rtlCol="0"/>
          <a:lstStyle/>
          <a:p/>
        </p:txBody>
      </p:sp>
      <p:sp>
        <p:nvSpPr>
          <p:cNvPr id="236" name="object 236"/>
          <p:cNvSpPr/>
          <p:nvPr/>
        </p:nvSpPr>
        <p:spPr>
          <a:xfrm>
            <a:off x="6443535" y="4218038"/>
            <a:ext cx="40005" cy="0"/>
          </a:xfrm>
          <a:custGeom>
            <a:avLst/>
            <a:gdLst/>
            <a:ahLst/>
            <a:cxnLst/>
            <a:rect l="l" t="t" r="r" b="b"/>
            <a:pathLst>
              <a:path w="40004">
                <a:moveTo>
                  <a:pt x="0" y="0"/>
                </a:moveTo>
                <a:lnTo>
                  <a:pt x="39624" y="0"/>
                </a:lnTo>
              </a:path>
            </a:pathLst>
          </a:custGeom>
          <a:ln w="3175">
            <a:solidFill>
              <a:srgbClr val="C1C1C1"/>
            </a:solidFill>
          </a:ln>
        </p:spPr>
        <p:txBody>
          <a:bodyPr wrap="square" lIns="0" tIns="0" rIns="0" bIns="0" rtlCol="0"/>
          <a:lstStyle/>
          <a:p/>
        </p:txBody>
      </p:sp>
      <p:sp>
        <p:nvSpPr>
          <p:cNvPr id="237" name="object 237"/>
          <p:cNvSpPr/>
          <p:nvPr/>
        </p:nvSpPr>
        <p:spPr>
          <a:xfrm>
            <a:off x="6444335" y="4222731"/>
            <a:ext cx="136525" cy="0"/>
          </a:xfrm>
          <a:custGeom>
            <a:avLst/>
            <a:gdLst/>
            <a:ahLst/>
            <a:cxnLst/>
            <a:rect l="l" t="t" r="r" b="b"/>
            <a:pathLst>
              <a:path w="136525">
                <a:moveTo>
                  <a:pt x="0" y="0"/>
                </a:moveTo>
                <a:lnTo>
                  <a:pt x="136423" y="0"/>
                </a:lnTo>
              </a:path>
            </a:pathLst>
          </a:custGeom>
          <a:ln w="7277">
            <a:solidFill>
              <a:srgbClr val="C1C1C1"/>
            </a:solidFill>
          </a:ln>
        </p:spPr>
        <p:txBody>
          <a:bodyPr wrap="square" lIns="0" tIns="0" rIns="0" bIns="0" rtlCol="0"/>
          <a:lstStyle/>
          <a:p/>
        </p:txBody>
      </p:sp>
      <p:sp>
        <p:nvSpPr>
          <p:cNvPr id="238" name="object 238"/>
          <p:cNvSpPr/>
          <p:nvPr/>
        </p:nvSpPr>
        <p:spPr>
          <a:xfrm>
            <a:off x="7723441" y="4309617"/>
            <a:ext cx="4445" cy="5080"/>
          </a:xfrm>
          <a:custGeom>
            <a:avLst/>
            <a:gdLst/>
            <a:ahLst/>
            <a:cxnLst/>
            <a:rect l="l" t="t" r="r" b="b"/>
            <a:pathLst>
              <a:path w="4445" h="5079">
                <a:moveTo>
                  <a:pt x="4432" y="4749"/>
                </a:moveTo>
                <a:lnTo>
                  <a:pt x="0" y="4445"/>
                </a:lnTo>
                <a:lnTo>
                  <a:pt x="0" y="0"/>
                </a:lnTo>
                <a:lnTo>
                  <a:pt x="4432" y="4749"/>
                </a:lnTo>
                <a:close/>
              </a:path>
            </a:pathLst>
          </a:custGeom>
          <a:solidFill>
            <a:srgbClr val="C1C1C1"/>
          </a:solidFill>
        </p:spPr>
        <p:txBody>
          <a:bodyPr wrap="square" lIns="0" tIns="0" rIns="0" bIns="0" rtlCol="0"/>
          <a:lstStyle/>
          <a:p/>
        </p:txBody>
      </p:sp>
      <p:sp>
        <p:nvSpPr>
          <p:cNvPr id="239" name="object 239"/>
          <p:cNvSpPr/>
          <p:nvPr/>
        </p:nvSpPr>
        <p:spPr>
          <a:xfrm>
            <a:off x="7723441" y="4309617"/>
            <a:ext cx="9525" cy="5080"/>
          </a:xfrm>
          <a:custGeom>
            <a:avLst/>
            <a:gdLst/>
            <a:ahLst/>
            <a:cxnLst/>
            <a:rect l="l" t="t" r="r" b="b"/>
            <a:pathLst>
              <a:path w="9525" h="5079">
                <a:moveTo>
                  <a:pt x="9525" y="4749"/>
                </a:moveTo>
                <a:lnTo>
                  <a:pt x="4432" y="4749"/>
                </a:lnTo>
                <a:lnTo>
                  <a:pt x="0" y="0"/>
                </a:lnTo>
                <a:lnTo>
                  <a:pt x="9525" y="0"/>
                </a:lnTo>
                <a:lnTo>
                  <a:pt x="9525" y="4749"/>
                </a:lnTo>
                <a:close/>
              </a:path>
            </a:pathLst>
          </a:custGeom>
          <a:solidFill>
            <a:srgbClr val="C1C1C1"/>
          </a:solidFill>
        </p:spPr>
        <p:txBody>
          <a:bodyPr wrap="square" lIns="0" tIns="0" rIns="0" bIns="0" rtlCol="0"/>
          <a:lstStyle/>
          <a:p/>
        </p:txBody>
      </p:sp>
      <p:sp>
        <p:nvSpPr>
          <p:cNvPr id="240" name="object 240"/>
          <p:cNvSpPr/>
          <p:nvPr/>
        </p:nvSpPr>
        <p:spPr>
          <a:xfrm>
            <a:off x="7723441" y="4314063"/>
            <a:ext cx="4095115" cy="930275"/>
          </a:xfrm>
          <a:custGeom>
            <a:avLst/>
            <a:gdLst/>
            <a:ahLst/>
            <a:cxnLst/>
            <a:rect l="l" t="t" r="r" b="b"/>
            <a:pathLst>
              <a:path w="4095115" h="930275">
                <a:moveTo>
                  <a:pt x="4028033" y="930198"/>
                </a:moveTo>
                <a:lnTo>
                  <a:pt x="270014" y="930198"/>
                </a:lnTo>
                <a:lnTo>
                  <a:pt x="222275" y="925906"/>
                </a:lnTo>
                <a:lnTo>
                  <a:pt x="176491" y="913409"/>
                </a:lnTo>
                <a:lnTo>
                  <a:pt x="134327" y="893470"/>
                </a:lnTo>
                <a:lnTo>
                  <a:pt x="96532" y="866838"/>
                </a:lnTo>
                <a:lnTo>
                  <a:pt x="63893" y="834288"/>
                </a:lnTo>
                <a:lnTo>
                  <a:pt x="37160" y="796594"/>
                </a:lnTo>
                <a:lnTo>
                  <a:pt x="17081" y="754494"/>
                </a:lnTo>
                <a:lnTo>
                  <a:pt x="4445" y="708774"/>
                </a:lnTo>
                <a:lnTo>
                  <a:pt x="12" y="660196"/>
                </a:lnTo>
                <a:lnTo>
                  <a:pt x="0" y="0"/>
                </a:lnTo>
                <a:lnTo>
                  <a:pt x="4432" y="304"/>
                </a:lnTo>
                <a:lnTo>
                  <a:pt x="9525" y="304"/>
                </a:lnTo>
                <a:lnTo>
                  <a:pt x="9576" y="660196"/>
                </a:lnTo>
                <a:lnTo>
                  <a:pt x="13792" y="707085"/>
                </a:lnTo>
                <a:lnTo>
                  <a:pt x="25984" y="751192"/>
                </a:lnTo>
                <a:lnTo>
                  <a:pt x="45351" y="791794"/>
                </a:lnTo>
                <a:lnTo>
                  <a:pt x="71145" y="828166"/>
                </a:lnTo>
                <a:lnTo>
                  <a:pt x="102654" y="859574"/>
                </a:lnTo>
                <a:lnTo>
                  <a:pt x="139115" y="885278"/>
                </a:lnTo>
                <a:lnTo>
                  <a:pt x="139293" y="885278"/>
                </a:lnTo>
                <a:lnTo>
                  <a:pt x="179184" y="904227"/>
                </a:lnTo>
                <a:lnTo>
                  <a:pt x="179019" y="904227"/>
                </a:lnTo>
                <a:lnTo>
                  <a:pt x="179806" y="904519"/>
                </a:lnTo>
                <a:lnTo>
                  <a:pt x="180086" y="904519"/>
                </a:lnTo>
                <a:lnTo>
                  <a:pt x="223405" y="916419"/>
                </a:lnTo>
                <a:lnTo>
                  <a:pt x="223126" y="916419"/>
                </a:lnTo>
                <a:lnTo>
                  <a:pt x="223964" y="916571"/>
                </a:lnTo>
                <a:lnTo>
                  <a:pt x="224828" y="916571"/>
                </a:lnTo>
                <a:lnTo>
                  <a:pt x="270725" y="920686"/>
                </a:lnTo>
                <a:lnTo>
                  <a:pt x="270446" y="920686"/>
                </a:lnTo>
                <a:lnTo>
                  <a:pt x="4095026" y="920699"/>
                </a:lnTo>
                <a:lnTo>
                  <a:pt x="4076623" y="925753"/>
                </a:lnTo>
                <a:lnTo>
                  <a:pt x="4075785" y="925906"/>
                </a:lnTo>
                <a:lnTo>
                  <a:pt x="4028033" y="930198"/>
                </a:lnTo>
                <a:close/>
              </a:path>
            </a:pathLst>
          </a:custGeom>
          <a:solidFill>
            <a:srgbClr val="C1C1C1"/>
          </a:solidFill>
        </p:spPr>
        <p:txBody>
          <a:bodyPr wrap="square" lIns="0" tIns="0" rIns="0" bIns="0" rtlCol="0"/>
          <a:lstStyle/>
          <a:p/>
        </p:txBody>
      </p:sp>
      <p:sp>
        <p:nvSpPr>
          <p:cNvPr id="241" name="object 241"/>
          <p:cNvSpPr/>
          <p:nvPr/>
        </p:nvSpPr>
        <p:spPr>
          <a:xfrm>
            <a:off x="12007710" y="4973548"/>
            <a:ext cx="13970" cy="47625"/>
          </a:xfrm>
          <a:custGeom>
            <a:avLst/>
            <a:gdLst/>
            <a:ahLst/>
            <a:cxnLst/>
            <a:rect l="l" t="t" r="r" b="b"/>
            <a:pathLst>
              <a:path w="13970" h="47625">
                <a:moveTo>
                  <a:pt x="9563" y="47599"/>
                </a:moveTo>
                <a:lnTo>
                  <a:pt x="0" y="47599"/>
                </a:lnTo>
                <a:lnTo>
                  <a:pt x="152" y="46761"/>
                </a:lnTo>
                <a:lnTo>
                  <a:pt x="4267" y="0"/>
                </a:lnTo>
                <a:lnTo>
                  <a:pt x="4267" y="279"/>
                </a:lnTo>
                <a:lnTo>
                  <a:pt x="13792" y="279"/>
                </a:lnTo>
                <a:lnTo>
                  <a:pt x="13766" y="711"/>
                </a:lnTo>
                <a:lnTo>
                  <a:pt x="9563" y="47599"/>
                </a:lnTo>
                <a:close/>
              </a:path>
            </a:pathLst>
          </a:custGeom>
          <a:solidFill>
            <a:srgbClr val="C1C1C1"/>
          </a:solidFill>
        </p:spPr>
        <p:txBody>
          <a:bodyPr wrap="square" lIns="0" tIns="0" rIns="0" bIns="0" rtlCol="0"/>
          <a:lstStyle/>
          <a:p/>
        </p:txBody>
      </p:sp>
      <p:sp>
        <p:nvSpPr>
          <p:cNvPr id="242" name="object 242"/>
          <p:cNvSpPr/>
          <p:nvPr/>
        </p:nvSpPr>
        <p:spPr>
          <a:xfrm>
            <a:off x="11995518" y="5020729"/>
            <a:ext cx="22225" cy="45085"/>
          </a:xfrm>
          <a:custGeom>
            <a:avLst/>
            <a:gdLst/>
            <a:ahLst/>
            <a:cxnLst/>
            <a:rect l="l" t="t" r="r" b="b"/>
            <a:pathLst>
              <a:path w="22225" h="45085">
                <a:moveTo>
                  <a:pt x="9867" y="44526"/>
                </a:moveTo>
                <a:lnTo>
                  <a:pt x="0" y="44526"/>
                </a:lnTo>
                <a:lnTo>
                  <a:pt x="292" y="43738"/>
                </a:lnTo>
                <a:lnTo>
                  <a:pt x="12230" y="0"/>
                </a:lnTo>
                <a:lnTo>
                  <a:pt x="12192" y="419"/>
                </a:lnTo>
                <a:lnTo>
                  <a:pt x="21755" y="419"/>
                </a:lnTo>
                <a:lnTo>
                  <a:pt x="21678" y="1269"/>
                </a:lnTo>
                <a:lnTo>
                  <a:pt x="21526" y="2108"/>
                </a:lnTo>
                <a:lnTo>
                  <a:pt x="9867" y="44526"/>
                </a:lnTo>
                <a:close/>
              </a:path>
            </a:pathLst>
          </a:custGeom>
          <a:solidFill>
            <a:srgbClr val="C1C1C1"/>
          </a:solidFill>
        </p:spPr>
        <p:txBody>
          <a:bodyPr wrap="square" lIns="0" tIns="0" rIns="0" bIns="0" rtlCol="0"/>
          <a:lstStyle/>
          <a:p/>
        </p:txBody>
      </p:sp>
      <p:sp>
        <p:nvSpPr>
          <p:cNvPr id="243" name="object 243"/>
          <p:cNvSpPr/>
          <p:nvPr/>
        </p:nvSpPr>
        <p:spPr>
          <a:xfrm>
            <a:off x="7749133" y="5064468"/>
            <a:ext cx="635" cy="1270"/>
          </a:xfrm>
          <a:custGeom>
            <a:avLst/>
            <a:gdLst/>
            <a:ahLst/>
            <a:cxnLst/>
            <a:rect l="l" t="t" r="r" b="b"/>
            <a:pathLst>
              <a:path w="634" h="1270">
                <a:moveTo>
                  <a:pt x="292" y="787"/>
                </a:moveTo>
                <a:lnTo>
                  <a:pt x="0" y="0"/>
                </a:lnTo>
                <a:lnTo>
                  <a:pt x="177" y="381"/>
                </a:lnTo>
                <a:lnTo>
                  <a:pt x="292" y="787"/>
                </a:lnTo>
                <a:close/>
              </a:path>
            </a:pathLst>
          </a:custGeom>
          <a:solidFill>
            <a:srgbClr val="C1C1C1"/>
          </a:solidFill>
        </p:spPr>
        <p:txBody>
          <a:bodyPr wrap="square" lIns="0" tIns="0" rIns="0" bIns="0" rtlCol="0"/>
          <a:lstStyle/>
          <a:p/>
        </p:txBody>
      </p:sp>
      <p:sp>
        <p:nvSpPr>
          <p:cNvPr id="244" name="object 244"/>
          <p:cNvSpPr/>
          <p:nvPr/>
        </p:nvSpPr>
        <p:spPr>
          <a:xfrm>
            <a:off x="11995518" y="5064468"/>
            <a:ext cx="635" cy="1270"/>
          </a:xfrm>
          <a:custGeom>
            <a:avLst/>
            <a:gdLst/>
            <a:ahLst/>
            <a:cxnLst/>
            <a:rect l="l" t="t" r="r" b="b"/>
            <a:pathLst>
              <a:path w="634" h="1270">
                <a:moveTo>
                  <a:pt x="0" y="787"/>
                </a:moveTo>
                <a:lnTo>
                  <a:pt x="114" y="381"/>
                </a:lnTo>
                <a:lnTo>
                  <a:pt x="292" y="0"/>
                </a:lnTo>
                <a:lnTo>
                  <a:pt x="0" y="787"/>
                </a:lnTo>
                <a:close/>
              </a:path>
            </a:pathLst>
          </a:custGeom>
          <a:solidFill>
            <a:srgbClr val="C1C1C1"/>
          </a:solidFill>
        </p:spPr>
        <p:txBody>
          <a:bodyPr wrap="square" lIns="0" tIns="0" rIns="0" bIns="0" rtlCol="0"/>
          <a:lstStyle/>
          <a:p/>
        </p:txBody>
      </p:sp>
      <p:sp>
        <p:nvSpPr>
          <p:cNvPr id="245" name="object 245"/>
          <p:cNvSpPr/>
          <p:nvPr/>
        </p:nvSpPr>
        <p:spPr>
          <a:xfrm>
            <a:off x="11976151" y="5064848"/>
            <a:ext cx="29845" cy="41275"/>
          </a:xfrm>
          <a:custGeom>
            <a:avLst/>
            <a:gdLst/>
            <a:ahLst/>
            <a:cxnLst/>
            <a:rect l="l" t="t" r="r" b="b"/>
            <a:pathLst>
              <a:path w="29845" h="41275">
                <a:moveTo>
                  <a:pt x="10553" y="41008"/>
                </a:moveTo>
                <a:lnTo>
                  <a:pt x="0" y="41008"/>
                </a:lnTo>
                <a:lnTo>
                  <a:pt x="419" y="40309"/>
                </a:lnTo>
                <a:lnTo>
                  <a:pt x="19481" y="0"/>
                </a:lnTo>
                <a:lnTo>
                  <a:pt x="19367" y="406"/>
                </a:lnTo>
                <a:lnTo>
                  <a:pt x="29235" y="406"/>
                </a:lnTo>
                <a:lnTo>
                  <a:pt x="28549" y="2920"/>
                </a:lnTo>
                <a:lnTo>
                  <a:pt x="28257" y="3708"/>
                </a:lnTo>
                <a:lnTo>
                  <a:pt x="10553" y="41008"/>
                </a:lnTo>
                <a:close/>
              </a:path>
            </a:pathLst>
          </a:custGeom>
          <a:solidFill>
            <a:srgbClr val="C1C1C1"/>
          </a:solidFill>
        </p:spPr>
        <p:txBody>
          <a:bodyPr wrap="square" lIns="0" tIns="0" rIns="0" bIns="0" rtlCol="0"/>
          <a:lstStyle/>
          <a:p/>
        </p:txBody>
      </p:sp>
      <p:sp>
        <p:nvSpPr>
          <p:cNvPr id="246" name="object 246"/>
          <p:cNvSpPr/>
          <p:nvPr/>
        </p:nvSpPr>
        <p:spPr>
          <a:xfrm>
            <a:off x="7768373" y="5105158"/>
            <a:ext cx="635" cy="1270"/>
          </a:xfrm>
          <a:custGeom>
            <a:avLst/>
            <a:gdLst/>
            <a:ahLst/>
            <a:cxnLst/>
            <a:rect l="l" t="t" r="r" b="b"/>
            <a:pathLst>
              <a:path w="634" h="1270">
                <a:moveTo>
                  <a:pt x="419" y="698"/>
                </a:moveTo>
                <a:lnTo>
                  <a:pt x="0" y="0"/>
                </a:lnTo>
                <a:lnTo>
                  <a:pt x="266" y="381"/>
                </a:lnTo>
                <a:lnTo>
                  <a:pt x="419" y="698"/>
                </a:lnTo>
                <a:close/>
              </a:path>
            </a:pathLst>
          </a:custGeom>
          <a:solidFill>
            <a:srgbClr val="C1C1C1"/>
          </a:solidFill>
        </p:spPr>
        <p:txBody>
          <a:bodyPr wrap="square" lIns="0" tIns="0" rIns="0" bIns="0" rtlCol="0"/>
          <a:lstStyle/>
          <a:p/>
        </p:txBody>
      </p:sp>
      <p:sp>
        <p:nvSpPr>
          <p:cNvPr id="247" name="object 247"/>
          <p:cNvSpPr/>
          <p:nvPr/>
        </p:nvSpPr>
        <p:spPr>
          <a:xfrm>
            <a:off x="11976151" y="5105158"/>
            <a:ext cx="635" cy="1270"/>
          </a:xfrm>
          <a:custGeom>
            <a:avLst/>
            <a:gdLst/>
            <a:ahLst/>
            <a:cxnLst/>
            <a:rect l="l" t="t" r="r" b="b"/>
            <a:pathLst>
              <a:path w="634" h="1270">
                <a:moveTo>
                  <a:pt x="0" y="698"/>
                </a:moveTo>
                <a:lnTo>
                  <a:pt x="152" y="368"/>
                </a:lnTo>
                <a:lnTo>
                  <a:pt x="419" y="0"/>
                </a:lnTo>
                <a:lnTo>
                  <a:pt x="0" y="698"/>
                </a:lnTo>
                <a:close/>
              </a:path>
            </a:pathLst>
          </a:custGeom>
          <a:solidFill>
            <a:srgbClr val="C1C1C1"/>
          </a:solidFill>
        </p:spPr>
        <p:txBody>
          <a:bodyPr wrap="square" lIns="0" tIns="0" rIns="0" bIns="0" rtlCol="0"/>
          <a:lstStyle/>
          <a:p/>
        </p:txBody>
      </p:sp>
      <p:sp>
        <p:nvSpPr>
          <p:cNvPr id="248" name="object 248"/>
          <p:cNvSpPr/>
          <p:nvPr/>
        </p:nvSpPr>
        <p:spPr>
          <a:xfrm>
            <a:off x="11950344" y="5105527"/>
            <a:ext cx="36830" cy="36830"/>
          </a:xfrm>
          <a:custGeom>
            <a:avLst/>
            <a:gdLst/>
            <a:ahLst/>
            <a:cxnLst/>
            <a:rect l="l" t="t" r="r" b="b"/>
            <a:pathLst>
              <a:path w="36829" h="36829">
                <a:moveTo>
                  <a:pt x="11671" y="36702"/>
                </a:moveTo>
                <a:lnTo>
                  <a:pt x="0" y="36702"/>
                </a:lnTo>
                <a:lnTo>
                  <a:pt x="520" y="36093"/>
                </a:lnTo>
                <a:lnTo>
                  <a:pt x="25958" y="0"/>
                </a:lnTo>
                <a:lnTo>
                  <a:pt x="25806" y="330"/>
                </a:lnTo>
                <a:lnTo>
                  <a:pt x="36360" y="330"/>
                </a:lnTo>
                <a:lnTo>
                  <a:pt x="34417" y="4419"/>
                </a:lnTo>
                <a:lnTo>
                  <a:pt x="33997" y="5130"/>
                </a:lnTo>
                <a:lnTo>
                  <a:pt x="11671" y="36702"/>
                </a:lnTo>
                <a:close/>
              </a:path>
            </a:pathLst>
          </a:custGeom>
          <a:solidFill>
            <a:srgbClr val="C1C1C1"/>
          </a:solidFill>
        </p:spPr>
        <p:txBody>
          <a:bodyPr wrap="square" lIns="0" tIns="0" rIns="0" bIns="0" rtlCol="0"/>
          <a:lstStyle/>
          <a:p/>
        </p:txBody>
      </p:sp>
      <p:sp>
        <p:nvSpPr>
          <p:cNvPr id="249" name="object 249"/>
          <p:cNvSpPr/>
          <p:nvPr/>
        </p:nvSpPr>
        <p:spPr>
          <a:xfrm>
            <a:off x="7794066" y="5141620"/>
            <a:ext cx="635" cy="635"/>
          </a:xfrm>
          <a:custGeom>
            <a:avLst/>
            <a:gdLst/>
            <a:ahLst/>
            <a:cxnLst/>
            <a:rect l="l" t="t" r="r" b="b"/>
            <a:pathLst>
              <a:path w="634" h="635">
                <a:moveTo>
                  <a:pt x="520" y="609"/>
                </a:moveTo>
                <a:lnTo>
                  <a:pt x="0" y="0"/>
                </a:lnTo>
                <a:lnTo>
                  <a:pt x="304" y="304"/>
                </a:lnTo>
                <a:lnTo>
                  <a:pt x="520" y="609"/>
                </a:lnTo>
                <a:close/>
              </a:path>
            </a:pathLst>
          </a:custGeom>
          <a:solidFill>
            <a:srgbClr val="C1C1C1"/>
          </a:solidFill>
        </p:spPr>
        <p:txBody>
          <a:bodyPr wrap="square" lIns="0" tIns="0" rIns="0" bIns="0" rtlCol="0"/>
          <a:lstStyle/>
          <a:p/>
        </p:txBody>
      </p:sp>
      <p:sp>
        <p:nvSpPr>
          <p:cNvPr id="250" name="object 250"/>
          <p:cNvSpPr/>
          <p:nvPr/>
        </p:nvSpPr>
        <p:spPr>
          <a:xfrm>
            <a:off x="11950344" y="5141620"/>
            <a:ext cx="635" cy="635"/>
          </a:xfrm>
          <a:custGeom>
            <a:avLst/>
            <a:gdLst/>
            <a:ahLst/>
            <a:cxnLst/>
            <a:rect l="l" t="t" r="r" b="b"/>
            <a:pathLst>
              <a:path w="634" h="635">
                <a:moveTo>
                  <a:pt x="0" y="609"/>
                </a:moveTo>
                <a:lnTo>
                  <a:pt x="215" y="304"/>
                </a:lnTo>
                <a:lnTo>
                  <a:pt x="520" y="0"/>
                </a:lnTo>
                <a:lnTo>
                  <a:pt x="0" y="609"/>
                </a:lnTo>
                <a:close/>
              </a:path>
            </a:pathLst>
          </a:custGeom>
          <a:solidFill>
            <a:srgbClr val="C1C1C1"/>
          </a:solidFill>
        </p:spPr>
        <p:txBody>
          <a:bodyPr wrap="square" lIns="0" tIns="0" rIns="0" bIns="0" rtlCol="0"/>
          <a:lstStyle/>
          <a:p/>
        </p:txBody>
      </p:sp>
      <p:sp>
        <p:nvSpPr>
          <p:cNvPr id="251" name="object 251"/>
          <p:cNvSpPr/>
          <p:nvPr/>
        </p:nvSpPr>
        <p:spPr>
          <a:xfrm>
            <a:off x="11918848" y="5141925"/>
            <a:ext cx="43180" cy="31750"/>
          </a:xfrm>
          <a:custGeom>
            <a:avLst/>
            <a:gdLst/>
            <a:ahLst/>
            <a:cxnLst/>
            <a:rect l="l" t="t" r="r" b="b"/>
            <a:pathLst>
              <a:path w="43179" h="31750">
                <a:moveTo>
                  <a:pt x="13474" y="31711"/>
                </a:moveTo>
                <a:lnTo>
                  <a:pt x="0" y="31711"/>
                </a:lnTo>
                <a:lnTo>
                  <a:pt x="609" y="31191"/>
                </a:lnTo>
                <a:lnTo>
                  <a:pt x="31711" y="0"/>
                </a:lnTo>
                <a:lnTo>
                  <a:pt x="31496" y="304"/>
                </a:lnTo>
                <a:lnTo>
                  <a:pt x="43167" y="304"/>
                </a:lnTo>
                <a:lnTo>
                  <a:pt x="39281" y="5803"/>
                </a:lnTo>
                <a:lnTo>
                  <a:pt x="38760" y="6426"/>
                </a:lnTo>
                <a:lnTo>
                  <a:pt x="13474" y="31711"/>
                </a:lnTo>
                <a:close/>
              </a:path>
            </a:pathLst>
          </a:custGeom>
          <a:solidFill>
            <a:srgbClr val="C1C1C1"/>
          </a:solidFill>
        </p:spPr>
        <p:txBody>
          <a:bodyPr wrap="square" lIns="0" tIns="0" rIns="0" bIns="0" rtlCol="0"/>
          <a:lstStyle/>
          <a:p/>
        </p:txBody>
      </p:sp>
      <p:sp>
        <p:nvSpPr>
          <p:cNvPr id="252" name="object 252"/>
          <p:cNvSpPr/>
          <p:nvPr/>
        </p:nvSpPr>
        <p:spPr>
          <a:xfrm>
            <a:off x="7825473" y="5173116"/>
            <a:ext cx="635" cy="635"/>
          </a:xfrm>
          <a:custGeom>
            <a:avLst/>
            <a:gdLst/>
            <a:ahLst/>
            <a:cxnLst/>
            <a:rect l="l" t="t" r="r" b="b"/>
            <a:pathLst>
              <a:path w="634" h="635">
                <a:moveTo>
                  <a:pt x="622" y="520"/>
                </a:moveTo>
                <a:lnTo>
                  <a:pt x="0" y="0"/>
                </a:lnTo>
                <a:lnTo>
                  <a:pt x="342" y="241"/>
                </a:lnTo>
                <a:lnTo>
                  <a:pt x="622" y="520"/>
                </a:lnTo>
                <a:close/>
              </a:path>
            </a:pathLst>
          </a:custGeom>
          <a:solidFill>
            <a:srgbClr val="C1C1C1"/>
          </a:solidFill>
        </p:spPr>
        <p:txBody>
          <a:bodyPr wrap="square" lIns="0" tIns="0" rIns="0" bIns="0" rtlCol="0"/>
          <a:lstStyle/>
          <a:p/>
        </p:txBody>
      </p:sp>
      <p:sp>
        <p:nvSpPr>
          <p:cNvPr id="253" name="object 253"/>
          <p:cNvSpPr/>
          <p:nvPr/>
        </p:nvSpPr>
        <p:spPr>
          <a:xfrm>
            <a:off x="11918848" y="5173116"/>
            <a:ext cx="635" cy="635"/>
          </a:xfrm>
          <a:custGeom>
            <a:avLst/>
            <a:gdLst/>
            <a:ahLst/>
            <a:cxnLst/>
            <a:rect l="l" t="t" r="r" b="b"/>
            <a:pathLst>
              <a:path w="634" h="635">
                <a:moveTo>
                  <a:pt x="0" y="520"/>
                </a:moveTo>
                <a:lnTo>
                  <a:pt x="304" y="215"/>
                </a:lnTo>
                <a:lnTo>
                  <a:pt x="609" y="0"/>
                </a:lnTo>
                <a:lnTo>
                  <a:pt x="0" y="520"/>
                </a:lnTo>
                <a:close/>
              </a:path>
            </a:pathLst>
          </a:custGeom>
          <a:solidFill>
            <a:srgbClr val="C1C1C1"/>
          </a:solidFill>
        </p:spPr>
        <p:txBody>
          <a:bodyPr wrap="square" lIns="0" tIns="0" rIns="0" bIns="0" rtlCol="0"/>
          <a:lstStyle/>
          <a:p/>
        </p:txBody>
      </p:sp>
      <p:sp>
        <p:nvSpPr>
          <p:cNvPr id="254" name="object 254"/>
          <p:cNvSpPr/>
          <p:nvPr/>
        </p:nvSpPr>
        <p:spPr>
          <a:xfrm>
            <a:off x="11882373" y="5173332"/>
            <a:ext cx="50165" cy="26034"/>
          </a:xfrm>
          <a:custGeom>
            <a:avLst/>
            <a:gdLst/>
            <a:ahLst/>
            <a:cxnLst/>
            <a:rect l="l" t="t" r="r" b="b"/>
            <a:pathLst>
              <a:path w="50165" h="26035">
                <a:moveTo>
                  <a:pt x="16497" y="26009"/>
                </a:moveTo>
                <a:lnTo>
                  <a:pt x="0" y="26009"/>
                </a:lnTo>
                <a:lnTo>
                  <a:pt x="711" y="25590"/>
                </a:lnTo>
                <a:lnTo>
                  <a:pt x="36779" y="0"/>
                </a:lnTo>
                <a:lnTo>
                  <a:pt x="36474" y="304"/>
                </a:lnTo>
                <a:lnTo>
                  <a:pt x="49949" y="304"/>
                </a:lnTo>
                <a:lnTo>
                  <a:pt x="43205" y="7048"/>
                </a:lnTo>
                <a:lnTo>
                  <a:pt x="42583" y="7569"/>
                </a:lnTo>
                <a:lnTo>
                  <a:pt x="16497" y="26009"/>
                </a:lnTo>
                <a:close/>
              </a:path>
            </a:pathLst>
          </a:custGeom>
          <a:solidFill>
            <a:srgbClr val="C1C1C1"/>
          </a:solidFill>
        </p:spPr>
        <p:txBody>
          <a:bodyPr wrap="square" lIns="0" tIns="0" rIns="0" bIns="0" rtlCol="0"/>
          <a:lstStyle/>
          <a:p/>
        </p:txBody>
      </p:sp>
      <p:sp>
        <p:nvSpPr>
          <p:cNvPr id="255" name="object 255"/>
          <p:cNvSpPr/>
          <p:nvPr/>
        </p:nvSpPr>
        <p:spPr>
          <a:xfrm>
            <a:off x="7861858" y="5198922"/>
            <a:ext cx="1270" cy="635"/>
          </a:xfrm>
          <a:custGeom>
            <a:avLst/>
            <a:gdLst/>
            <a:ahLst/>
            <a:cxnLst/>
            <a:rect l="l" t="t" r="r" b="b"/>
            <a:pathLst>
              <a:path w="1270" h="635">
                <a:moveTo>
                  <a:pt x="698" y="419"/>
                </a:moveTo>
                <a:lnTo>
                  <a:pt x="0" y="0"/>
                </a:lnTo>
                <a:lnTo>
                  <a:pt x="342" y="165"/>
                </a:lnTo>
                <a:lnTo>
                  <a:pt x="698" y="419"/>
                </a:lnTo>
                <a:close/>
              </a:path>
            </a:pathLst>
          </a:custGeom>
          <a:solidFill>
            <a:srgbClr val="C1C1C1"/>
          </a:solidFill>
        </p:spPr>
        <p:txBody>
          <a:bodyPr wrap="square" lIns="0" tIns="0" rIns="0" bIns="0" rtlCol="0"/>
          <a:lstStyle/>
          <a:p/>
        </p:txBody>
      </p:sp>
      <p:sp>
        <p:nvSpPr>
          <p:cNvPr id="256" name="object 256"/>
          <p:cNvSpPr/>
          <p:nvPr/>
        </p:nvSpPr>
        <p:spPr>
          <a:xfrm>
            <a:off x="11882373" y="5198922"/>
            <a:ext cx="1270" cy="635"/>
          </a:xfrm>
          <a:custGeom>
            <a:avLst/>
            <a:gdLst/>
            <a:ahLst/>
            <a:cxnLst/>
            <a:rect l="l" t="t" r="r" b="b"/>
            <a:pathLst>
              <a:path w="1270" h="635">
                <a:moveTo>
                  <a:pt x="0" y="419"/>
                </a:moveTo>
                <a:lnTo>
                  <a:pt x="393" y="152"/>
                </a:lnTo>
                <a:lnTo>
                  <a:pt x="711" y="0"/>
                </a:lnTo>
                <a:lnTo>
                  <a:pt x="0" y="419"/>
                </a:lnTo>
                <a:close/>
              </a:path>
            </a:pathLst>
          </a:custGeom>
          <a:solidFill>
            <a:srgbClr val="C1C1C1"/>
          </a:solidFill>
        </p:spPr>
        <p:txBody>
          <a:bodyPr wrap="square" lIns="0" tIns="0" rIns="0" bIns="0" rtlCol="0"/>
          <a:lstStyle/>
          <a:p/>
        </p:txBody>
      </p:sp>
      <p:sp>
        <p:nvSpPr>
          <p:cNvPr id="257" name="object 257"/>
          <p:cNvSpPr/>
          <p:nvPr/>
        </p:nvSpPr>
        <p:spPr>
          <a:xfrm>
            <a:off x="7862175" y="5199075"/>
            <a:ext cx="635" cy="635"/>
          </a:xfrm>
          <a:custGeom>
            <a:avLst/>
            <a:gdLst/>
            <a:ahLst/>
            <a:cxnLst/>
            <a:rect l="l" t="t" r="r" b="b"/>
            <a:pathLst>
              <a:path w="634" h="635">
                <a:moveTo>
                  <a:pt x="558" y="266"/>
                </a:moveTo>
                <a:lnTo>
                  <a:pt x="381" y="266"/>
                </a:lnTo>
                <a:lnTo>
                  <a:pt x="0" y="0"/>
                </a:lnTo>
                <a:lnTo>
                  <a:pt x="558" y="266"/>
                </a:lnTo>
                <a:close/>
              </a:path>
            </a:pathLst>
          </a:custGeom>
          <a:solidFill>
            <a:srgbClr val="C1C1C1"/>
          </a:solidFill>
        </p:spPr>
        <p:txBody>
          <a:bodyPr wrap="square" lIns="0" tIns="0" rIns="0" bIns="0" rtlCol="0"/>
          <a:lstStyle/>
          <a:p/>
        </p:txBody>
      </p:sp>
      <p:sp>
        <p:nvSpPr>
          <p:cNvPr id="258" name="object 258"/>
          <p:cNvSpPr/>
          <p:nvPr/>
        </p:nvSpPr>
        <p:spPr>
          <a:xfrm>
            <a:off x="11842077" y="5199088"/>
            <a:ext cx="57150" cy="19685"/>
          </a:xfrm>
          <a:custGeom>
            <a:avLst/>
            <a:gdLst/>
            <a:ahLst/>
            <a:cxnLst/>
            <a:rect l="l" t="t" r="r" b="b"/>
            <a:pathLst>
              <a:path w="57150" h="19685">
                <a:moveTo>
                  <a:pt x="0" y="19316"/>
                </a:moveTo>
                <a:lnTo>
                  <a:pt x="40640" y="0"/>
                </a:lnTo>
                <a:lnTo>
                  <a:pt x="40297" y="253"/>
                </a:lnTo>
                <a:lnTo>
                  <a:pt x="56794" y="253"/>
                </a:lnTo>
                <a:lnTo>
                  <a:pt x="45796" y="8026"/>
                </a:lnTo>
                <a:lnTo>
                  <a:pt x="45097" y="8445"/>
                </a:lnTo>
                <a:lnTo>
                  <a:pt x="22440" y="19202"/>
                </a:lnTo>
                <a:lnTo>
                  <a:pt x="0" y="19316"/>
                </a:lnTo>
                <a:close/>
              </a:path>
            </a:pathLst>
          </a:custGeom>
          <a:solidFill>
            <a:srgbClr val="C1C1C1"/>
          </a:solidFill>
        </p:spPr>
        <p:txBody>
          <a:bodyPr wrap="square" lIns="0" tIns="0" rIns="0" bIns="0" rtlCol="0"/>
          <a:lstStyle/>
          <a:p/>
        </p:txBody>
      </p:sp>
      <p:sp>
        <p:nvSpPr>
          <p:cNvPr id="259" name="object 259"/>
          <p:cNvSpPr/>
          <p:nvPr/>
        </p:nvSpPr>
        <p:spPr>
          <a:xfrm>
            <a:off x="7902461" y="5218290"/>
            <a:ext cx="1270" cy="635"/>
          </a:xfrm>
          <a:custGeom>
            <a:avLst/>
            <a:gdLst/>
            <a:ahLst/>
            <a:cxnLst/>
            <a:rect l="l" t="t" r="r" b="b"/>
            <a:pathLst>
              <a:path w="1270" h="635">
                <a:moveTo>
                  <a:pt x="787" y="292"/>
                </a:moveTo>
                <a:lnTo>
                  <a:pt x="0" y="0"/>
                </a:lnTo>
                <a:lnTo>
                  <a:pt x="406" y="114"/>
                </a:lnTo>
                <a:lnTo>
                  <a:pt x="787" y="292"/>
                </a:lnTo>
                <a:close/>
              </a:path>
            </a:pathLst>
          </a:custGeom>
          <a:solidFill>
            <a:srgbClr val="C1C1C1"/>
          </a:solidFill>
        </p:spPr>
        <p:txBody>
          <a:bodyPr wrap="square" lIns="0" tIns="0" rIns="0" bIns="0" rtlCol="0"/>
          <a:lstStyle/>
          <a:p/>
        </p:txBody>
      </p:sp>
      <p:sp>
        <p:nvSpPr>
          <p:cNvPr id="260" name="object 260"/>
          <p:cNvSpPr/>
          <p:nvPr/>
        </p:nvSpPr>
        <p:spPr>
          <a:xfrm>
            <a:off x="11841695" y="5218290"/>
            <a:ext cx="1270" cy="635"/>
          </a:xfrm>
          <a:custGeom>
            <a:avLst/>
            <a:gdLst/>
            <a:ahLst/>
            <a:cxnLst/>
            <a:rect l="l" t="t" r="r" b="b"/>
            <a:pathLst>
              <a:path w="1270" h="635">
                <a:moveTo>
                  <a:pt x="0" y="292"/>
                </a:moveTo>
                <a:lnTo>
                  <a:pt x="380" y="114"/>
                </a:lnTo>
                <a:lnTo>
                  <a:pt x="787" y="0"/>
                </a:lnTo>
                <a:lnTo>
                  <a:pt x="0" y="292"/>
                </a:lnTo>
                <a:close/>
              </a:path>
            </a:pathLst>
          </a:custGeom>
          <a:solidFill>
            <a:srgbClr val="C1C1C1"/>
          </a:solidFill>
        </p:spPr>
        <p:txBody>
          <a:bodyPr wrap="square" lIns="0" tIns="0" rIns="0" bIns="0" rtlCol="0"/>
          <a:lstStyle/>
          <a:p/>
        </p:txBody>
      </p:sp>
      <p:sp>
        <p:nvSpPr>
          <p:cNvPr id="261" name="object 261"/>
          <p:cNvSpPr/>
          <p:nvPr/>
        </p:nvSpPr>
        <p:spPr>
          <a:xfrm>
            <a:off x="11841695" y="5218436"/>
            <a:ext cx="22860" cy="0"/>
          </a:xfrm>
          <a:custGeom>
            <a:avLst/>
            <a:gdLst/>
            <a:ahLst/>
            <a:cxnLst/>
            <a:rect l="l" t="t" r="r" b="b"/>
            <a:pathLst>
              <a:path w="22859">
                <a:moveTo>
                  <a:pt x="0" y="0"/>
                </a:moveTo>
                <a:lnTo>
                  <a:pt x="22821" y="0"/>
                </a:lnTo>
              </a:path>
            </a:pathLst>
          </a:custGeom>
          <a:ln w="3175">
            <a:solidFill>
              <a:srgbClr val="C1C1C1"/>
            </a:solidFill>
          </a:ln>
        </p:spPr>
        <p:txBody>
          <a:bodyPr wrap="square" lIns="0" tIns="0" rIns="0" bIns="0" rtlCol="0"/>
          <a:lstStyle/>
          <a:p/>
        </p:txBody>
      </p:sp>
      <p:sp>
        <p:nvSpPr>
          <p:cNvPr id="262" name="object 262"/>
          <p:cNvSpPr/>
          <p:nvPr/>
        </p:nvSpPr>
        <p:spPr>
          <a:xfrm>
            <a:off x="7902867" y="5218404"/>
            <a:ext cx="1270" cy="635"/>
          </a:xfrm>
          <a:custGeom>
            <a:avLst/>
            <a:gdLst/>
            <a:ahLst/>
            <a:cxnLst/>
            <a:rect l="l" t="t" r="r" b="b"/>
            <a:pathLst>
              <a:path w="1270" h="635">
                <a:moveTo>
                  <a:pt x="660" y="177"/>
                </a:moveTo>
                <a:lnTo>
                  <a:pt x="380" y="177"/>
                </a:lnTo>
                <a:lnTo>
                  <a:pt x="0" y="0"/>
                </a:lnTo>
                <a:lnTo>
                  <a:pt x="660" y="177"/>
                </a:lnTo>
                <a:close/>
              </a:path>
            </a:pathLst>
          </a:custGeom>
          <a:solidFill>
            <a:srgbClr val="C1C1C1"/>
          </a:solidFill>
        </p:spPr>
        <p:txBody>
          <a:bodyPr wrap="square" lIns="0" tIns="0" rIns="0" bIns="0" rtlCol="0"/>
          <a:lstStyle/>
          <a:p/>
        </p:txBody>
      </p:sp>
      <p:sp>
        <p:nvSpPr>
          <p:cNvPr id="263" name="object 263"/>
          <p:cNvSpPr/>
          <p:nvPr/>
        </p:nvSpPr>
        <p:spPr>
          <a:xfrm>
            <a:off x="11797957" y="5218404"/>
            <a:ext cx="66040" cy="12700"/>
          </a:xfrm>
          <a:custGeom>
            <a:avLst/>
            <a:gdLst/>
            <a:ahLst/>
            <a:cxnLst/>
            <a:rect l="l" t="t" r="r" b="b"/>
            <a:pathLst>
              <a:path w="66040" h="12700">
                <a:moveTo>
                  <a:pt x="0" y="12115"/>
                </a:moveTo>
                <a:lnTo>
                  <a:pt x="44119" y="0"/>
                </a:lnTo>
                <a:lnTo>
                  <a:pt x="43738" y="177"/>
                </a:lnTo>
                <a:lnTo>
                  <a:pt x="65938" y="177"/>
                </a:lnTo>
                <a:lnTo>
                  <a:pt x="47828" y="8775"/>
                </a:lnTo>
                <a:lnTo>
                  <a:pt x="47040" y="9067"/>
                </a:lnTo>
                <a:lnTo>
                  <a:pt x="36080" y="12077"/>
                </a:lnTo>
                <a:lnTo>
                  <a:pt x="0" y="12115"/>
                </a:lnTo>
                <a:close/>
              </a:path>
            </a:pathLst>
          </a:custGeom>
          <a:solidFill>
            <a:srgbClr val="C1C1C1"/>
          </a:solidFill>
        </p:spPr>
        <p:txBody>
          <a:bodyPr wrap="square" lIns="0" tIns="0" rIns="0" bIns="0" rtlCol="0"/>
          <a:lstStyle/>
          <a:p/>
        </p:txBody>
      </p:sp>
      <p:sp>
        <p:nvSpPr>
          <p:cNvPr id="264" name="object 264"/>
          <p:cNvSpPr/>
          <p:nvPr/>
        </p:nvSpPr>
        <p:spPr>
          <a:xfrm>
            <a:off x="11797538" y="5230558"/>
            <a:ext cx="36830" cy="0"/>
          </a:xfrm>
          <a:custGeom>
            <a:avLst/>
            <a:gdLst/>
            <a:ahLst/>
            <a:cxnLst/>
            <a:rect l="l" t="t" r="r" b="b"/>
            <a:pathLst>
              <a:path w="36829">
                <a:moveTo>
                  <a:pt x="0" y="0"/>
                </a:moveTo>
                <a:lnTo>
                  <a:pt x="36499" y="0"/>
                </a:lnTo>
              </a:path>
            </a:pathLst>
          </a:custGeom>
          <a:ln w="3175">
            <a:solidFill>
              <a:srgbClr val="C1C1C1"/>
            </a:solidFill>
          </a:ln>
        </p:spPr>
        <p:txBody>
          <a:bodyPr wrap="square" lIns="0" tIns="0" rIns="0" bIns="0" rtlCol="0"/>
          <a:lstStyle/>
          <a:p/>
        </p:txBody>
      </p:sp>
      <p:sp>
        <p:nvSpPr>
          <p:cNvPr id="265" name="object 265"/>
          <p:cNvSpPr/>
          <p:nvPr/>
        </p:nvSpPr>
        <p:spPr>
          <a:xfrm>
            <a:off x="11750623" y="5232641"/>
            <a:ext cx="83185" cy="0"/>
          </a:xfrm>
          <a:custGeom>
            <a:avLst/>
            <a:gdLst/>
            <a:ahLst/>
            <a:cxnLst/>
            <a:rect l="l" t="t" r="r" b="b"/>
            <a:pathLst>
              <a:path w="83184">
                <a:moveTo>
                  <a:pt x="0" y="0"/>
                </a:moveTo>
                <a:lnTo>
                  <a:pt x="82867" y="0"/>
                </a:lnTo>
              </a:path>
            </a:pathLst>
          </a:custGeom>
          <a:ln w="4241">
            <a:solidFill>
              <a:srgbClr val="C1C1C1"/>
            </a:solidFill>
          </a:ln>
        </p:spPr>
        <p:txBody>
          <a:bodyPr wrap="square" lIns="0" tIns="0" rIns="0" bIns="0" rtlCol="0"/>
          <a:lstStyle/>
          <a:p/>
        </p:txBody>
      </p:sp>
      <p:sp>
        <p:nvSpPr>
          <p:cNvPr id="266" name="object 266"/>
          <p:cNvSpPr/>
          <p:nvPr/>
        </p:nvSpPr>
        <p:spPr>
          <a:xfrm>
            <a:off x="7994167" y="5234755"/>
            <a:ext cx="3756660" cy="0"/>
          </a:xfrm>
          <a:custGeom>
            <a:avLst/>
            <a:gdLst/>
            <a:ahLst/>
            <a:cxnLst/>
            <a:rect l="l" t="t" r="r" b="b"/>
            <a:pathLst>
              <a:path w="3756659">
                <a:moveTo>
                  <a:pt x="0" y="0"/>
                </a:moveTo>
                <a:lnTo>
                  <a:pt x="3756596" y="0"/>
                </a:lnTo>
              </a:path>
            </a:pathLst>
          </a:custGeom>
          <a:ln w="3175">
            <a:solidFill>
              <a:srgbClr val="C1C1C1"/>
            </a:solidFill>
          </a:ln>
        </p:spPr>
        <p:txBody>
          <a:bodyPr wrap="square" lIns="0" tIns="0" rIns="0" bIns="0" rtlCol="0"/>
          <a:lstStyle/>
          <a:p/>
        </p:txBody>
      </p:sp>
      <p:sp>
        <p:nvSpPr>
          <p:cNvPr id="267" name="object 267"/>
          <p:cNvSpPr txBox="1"/>
          <p:nvPr/>
        </p:nvSpPr>
        <p:spPr>
          <a:xfrm>
            <a:off x="7885556" y="3727170"/>
            <a:ext cx="3930015" cy="1332865"/>
          </a:xfrm>
          <a:prstGeom prst="rect">
            <a:avLst/>
          </a:prstGeom>
        </p:spPr>
        <p:txBody>
          <a:bodyPr vert="horz" wrap="square" lIns="0" tIns="2540" rIns="0" bIns="0" rtlCol="0">
            <a:spAutoFit/>
          </a:bodyPr>
          <a:lstStyle/>
          <a:p>
            <a:pPr marL="12700" algn="just">
              <a:lnSpc>
                <a:spcPct val="100000"/>
              </a:lnSpc>
              <a:spcBef>
                <a:spcPts val="20"/>
              </a:spcBef>
            </a:pPr>
            <a:r>
              <a:rPr sz="1600" spc="-5" dirty="0">
                <a:latin typeface="Arial Unicode MS" panose="020B0604020202020204" charset="-122"/>
                <a:cs typeface="Arial Unicode MS" panose="020B0604020202020204" charset="-122"/>
              </a:rPr>
              <a:t>企业研发活动直接形成产品或</a:t>
            </a:r>
            <a:r>
              <a:rPr sz="1400" spc="-5" dirty="0">
                <a:latin typeface="Arial Unicode MS" panose="020B0604020202020204" charset="-122"/>
                <a:cs typeface="Arial Unicode MS" panose="020B0604020202020204" charset="-122"/>
              </a:rPr>
              <a:t>作为组成部分形</a:t>
            </a:r>
            <a:endParaRPr sz="1400">
              <a:latin typeface="Arial Unicode MS" panose="020B0604020202020204" charset="-122"/>
              <a:cs typeface="Arial Unicode MS" panose="020B0604020202020204" charset="-122"/>
            </a:endParaRPr>
          </a:p>
          <a:p>
            <a:pPr marL="12700" marR="5080" algn="just">
              <a:lnSpc>
                <a:spcPct val="101000"/>
              </a:lnSpc>
              <a:spcBef>
                <a:spcPts val="15"/>
              </a:spcBef>
            </a:pPr>
            <a:r>
              <a:rPr sz="1400" dirty="0">
                <a:latin typeface="Arial Unicode MS" panose="020B0604020202020204" charset="-122"/>
                <a:cs typeface="Arial Unicode MS" panose="020B0604020202020204" charset="-122"/>
              </a:rPr>
              <a:t>成的产品对外销售的，</a:t>
            </a:r>
            <a:r>
              <a:rPr sz="1400" spc="-15" dirty="0">
                <a:latin typeface="Arial Unicode MS" panose="020B0604020202020204" charset="-122"/>
                <a:cs typeface="Arial Unicode MS" panose="020B0604020202020204" charset="-122"/>
              </a:rPr>
              <a:t>研</a:t>
            </a:r>
            <a:r>
              <a:rPr sz="1400" dirty="0">
                <a:latin typeface="Arial Unicode MS" panose="020B0604020202020204" charset="-122"/>
                <a:cs typeface="Arial Unicode MS" panose="020B0604020202020204" charset="-122"/>
              </a:rPr>
              <a:t>发费</a:t>
            </a:r>
            <a:r>
              <a:rPr sz="1400" spc="-15" dirty="0">
                <a:latin typeface="Arial Unicode MS" panose="020B0604020202020204" charset="-122"/>
                <a:cs typeface="Arial Unicode MS" panose="020B0604020202020204" charset="-122"/>
              </a:rPr>
              <a:t>用</a:t>
            </a:r>
            <a:r>
              <a:rPr sz="1400" dirty="0">
                <a:latin typeface="Arial Unicode MS" panose="020B0604020202020204" charset="-122"/>
                <a:cs typeface="Arial Unicode MS" panose="020B0604020202020204" charset="-122"/>
              </a:rPr>
              <a:t>中对</a:t>
            </a:r>
            <a:r>
              <a:rPr sz="1400" spc="-15" dirty="0">
                <a:latin typeface="Arial Unicode MS" panose="020B0604020202020204" charset="-122"/>
                <a:cs typeface="Arial Unicode MS" panose="020B0604020202020204" charset="-122"/>
              </a:rPr>
              <a:t>应</a:t>
            </a:r>
            <a:r>
              <a:rPr sz="1400" dirty="0">
                <a:latin typeface="Arial Unicode MS" panose="020B0604020202020204" charset="-122"/>
                <a:cs typeface="Arial Unicode MS" panose="020B0604020202020204" charset="-122"/>
              </a:rPr>
              <a:t>的材</a:t>
            </a:r>
            <a:r>
              <a:rPr sz="1400" spc="-15" dirty="0">
                <a:latin typeface="Arial Unicode MS" panose="020B0604020202020204" charset="-122"/>
                <a:cs typeface="Arial Unicode MS" panose="020B0604020202020204" charset="-122"/>
              </a:rPr>
              <a:t>料</a:t>
            </a:r>
            <a:r>
              <a:rPr sz="1400" dirty="0">
                <a:latin typeface="Arial Unicode MS" panose="020B0604020202020204" charset="-122"/>
                <a:cs typeface="Arial Unicode MS" panose="020B0604020202020204" charset="-122"/>
              </a:rPr>
              <a:t>费</a:t>
            </a:r>
            <a:r>
              <a:rPr sz="1400" dirty="0">
                <a:latin typeface="Arial Unicode MS" panose="020B0604020202020204" charset="-122"/>
                <a:cs typeface="Arial Unicode MS" panose="020B0604020202020204" charset="-122"/>
              </a:rPr>
              <a:t>用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不得加计扣除。产品销</a:t>
            </a:r>
            <a:r>
              <a:rPr sz="1400" spc="-15" dirty="0">
                <a:latin typeface="Arial Unicode MS" panose="020B0604020202020204" charset="-122"/>
                <a:cs typeface="Arial Unicode MS" panose="020B0604020202020204" charset="-122"/>
              </a:rPr>
              <a:t>售</a:t>
            </a:r>
            <a:r>
              <a:rPr sz="1400" dirty="0">
                <a:latin typeface="Arial Unicode MS" panose="020B0604020202020204" charset="-122"/>
                <a:cs typeface="Arial Unicode MS" panose="020B0604020202020204" charset="-122"/>
              </a:rPr>
              <a:t>与对</a:t>
            </a:r>
            <a:r>
              <a:rPr sz="1400" spc="-15" dirty="0">
                <a:latin typeface="Arial Unicode MS" panose="020B0604020202020204" charset="-122"/>
                <a:cs typeface="Arial Unicode MS" panose="020B0604020202020204" charset="-122"/>
              </a:rPr>
              <a:t>应</a:t>
            </a:r>
            <a:r>
              <a:rPr sz="1400" dirty="0">
                <a:latin typeface="Arial Unicode MS" panose="020B0604020202020204" charset="-122"/>
                <a:cs typeface="Arial Unicode MS" panose="020B0604020202020204" charset="-122"/>
              </a:rPr>
              <a:t>的材</a:t>
            </a:r>
            <a:r>
              <a:rPr sz="1400" spc="-15" dirty="0">
                <a:latin typeface="Arial Unicode MS" panose="020B0604020202020204" charset="-122"/>
                <a:cs typeface="Arial Unicode MS" panose="020B0604020202020204" charset="-122"/>
              </a:rPr>
              <a:t>料</a:t>
            </a:r>
            <a:r>
              <a:rPr sz="1400" dirty="0">
                <a:latin typeface="Arial Unicode MS" panose="020B0604020202020204" charset="-122"/>
                <a:cs typeface="Arial Unicode MS" panose="020B0604020202020204" charset="-122"/>
              </a:rPr>
              <a:t>费用</a:t>
            </a:r>
            <a:r>
              <a:rPr sz="1400" spc="-15" dirty="0">
                <a:latin typeface="Arial Unicode MS" panose="020B0604020202020204" charset="-122"/>
                <a:cs typeface="Arial Unicode MS" panose="020B0604020202020204" charset="-122"/>
              </a:rPr>
              <a:t>发</a:t>
            </a:r>
            <a:r>
              <a:rPr sz="1400" spc="-5" dirty="0">
                <a:latin typeface="Arial Unicode MS" panose="020B0604020202020204" charset="-122"/>
                <a:cs typeface="Arial Unicode MS" panose="020B0604020202020204" charset="-122"/>
              </a:rPr>
              <a:t>生</a:t>
            </a:r>
            <a:r>
              <a:rPr sz="1400" dirty="0">
                <a:latin typeface="Arial Unicode MS" panose="020B0604020202020204" charset="-122"/>
                <a:cs typeface="Arial Unicode MS" panose="020B0604020202020204" charset="-122"/>
              </a:rPr>
              <a:t>在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不同纳税年度且材料费</a:t>
            </a:r>
            <a:r>
              <a:rPr sz="1400" spc="-15" dirty="0">
                <a:latin typeface="Arial Unicode MS" panose="020B0604020202020204" charset="-122"/>
                <a:cs typeface="Arial Unicode MS" panose="020B0604020202020204" charset="-122"/>
              </a:rPr>
              <a:t>用</a:t>
            </a:r>
            <a:r>
              <a:rPr sz="1400" dirty="0">
                <a:latin typeface="Arial Unicode MS" panose="020B0604020202020204" charset="-122"/>
                <a:cs typeface="Arial Unicode MS" panose="020B0604020202020204" charset="-122"/>
              </a:rPr>
              <a:t>已计</a:t>
            </a:r>
            <a:r>
              <a:rPr sz="1400" spc="-15" dirty="0">
                <a:latin typeface="Arial Unicode MS" panose="020B0604020202020204" charset="-122"/>
                <a:cs typeface="Arial Unicode MS" panose="020B0604020202020204" charset="-122"/>
              </a:rPr>
              <a:t>入</a:t>
            </a:r>
            <a:r>
              <a:rPr sz="1400" dirty="0">
                <a:latin typeface="Arial Unicode MS" panose="020B0604020202020204" charset="-122"/>
                <a:cs typeface="Arial Unicode MS" panose="020B0604020202020204" charset="-122"/>
              </a:rPr>
              <a:t>研发</a:t>
            </a:r>
            <a:r>
              <a:rPr sz="1400" spc="-15" dirty="0">
                <a:latin typeface="Arial Unicode MS" panose="020B0604020202020204" charset="-122"/>
                <a:cs typeface="Arial Unicode MS" panose="020B0604020202020204" charset="-122"/>
              </a:rPr>
              <a:t>费</a:t>
            </a:r>
            <a:r>
              <a:rPr sz="1400" dirty="0">
                <a:latin typeface="Arial Unicode MS" panose="020B0604020202020204" charset="-122"/>
                <a:cs typeface="Arial Unicode MS" panose="020B0604020202020204" charset="-122"/>
              </a:rPr>
              <a:t>用的</a:t>
            </a:r>
            <a:r>
              <a:rPr sz="1400" spc="-15" dirty="0">
                <a:latin typeface="Arial Unicode MS" panose="020B0604020202020204" charset="-122"/>
                <a:cs typeface="Arial Unicode MS" panose="020B0604020202020204" charset="-122"/>
              </a:rPr>
              <a:t>，</a:t>
            </a:r>
            <a:r>
              <a:rPr sz="1400" dirty="0">
                <a:latin typeface="Arial Unicode MS" panose="020B0604020202020204" charset="-122"/>
                <a:cs typeface="Arial Unicode MS" panose="020B0604020202020204" charset="-122"/>
              </a:rPr>
              <a:t>可</a:t>
            </a:r>
            <a:r>
              <a:rPr sz="1400" dirty="0">
                <a:latin typeface="Arial Unicode MS" panose="020B0604020202020204" charset="-122"/>
                <a:cs typeface="Arial Unicode MS" panose="020B0604020202020204" charset="-122"/>
              </a:rPr>
              <a:t>在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销售当年以对应的材料</a:t>
            </a:r>
            <a:r>
              <a:rPr sz="1400" spc="-15" dirty="0">
                <a:latin typeface="Arial Unicode MS" panose="020B0604020202020204" charset="-122"/>
                <a:cs typeface="Arial Unicode MS" panose="020B0604020202020204" charset="-122"/>
              </a:rPr>
              <a:t>费</a:t>
            </a:r>
            <a:r>
              <a:rPr sz="1400" dirty="0">
                <a:latin typeface="Arial Unicode MS" panose="020B0604020202020204" charset="-122"/>
                <a:cs typeface="Arial Unicode MS" panose="020B0604020202020204" charset="-122"/>
              </a:rPr>
              <a:t>用发</a:t>
            </a:r>
            <a:r>
              <a:rPr sz="1400" spc="-15" dirty="0">
                <a:latin typeface="Arial Unicode MS" panose="020B0604020202020204" charset="-122"/>
                <a:cs typeface="Arial Unicode MS" panose="020B0604020202020204" charset="-122"/>
              </a:rPr>
              <a:t>生</a:t>
            </a:r>
            <a:r>
              <a:rPr sz="1400" dirty="0">
                <a:latin typeface="Arial Unicode MS" panose="020B0604020202020204" charset="-122"/>
                <a:cs typeface="Arial Unicode MS" panose="020B0604020202020204" charset="-122"/>
              </a:rPr>
              <a:t>额直</a:t>
            </a:r>
            <a:r>
              <a:rPr sz="1400" spc="-15" dirty="0">
                <a:latin typeface="Arial Unicode MS" panose="020B0604020202020204" charset="-122"/>
                <a:cs typeface="Arial Unicode MS" panose="020B0604020202020204" charset="-122"/>
              </a:rPr>
              <a:t>接</a:t>
            </a:r>
            <a:r>
              <a:rPr sz="1400" dirty="0">
                <a:latin typeface="Arial Unicode MS" panose="020B0604020202020204" charset="-122"/>
                <a:cs typeface="Arial Unicode MS" panose="020B0604020202020204" charset="-122"/>
              </a:rPr>
              <a:t>冲减</a:t>
            </a:r>
            <a:r>
              <a:rPr sz="1400" spc="-15" dirty="0">
                <a:latin typeface="Arial Unicode MS" panose="020B0604020202020204" charset="-122"/>
                <a:cs typeface="Arial Unicode MS" panose="020B0604020202020204" charset="-122"/>
              </a:rPr>
              <a:t>当</a:t>
            </a:r>
            <a:r>
              <a:rPr sz="1400" dirty="0">
                <a:latin typeface="Arial Unicode MS" panose="020B0604020202020204" charset="-122"/>
                <a:cs typeface="Arial Unicode MS" panose="020B0604020202020204" charset="-122"/>
              </a:rPr>
              <a:t>年</a:t>
            </a:r>
            <a:r>
              <a:rPr sz="1400" dirty="0">
                <a:latin typeface="Arial Unicode MS" panose="020B0604020202020204" charset="-122"/>
                <a:cs typeface="Arial Unicode MS" panose="020B0604020202020204" charset="-122"/>
              </a:rPr>
              <a:t>的 </a:t>
            </a:r>
            <a:r>
              <a:rPr sz="1400" dirty="0">
                <a:latin typeface="Arial Unicode MS" panose="020B0604020202020204" charset="-122"/>
                <a:cs typeface="Arial Unicode MS" panose="020B0604020202020204" charset="-122"/>
              </a:rPr>
              <a:t> </a:t>
            </a:r>
            <a:r>
              <a:rPr sz="1400" dirty="0">
                <a:latin typeface="Arial Unicode MS" panose="020B0604020202020204" charset="-122"/>
                <a:cs typeface="Arial Unicode MS" panose="020B0604020202020204" charset="-122"/>
              </a:rPr>
              <a:t>研发费用。</a:t>
            </a:r>
            <a:endParaRPr sz="1400">
              <a:latin typeface="Arial Unicode MS" panose="020B0604020202020204" charset="-122"/>
              <a:cs typeface="Arial Unicode MS" panose="020B0604020202020204" charset="-122"/>
            </a:endParaRPr>
          </a:p>
        </p:txBody>
      </p:sp>
      <p:sp>
        <p:nvSpPr>
          <p:cNvPr id="268" name="object 268"/>
          <p:cNvSpPr/>
          <p:nvPr/>
        </p:nvSpPr>
        <p:spPr>
          <a:xfrm>
            <a:off x="847344" y="3799332"/>
            <a:ext cx="5364480" cy="1143000"/>
          </a:xfrm>
          <a:custGeom>
            <a:avLst/>
            <a:gdLst/>
            <a:ahLst/>
            <a:cxnLst/>
            <a:rect l="l" t="t" r="r" b="b"/>
            <a:pathLst>
              <a:path w="5364480" h="1143000">
                <a:moveTo>
                  <a:pt x="5248148" y="1143000"/>
                </a:moveTo>
                <a:lnTo>
                  <a:pt x="203200" y="1143000"/>
                </a:lnTo>
                <a:lnTo>
                  <a:pt x="200659" y="1142834"/>
                </a:lnTo>
                <a:lnTo>
                  <a:pt x="151714" y="1136256"/>
                </a:lnTo>
                <a:lnTo>
                  <a:pt x="102844" y="1116368"/>
                </a:lnTo>
                <a:lnTo>
                  <a:pt x="61340" y="1085100"/>
                </a:lnTo>
                <a:lnTo>
                  <a:pt x="29121" y="1044397"/>
                </a:lnTo>
                <a:lnTo>
                  <a:pt x="8077" y="996162"/>
                </a:lnTo>
                <a:lnTo>
                  <a:pt x="165" y="942339"/>
                </a:lnTo>
                <a:lnTo>
                  <a:pt x="0" y="939800"/>
                </a:lnTo>
                <a:lnTo>
                  <a:pt x="0" y="203200"/>
                </a:lnTo>
                <a:lnTo>
                  <a:pt x="6743" y="151701"/>
                </a:lnTo>
                <a:lnTo>
                  <a:pt x="26644" y="102844"/>
                </a:lnTo>
                <a:lnTo>
                  <a:pt x="57912" y="61328"/>
                </a:lnTo>
                <a:lnTo>
                  <a:pt x="98615" y="29108"/>
                </a:lnTo>
                <a:lnTo>
                  <a:pt x="146837" y="8077"/>
                </a:lnTo>
                <a:lnTo>
                  <a:pt x="200659" y="165"/>
                </a:lnTo>
                <a:lnTo>
                  <a:pt x="203200" y="0"/>
                </a:lnTo>
                <a:lnTo>
                  <a:pt x="5248148" y="0"/>
                </a:lnTo>
                <a:lnTo>
                  <a:pt x="5299646" y="6743"/>
                </a:lnTo>
                <a:lnTo>
                  <a:pt x="5348503" y="26631"/>
                </a:lnTo>
                <a:lnTo>
                  <a:pt x="5364175" y="37934"/>
                </a:lnTo>
                <a:lnTo>
                  <a:pt x="205740" y="37934"/>
                </a:lnTo>
                <a:lnTo>
                  <a:pt x="203200" y="38100"/>
                </a:lnTo>
                <a:lnTo>
                  <a:pt x="204508" y="38100"/>
                </a:lnTo>
                <a:lnTo>
                  <a:pt x="166624" y="43179"/>
                </a:lnTo>
                <a:lnTo>
                  <a:pt x="161645" y="43179"/>
                </a:lnTo>
                <a:lnTo>
                  <a:pt x="156781" y="44500"/>
                </a:lnTo>
                <a:lnTo>
                  <a:pt x="158508" y="44500"/>
                </a:lnTo>
                <a:lnTo>
                  <a:pt x="123532" y="59258"/>
                </a:lnTo>
                <a:lnTo>
                  <a:pt x="121907" y="59258"/>
                </a:lnTo>
                <a:lnTo>
                  <a:pt x="117665" y="61734"/>
                </a:lnTo>
                <a:lnTo>
                  <a:pt x="118706" y="61734"/>
                </a:lnTo>
                <a:lnTo>
                  <a:pt x="89077" y="84620"/>
                </a:lnTo>
                <a:lnTo>
                  <a:pt x="88061" y="84620"/>
                </a:lnTo>
                <a:lnTo>
                  <a:pt x="84632" y="88049"/>
                </a:lnTo>
                <a:lnTo>
                  <a:pt x="85407" y="88049"/>
                </a:lnTo>
                <a:lnTo>
                  <a:pt x="62547" y="117652"/>
                </a:lnTo>
                <a:lnTo>
                  <a:pt x="61747" y="117652"/>
                </a:lnTo>
                <a:lnTo>
                  <a:pt x="59270" y="121894"/>
                </a:lnTo>
                <a:lnTo>
                  <a:pt x="59956" y="121894"/>
                </a:lnTo>
                <a:lnTo>
                  <a:pt x="45237" y="156768"/>
                </a:lnTo>
                <a:lnTo>
                  <a:pt x="44513" y="156768"/>
                </a:lnTo>
                <a:lnTo>
                  <a:pt x="43180" y="161645"/>
                </a:lnTo>
                <a:lnTo>
                  <a:pt x="43853" y="161645"/>
                </a:lnTo>
                <a:lnTo>
                  <a:pt x="38277" y="203200"/>
                </a:lnTo>
                <a:lnTo>
                  <a:pt x="38100" y="203200"/>
                </a:lnTo>
                <a:lnTo>
                  <a:pt x="37934" y="205739"/>
                </a:lnTo>
                <a:lnTo>
                  <a:pt x="38100" y="205739"/>
                </a:lnTo>
                <a:lnTo>
                  <a:pt x="38100" y="937259"/>
                </a:lnTo>
                <a:lnTo>
                  <a:pt x="37934" y="937259"/>
                </a:lnTo>
                <a:lnTo>
                  <a:pt x="38100" y="939800"/>
                </a:lnTo>
                <a:lnTo>
                  <a:pt x="38277" y="939800"/>
                </a:lnTo>
                <a:lnTo>
                  <a:pt x="43853" y="981354"/>
                </a:lnTo>
                <a:lnTo>
                  <a:pt x="43180" y="981354"/>
                </a:lnTo>
                <a:lnTo>
                  <a:pt x="44513" y="986231"/>
                </a:lnTo>
                <a:lnTo>
                  <a:pt x="45237" y="986231"/>
                </a:lnTo>
                <a:lnTo>
                  <a:pt x="59956" y="1021105"/>
                </a:lnTo>
                <a:lnTo>
                  <a:pt x="59270" y="1021105"/>
                </a:lnTo>
                <a:lnTo>
                  <a:pt x="61747" y="1025347"/>
                </a:lnTo>
                <a:lnTo>
                  <a:pt x="62547" y="1025347"/>
                </a:lnTo>
                <a:lnTo>
                  <a:pt x="85407" y="1054950"/>
                </a:lnTo>
                <a:lnTo>
                  <a:pt x="84632" y="1054950"/>
                </a:lnTo>
                <a:lnTo>
                  <a:pt x="88061" y="1058379"/>
                </a:lnTo>
                <a:lnTo>
                  <a:pt x="89077" y="1058379"/>
                </a:lnTo>
                <a:lnTo>
                  <a:pt x="118706" y="1081265"/>
                </a:lnTo>
                <a:lnTo>
                  <a:pt x="117665" y="1081265"/>
                </a:lnTo>
                <a:lnTo>
                  <a:pt x="121907" y="1083741"/>
                </a:lnTo>
                <a:lnTo>
                  <a:pt x="123532" y="1083741"/>
                </a:lnTo>
                <a:lnTo>
                  <a:pt x="158483" y="1098486"/>
                </a:lnTo>
                <a:lnTo>
                  <a:pt x="156781" y="1098486"/>
                </a:lnTo>
                <a:lnTo>
                  <a:pt x="161645" y="1099819"/>
                </a:lnTo>
                <a:lnTo>
                  <a:pt x="166700" y="1099819"/>
                </a:lnTo>
                <a:lnTo>
                  <a:pt x="204508" y="1104900"/>
                </a:lnTo>
                <a:lnTo>
                  <a:pt x="203200" y="1104900"/>
                </a:lnTo>
                <a:lnTo>
                  <a:pt x="205740" y="1105065"/>
                </a:lnTo>
                <a:lnTo>
                  <a:pt x="5364175" y="1105065"/>
                </a:lnTo>
                <a:lnTo>
                  <a:pt x="5352745" y="1113891"/>
                </a:lnTo>
                <a:lnTo>
                  <a:pt x="5304510" y="1134922"/>
                </a:lnTo>
                <a:lnTo>
                  <a:pt x="5250688" y="1142834"/>
                </a:lnTo>
                <a:lnTo>
                  <a:pt x="5248148" y="1143000"/>
                </a:lnTo>
                <a:close/>
              </a:path>
            </a:pathLst>
          </a:custGeom>
          <a:solidFill>
            <a:srgbClr val="FF0000"/>
          </a:solidFill>
        </p:spPr>
        <p:txBody>
          <a:bodyPr wrap="square" lIns="0" tIns="0" rIns="0" bIns="0" rtlCol="0"/>
          <a:lstStyle/>
          <a:p/>
        </p:txBody>
      </p:sp>
      <p:sp>
        <p:nvSpPr>
          <p:cNvPr id="269" name="object 269"/>
          <p:cNvSpPr/>
          <p:nvPr/>
        </p:nvSpPr>
        <p:spPr>
          <a:xfrm>
            <a:off x="1050544" y="3837349"/>
            <a:ext cx="2540" cy="0"/>
          </a:xfrm>
          <a:custGeom>
            <a:avLst/>
            <a:gdLst/>
            <a:ahLst/>
            <a:cxnLst/>
            <a:rect l="l" t="t" r="r" b="b"/>
            <a:pathLst>
              <a:path w="2540">
                <a:moveTo>
                  <a:pt x="0" y="0"/>
                </a:moveTo>
                <a:lnTo>
                  <a:pt x="2540" y="0"/>
                </a:lnTo>
              </a:path>
            </a:pathLst>
          </a:custGeom>
          <a:ln w="3175">
            <a:solidFill>
              <a:srgbClr val="FF0000"/>
            </a:solidFill>
          </a:ln>
        </p:spPr>
        <p:txBody>
          <a:bodyPr wrap="square" lIns="0" tIns="0" rIns="0" bIns="0" rtlCol="0"/>
          <a:lstStyle/>
          <a:p/>
        </p:txBody>
      </p:sp>
      <p:sp>
        <p:nvSpPr>
          <p:cNvPr id="270" name="object 270"/>
          <p:cNvSpPr/>
          <p:nvPr/>
        </p:nvSpPr>
        <p:spPr>
          <a:xfrm>
            <a:off x="1051852" y="3837349"/>
            <a:ext cx="5042535" cy="0"/>
          </a:xfrm>
          <a:custGeom>
            <a:avLst/>
            <a:gdLst/>
            <a:ahLst/>
            <a:cxnLst/>
            <a:rect l="l" t="t" r="r" b="b"/>
            <a:pathLst>
              <a:path w="5042535">
                <a:moveTo>
                  <a:pt x="0" y="0"/>
                </a:moveTo>
                <a:lnTo>
                  <a:pt x="5042331" y="0"/>
                </a:lnTo>
              </a:path>
            </a:pathLst>
          </a:custGeom>
          <a:ln w="3175">
            <a:solidFill>
              <a:srgbClr val="FF0000"/>
            </a:solidFill>
          </a:ln>
        </p:spPr>
        <p:txBody>
          <a:bodyPr wrap="square" lIns="0" tIns="0" rIns="0" bIns="0" rtlCol="0"/>
          <a:lstStyle/>
          <a:p/>
        </p:txBody>
      </p:sp>
      <p:sp>
        <p:nvSpPr>
          <p:cNvPr id="271" name="object 271"/>
          <p:cNvSpPr/>
          <p:nvPr/>
        </p:nvSpPr>
        <p:spPr>
          <a:xfrm>
            <a:off x="6092952" y="3840378"/>
            <a:ext cx="125730" cy="0"/>
          </a:xfrm>
          <a:custGeom>
            <a:avLst/>
            <a:gdLst/>
            <a:ahLst/>
            <a:cxnLst/>
            <a:rect l="l" t="t" r="r" b="b"/>
            <a:pathLst>
              <a:path w="125729">
                <a:moveTo>
                  <a:pt x="0" y="0"/>
                </a:moveTo>
                <a:lnTo>
                  <a:pt x="125349" y="0"/>
                </a:lnTo>
              </a:path>
            </a:pathLst>
          </a:custGeom>
          <a:ln w="6223">
            <a:solidFill>
              <a:srgbClr val="FF0000"/>
            </a:solidFill>
          </a:ln>
        </p:spPr>
        <p:txBody>
          <a:bodyPr wrap="square" lIns="0" tIns="0" rIns="0" bIns="0" rtlCol="0"/>
          <a:lstStyle/>
          <a:p/>
        </p:txBody>
      </p:sp>
      <p:sp>
        <p:nvSpPr>
          <p:cNvPr id="272" name="object 272"/>
          <p:cNvSpPr/>
          <p:nvPr/>
        </p:nvSpPr>
        <p:spPr>
          <a:xfrm>
            <a:off x="6092952" y="3837349"/>
            <a:ext cx="119380" cy="0"/>
          </a:xfrm>
          <a:custGeom>
            <a:avLst/>
            <a:gdLst/>
            <a:ahLst/>
            <a:cxnLst/>
            <a:rect l="l" t="t" r="r" b="b"/>
            <a:pathLst>
              <a:path w="119379">
                <a:moveTo>
                  <a:pt x="0" y="0"/>
                </a:moveTo>
                <a:lnTo>
                  <a:pt x="118783" y="0"/>
                </a:lnTo>
              </a:path>
            </a:pathLst>
          </a:custGeom>
          <a:ln w="3175">
            <a:solidFill>
              <a:srgbClr val="FF0000"/>
            </a:solidFill>
          </a:ln>
        </p:spPr>
        <p:txBody>
          <a:bodyPr wrap="square" lIns="0" tIns="0" rIns="0" bIns="0" rtlCol="0"/>
          <a:lstStyle/>
          <a:p/>
        </p:txBody>
      </p:sp>
      <p:sp>
        <p:nvSpPr>
          <p:cNvPr id="273" name="object 273"/>
          <p:cNvSpPr/>
          <p:nvPr/>
        </p:nvSpPr>
        <p:spPr>
          <a:xfrm>
            <a:off x="1004125" y="3842511"/>
            <a:ext cx="5080" cy="1905"/>
          </a:xfrm>
          <a:custGeom>
            <a:avLst/>
            <a:gdLst/>
            <a:ahLst/>
            <a:cxnLst/>
            <a:rect l="l" t="t" r="r" b="b"/>
            <a:pathLst>
              <a:path w="5080" h="1904">
                <a:moveTo>
                  <a:pt x="0" y="1320"/>
                </a:moveTo>
                <a:lnTo>
                  <a:pt x="4864" y="0"/>
                </a:lnTo>
                <a:lnTo>
                  <a:pt x="2540" y="977"/>
                </a:lnTo>
                <a:lnTo>
                  <a:pt x="0" y="1320"/>
                </a:lnTo>
                <a:close/>
              </a:path>
            </a:pathLst>
          </a:custGeom>
          <a:solidFill>
            <a:srgbClr val="FF0000"/>
          </a:solidFill>
        </p:spPr>
        <p:txBody>
          <a:bodyPr wrap="square" lIns="0" tIns="0" rIns="0" bIns="0" rtlCol="0"/>
          <a:lstStyle/>
          <a:p/>
        </p:txBody>
      </p:sp>
      <p:sp>
        <p:nvSpPr>
          <p:cNvPr id="274" name="object 274"/>
          <p:cNvSpPr/>
          <p:nvPr/>
        </p:nvSpPr>
        <p:spPr>
          <a:xfrm>
            <a:off x="1006665" y="3842511"/>
            <a:ext cx="7620" cy="1270"/>
          </a:xfrm>
          <a:custGeom>
            <a:avLst/>
            <a:gdLst/>
            <a:ahLst/>
            <a:cxnLst/>
            <a:rect l="l" t="t" r="r" b="b"/>
            <a:pathLst>
              <a:path w="7619" h="1270">
                <a:moveTo>
                  <a:pt x="0" y="977"/>
                </a:moveTo>
                <a:lnTo>
                  <a:pt x="2324" y="0"/>
                </a:lnTo>
                <a:lnTo>
                  <a:pt x="7302" y="0"/>
                </a:lnTo>
                <a:lnTo>
                  <a:pt x="0" y="977"/>
                </a:lnTo>
                <a:close/>
              </a:path>
            </a:pathLst>
          </a:custGeom>
          <a:solidFill>
            <a:srgbClr val="FF0000"/>
          </a:solidFill>
        </p:spPr>
        <p:txBody>
          <a:bodyPr wrap="square" lIns="0" tIns="0" rIns="0" bIns="0" rtlCol="0"/>
          <a:lstStyle/>
          <a:p/>
        </p:txBody>
      </p:sp>
      <p:sp>
        <p:nvSpPr>
          <p:cNvPr id="275" name="object 275"/>
          <p:cNvSpPr/>
          <p:nvPr/>
        </p:nvSpPr>
        <p:spPr>
          <a:xfrm>
            <a:off x="6137046" y="3842511"/>
            <a:ext cx="5080" cy="1905"/>
          </a:xfrm>
          <a:custGeom>
            <a:avLst/>
            <a:gdLst/>
            <a:ahLst/>
            <a:cxnLst/>
            <a:rect l="l" t="t" r="r" b="b"/>
            <a:pathLst>
              <a:path w="5079" h="1904">
                <a:moveTo>
                  <a:pt x="4876" y="1320"/>
                </a:moveTo>
                <a:lnTo>
                  <a:pt x="2311" y="977"/>
                </a:lnTo>
                <a:lnTo>
                  <a:pt x="0" y="0"/>
                </a:lnTo>
                <a:lnTo>
                  <a:pt x="4876" y="1320"/>
                </a:lnTo>
                <a:close/>
              </a:path>
            </a:pathLst>
          </a:custGeom>
          <a:solidFill>
            <a:srgbClr val="FF0000"/>
          </a:solidFill>
        </p:spPr>
        <p:txBody>
          <a:bodyPr wrap="square" lIns="0" tIns="0" rIns="0" bIns="0" rtlCol="0"/>
          <a:lstStyle/>
          <a:p/>
        </p:txBody>
      </p:sp>
      <p:sp>
        <p:nvSpPr>
          <p:cNvPr id="276" name="object 276"/>
          <p:cNvSpPr/>
          <p:nvPr/>
        </p:nvSpPr>
        <p:spPr>
          <a:xfrm>
            <a:off x="6137046" y="3843172"/>
            <a:ext cx="83185" cy="0"/>
          </a:xfrm>
          <a:custGeom>
            <a:avLst/>
            <a:gdLst/>
            <a:ahLst/>
            <a:cxnLst/>
            <a:rect l="l" t="t" r="r" b="b"/>
            <a:pathLst>
              <a:path w="83185">
                <a:moveTo>
                  <a:pt x="0" y="0"/>
                </a:moveTo>
                <a:lnTo>
                  <a:pt x="82969" y="0"/>
                </a:lnTo>
              </a:path>
            </a:pathLst>
          </a:custGeom>
          <a:ln w="3175">
            <a:solidFill>
              <a:srgbClr val="FF0000"/>
            </a:solidFill>
          </a:ln>
        </p:spPr>
        <p:txBody>
          <a:bodyPr wrap="square" lIns="0" tIns="0" rIns="0" bIns="0" rtlCol="0"/>
          <a:lstStyle/>
          <a:p/>
        </p:txBody>
      </p:sp>
      <p:sp>
        <p:nvSpPr>
          <p:cNvPr id="277" name="object 277"/>
          <p:cNvSpPr/>
          <p:nvPr/>
        </p:nvSpPr>
        <p:spPr>
          <a:xfrm>
            <a:off x="6139357" y="3843489"/>
            <a:ext cx="99695" cy="17145"/>
          </a:xfrm>
          <a:custGeom>
            <a:avLst/>
            <a:gdLst/>
            <a:ahLst/>
            <a:cxnLst/>
            <a:rect l="l" t="t" r="r" b="b"/>
            <a:pathLst>
              <a:path w="99695" h="17145">
                <a:moveTo>
                  <a:pt x="39395" y="16611"/>
                </a:moveTo>
                <a:lnTo>
                  <a:pt x="0" y="0"/>
                </a:lnTo>
                <a:lnTo>
                  <a:pt x="2565" y="342"/>
                </a:lnTo>
                <a:lnTo>
                  <a:pt x="80657" y="342"/>
                </a:lnTo>
                <a:lnTo>
                  <a:pt x="98005" y="13741"/>
                </a:lnTo>
                <a:lnTo>
                  <a:pt x="99529" y="15100"/>
                </a:lnTo>
                <a:lnTo>
                  <a:pt x="37439" y="15100"/>
                </a:lnTo>
                <a:lnTo>
                  <a:pt x="39395" y="16611"/>
                </a:lnTo>
                <a:close/>
              </a:path>
            </a:pathLst>
          </a:custGeom>
          <a:solidFill>
            <a:srgbClr val="FF0000"/>
          </a:solidFill>
        </p:spPr>
        <p:txBody>
          <a:bodyPr wrap="square" lIns="0" tIns="0" rIns="0" bIns="0" rtlCol="0"/>
          <a:lstStyle/>
          <a:p/>
        </p:txBody>
      </p:sp>
      <p:sp>
        <p:nvSpPr>
          <p:cNvPr id="278" name="object 278"/>
          <p:cNvSpPr/>
          <p:nvPr/>
        </p:nvSpPr>
        <p:spPr>
          <a:xfrm>
            <a:off x="1004125" y="3843489"/>
            <a:ext cx="2540" cy="635"/>
          </a:xfrm>
          <a:custGeom>
            <a:avLst/>
            <a:gdLst/>
            <a:ahLst/>
            <a:cxnLst/>
            <a:rect l="l" t="t" r="r" b="b"/>
            <a:pathLst>
              <a:path w="2540" h="635">
                <a:moveTo>
                  <a:pt x="1727" y="342"/>
                </a:moveTo>
                <a:lnTo>
                  <a:pt x="0" y="342"/>
                </a:lnTo>
                <a:lnTo>
                  <a:pt x="2540" y="0"/>
                </a:lnTo>
                <a:lnTo>
                  <a:pt x="1727" y="342"/>
                </a:lnTo>
                <a:close/>
              </a:path>
            </a:pathLst>
          </a:custGeom>
          <a:solidFill>
            <a:srgbClr val="FF0000"/>
          </a:solidFill>
        </p:spPr>
        <p:txBody>
          <a:bodyPr wrap="square" lIns="0" tIns="0" rIns="0" bIns="0" rtlCol="0"/>
          <a:lstStyle/>
          <a:p/>
        </p:txBody>
      </p:sp>
      <p:sp>
        <p:nvSpPr>
          <p:cNvPr id="279" name="object 279"/>
          <p:cNvSpPr/>
          <p:nvPr/>
        </p:nvSpPr>
        <p:spPr>
          <a:xfrm>
            <a:off x="965009" y="3858590"/>
            <a:ext cx="4445" cy="2540"/>
          </a:xfrm>
          <a:custGeom>
            <a:avLst/>
            <a:gdLst/>
            <a:ahLst/>
            <a:cxnLst/>
            <a:rect l="l" t="t" r="r" b="b"/>
            <a:pathLst>
              <a:path w="4444" h="2539">
                <a:moveTo>
                  <a:pt x="0" y="2476"/>
                </a:moveTo>
                <a:lnTo>
                  <a:pt x="4241" y="0"/>
                </a:lnTo>
                <a:lnTo>
                  <a:pt x="2286" y="1511"/>
                </a:lnTo>
                <a:lnTo>
                  <a:pt x="0" y="2476"/>
                </a:lnTo>
                <a:close/>
              </a:path>
            </a:pathLst>
          </a:custGeom>
          <a:solidFill>
            <a:srgbClr val="FF0000"/>
          </a:solidFill>
        </p:spPr>
        <p:txBody>
          <a:bodyPr wrap="square" lIns="0" tIns="0" rIns="0" bIns="0" rtlCol="0"/>
          <a:lstStyle/>
          <a:p/>
        </p:txBody>
      </p:sp>
      <p:sp>
        <p:nvSpPr>
          <p:cNvPr id="280" name="object 280"/>
          <p:cNvSpPr/>
          <p:nvPr/>
        </p:nvSpPr>
        <p:spPr>
          <a:xfrm>
            <a:off x="967295" y="3858590"/>
            <a:ext cx="3810" cy="1905"/>
          </a:xfrm>
          <a:custGeom>
            <a:avLst/>
            <a:gdLst/>
            <a:ahLst/>
            <a:cxnLst/>
            <a:rect l="l" t="t" r="r" b="b"/>
            <a:pathLst>
              <a:path w="3809" h="1904">
                <a:moveTo>
                  <a:pt x="0" y="1511"/>
                </a:moveTo>
                <a:lnTo>
                  <a:pt x="1955" y="0"/>
                </a:lnTo>
                <a:lnTo>
                  <a:pt x="3581" y="0"/>
                </a:lnTo>
                <a:lnTo>
                  <a:pt x="0" y="1511"/>
                </a:lnTo>
                <a:close/>
              </a:path>
            </a:pathLst>
          </a:custGeom>
          <a:solidFill>
            <a:srgbClr val="FF0000"/>
          </a:solidFill>
        </p:spPr>
        <p:txBody>
          <a:bodyPr wrap="square" lIns="0" tIns="0" rIns="0" bIns="0" rtlCol="0"/>
          <a:lstStyle/>
          <a:p/>
        </p:txBody>
      </p:sp>
      <p:sp>
        <p:nvSpPr>
          <p:cNvPr id="281" name="object 281"/>
          <p:cNvSpPr/>
          <p:nvPr/>
        </p:nvSpPr>
        <p:spPr>
          <a:xfrm>
            <a:off x="6176797" y="3858590"/>
            <a:ext cx="4445" cy="2540"/>
          </a:xfrm>
          <a:custGeom>
            <a:avLst/>
            <a:gdLst/>
            <a:ahLst/>
            <a:cxnLst/>
            <a:rect l="l" t="t" r="r" b="b"/>
            <a:pathLst>
              <a:path w="4445" h="2539">
                <a:moveTo>
                  <a:pt x="4241" y="2476"/>
                </a:moveTo>
                <a:lnTo>
                  <a:pt x="1955" y="1511"/>
                </a:lnTo>
                <a:lnTo>
                  <a:pt x="0" y="0"/>
                </a:lnTo>
                <a:lnTo>
                  <a:pt x="4241" y="2476"/>
                </a:lnTo>
                <a:close/>
              </a:path>
            </a:pathLst>
          </a:custGeom>
          <a:solidFill>
            <a:srgbClr val="FF0000"/>
          </a:solidFill>
        </p:spPr>
        <p:txBody>
          <a:bodyPr wrap="square" lIns="0" tIns="0" rIns="0" bIns="0" rtlCol="0"/>
          <a:lstStyle/>
          <a:p/>
        </p:txBody>
      </p:sp>
      <p:sp>
        <p:nvSpPr>
          <p:cNvPr id="282" name="object 282"/>
          <p:cNvSpPr/>
          <p:nvPr/>
        </p:nvSpPr>
        <p:spPr>
          <a:xfrm>
            <a:off x="6176797" y="3859828"/>
            <a:ext cx="64769" cy="0"/>
          </a:xfrm>
          <a:custGeom>
            <a:avLst/>
            <a:gdLst/>
            <a:ahLst/>
            <a:cxnLst/>
            <a:rect l="l" t="t" r="r" b="b"/>
            <a:pathLst>
              <a:path w="64770">
                <a:moveTo>
                  <a:pt x="0" y="0"/>
                </a:moveTo>
                <a:lnTo>
                  <a:pt x="64312" y="0"/>
                </a:lnTo>
              </a:path>
            </a:pathLst>
          </a:custGeom>
          <a:ln w="3175">
            <a:solidFill>
              <a:srgbClr val="FF0000"/>
            </a:solidFill>
          </a:ln>
        </p:spPr>
        <p:txBody>
          <a:bodyPr wrap="square" lIns="0" tIns="0" rIns="0" bIns="0" rtlCol="0"/>
          <a:lstStyle/>
          <a:p/>
        </p:txBody>
      </p:sp>
      <p:sp>
        <p:nvSpPr>
          <p:cNvPr id="283" name="object 283"/>
          <p:cNvSpPr/>
          <p:nvPr/>
        </p:nvSpPr>
        <p:spPr>
          <a:xfrm>
            <a:off x="965009" y="3860101"/>
            <a:ext cx="2540" cy="1270"/>
          </a:xfrm>
          <a:custGeom>
            <a:avLst/>
            <a:gdLst/>
            <a:ahLst/>
            <a:cxnLst/>
            <a:rect l="l" t="t" r="r" b="b"/>
            <a:pathLst>
              <a:path w="2540" h="1270">
                <a:moveTo>
                  <a:pt x="1041" y="965"/>
                </a:moveTo>
                <a:lnTo>
                  <a:pt x="0" y="965"/>
                </a:lnTo>
                <a:lnTo>
                  <a:pt x="2286" y="0"/>
                </a:lnTo>
                <a:lnTo>
                  <a:pt x="1041" y="965"/>
                </a:lnTo>
                <a:close/>
              </a:path>
            </a:pathLst>
          </a:custGeom>
          <a:solidFill>
            <a:srgbClr val="FF0000"/>
          </a:solidFill>
        </p:spPr>
        <p:txBody>
          <a:bodyPr wrap="square" lIns="0" tIns="0" rIns="0" bIns="0" rtlCol="0"/>
          <a:lstStyle/>
          <a:p/>
        </p:txBody>
      </p:sp>
      <p:sp>
        <p:nvSpPr>
          <p:cNvPr id="284" name="object 284"/>
          <p:cNvSpPr/>
          <p:nvPr/>
        </p:nvSpPr>
        <p:spPr>
          <a:xfrm>
            <a:off x="6178753" y="3860101"/>
            <a:ext cx="80645" cy="26034"/>
          </a:xfrm>
          <a:custGeom>
            <a:avLst/>
            <a:gdLst/>
            <a:ahLst/>
            <a:cxnLst/>
            <a:rect l="l" t="t" r="r" b="b"/>
            <a:pathLst>
              <a:path w="80645" h="26035">
                <a:moveTo>
                  <a:pt x="33388" y="25781"/>
                </a:moveTo>
                <a:lnTo>
                  <a:pt x="0" y="0"/>
                </a:lnTo>
                <a:lnTo>
                  <a:pt x="2286" y="965"/>
                </a:lnTo>
                <a:lnTo>
                  <a:pt x="62356" y="965"/>
                </a:lnTo>
                <a:lnTo>
                  <a:pt x="80035" y="23850"/>
                </a:lnTo>
                <a:lnTo>
                  <a:pt x="31889" y="23850"/>
                </a:lnTo>
                <a:lnTo>
                  <a:pt x="33388" y="25781"/>
                </a:lnTo>
                <a:close/>
              </a:path>
            </a:pathLst>
          </a:custGeom>
          <a:solidFill>
            <a:srgbClr val="FF0000"/>
          </a:solidFill>
        </p:spPr>
        <p:txBody>
          <a:bodyPr wrap="square" lIns="0" tIns="0" rIns="0" bIns="0" rtlCol="0"/>
          <a:lstStyle/>
          <a:p/>
        </p:txBody>
      </p:sp>
      <p:sp>
        <p:nvSpPr>
          <p:cNvPr id="285" name="object 285"/>
          <p:cNvSpPr/>
          <p:nvPr/>
        </p:nvSpPr>
        <p:spPr>
          <a:xfrm>
            <a:off x="931976" y="3883952"/>
            <a:ext cx="3810" cy="3810"/>
          </a:xfrm>
          <a:custGeom>
            <a:avLst/>
            <a:gdLst/>
            <a:ahLst/>
            <a:cxnLst/>
            <a:rect l="l" t="t" r="r" b="b"/>
            <a:pathLst>
              <a:path w="3809" h="3810">
                <a:moveTo>
                  <a:pt x="0" y="3429"/>
                </a:moveTo>
                <a:lnTo>
                  <a:pt x="3428" y="0"/>
                </a:lnTo>
                <a:lnTo>
                  <a:pt x="1930" y="1930"/>
                </a:lnTo>
                <a:lnTo>
                  <a:pt x="0" y="3429"/>
                </a:lnTo>
                <a:close/>
              </a:path>
            </a:pathLst>
          </a:custGeom>
          <a:solidFill>
            <a:srgbClr val="FF0000"/>
          </a:solidFill>
        </p:spPr>
        <p:txBody>
          <a:bodyPr wrap="square" lIns="0" tIns="0" rIns="0" bIns="0" rtlCol="0"/>
          <a:lstStyle/>
          <a:p/>
        </p:txBody>
      </p:sp>
      <p:sp>
        <p:nvSpPr>
          <p:cNvPr id="286" name="object 286"/>
          <p:cNvSpPr/>
          <p:nvPr/>
        </p:nvSpPr>
        <p:spPr>
          <a:xfrm>
            <a:off x="933907" y="3883952"/>
            <a:ext cx="2540" cy="2540"/>
          </a:xfrm>
          <a:custGeom>
            <a:avLst/>
            <a:gdLst/>
            <a:ahLst/>
            <a:cxnLst/>
            <a:rect l="l" t="t" r="r" b="b"/>
            <a:pathLst>
              <a:path w="2540" h="2539">
                <a:moveTo>
                  <a:pt x="0" y="1930"/>
                </a:moveTo>
                <a:lnTo>
                  <a:pt x="1498" y="0"/>
                </a:lnTo>
                <a:lnTo>
                  <a:pt x="2514" y="0"/>
                </a:lnTo>
                <a:lnTo>
                  <a:pt x="0" y="1930"/>
                </a:lnTo>
                <a:close/>
              </a:path>
            </a:pathLst>
          </a:custGeom>
          <a:solidFill>
            <a:srgbClr val="FF0000"/>
          </a:solidFill>
        </p:spPr>
        <p:txBody>
          <a:bodyPr wrap="square" lIns="0" tIns="0" rIns="0" bIns="0" rtlCol="0"/>
          <a:lstStyle/>
          <a:p/>
        </p:txBody>
      </p:sp>
      <p:sp>
        <p:nvSpPr>
          <p:cNvPr id="287" name="object 287"/>
          <p:cNvSpPr/>
          <p:nvPr/>
        </p:nvSpPr>
        <p:spPr>
          <a:xfrm>
            <a:off x="6210643" y="3883952"/>
            <a:ext cx="3810" cy="3810"/>
          </a:xfrm>
          <a:custGeom>
            <a:avLst/>
            <a:gdLst/>
            <a:ahLst/>
            <a:cxnLst/>
            <a:rect l="l" t="t" r="r" b="b"/>
            <a:pathLst>
              <a:path w="3810" h="3810">
                <a:moveTo>
                  <a:pt x="3429" y="3429"/>
                </a:moveTo>
                <a:lnTo>
                  <a:pt x="1498" y="1930"/>
                </a:lnTo>
                <a:lnTo>
                  <a:pt x="0" y="0"/>
                </a:lnTo>
                <a:lnTo>
                  <a:pt x="3429" y="3429"/>
                </a:lnTo>
                <a:close/>
              </a:path>
            </a:pathLst>
          </a:custGeom>
          <a:solidFill>
            <a:srgbClr val="FF0000"/>
          </a:solidFill>
        </p:spPr>
        <p:txBody>
          <a:bodyPr wrap="square" lIns="0" tIns="0" rIns="0" bIns="0" rtlCol="0"/>
          <a:lstStyle/>
          <a:p/>
        </p:txBody>
      </p:sp>
      <p:sp>
        <p:nvSpPr>
          <p:cNvPr id="288" name="object 288"/>
          <p:cNvSpPr/>
          <p:nvPr/>
        </p:nvSpPr>
        <p:spPr>
          <a:xfrm>
            <a:off x="6210643" y="3885666"/>
            <a:ext cx="50800" cy="0"/>
          </a:xfrm>
          <a:custGeom>
            <a:avLst/>
            <a:gdLst/>
            <a:ahLst/>
            <a:cxnLst/>
            <a:rect l="l" t="t" r="r" b="b"/>
            <a:pathLst>
              <a:path w="50800">
                <a:moveTo>
                  <a:pt x="0" y="0"/>
                </a:moveTo>
                <a:lnTo>
                  <a:pt x="50787" y="0"/>
                </a:lnTo>
              </a:path>
            </a:pathLst>
          </a:custGeom>
          <a:ln w="3429">
            <a:solidFill>
              <a:srgbClr val="FF0000"/>
            </a:solidFill>
          </a:ln>
        </p:spPr>
        <p:txBody>
          <a:bodyPr wrap="square" lIns="0" tIns="0" rIns="0" bIns="0" rtlCol="0"/>
          <a:lstStyle/>
          <a:p/>
        </p:txBody>
      </p:sp>
      <p:sp>
        <p:nvSpPr>
          <p:cNvPr id="289" name="object 289"/>
          <p:cNvSpPr/>
          <p:nvPr/>
        </p:nvSpPr>
        <p:spPr>
          <a:xfrm>
            <a:off x="931976" y="3885882"/>
            <a:ext cx="2540" cy="1905"/>
          </a:xfrm>
          <a:custGeom>
            <a:avLst/>
            <a:gdLst/>
            <a:ahLst/>
            <a:cxnLst/>
            <a:rect l="l" t="t" r="r" b="b"/>
            <a:pathLst>
              <a:path w="2540" h="1904">
                <a:moveTo>
                  <a:pt x="774" y="1498"/>
                </a:moveTo>
                <a:lnTo>
                  <a:pt x="0" y="1498"/>
                </a:lnTo>
                <a:lnTo>
                  <a:pt x="1930" y="0"/>
                </a:lnTo>
                <a:lnTo>
                  <a:pt x="774" y="1498"/>
                </a:lnTo>
                <a:close/>
              </a:path>
            </a:pathLst>
          </a:custGeom>
          <a:solidFill>
            <a:srgbClr val="FF0000"/>
          </a:solidFill>
        </p:spPr>
        <p:txBody>
          <a:bodyPr wrap="square" lIns="0" tIns="0" rIns="0" bIns="0" rtlCol="0"/>
          <a:lstStyle/>
          <a:p/>
        </p:txBody>
      </p:sp>
      <p:sp>
        <p:nvSpPr>
          <p:cNvPr id="290" name="object 290"/>
          <p:cNvSpPr/>
          <p:nvPr/>
        </p:nvSpPr>
        <p:spPr>
          <a:xfrm>
            <a:off x="6212141" y="3885882"/>
            <a:ext cx="66675" cy="33655"/>
          </a:xfrm>
          <a:custGeom>
            <a:avLst/>
            <a:gdLst/>
            <a:ahLst/>
            <a:cxnLst/>
            <a:rect l="l" t="t" r="r" b="b"/>
            <a:pathLst>
              <a:path w="66675" h="33654">
                <a:moveTo>
                  <a:pt x="25781" y="33388"/>
                </a:moveTo>
                <a:lnTo>
                  <a:pt x="0" y="0"/>
                </a:lnTo>
                <a:lnTo>
                  <a:pt x="1930" y="1498"/>
                </a:lnTo>
                <a:lnTo>
                  <a:pt x="49288" y="1498"/>
                </a:lnTo>
                <a:lnTo>
                  <a:pt x="57442" y="12052"/>
                </a:lnTo>
                <a:lnTo>
                  <a:pt x="58813" y="14084"/>
                </a:lnTo>
                <a:lnTo>
                  <a:pt x="59918" y="16294"/>
                </a:lnTo>
                <a:lnTo>
                  <a:pt x="66167" y="31102"/>
                </a:lnTo>
                <a:lnTo>
                  <a:pt x="24815" y="31102"/>
                </a:lnTo>
                <a:lnTo>
                  <a:pt x="25781" y="33388"/>
                </a:lnTo>
                <a:close/>
              </a:path>
            </a:pathLst>
          </a:custGeom>
          <a:solidFill>
            <a:srgbClr val="FF0000"/>
          </a:solidFill>
        </p:spPr>
        <p:txBody>
          <a:bodyPr wrap="square" lIns="0" tIns="0" rIns="0" bIns="0" rtlCol="0"/>
          <a:lstStyle/>
          <a:p/>
        </p:txBody>
      </p:sp>
      <p:sp>
        <p:nvSpPr>
          <p:cNvPr id="291" name="object 291"/>
          <p:cNvSpPr/>
          <p:nvPr/>
        </p:nvSpPr>
        <p:spPr>
          <a:xfrm>
            <a:off x="906614" y="3916984"/>
            <a:ext cx="2540" cy="4445"/>
          </a:xfrm>
          <a:custGeom>
            <a:avLst/>
            <a:gdLst/>
            <a:ahLst/>
            <a:cxnLst/>
            <a:rect l="l" t="t" r="r" b="b"/>
            <a:pathLst>
              <a:path w="2540" h="4445">
                <a:moveTo>
                  <a:pt x="0" y="4241"/>
                </a:moveTo>
                <a:lnTo>
                  <a:pt x="2476" y="0"/>
                </a:lnTo>
                <a:lnTo>
                  <a:pt x="1511" y="2286"/>
                </a:lnTo>
                <a:lnTo>
                  <a:pt x="0" y="4241"/>
                </a:lnTo>
                <a:close/>
              </a:path>
            </a:pathLst>
          </a:custGeom>
          <a:solidFill>
            <a:srgbClr val="FF0000"/>
          </a:solidFill>
        </p:spPr>
        <p:txBody>
          <a:bodyPr wrap="square" lIns="0" tIns="0" rIns="0" bIns="0" rtlCol="0"/>
          <a:lstStyle/>
          <a:p/>
        </p:txBody>
      </p:sp>
      <p:sp>
        <p:nvSpPr>
          <p:cNvPr id="292" name="object 292"/>
          <p:cNvSpPr/>
          <p:nvPr/>
        </p:nvSpPr>
        <p:spPr>
          <a:xfrm>
            <a:off x="908126" y="3916984"/>
            <a:ext cx="1905" cy="2540"/>
          </a:xfrm>
          <a:custGeom>
            <a:avLst/>
            <a:gdLst/>
            <a:ahLst/>
            <a:cxnLst/>
            <a:rect l="l" t="t" r="r" b="b"/>
            <a:pathLst>
              <a:path w="1905" h="2539">
                <a:moveTo>
                  <a:pt x="0" y="2286"/>
                </a:moveTo>
                <a:lnTo>
                  <a:pt x="965" y="0"/>
                </a:lnTo>
                <a:lnTo>
                  <a:pt x="1765" y="0"/>
                </a:lnTo>
                <a:lnTo>
                  <a:pt x="0" y="2286"/>
                </a:lnTo>
                <a:close/>
              </a:path>
            </a:pathLst>
          </a:custGeom>
          <a:solidFill>
            <a:srgbClr val="FF0000"/>
          </a:solidFill>
        </p:spPr>
        <p:txBody>
          <a:bodyPr wrap="square" lIns="0" tIns="0" rIns="0" bIns="0" rtlCol="0"/>
          <a:lstStyle/>
          <a:p/>
        </p:txBody>
      </p:sp>
      <p:sp>
        <p:nvSpPr>
          <p:cNvPr id="293" name="object 293"/>
          <p:cNvSpPr/>
          <p:nvPr/>
        </p:nvSpPr>
        <p:spPr>
          <a:xfrm>
            <a:off x="6236957" y="3916984"/>
            <a:ext cx="2540" cy="4445"/>
          </a:xfrm>
          <a:custGeom>
            <a:avLst/>
            <a:gdLst/>
            <a:ahLst/>
            <a:cxnLst/>
            <a:rect l="l" t="t" r="r" b="b"/>
            <a:pathLst>
              <a:path w="2539" h="4445">
                <a:moveTo>
                  <a:pt x="2476" y="4241"/>
                </a:moveTo>
                <a:lnTo>
                  <a:pt x="965" y="2286"/>
                </a:lnTo>
                <a:lnTo>
                  <a:pt x="0" y="0"/>
                </a:lnTo>
                <a:lnTo>
                  <a:pt x="2476" y="4241"/>
                </a:lnTo>
                <a:close/>
              </a:path>
            </a:pathLst>
          </a:custGeom>
          <a:solidFill>
            <a:srgbClr val="FF0000"/>
          </a:solidFill>
        </p:spPr>
        <p:txBody>
          <a:bodyPr wrap="square" lIns="0" tIns="0" rIns="0" bIns="0" rtlCol="0"/>
          <a:lstStyle/>
          <a:p/>
        </p:txBody>
      </p:sp>
      <p:sp>
        <p:nvSpPr>
          <p:cNvPr id="294" name="object 294"/>
          <p:cNvSpPr/>
          <p:nvPr/>
        </p:nvSpPr>
        <p:spPr>
          <a:xfrm>
            <a:off x="6236957" y="3919105"/>
            <a:ext cx="43180" cy="0"/>
          </a:xfrm>
          <a:custGeom>
            <a:avLst/>
            <a:gdLst/>
            <a:ahLst/>
            <a:cxnLst/>
            <a:rect l="l" t="t" r="r" b="b"/>
            <a:pathLst>
              <a:path w="43179">
                <a:moveTo>
                  <a:pt x="0" y="0"/>
                </a:moveTo>
                <a:lnTo>
                  <a:pt x="43141" y="0"/>
                </a:lnTo>
              </a:path>
            </a:pathLst>
          </a:custGeom>
          <a:ln w="4241">
            <a:solidFill>
              <a:srgbClr val="FF0000"/>
            </a:solidFill>
          </a:ln>
        </p:spPr>
        <p:txBody>
          <a:bodyPr wrap="square" lIns="0" tIns="0" rIns="0" bIns="0" rtlCol="0"/>
          <a:lstStyle/>
          <a:p/>
        </p:txBody>
      </p:sp>
      <p:sp>
        <p:nvSpPr>
          <p:cNvPr id="295" name="object 295"/>
          <p:cNvSpPr/>
          <p:nvPr/>
        </p:nvSpPr>
        <p:spPr>
          <a:xfrm>
            <a:off x="6237922" y="3919270"/>
            <a:ext cx="55244" cy="39370"/>
          </a:xfrm>
          <a:custGeom>
            <a:avLst/>
            <a:gdLst/>
            <a:ahLst/>
            <a:cxnLst/>
            <a:rect l="l" t="t" r="r" b="b"/>
            <a:pathLst>
              <a:path w="55245" h="39370">
                <a:moveTo>
                  <a:pt x="16598" y="39344"/>
                </a:moveTo>
                <a:lnTo>
                  <a:pt x="0" y="0"/>
                </a:lnTo>
                <a:lnTo>
                  <a:pt x="1511" y="1955"/>
                </a:lnTo>
                <a:lnTo>
                  <a:pt x="42176" y="1955"/>
                </a:lnTo>
                <a:lnTo>
                  <a:pt x="52692" y="26898"/>
                </a:lnTo>
                <a:lnTo>
                  <a:pt x="53517" y="29286"/>
                </a:lnTo>
                <a:lnTo>
                  <a:pt x="54025" y="31762"/>
                </a:lnTo>
                <a:lnTo>
                  <a:pt x="54711" y="36830"/>
                </a:lnTo>
                <a:lnTo>
                  <a:pt x="16255" y="36830"/>
                </a:lnTo>
                <a:lnTo>
                  <a:pt x="16598" y="39344"/>
                </a:lnTo>
                <a:close/>
              </a:path>
            </a:pathLst>
          </a:custGeom>
          <a:solidFill>
            <a:srgbClr val="FF0000"/>
          </a:solidFill>
        </p:spPr>
        <p:txBody>
          <a:bodyPr wrap="square" lIns="0" tIns="0" rIns="0" bIns="0" rtlCol="0"/>
          <a:lstStyle/>
          <a:p/>
        </p:txBody>
      </p:sp>
      <p:sp>
        <p:nvSpPr>
          <p:cNvPr id="296" name="object 296"/>
          <p:cNvSpPr/>
          <p:nvPr/>
        </p:nvSpPr>
        <p:spPr>
          <a:xfrm>
            <a:off x="906614" y="3919270"/>
            <a:ext cx="1905" cy="2540"/>
          </a:xfrm>
          <a:custGeom>
            <a:avLst/>
            <a:gdLst/>
            <a:ahLst/>
            <a:cxnLst/>
            <a:rect l="l" t="t" r="r" b="b"/>
            <a:pathLst>
              <a:path w="1905" h="2539">
                <a:moveTo>
                  <a:pt x="685" y="1955"/>
                </a:moveTo>
                <a:lnTo>
                  <a:pt x="0" y="1955"/>
                </a:lnTo>
                <a:lnTo>
                  <a:pt x="1511" y="0"/>
                </a:lnTo>
                <a:lnTo>
                  <a:pt x="685" y="1955"/>
                </a:lnTo>
                <a:close/>
              </a:path>
            </a:pathLst>
          </a:custGeom>
          <a:solidFill>
            <a:srgbClr val="FF0000"/>
          </a:solidFill>
        </p:spPr>
        <p:txBody>
          <a:bodyPr wrap="square" lIns="0" tIns="0" rIns="0" bIns="0" rtlCol="0"/>
          <a:lstStyle/>
          <a:p/>
        </p:txBody>
      </p:sp>
      <p:sp>
        <p:nvSpPr>
          <p:cNvPr id="297" name="object 297"/>
          <p:cNvSpPr/>
          <p:nvPr/>
        </p:nvSpPr>
        <p:spPr>
          <a:xfrm>
            <a:off x="890524" y="3956100"/>
            <a:ext cx="1905" cy="5080"/>
          </a:xfrm>
          <a:custGeom>
            <a:avLst/>
            <a:gdLst/>
            <a:ahLst/>
            <a:cxnLst/>
            <a:rect l="l" t="t" r="r" b="b"/>
            <a:pathLst>
              <a:path w="1905" h="5079">
                <a:moveTo>
                  <a:pt x="0" y="4876"/>
                </a:moveTo>
                <a:lnTo>
                  <a:pt x="1333" y="0"/>
                </a:lnTo>
                <a:lnTo>
                  <a:pt x="990" y="2514"/>
                </a:lnTo>
                <a:lnTo>
                  <a:pt x="0" y="4876"/>
                </a:lnTo>
                <a:close/>
              </a:path>
            </a:pathLst>
          </a:custGeom>
          <a:solidFill>
            <a:srgbClr val="FF0000"/>
          </a:solidFill>
        </p:spPr>
        <p:txBody>
          <a:bodyPr wrap="square" lIns="0" tIns="0" rIns="0" bIns="0" rtlCol="0"/>
          <a:lstStyle/>
          <a:p/>
        </p:txBody>
      </p:sp>
      <p:sp>
        <p:nvSpPr>
          <p:cNvPr id="298" name="object 298"/>
          <p:cNvSpPr/>
          <p:nvPr/>
        </p:nvSpPr>
        <p:spPr>
          <a:xfrm>
            <a:off x="891514" y="3956100"/>
            <a:ext cx="1270" cy="2540"/>
          </a:xfrm>
          <a:custGeom>
            <a:avLst/>
            <a:gdLst/>
            <a:ahLst/>
            <a:cxnLst/>
            <a:rect l="l" t="t" r="r" b="b"/>
            <a:pathLst>
              <a:path w="1269" h="2539">
                <a:moveTo>
                  <a:pt x="0" y="2514"/>
                </a:moveTo>
                <a:lnTo>
                  <a:pt x="342" y="0"/>
                </a:lnTo>
                <a:lnTo>
                  <a:pt x="1066" y="0"/>
                </a:lnTo>
                <a:lnTo>
                  <a:pt x="0" y="2514"/>
                </a:lnTo>
                <a:close/>
              </a:path>
            </a:pathLst>
          </a:custGeom>
          <a:solidFill>
            <a:srgbClr val="FF0000"/>
          </a:solidFill>
        </p:spPr>
        <p:txBody>
          <a:bodyPr wrap="square" lIns="0" tIns="0" rIns="0" bIns="0" rtlCol="0"/>
          <a:lstStyle/>
          <a:p/>
        </p:txBody>
      </p:sp>
      <p:sp>
        <p:nvSpPr>
          <p:cNvPr id="299" name="object 299"/>
          <p:cNvSpPr/>
          <p:nvPr/>
        </p:nvSpPr>
        <p:spPr>
          <a:xfrm>
            <a:off x="6254178" y="3956100"/>
            <a:ext cx="1905" cy="5080"/>
          </a:xfrm>
          <a:custGeom>
            <a:avLst/>
            <a:gdLst/>
            <a:ahLst/>
            <a:cxnLst/>
            <a:rect l="l" t="t" r="r" b="b"/>
            <a:pathLst>
              <a:path w="1904" h="5079">
                <a:moveTo>
                  <a:pt x="1333" y="4876"/>
                </a:moveTo>
                <a:lnTo>
                  <a:pt x="342" y="2514"/>
                </a:lnTo>
                <a:lnTo>
                  <a:pt x="0" y="0"/>
                </a:lnTo>
                <a:lnTo>
                  <a:pt x="1333" y="4876"/>
                </a:lnTo>
                <a:close/>
              </a:path>
            </a:pathLst>
          </a:custGeom>
          <a:solidFill>
            <a:srgbClr val="FF0000"/>
          </a:solidFill>
        </p:spPr>
        <p:txBody>
          <a:bodyPr wrap="square" lIns="0" tIns="0" rIns="0" bIns="0" rtlCol="0"/>
          <a:lstStyle/>
          <a:p/>
        </p:txBody>
      </p:sp>
      <p:sp>
        <p:nvSpPr>
          <p:cNvPr id="300" name="object 300"/>
          <p:cNvSpPr/>
          <p:nvPr/>
        </p:nvSpPr>
        <p:spPr>
          <a:xfrm>
            <a:off x="6254178" y="3956100"/>
            <a:ext cx="39370" cy="5080"/>
          </a:xfrm>
          <a:custGeom>
            <a:avLst/>
            <a:gdLst/>
            <a:ahLst/>
            <a:cxnLst/>
            <a:rect l="l" t="t" r="r" b="b"/>
            <a:pathLst>
              <a:path w="39370" h="5079">
                <a:moveTo>
                  <a:pt x="39103" y="4876"/>
                </a:moveTo>
                <a:lnTo>
                  <a:pt x="1333" y="4876"/>
                </a:lnTo>
                <a:lnTo>
                  <a:pt x="0" y="0"/>
                </a:lnTo>
                <a:lnTo>
                  <a:pt x="38455" y="0"/>
                </a:lnTo>
                <a:lnTo>
                  <a:pt x="39103" y="4876"/>
                </a:lnTo>
                <a:close/>
              </a:path>
            </a:pathLst>
          </a:custGeom>
          <a:solidFill>
            <a:srgbClr val="FF0000"/>
          </a:solidFill>
        </p:spPr>
        <p:txBody>
          <a:bodyPr wrap="square" lIns="0" tIns="0" rIns="0" bIns="0" rtlCol="0"/>
          <a:lstStyle/>
          <a:p/>
        </p:txBody>
      </p:sp>
      <p:sp>
        <p:nvSpPr>
          <p:cNvPr id="301" name="object 301"/>
          <p:cNvSpPr/>
          <p:nvPr/>
        </p:nvSpPr>
        <p:spPr>
          <a:xfrm>
            <a:off x="6254521" y="3958615"/>
            <a:ext cx="44450" cy="45720"/>
          </a:xfrm>
          <a:custGeom>
            <a:avLst/>
            <a:gdLst/>
            <a:ahLst/>
            <a:cxnLst/>
            <a:rect l="l" t="t" r="r" b="b"/>
            <a:pathLst>
              <a:path w="44450" h="45720">
                <a:moveTo>
                  <a:pt x="6070" y="45224"/>
                </a:moveTo>
                <a:lnTo>
                  <a:pt x="0" y="0"/>
                </a:lnTo>
                <a:lnTo>
                  <a:pt x="990" y="2362"/>
                </a:lnTo>
                <a:lnTo>
                  <a:pt x="38760" y="2362"/>
                </a:lnTo>
                <a:lnTo>
                  <a:pt x="44005" y="41376"/>
                </a:lnTo>
                <a:lnTo>
                  <a:pt x="44170" y="43916"/>
                </a:lnTo>
                <a:lnTo>
                  <a:pt x="6070" y="43916"/>
                </a:lnTo>
                <a:lnTo>
                  <a:pt x="6070" y="45224"/>
                </a:lnTo>
                <a:close/>
              </a:path>
            </a:pathLst>
          </a:custGeom>
          <a:solidFill>
            <a:srgbClr val="FF0000"/>
          </a:solidFill>
        </p:spPr>
        <p:txBody>
          <a:bodyPr wrap="square" lIns="0" tIns="0" rIns="0" bIns="0" rtlCol="0"/>
          <a:lstStyle/>
          <a:p/>
        </p:txBody>
      </p:sp>
      <p:sp>
        <p:nvSpPr>
          <p:cNvPr id="302" name="object 302"/>
          <p:cNvSpPr/>
          <p:nvPr/>
        </p:nvSpPr>
        <p:spPr>
          <a:xfrm>
            <a:off x="890524" y="3958615"/>
            <a:ext cx="1270" cy="2540"/>
          </a:xfrm>
          <a:custGeom>
            <a:avLst/>
            <a:gdLst/>
            <a:ahLst/>
            <a:cxnLst/>
            <a:rect l="l" t="t" r="r" b="b"/>
            <a:pathLst>
              <a:path w="1269" h="2539">
                <a:moveTo>
                  <a:pt x="673" y="2362"/>
                </a:moveTo>
                <a:lnTo>
                  <a:pt x="0" y="2362"/>
                </a:lnTo>
                <a:lnTo>
                  <a:pt x="990" y="0"/>
                </a:lnTo>
                <a:lnTo>
                  <a:pt x="673" y="2362"/>
                </a:lnTo>
                <a:close/>
              </a:path>
            </a:pathLst>
          </a:custGeom>
          <a:solidFill>
            <a:srgbClr val="FF0000"/>
          </a:solidFill>
        </p:spPr>
        <p:txBody>
          <a:bodyPr wrap="square" lIns="0" tIns="0" rIns="0" bIns="0" rtlCol="0"/>
          <a:lstStyle/>
          <a:p/>
        </p:txBody>
      </p:sp>
      <p:sp>
        <p:nvSpPr>
          <p:cNvPr id="303" name="object 303"/>
          <p:cNvSpPr/>
          <p:nvPr/>
        </p:nvSpPr>
        <p:spPr>
          <a:xfrm>
            <a:off x="885278" y="4003802"/>
            <a:ext cx="635" cy="0"/>
          </a:xfrm>
          <a:custGeom>
            <a:avLst/>
            <a:gdLst/>
            <a:ahLst/>
            <a:cxnLst/>
            <a:rect l="l" t="t" r="r" b="b"/>
            <a:pathLst>
              <a:path w="634">
                <a:moveTo>
                  <a:pt x="0" y="0"/>
                </a:moveTo>
                <a:lnTo>
                  <a:pt x="165" y="0"/>
                </a:lnTo>
              </a:path>
            </a:pathLst>
          </a:custGeom>
          <a:ln w="3175">
            <a:solidFill>
              <a:srgbClr val="FF0000"/>
            </a:solidFill>
          </a:ln>
        </p:spPr>
        <p:txBody>
          <a:bodyPr wrap="square" lIns="0" tIns="0" rIns="0" bIns="0" rtlCol="0"/>
          <a:lstStyle/>
          <a:p/>
        </p:txBody>
      </p:sp>
      <p:sp>
        <p:nvSpPr>
          <p:cNvPr id="304" name="object 304"/>
          <p:cNvSpPr/>
          <p:nvPr/>
        </p:nvSpPr>
        <p:spPr>
          <a:xfrm>
            <a:off x="885444" y="4002532"/>
            <a:ext cx="635" cy="1905"/>
          </a:xfrm>
          <a:custGeom>
            <a:avLst/>
            <a:gdLst/>
            <a:ahLst/>
            <a:cxnLst/>
            <a:rect l="l" t="t" r="r" b="b"/>
            <a:pathLst>
              <a:path w="634" h="1904">
                <a:moveTo>
                  <a:pt x="0" y="1308"/>
                </a:moveTo>
                <a:lnTo>
                  <a:pt x="0" y="0"/>
                </a:lnTo>
                <a:lnTo>
                  <a:pt x="177" y="0"/>
                </a:lnTo>
                <a:lnTo>
                  <a:pt x="0" y="1308"/>
                </a:lnTo>
                <a:close/>
              </a:path>
            </a:pathLst>
          </a:custGeom>
          <a:solidFill>
            <a:srgbClr val="FF0000"/>
          </a:solidFill>
        </p:spPr>
        <p:txBody>
          <a:bodyPr wrap="square" lIns="0" tIns="0" rIns="0" bIns="0" rtlCol="0"/>
          <a:lstStyle/>
          <a:p/>
        </p:txBody>
      </p:sp>
      <p:sp>
        <p:nvSpPr>
          <p:cNvPr id="305" name="object 305"/>
          <p:cNvSpPr/>
          <p:nvPr/>
        </p:nvSpPr>
        <p:spPr>
          <a:xfrm>
            <a:off x="6260591" y="4003802"/>
            <a:ext cx="635" cy="0"/>
          </a:xfrm>
          <a:custGeom>
            <a:avLst/>
            <a:gdLst/>
            <a:ahLst/>
            <a:cxnLst/>
            <a:rect l="l" t="t" r="r" b="b"/>
            <a:pathLst>
              <a:path w="635">
                <a:moveTo>
                  <a:pt x="0" y="0"/>
                </a:moveTo>
                <a:lnTo>
                  <a:pt x="165" y="0"/>
                </a:lnTo>
              </a:path>
            </a:pathLst>
          </a:custGeom>
          <a:ln w="3175">
            <a:solidFill>
              <a:srgbClr val="FF0000"/>
            </a:solidFill>
          </a:ln>
        </p:spPr>
        <p:txBody>
          <a:bodyPr wrap="square" lIns="0" tIns="0" rIns="0" bIns="0" rtlCol="0"/>
          <a:lstStyle/>
          <a:p/>
        </p:txBody>
      </p:sp>
      <p:sp>
        <p:nvSpPr>
          <p:cNvPr id="306" name="object 306"/>
          <p:cNvSpPr/>
          <p:nvPr/>
        </p:nvSpPr>
        <p:spPr>
          <a:xfrm>
            <a:off x="885278" y="4003840"/>
            <a:ext cx="635" cy="1270"/>
          </a:xfrm>
          <a:custGeom>
            <a:avLst/>
            <a:gdLst/>
            <a:ahLst/>
            <a:cxnLst/>
            <a:rect l="l" t="t" r="r" b="b"/>
            <a:pathLst>
              <a:path w="634" h="1270">
                <a:moveTo>
                  <a:pt x="165" y="1231"/>
                </a:moveTo>
                <a:lnTo>
                  <a:pt x="0" y="1231"/>
                </a:lnTo>
                <a:lnTo>
                  <a:pt x="165" y="0"/>
                </a:lnTo>
                <a:lnTo>
                  <a:pt x="165" y="1231"/>
                </a:lnTo>
                <a:close/>
              </a:path>
            </a:pathLst>
          </a:custGeom>
          <a:solidFill>
            <a:srgbClr val="FF0000"/>
          </a:solidFill>
        </p:spPr>
        <p:txBody>
          <a:bodyPr wrap="square" lIns="0" tIns="0" rIns="0" bIns="0" rtlCol="0"/>
          <a:lstStyle/>
          <a:p/>
        </p:txBody>
      </p:sp>
      <p:sp>
        <p:nvSpPr>
          <p:cNvPr id="307" name="object 307"/>
          <p:cNvSpPr/>
          <p:nvPr/>
        </p:nvSpPr>
        <p:spPr>
          <a:xfrm>
            <a:off x="6260591" y="4004945"/>
            <a:ext cx="635" cy="0"/>
          </a:xfrm>
          <a:custGeom>
            <a:avLst/>
            <a:gdLst/>
            <a:ahLst/>
            <a:cxnLst/>
            <a:rect l="l" t="t" r="r" b="b"/>
            <a:pathLst>
              <a:path w="635">
                <a:moveTo>
                  <a:pt x="0" y="0"/>
                </a:moveTo>
                <a:lnTo>
                  <a:pt x="148" y="0"/>
                </a:lnTo>
              </a:path>
            </a:pathLst>
          </a:custGeom>
          <a:ln w="3175">
            <a:solidFill>
              <a:srgbClr val="FF0000"/>
            </a:solidFill>
          </a:ln>
        </p:spPr>
        <p:txBody>
          <a:bodyPr wrap="square" lIns="0" tIns="0" rIns="0" bIns="0" rtlCol="0"/>
          <a:lstStyle/>
          <a:p/>
        </p:txBody>
      </p:sp>
      <p:sp>
        <p:nvSpPr>
          <p:cNvPr id="308" name="object 308"/>
          <p:cNvSpPr/>
          <p:nvPr/>
        </p:nvSpPr>
        <p:spPr>
          <a:xfrm>
            <a:off x="6279641" y="4002532"/>
            <a:ext cx="0" cy="736600"/>
          </a:xfrm>
          <a:custGeom>
            <a:avLst/>
            <a:gdLst/>
            <a:ahLst/>
            <a:cxnLst/>
            <a:rect l="l" t="t" r="r" b="b"/>
            <a:pathLst>
              <a:path h="736600">
                <a:moveTo>
                  <a:pt x="0" y="0"/>
                </a:moveTo>
                <a:lnTo>
                  <a:pt x="0" y="736600"/>
                </a:lnTo>
              </a:path>
            </a:pathLst>
          </a:custGeom>
          <a:ln w="38100">
            <a:solidFill>
              <a:srgbClr val="FF0000"/>
            </a:solidFill>
          </a:ln>
        </p:spPr>
        <p:txBody>
          <a:bodyPr wrap="square" lIns="0" tIns="0" rIns="0" bIns="0" rtlCol="0"/>
          <a:lstStyle/>
          <a:p/>
        </p:txBody>
      </p:sp>
      <p:sp>
        <p:nvSpPr>
          <p:cNvPr id="309" name="object 309"/>
          <p:cNvSpPr/>
          <p:nvPr/>
        </p:nvSpPr>
        <p:spPr>
          <a:xfrm>
            <a:off x="6260591" y="4737734"/>
            <a:ext cx="0" cy="0"/>
          </a:xfrm>
          <a:custGeom>
            <a:avLst/>
            <a:gdLst/>
            <a:ahLst/>
            <a:cxnLst/>
            <a:rect l="l" t="t" r="r" b="b"/>
            <a:pathLst>
              <a:path>
                <a:moveTo>
                  <a:pt x="0" y="0"/>
                </a:moveTo>
                <a:lnTo>
                  <a:pt x="11" y="0"/>
                </a:lnTo>
              </a:path>
            </a:pathLst>
          </a:custGeom>
          <a:ln w="3175">
            <a:solidFill>
              <a:srgbClr val="FF0000"/>
            </a:solidFill>
          </a:ln>
        </p:spPr>
        <p:txBody>
          <a:bodyPr wrap="square" lIns="0" tIns="0" rIns="0" bIns="0" rtlCol="0"/>
          <a:lstStyle/>
          <a:p/>
        </p:txBody>
      </p:sp>
      <p:sp>
        <p:nvSpPr>
          <p:cNvPr id="310" name="object 310"/>
          <p:cNvSpPr/>
          <p:nvPr/>
        </p:nvSpPr>
        <p:spPr>
          <a:xfrm>
            <a:off x="885278" y="4737861"/>
            <a:ext cx="635" cy="0"/>
          </a:xfrm>
          <a:custGeom>
            <a:avLst/>
            <a:gdLst/>
            <a:ahLst/>
            <a:cxnLst/>
            <a:rect l="l" t="t" r="r" b="b"/>
            <a:pathLst>
              <a:path w="634">
                <a:moveTo>
                  <a:pt x="0" y="0"/>
                </a:moveTo>
                <a:lnTo>
                  <a:pt x="165" y="0"/>
                </a:lnTo>
              </a:path>
            </a:pathLst>
          </a:custGeom>
          <a:ln w="3175">
            <a:solidFill>
              <a:srgbClr val="FF0000"/>
            </a:solidFill>
          </a:ln>
        </p:spPr>
        <p:txBody>
          <a:bodyPr wrap="square" lIns="0" tIns="0" rIns="0" bIns="0" rtlCol="0"/>
          <a:lstStyle/>
          <a:p/>
        </p:txBody>
      </p:sp>
      <p:sp>
        <p:nvSpPr>
          <p:cNvPr id="311" name="object 311"/>
          <p:cNvSpPr/>
          <p:nvPr/>
        </p:nvSpPr>
        <p:spPr>
          <a:xfrm>
            <a:off x="885278" y="4736591"/>
            <a:ext cx="635" cy="1270"/>
          </a:xfrm>
          <a:custGeom>
            <a:avLst/>
            <a:gdLst/>
            <a:ahLst/>
            <a:cxnLst/>
            <a:rect l="l" t="t" r="r" b="b"/>
            <a:pathLst>
              <a:path w="634" h="1270">
                <a:moveTo>
                  <a:pt x="165" y="1231"/>
                </a:moveTo>
                <a:lnTo>
                  <a:pt x="0" y="0"/>
                </a:lnTo>
                <a:lnTo>
                  <a:pt x="165" y="0"/>
                </a:lnTo>
                <a:lnTo>
                  <a:pt x="165" y="1231"/>
                </a:lnTo>
                <a:close/>
              </a:path>
            </a:pathLst>
          </a:custGeom>
          <a:solidFill>
            <a:srgbClr val="FF0000"/>
          </a:solidFill>
        </p:spPr>
        <p:txBody>
          <a:bodyPr wrap="square" lIns="0" tIns="0" rIns="0" bIns="0" rtlCol="0"/>
          <a:lstStyle/>
          <a:p/>
        </p:txBody>
      </p:sp>
      <p:sp>
        <p:nvSpPr>
          <p:cNvPr id="312" name="object 312"/>
          <p:cNvSpPr/>
          <p:nvPr/>
        </p:nvSpPr>
        <p:spPr>
          <a:xfrm>
            <a:off x="6260591" y="4737861"/>
            <a:ext cx="635" cy="0"/>
          </a:xfrm>
          <a:custGeom>
            <a:avLst/>
            <a:gdLst/>
            <a:ahLst/>
            <a:cxnLst/>
            <a:rect l="l" t="t" r="r" b="b"/>
            <a:pathLst>
              <a:path w="635">
                <a:moveTo>
                  <a:pt x="0" y="0"/>
                </a:moveTo>
                <a:lnTo>
                  <a:pt x="165" y="0"/>
                </a:lnTo>
              </a:path>
            </a:pathLst>
          </a:custGeom>
          <a:ln w="3175">
            <a:solidFill>
              <a:srgbClr val="FF0000"/>
            </a:solidFill>
          </a:ln>
        </p:spPr>
        <p:txBody>
          <a:bodyPr wrap="square" lIns="0" tIns="0" rIns="0" bIns="0" rtlCol="0"/>
          <a:lstStyle/>
          <a:p/>
        </p:txBody>
      </p:sp>
      <p:sp>
        <p:nvSpPr>
          <p:cNvPr id="313" name="object 313"/>
          <p:cNvSpPr/>
          <p:nvPr/>
        </p:nvSpPr>
        <p:spPr>
          <a:xfrm>
            <a:off x="885444" y="4737823"/>
            <a:ext cx="635" cy="1905"/>
          </a:xfrm>
          <a:custGeom>
            <a:avLst/>
            <a:gdLst/>
            <a:ahLst/>
            <a:cxnLst/>
            <a:rect l="l" t="t" r="r" b="b"/>
            <a:pathLst>
              <a:path w="634" h="1904">
                <a:moveTo>
                  <a:pt x="177" y="1308"/>
                </a:moveTo>
                <a:lnTo>
                  <a:pt x="0" y="1308"/>
                </a:lnTo>
                <a:lnTo>
                  <a:pt x="0" y="0"/>
                </a:lnTo>
                <a:lnTo>
                  <a:pt x="177" y="1308"/>
                </a:lnTo>
                <a:close/>
              </a:path>
            </a:pathLst>
          </a:custGeom>
          <a:solidFill>
            <a:srgbClr val="FF0000"/>
          </a:solidFill>
        </p:spPr>
        <p:txBody>
          <a:bodyPr wrap="square" lIns="0" tIns="0" rIns="0" bIns="0" rtlCol="0"/>
          <a:lstStyle/>
          <a:p/>
        </p:txBody>
      </p:sp>
      <p:sp>
        <p:nvSpPr>
          <p:cNvPr id="314" name="object 314"/>
          <p:cNvSpPr/>
          <p:nvPr/>
        </p:nvSpPr>
        <p:spPr>
          <a:xfrm>
            <a:off x="6254521" y="4737823"/>
            <a:ext cx="44450" cy="45720"/>
          </a:xfrm>
          <a:custGeom>
            <a:avLst/>
            <a:gdLst/>
            <a:ahLst/>
            <a:cxnLst/>
            <a:rect l="l" t="t" r="r" b="b"/>
            <a:pathLst>
              <a:path w="44450" h="45720">
                <a:moveTo>
                  <a:pt x="0" y="45224"/>
                </a:moveTo>
                <a:lnTo>
                  <a:pt x="6070" y="0"/>
                </a:lnTo>
                <a:lnTo>
                  <a:pt x="6070" y="1308"/>
                </a:lnTo>
                <a:lnTo>
                  <a:pt x="44170" y="1308"/>
                </a:lnTo>
                <a:lnTo>
                  <a:pt x="44005" y="3848"/>
                </a:lnTo>
                <a:lnTo>
                  <a:pt x="38760" y="42862"/>
                </a:lnTo>
                <a:lnTo>
                  <a:pt x="990" y="42862"/>
                </a:lnTo>
                <a:lnTo>
                  <a:pt x="0" y="45224"/>
                </a:lnTo>
                <a:close/>
              </a:path>
            </a:pathLst>
          </a:custGeom>
          <a:solidFill>
            <a:srgbClr val="FF0000"/>
          </a:solidFill>
        </p:spPr>
        <p:txBody>
          <a:bodyPr wrap="square" lIns="0" tIns="0" rIns="0" bIns="0" rtlCol="0"/>
          <a:lstStyle/>
          <a:p/>
        </p:txBody>
      </p:sp>
      <p:sp>
        <p:nvSpPr>
          <p:cNvPr id="315" name="object 315"/>
          <p:cNvSpPr/>
          <p:nvPr/>
        </p:nvSpPr>
        <p:spPr>
          <a:xfrm>
            <a:off x="890524" y="4780686"/>
            <a:ext cx="1905" cy="5080"/>
          </a:xfrm>
          <a:custGeom>
            <a:avLst/>
            <a:gdLst/>
            <a:ahLst/>
            <a:cxnLst/>
            <a:rect l="l" t="t" r="r" b="b"/>
            <a:pathLst>
              <a:path w="1905" h="5079">
                <a:moveTo>
                  <a:pt x="1333" y="4876"/>
                </a:moveTo>
                <a:lnTo>
                  <a:pt x="0" y="0"/>
                </a:lnTo>
                <a:lnTo>
                  <a:pt x="990" y="2362"/>
                </a:lnTo>
                <a:lnTo>
                  <a:pt x="1333" y="4876"/>
                </a:lnTo>
                <a:close/>
              </a:path>
            </a:pathLst>
          </a:custGeom>
          <a:solidFill>
            <a:srgbClr val="FF0000"/>
          </a:solidFill>
        </p:spPr>
        <p:txBody>
          <a:bodyPr wrap="square" lIns="0" tIns="0" rIns="0" bIns="0" rtlCol="0"/>
          <a:lstStyle/>
          <a:p/>
        </p:txBody>
      </p:sp>
      <p:sp>
        <p:nvSpPr>
          <p:cNvPr id="316" name="object 316"/>
          <p:cNvSpPr/>
          <p:nvPr/>
        </p:nvSpPr>
        <p:spPr>
          <a:xfrm>
            <a:off x="890524" y="4780686"/>
            <a:ext cx="1270" cy="2540"/>
          </a:xfrm>
          <a:custGeom>
            <a:avLst/>
            <a:gdLst/>
            <a:ahLst/>
            <a:cxnLst/>
            <a:rect l="l" t="t" r="r" b="b"/>
            <a:pathLst>
              <a:path w="1269" h="2539">
                <a:moveTo>
                  <a:pt x="990" y="2362"/>
                </a:moveTo>
                <a:lnTo>
                  <a:pt x="0" y="0"/>
                </a:lnTo>
                <a:lnTo>
                  <a:pt x="673" y="0"/>
                </a:lnTo>
                <a:lnTo>
                  <a:pt x="990" y="2362"/>
                </a:lnTo>
                <a:close/>
              </a:path>
            </a:pathLst>
          </a:custGeom>
          <a:solidFill>
            <a:srgbClr val="FF0000"/>
          </a:solidFill>
        </p:spPr>
        <p:txBody>
          <a:bodyPr wrap="square" lIns="0" tIns="0" rIns="0" bIns="0" rtlCol="0"/>
          <a:lstStyle/>
          <a:p/>
        </p:txBody>
      </p:sp>
      <p:sp>
        <p:nvSpPr>
          <p:cNvPr id="317" name="object 317"/>
          <p:cNvSpPr/>
          <p:nvPr/>
        </p:nvSpPr>
        <p:spPr>
          <a:xfrm>
            <a:off x="6254178" y="4780686"/>
            <a:ext cx="1905" cy="5080"/>
          </a:xfrm>
          <a:custGeom>
            <a:avLst/>
            <a:gdLst/>
            <a:ahLst/>
            <a:cxnLst/>
            <a:rect l="l" t="t" r="r" b="b"/>
            <a:pathLst>
              <a:path w="1904" h="5079">
                <a:moveTo>
                  <a:pt x="0" y="4876"/>
                </a:moveTo>
                <a:lnTo>
                  <a:pt x="342" y="2362"/>
                </a:lnTo>
                <a:lnTo>
                  <a:pt x="1333" y="0"/>
                </a:lnTo>
                <a:lnTo>
                  <a:pt x="0" y="4876"/>
                </a:lnTo>
                <a:close/>
              </a:path>
            </a:pathLst>
          </a:custGeom>
          <a:solidFill>
            <a:srgbClr val="FF0000"/>
          </a:solidFill>
        </p:spPr>
        <p:txBody>
          <a:bodyPr wrap="square" lIns="0" tIns="0" rIns="0" bIns="0" rtlCol="0"/>
          <a:lstStyle/>
          <a:p/>
        </p:txBody>
      </p:sp>
      <p:sp>
        <p:nvSpPr>
          <p:cNvPr id="318" name="object 318"/>
          <p:cNvSpPr/>
          <p:nvPr/>
        </p:nvSpPr>
        <p:spPr>
          <a:xfrm>
            <a:off x="6254178" y="4780686"/>
            <a:ext cx="39370" cy="5080"/>
          </a:xfrm>
          <a:custGeom>
            <a:avLst/>
            <a:gdLst/>
            <a:ahLst/>
            <a:cxnLst/>
            <a:rect l="l" t="t" r="r" b="b"/>
            <a:pathLst>
              <a:path w="39370" h="5079">
                <a:moveTo>
                  <a:pt x="38455" y="4876"/>
                </a:moveTo>
                <a:lnTo>
                  <a:pt x="0" y="4876"/>
                </a:lnTo>
                <a:lnTo>
                  <a:pt x="1333" y="0"/>
                </a:lnTo>
                <a:lnTo>
                  <a:pt x="39103" y="0"/>
                </a:lnTo>
                <a:lnTo>
                  <a:pt x="38455" y="4876"/>
                </a:lnTo>
                <a:close/>
              </a:path>
            </a:pathLst>
          </a:custGeom>
          <a:solidFill>
            <a:srgbClr val="FF0000"/>
          </a:solidFill>
        </p:spPr>
        <p:txBody>
          <a:bodyPr wrap="square" lIns="0" tIns="0" rIns="0" bIns="0" rtlCol="0"/>
          <a:lstStyle/>
          <a:p/>
        </p:txBody>
      </p:sp>
      <p:sp>
        <p:nvSpPr>
          <p:cNvPr id="319" name="object 319"/>
          <p:cNvSpPr/>
          <p:nvPr/>
        </p:nvSpPr>
        <p:spPr>
          <a:xfrm>
            <a:off x="891514" y="4783048"/>
            <a:ext cx="1270" cy="2540"/>
          </a:xfrm>
          <a:custGeom>
            <a:avLst/>
            <a:gdLst/>
            <a:ahLst/>
            <a:cxnLst/>
            <a:rect l="l" t="t" r="r" b="b"/>
            <a:pathLst>
              <a:path w="1269" h="2539">
                <a:moveTo>
                  <a:pt x="1066" y="2514"/>
                </a:moveTo>
                <a:lnTo>
                  <a:pt x="342" y="2514"/>
                </a:lnTo>
                <a:lnTo>
                  <a:pt x="0" y="0"/>
                </a:lnTo>
                <a:lnTo>
                  <a:pt x="1066" y="2514"/>
                </a:lnTo>
                <a:close/>
              </a:path>
            </a:pathLst>
          </a:custGeom>
          <a:solidFill>
            <a:srgbClr val="FF0000"/>
          </a:solidFill>
        </p:spPr>
        <p:txBody>
          <a:bodyPr wrap="square" lIns="0" tIns="0" rIns="0" bIns="0" rtlCol="0"/>
          <a:lstStyle/>
          <a:p/>
        </p:txBody>
      </p:sp>
      <p:sp>
        <p:nvSpPr>
          <p:cNvPr id="320" name="object 320"/>
          <p:cNvSpPr/>
          <p:nvPr/>
        </p:nvSpPr>
        <p:spPr>
          <a:xfrm>
            <a:off x="6237922" y="4783048"/>
            <a:ext cx="55244" cy="39370"/>
          </a:xfrm>
          <a:custGeom>
            <a:avLst/>
            <a:gdLst/>
            <a:ahLst/>
            <a:cxnLst/>
            <a:rect l="l" t="t" r="r" b="b"/>
            <a:pathLst>
              <a:path w="55245" h="39370">
                <a:moveTo>
                  <a:pt x="0" y="39344"/>
                </a:moveTo>
                <a:lnTo>
                  <a:pt x="16598" y="0"/>
                </a:lnTo>
                <a:lnTo>
                  <a:pt x="16255" y="2514"/>
                </a:lnTo>
                <a:lnTo>
                  <a:pt x="54711" y="2514"/>
                </a:lnTo>
                <a:lnTo>
                  <a:pt x="54025" y="7581"/>
                </a:lnTo>
                <a:lnTo>
                  <a:pt x="53517" y="10058"/>
                </a:lnTo>
                <a:lnTo>
                  <a:pt x="52692" y="12446"/>
                </a:lnTo>
                <a:lnTo>
                  <a:pt x="42176" y="37388"/>
                </a:lnTo>
                <a:lnTo>
                  <a:pt x="1511" y="37388"/>
                </a:lnTo>
                <a:lnTo>
                  <a:pt x="0" y="39344"/>
                </a:lnTo>
                <a:close/>
              </a:path>
            </a:pathLst>
          </a:custGeom>
          <a:solidFill>
            <a:srgbClr val="FF0000"/>
          </a:solidFill>
        </p:spPr>
        <p:txBody>
          <a:bodyPr wrap="square" lIns="0" tIns="0" rIns="0" bIns="0" rtlCol="0"/>
          <a:lstStyle/>
          <a:p/>
        </p:txBody>
      </p:sp>
      <p:sp>
        <p:nvSpPr>
          <p:cNvPr id="321" name="object 321"/>
          <p:cNvSpPr/>
          <p:nvPr/>
        </p:nvSpPr>
        <p:spPr>
          <a:xfrm>
            <a:off x="906614" y="4820437"/>
            <a:ext cx="2540" cy="4445"/>
          </a:xfrm>
          <a:custGeom>
            <a:avLst/>
            <a:gdLst/>
            <a:ahLst/>
            <a:cxnLst/>
            <a:rect l="l" t="t" r="r" b="b"/>
            <a:pathLst>
              <a:path w="2540" h="4445">
                <a:moveTo>
                  <a:pt x="2476" y="4241"/>
                </a:moveTo>
                <a:lnTo>
                  <a:pt x="0" y="0"/>
                </a:lnTo>
                <a:lnTo>
                  <a:pt x="1511" y="1955"/>
                </a:lnTo>
                <a:lnTo>
                  <a:pt x="2476" y="4241"/>
                </a:lnTo>
                <a:close/>
              </a:path>
            </a:pathLst>
          </a:custGeom>
          <a:solidFill>
            <a:srgbClr val="FF0000"/>
          </a:solidFill>
        </p:spPr>
        <p:txBody>
          <a:bodyPr wrap="square" lIns="0" tIns="0" rIns="0" bIns="0" rtlCol="0"/>
          <a:lstStyle/>
          <a:p/>
        </p:txBody>
      </p:sp>
      <p:sp>
        <p:nvSpPr>
          <p:cNvPr id="322" name="object 322"/>
          <p:cNvSpPr/>
          <p:nvPr/>
        </p:nvSpPr>
        <p:spPr>
          <a:xfrm>
            <a:off x="906614" y="4820437"/>
            <a:ext cx="1905" cy="2540"/>
          </a:xfrm>
          <a:custGeom>
            <a:avLst/>
            <a:gdLst/>
            <a:ahLst/>
            <a:cxnLst/>
            <a:rect l="l" t="t" r="r" b="b"/>
            <a:pathLst>
              <a:path w="1905" h="2539">
                <a:moveTo>
                  <a:pt x="1511" y="1955"/>
                </a:moveTo>
                <a:lnTo>
                  <a:pt x="0" y="0"/>
                </a:lnTo>
                <a:lnTo>
                  <a:pt x="685" y="0"/>
                </a:lnTo>
                <a:lnTo>
                  <a:pt x="1511" y="1955"/>
                </a:lnTo>
                <a:close/>
              </a:path>
            </a:pathLst>
          </a:custGeom>
          <a:solidFill>
            <a:srgbClr val="FF0000"/>
          </a:solidFill>
        </p:spPr>
        <p:txBody>
          <a:bodyPr wrap="square" lIns="0" tIns="0" rIns="0" bIns="0" rtlCol="0"/>
          <a:lstStyle/>
          <a:p/>
        </p:txBody>
      </p:sp>
      <p:sp>
        <p:nvSpPr>
          <p:cNvPr id="323" name="object 323"/>
          <p:cNvSpPr/>
          <p:nvPr/>
        </p:nvSpPr>
        <p:spPr>
          <a:xfrm>
            <a:off x="6236957" y="4820437"/>
            <a:ext cx="2540" cy="4445"/>
          </a:xfrm>
          <a:custGeom>
            <a:avLst/>
            <a:gdLst/>
            <a:ahLst/>
            <a:cxnLst/>
            <a:rect l="l" t="t" r="r" b="b"/>
            <a:pathLst>
              <a:path w="2539" h="4445">
                <a:moveTo>
                  <a:pt x="0" y="4241"/>
                </a:moveTo>
                <a:lnTo>
                  <a:pt x="965" y="1955"/>
                </a:lnTo>
                <a:lnTo>
                  <a:pt x="2476" y="0"/>
                </a:lnTo>
                <a:lnTo>
                  <a:pt x="0" y="4241"/>
                </a:lnTo>
                <a:close/>
              </a:path>
            </a:pathLst>
          </a:custGeom>
          <a:solidFill>
            <a:srgbClr val="FF0000"/>
          </a:solidFill>
        </p:spPr>
        <p:txBody>
          <a:bodyPr wrap="square" lIns="0" tIns="0" rIns="0" bIns="0" rtlCol="0"/>
          <a:lstStyle/>
          <a:p/>
        </p:txBody>
      </p:sp>
      <p:sp>
        <p:nvSpPr>
          <p:cNvPr id="324" name="object 324"/>
          <p:cNvSpPr/>
          <p:nvPr/>
        </p:nvSpPr>
        <p:spPr>
          <a:xfrm>
            <a:off x="6236957" y="4822558"/>
            <a:ext cx="43180" cy="0"/>
          </a:xfrm>
          <a:custGeom>
            <a:avLst/>
            <a:gdLst/>
            <a:ahLst/>
            <a:cxnLst/>
            <a:rect l="l" t="t" r="r" b="b"/>
            <a:pathLst>
              <a:path w="43179">
                <a:moveTo>
                  <a:pt x="0" y="0"/>
                </a:moveTo>
                <a:lnTo>
                  <a:pt x="43141" y="0"/>
                </a:lnTo>
              </a:path>
            </a:pathLst>
          </a:custGeom>
          <a:ln w="4241">
            <a:solidFill>
              <a:srgbClr val="FF0000"/>
            </a:solidFill>
          </a:ln>
        </p:spPr>
        <p:txBody>
          <a:bodyPr wrap="square" lIns="0" tIns="0" rIns="0" bIns="0" rtlCol="0"/>
          <a:lstStyle/>
          <a:p/>
        </p:txBody>
      </p:sp>
      <p:sp>
        <p:nvSpPr>
          <p:cNvPr id="325" name="object 325"/>
          <p:cNvSpPr/>
          <p:nvPr/>
        </p:nvSpPr>
        <p:spPr>
          <a:xfrm>
            <a:off x="908126" y="4822393"/>
            <a:ext cx="1905" cy="2540"/>
          </a:xfrm>
          <a:custGeom>
            <a:avLst/>
            <a:gdLst/>
            <a:ahLst/>
            <a:cxnLst/>
            <a:rect l="l" t="t" r="r" b="b"/>
            <a:pathLst>
              <a:path w="1905" h="2539">
                <a:moveTo>
                  <a:pt x="1765" y="2286"/>
                </a:moveTo>
                <a:lnTo>
                  <a:pt x="965" y="2286"/>
                </a:lnTo>
                <a:lnTo>
                  <a:pt x="0" y="0"/>
                </a:lnTo>
                <a:lnTo>
                  <a:pt x="1765" y="2286"/>
                </a:lnTo>
                <a:close/>
              </a:path>
            </a:pathLst>
          </a:custGeom>
          <a:solidFill>
            <a:srgbClr val="FF0000"/>
          </a:solidFill>
        </p:spPr>
        <p:txBody>
          <a:bodyPr wrap="square" lIns="0" tIns="0" rIns="0" bIns="0" rtlCol="0"/>
          <a:lstStyle/>
          <a:p/>
        </p:txBody>
      </p:sp>
      <p:sp>
        <p:nvSpPr>
          <p:cNvPr id="326" name="object 326"/>
          <p:cNvSpPr/>
          <p:nvPr/>
        </p:nvSpPr>
        <p:spPr>
          <a:xfrm>
            <a:off x="6212141" y="4822393"/>
            <a:ext cx="66675" cy="33655"/>
          </a:xfrm>
          <a:custGeom>
            <a:avLst/>
            <a:gdLst/>
            <a:ahLst/>
            <a:cxnLst/>
            <a:rect l="l" t="t" r="r" b="b"/>
            <a:pathLst>
              <a:path w="66675" h="33654">
                <a:moveTo>
                  <a:pt x="0" y="33388"/>
                </a:moveTo>
                <a:lnTo>
                  <a:pt x="25781" y="0"/>
                </a:lnTo>
                <a:lnTo>
                  <a:pt x="24815" y="2286"/>
                </a:lnTo>
                <a:lnTo>
                  <a:pt x="66167" y="2286"/>
                </a:lnTo>
                <a:lnTo>
                  <a:pt x="59918" y="17094"/>
                </a:lnTo>
                <a:lnTo>
                  <a:pt x="58813" y="19303"/>
                </a:lnTo>
                <a:lnTo>
                  <a:pt x="57442" y="21336"/>
                </a:lnTo>
                <a:lnTo>
                  <a:pt x="49288" y="31889"/>
                </a:lnTo>
                <a:lnTo>
                  <a:pt x="1930" y="31889"/>
                </a:lnTo>
                <a:lnTo>
                  <a:pt x="0" y="33388"/>
                </a:lnTo>
                <a:close/>
              </a:path>
            </a:pathLst>
          </a:custGeom>
          <a:solidFill>
            <a:srgbClr val="FF0000"/>
          </a:solidFill>
        </p:spPr>
        <p:txBody>
          <a:bodyPr wrap="square" lIns="0" tIns="0" rIns="0" bIns="0" rtlCol="0"/>
          <a:lstStyle/>
          <a:p/>
        </p:txBody>
      </p:sp>
      <p:sp>
        <p:nvSpPr>
          <p:cNvPr id="327" name="object 327"/>
          <p:cNvSpPr/>
          <p:nvPr/>
        </p:nvSpPr>
        <p:spPr>
          <a:xfrm>
            <a:off x="931976" y="4854282"/>
            <a:ext cx="3810" cy="3810"/>
          </a:xfrm>
          <a:custGeom>
            <a:avLst/>
            <a:gdLst/>
            <a:ahLst/>
            <a:cxnLst/>
            <a:rect l="l" t="t" r="r" b="b"/>
            <a:pathLst>
              <a:path w="3809" h="3810">
                <a:moveTo>
                  <a:pt x="3428" y="3429"/>
                </a:moveTo>
                <a:lnTo>
                  <a:pt x="0" y="0"/>
                </a:lnTo>
                <a:lnTo>
                  <a:pt x="1930" y="1498"/>
                </a:lnTo>
                <a:lnTo>
                  <a:pt x="3428" y="3429"/>
                </a:lnTo>
                <a:close/>
              </a:path>
            </a:pathLst>
          </a:custGeom>
          <a:solidFill>
            <a:srgbClr val="FF0000"/>
          </a:solidFill>
        </p:spPr>
        <p:txBody>
          <a:bodyPr wrap="square" lIns="0" tIns="0" rIns="0" bIns="0" rtlCol="0"/>
          <a:lstStyle/>
          <a:p/>
        </p:txBody>
      </p:sp>
      <p:sp>
        <p:nvSpPr>
          <p:cNvPr id="328" name="object 328"/>
          <p:cNvSpPr/>
          <p:nvPr/>
        </p:nvSpPr>
        <p:spPr>
          <a:xfrm>
            <a:off x="931976" y="4854282"/>
            <a:ext cx="2540" cy="1905"/>
          </a:xfrm>
          <a:custGeom>
            <a:avLst/>
            <a:gdLst/>
            <a:ahLst/>
            <a:cxnLst/>
            <a:rect l="l" t="t" r="r" b="b"/>
            <a:pathLst>
              <a:path w="2540" h="1904">
                <a:moveTo>
                  <a:pt x="1930" y="1498"/>
                </a:moveTo>
                <a:lnTo>
                  <a:pt x="0" y="0"/>
                </a:lnTo>
                <a:lnTo>
                  <a:pt x="774" y="0"/>
                </a:lnTo>
                <a:lnTo>
                  <a:pt x="1930" y="1498"/>
                </a:lnTo>
                <a:close/>
              </a:path>
            </a:pathLst>
          </a:custGeom>
          <a:solidFill>
            <a:srgbClr val="FF0000"/>
          </a:solidFill>
        </p:spPr>
        <p:txBody>
          <a:bodyPr wrap="square" lIns="0" tIns="0" rIns="0" bIns="0" rtlCol="0"/>
          <a:lstStyle/>
          <a:p/>
        </p:txBody>
      </p:sp>
      <p:sp>
        <p:nvSpPr>
          <p:cNvPr id="329" name="object 329"/>
          <p:cNvSpPr/>
          <p:nvPr/>
        </p:nvSpPr>
        <p:spPr>
          <a:xfrm>
            <a:off x="6210643" y="4854282"/>
            <a:ext cx="3810" cy="3810"/>
          </a:xfrm>
          <a:custGeom>
            <a:avLst/>
            <a:gdLst/>
            <a:ahLst/>
            <a:cxnLst/>
            <a:rect l="l" t="t" r="r" b="b"/>
            <a:pathLst>
              <a:path w="3810" h="3810">
                <a:moveTo>
                  <a:pt x="0" y="3429"/>
                </a:moveTo>
                <a:lnTo>
                  <a:pt x="1498" y="1498"/>
                </a:lnTo>
                <a:lnTo>
                  <a:pt x="3429" y="0"/>
                </a:lnTo>
                <a:lnTo>
                  <a:pt x="0" y="3429"/>
                </a:lnTo>
                <a:close/>
              </a:path>
            </a:pathLst>
          </a:custGeom>
          <a:solidFill>
            <a:srgbClr val="FF0000"/>
          </a:solidFill>
        </p:spPr>
        <p:txBody>
          <a:bodyPr wrap="square" lIns="0" tIns="0" rIns="0" bIns="0" rtlCol="0"/>
          <a:lstStyle/>
          <a:p/>
        </p:txBody>
      </p:sp>
      <p:sp>
        <p:nvSpPr>
          <p:cNvPr id="330" name="object 330"/>
          <p:cNvSpPr/>
          <p:nvPr/>
        </p:nvSpPr>
        <p:spPr>
          <a:xfrm>
            <a:off x="6210643" y="4855997"/>
            <a:ext cx="50800" cy="0"/>
          </a:xfrm>
          <a:custGeom>
            <a:avLst/>
            <a:gdLst/>
            <a:ahLst/>
            <a:cxnLst/>
            <a:rect l="l" t="t" r="r" b="b"/>
            <a:pathLst>
              <a:path w="50800">
                <a:moveTo>
                  <a:pt x="0" y="0"/>
                </a:moveTo>
                <a:lnTo>
                  <a:pt x="50787" y="0"/>
                </a:lnTo>
              </a:path>
            </a:pathLst>
          </a:custGeom>
          <a:ln w="3429">
            <a:solidFill>
              <a:srgbClr val="FF0000"/>
            </a:solidFill>
          </a:ln>
        </p:spPr>
        <p:txBody>
          <a:bodyPr wrap="square" lIns="0" tIns="0" rIns="0" bIns="0" rtlCol="0"/>
          <a:lstStyle/>
          <a:p/>
        </p:txBody>
      </p:sp>
      <p:sp>
        <p:nvSpPr>
          <p:cNvPr id="331" name="object 331"/>
          <p:cNvSpPr/>
          <p:nvPr/>
        </p:nvSpPr>
        <p:spPr>
          <a:xfrm>
            <a:off x="933907" y="4855781"/>
            <a:ext cx="2540" cy="2540"/>
          </a:xfrm>
          <a:custGeom>
            <a:avLst/>
            <a:gdLst/>
            <a:ahLst/>
            <a:cxnLst/>
            <a:rect l="l" t="t" r="r" b="b"/>
            <a:pathLst>
              <a:path w="2540" h="2539">
                <a:moveTo>
                  <a:pt x="2514" y="1930"/>
                </a:moveTo>
                <a:lnTo>
                  <a:pt x="1498" y="1930"/>
                </a:lnTo>
                <a:lnTo>
                  <a:pt x="0" y="0"/>
                </a:lnTo>
                <a:lnTo>
                  <a:pt x="2514" y="1930"/>
                </a:lnTo>
                <a:close/>
              </a:path>
            </a:pathLst>
          </a:custGeom>
          <a:solidFill>
            <a:srgbClr val="FF0000"/>
          </a:solidFill>
        </p:spPr>
        <p:txBody>
          <a:bodyPr wrap="square" lIns="0" tIns="0" rIns="0" bIns="0" rtlCol="0"/>
          <a:lstStyle/>
          <a:p/>
        </p:txBody>
      </p:sp>
      <p:sp>
        <p:nvSpPr>
          <p:cNvPr id="332" name="object 332"/>
          <p:cNvSpPr/>
          <p:nvPr/>
        </p:nvSpPr>
        <p:spPr>
          <a:xfrm>
            <a:off x="6178753" y="4855781"/>
            <a:ext cx="80645" cy="26034"/>
          </a:xfrm>
          <a:custGeom>
            <a:avLst/>
            <a:gdLst/>
            <a:ahLst/>
            <a:cxnLst/>
            <a:rect l="l" t="t" r="r" b="b"/>
            <a:pathLst>
              <a:path w="80645" h="26035">
                <a:moveTo>
                  <a:pt x="0" y="25780"/>
                </a:moveTo>
                <a:lnTo>
                  <a:pt x="33388" y="0"/>
                </a:lnTo>
                <a:lnTo>
                  <a:pt x="31889" y="1930"/>
                </a:lnTo>
                <a:lnTo>
                  <a:pt x="80035" y="1930"/>
                </a:lnTo>
                <a:lnTo>
                  <a:pt x="62356" y="24815"/>
                </a:lnTo>
                <a:lnTo>
                  <a:pt x="2286" y="24815"/>
                </a:lnTo>
                <a:lnTo>
                  <a:pt x="0" y="25780"/>
                </a:lnTo>
                <a:close/>
              </a:path>
            </a:pathLst>
          </a:custGeom>
          <a:solidFill>
            <a:srgbClr val="FF0000"/>
          </a:solidFill>
        </p:spPr>
        <p:txBody>
          <a:bodyPr wrap="square" lIns="0" tIns="0" rIns="0" bIns="0" rtlCol="0"/>
          <a:lstStyle/>
          <a:p/>
        </p:txBody>
      </p:sp>
      <p:sp>
        <p:nvSpPr>
          <p:cNvPr id="333" name="object 333"/>
          <p:cNvSpPr/>
          <p:nvPr/>
        </p:nvSpPr>
        <p:spPr>
          <a:xfrm>
            <a:off x="965009" y="4880597"/>
            <a:ext cx="4445" cy="2540"/>
          </a:xfrm>
          <a:custGeom>
            <a:avLst/>
            <a:gdLst/>
            <a:ahLst/>
            <a:cxnLst/>
            <a:rect l="l" t="t" r="r" b="b"/>
            <a:pathLst>
              <a:path w="4444" h="2539">
                <a:moveTo>
                  <a:pt x="4241" y="2476"/>
                </a:moveTo>
                <a:lnTo>
                  <a:pt x="0" y="0"/>
                </a:lnTo>
                <a:lnTo>
                  <a:pt x="2286" y="965"/>
                </a:lnTo>
                <a:lnTo>
                  <a:pt x="4241" y="2476"/>
                </a:lnTo>
                <a:close/>
              </a:path>
            </a:pathLst>
          </a:custGeom>
          <a:solidFill>
            <a:srgbClr val="FF0000"/>
          </a:solidFill>
        </p:spPr>
        <p:txBody>
          <a:bodyPr wrap="square" lIns="0" tIns="0" rIns="0" bIns="0" rtlCol="0"/>
          <a:lstStyle/>
          <a:p/>
        </p:txBody>
      </p:sp>
      <p:sp>
        <p:nvSpPr>
          <p:cNvPr id="334" name="object 334"/>
          <p:cNvSpPr/>
          <p:nvPr/>
        </p:nvSpPr>
        <p:spPr>
          <a:xfrm>
            <a:off x="965009" y="4880597"/>
            <a:ext cx="2540" cy="1270"/>
          </a:xfrm>
          <a:custGeom>
            <a:avLst/>
            <a:gdLst/>
            <a:ahLst/>
            <a:cxnLst/>
            <a:rect l="l" t="t" r="r" b="b"/>
            <a:pathLst>
              <a:path w="2540" h="1270">
                <a:moveTo>
                  <a:pt x="2286" y="965"/>
                </a:moveTo>
                <a:lnTo>
                  <a:pt x="0" y="0"/>
                </a:lnTo>
                <a:lnTo>
                  <a:pt x="1041" y="0"/>
                </a:lnTo>
                <a:lnTo>
                  <a:pt x="2286" y="965"/>
                </a:lnTo>
                <a:close/>
              </a:path>
            </a:pathLst>
          </a:custGeom>
          <a:solidFill>
            <a:srgbClr val="FF0000"/>
          </a:solidFill>
        </p:spPr>
        <p:txBody>
          <a:bodyPr wrap="square" lIns="0" tIns="0" rIns="0" bIns="0" rtlCol="0"/>
          <a:lstStyle/>
          <a:p/>
        </p:txBody>
      </p:sp>
      <p:sp>
        <p:nvSpPr>
          <p:cNvPr id="335" name="object 335"/>
          <p:cNvSpPr/>
          <p:nvPr/>
        </p:nvSpPr>
        <p:spPr>
          <a:xfrm>
            <a:off x="6176797" y="4880597"/>
            <a:ext cx="4445" cy="2540"/>
          </a:xfrm>
          <a:custGeom>
            <a:avLst/>
            <a:gdLst/>
            <a:ahLst/>
            <a:cxnLst/>
            <a:rect l="l" t="t" r="r" b="b"/>
            <a:pathLst>
              <a:path w="4445" h="2539">
                <a:moveTo>
                  <a:pt x="0" y="2476"/>
                </a:moveTo>
                <a:lnTo>
                  <a:pt x="1955" y="965"/>
                </a:lnTo>
                <a:lnTo>
                  <a:pt x="4241" y="0"/>
                </a:lnTo>
                <a:lnTo>
                  <a:pt x="0" y="2476"/>
                </a:lnTo>
                <a:close/>
              </a:path>
            </a:pathLst>
          </a:custGeom>
          <a:solidFill>
            <a:srgbClr val="FF0000"/>
          </a:solidFill>
        </p:spPr>
        <p:txBody>
          <a:bodyPr wrap="square" lIns="0" tIns="0" rIns="0" bIns="0" rtlCol="0"/>
          <a:lstStyle/>
          <a:p/>
        </p:txBody>
      </p:sp>
      <p:sp>
        <p:nvSpPr>
          <p:cNvPr id="336" name="object 336"/>
          <p:cNvSpPr/>
          <p:nvPr/>
        </p:nvSpPr>
        <p:spPr>
          <a:xfrm>
            <a:off x="6176797" y="4881835"/>
            <a:ext cx="64769" cy="0"/>
          </a:xfrm>
          <a:custGeom>
            <a:avLst/>
            <a:gdLst/>
            <a:ahLst/>
            <a:cxnLst/>
            <a:rect l="l" t="t" r="r" b="b"/>
            <a:pathLst>
              <a:path w="64770">
                <a:moveTo>
                  <a:pt x="0" y="0"/>
                </a:moveTo>
                <a:lnTo>
                  <a:pt x="64312" y="0"/>
                </a:lnTo>
              </a:path>
            </a:pathLst>
          </a:custGeom>
          <a:ln w="3175">
            <a:solidFill>
              <a:srgbClr val="FF0000"/>
            </a:solidFill>
          </a:ln>
        </p:spPr>
        <p:txBody>
          <a:bodyPr wrap="square" lIns="0" tIns="0" rIns="0" bIns="0" rtlCol="0"/>
          <a:lstStyle/>
          <a:p/>
        </p:txBody>
      </p:sp>
      <p:sp>
        <p:nvSpPr>
          <p:cNvPr id="337" name="object 337"/>
          <p:cNvSpPr/>
          <p:nvPr/>
        </p:nvSpPr>
        <p:spPr>
          <a:xfrm>
            <a:off x="6139408" y="4881562"/>
            <a:ext cx="99695" cy="17145"/>
          </a:xfrm>
          <a:custGeom>
            <a:avLst/>
            <a:gdLst/>
            <a:ahLst/>
            <a:cxnLst/>
            <a:rect l="l" t="t" r="r" b="b"/>
            <a:pathLst>
              <a:path w="99695" h="17145">
                <a:moveTo>
                  <a:pt x="0" y="16598"/>
                </a:moveTo>
                <a:lnTo>
                  <a:pt x="39344" y="0"/>
                </a:lnTo>
                <a:lnTo>
                  <a:pt x="37388" y="1511"/>
                </a:lnTo>
                <a:lnTo>
                  <a:pt x="99479" y="1511"/>
                </a:lnTo>
                <a:lnTo>
                  <a:pt x="97955" y="2870"/>
                </a:lnTo>
                <a:lnTo>
                  <a:pt x="80619" y="16255"/>
                </a:lnTo>
                <a:lnTo>
                  <a:pt x="2514" y="16255"/>
                </a:lnTo>
                <a:lnTo>
                  <a:pt x="0" y="16598"/>
                </a:lnTo>
                <a:close/>
              </a:path>
            </a:pathLst>
          </a:custGeom>
          <a:solidFill>
            <a:srgbClr val="FF0000"/>
          </a:solidFill>
        </p:spPr>
        <p:txBody>
          <a:bodyPr wrap="square" lIns="0" tIns="0" rIns="0" bIns="0" rtlCol="0"/>
          <a:lstStyle/>
          <a:p/>
        </p:txBody>
      </p:sp>
      <p:sp>
        <p:nvSpPr>
          <p:cNvPr id="338" name="object 338"/>
          <p:cNvSpPr/>
          <p:nvPr/>
        </p:nvSpPr>
        <p:spPr>
          <a:xfrm>
            <a:off x="967295" y="4881562"/>
            <a:ext cx="3810" cy="1905"/>
          </a:xfrm>
          <a:custGeom>
            <a:avLst/>
            <a:gdLst/>
            <a:ahLst/>
            <a:cxnLst/>
            <a:rect l="l" t="t" r="r" b="b"/>
            <a:pathLst>
              <a:path w="3809" h="1904">
                <a:moveTo>
                  <a:pt x="3581" y="1511"/>
                </a:moveTo>
                <a:lnTo>
                  <a:pt x="1955" y="1511"/>
                </a:lnTo>
                <a:lnTo>
                  <a:pt x="0" y="0"/>
                </a:lnTo>
                <a:lnTo>
                  <a:pt x="3581" y="1511"/>
                </a:lnTo>
                <a:close/>
              </a:path>
            </a:pathLst>
          </a:custGeom>
          <a:solidFill>
            <a:srgbClr val="FF0000"/>
          </a:solidFill>
        </p:spPr>
        <p:txBody>
          <a:bodyPr wrap="square" lIns="0" tIns="0" rIns="0" bIns="0" rtlCol="0"/>
          <a:lstStyle/>
          <a:p/>
        </p:txBody>
      </p:sp>
      <p:sp>
        <p:nvSpPr>
          <p:cNvPr id="339" name="object 339"/>
          <p:cNvSpPr/>
          <p:nvPr/>
        </p:nvSpPr>
        <p:spPr>
          <a:xfrm>
            <a:off x="1004125" y="4897818"/>
            <a:ext cx="5080" cy="1905"/>
          </a:xfrm>
          <a:custGeom>
            <a:avLst/>
            <a:gdLst/>
            <a:ahLst/>
            <a:cxnLst/>
            <a:rect l="l" t="t" r="r" b="b"/>
            <a:pathLst>
              <a:path w="5080" h="1904">
                <a:moveTo>
                  <a:pt x="4864" y="1333"/>
                </a:moveTo>
                <a:lnTo>
                  <a:pt x="0" y="0"/>
                </a:lnTo>
                <a:lnTo>
                  <a:pt x="2501" y="342"/>
                </a:lnTo>
                <a:lnTo>
                  <a:pt x="4864" y="1333"/>
                </a:lnTo>
                <a:close/>
              </a:path>
            </a:pathLst>
          </a:custGeom>
          <a:solidFill>
            <a:srgbClr val="FF0000"/>
          </a:solidFill>
        </p:spPr>
        <p:txBody>
          <a:bodyPr wrap="square" lIns="0" tIns="0" rIns="0" bIns="0" rtlCol="0"/>
          <a:lstStyle/>
          <a:p/>
        </p:txBody>
      </p:sp>
      <p:sp>
        <p:nvSpPr>
          <p:cNvPr id="340" name="object 340"/>
          <p:cNvSpPr/>
          <p:nvPr/>
        </p:nvSpPr>
        <p:spPr>
          <a:xfrm>
            <a:off x="1004125" y="4897818"/>
            <a:ext cx="2540" cy="635"/>
          </a:xfrm>
          <a:custGeom>
            <a:avLst/>
            <a:gdLst/>
            <a:ahLst/>
            <a:cxnLst/>
            <a:rect l="l" t="t" r="r" b="b"/>
            <a:pathLst>
              <a:path w="2540" h="635">
                <a:moveTo>
                  <a:pt x="2501" y="330"/>
                </a:moveTo>
                <a:lnTo>
                  <a:pt x="0" y="0"/>
                </a:lnTo>
                <a:lnTo>
                  <a:pt x="1701" y="0"/>
                </a:lnTo>
                <a:lnTo>
                  <a:pt x="2501" y="330"/>
                </a:lnTo>
                <a:close/>
              </a:path>
            </a:pathLst>
          </a:custGeom>
          <a:solidFill>
            <a:srgbClr val="FF0000"/>
          </a:solidFill>
        </p:spPr>
        <p:txBody>
          <a:bodyPr wrap="square" lIns="0" tIns="0" rIns="0" bIns="0" rtlCol="0"/>
          <a:lstStyle/>
          <a:p/>
        </p:txBody>
      </p:sp>
      <p:sp>
        <p:nvSpPr>
          <p:cNvPr id="341" name="object 341"/>
          <p:cNvSpPr/>
          <p:nvPr/>
        </p:nvSpPr>
        <p:spPr>
          <a:xfrm>
            <a:off x="6137046" y="4897818"/>
            <a:ext cx="5080" cy="1905"/>
          </a:xfrm>
          <a:custGeom>
            <a:avLst/>
            <a:gdLst/>
            <a:ahLst/>
            <a:cxnLst/>
            <a:rect l="l" t="t" r="r" b="b"/>
            <a:pathLst>
              <a:path w="5079" h="1904">
                <a:moveTo>
                  <a:pt x="0" y="1333"/>
                </a:moveTo>
                <a:lnTo>
                  <a:pt x="2374" y="330"/>
                </a:lnTo>
                <a:lnTo>
                  <a:pt x="4876" y="0"/>
                </a:lnTo>
                <a:lnTo>
                  <a:pt x="0" y="1333"/>
                </a:lnTo>
                <a:close/>
              </a:path>
            </a:pathLst>
          </a:custGeom>
          <a:solidFill>
            <a:srgbClr val="FF0000"/>
          </a:solidFill>
        </p:spPr>
        <p:txBody>
          <a:bodyPr wrap="square" lIns="0" tIns="0" rIns="0" bIns="0" rtlCol="0"/>
          <a:lstStyle/>
          <a:p/>
        </p:txBody>
      </p:sp>
      <p:sp>
        <p:nvSpPr>
          <p:cNvPr id="342" name="object 342"/>
          <p:cNvSpPr/>
          <p:nvPr/>
        </p:nvSpPr>
        <p:spPr>
          <a:xfrm>
            <a:off x="6137046" y="4898485"/>
            <a:ext cx="83185" cy="0"/>
          </a:xfrm>
          <a:custGeom>
            <a:avLst/>
            <a:gdLst/>
            <a:ahLst/>
            <a:cxnLst/>
            <a:rect l="l" t="t" r="r" b="b"/>
            <a:pathLst>
              <a:path w="83185">
                <a:moveTo>
                  <a:pt x="0" y="0"/>
                </a:moveTo>
                <a:lnTo>
                  <a:pt x="82981" y="0"/>
                </a:lnTo>
              </a:path>
            </a:pathLst>
          </a:custGeom>
          <a:ln w="3175">
            <a:solidFill>
              <a:srgbClr val="FF0000"/>
            </a:solidFill>
          </a:ln>
        </p:spPr>
        <p:txBody>
          <a:bodyPr wrap="square" lIns="0" tIns="0" rIns="0" bIns="0" rtlCol="0"/>
          <a:lstStyle/>
          <a:p/>
        </p:txBody>
      </p:sp>
      <p:sp>
        <p:nvSpPr>
          <p:cNvPr id="343" name="object 343"/>
          <p:cNvSpPr/>
          <p:nvPr/>
        </p:nvSpPr>
        <p:spPr>
          <a:xfrm>
            <a:off x="1006627" y="4898148"/>
            <a:ext cx="7620" cy="1270"/>
          </a:xfrm>
          <a:custGeom>
            <a:avLst/>
            <a:gdLst/>
            <a:ahLst/>
            <a:cxnLst/>
            <a:rect l="l" t="t" r="r" b="b"/>
            <a:pathLst>
              <a:path w="7619" h="1270">
                <a:moveTo>
                  <a:pt x="7416" y="1003"/>
                </a:moveTo>
                <a:lnTo>
                  <a:pt x="2362" y="1003"/>
                </a:lnTo>
                <a:lnTo>
                  <a:pt x="0" y="0"/>
                </a:lnTo>
                <a:lnTo>
                  <a:pt x="7416" y="1003"/>
                </a:lnTo>
                <a:close/>
              </a:path>
            </a:pathLst>
          </a:custGeom>
          <a:solidFill>
            <a:srgbClr val="FF0000"/>
          </a:solidFill>
        </p:spPr>
        <p:txBody>
          <a:bodyPr wrap="square" lIns="0" tIns="0" rIns="0" bIns="0" rtlCol="0"/>
          <a:lstStyle/>
          <a:p/>
        </p:txBody>
      </p:sp>
      <p:sp>
        <p:nvSpPr>
          <p:cNvPr id="344" name="object 344"/>
          <p:cNvSpPr/>
          <p:nvPr/>
        </p:nvSpPr>
        <p:spPr>
          <a:xfrm>
            <a:off x="6092952" y="4901279"/>
            <a:ext cx="125730" cy="0"/>
          </a:xfrm>
          <a:custGeom>
            <a:avLst/>
            <a:gdLst/>
            <a:ahLst/>
            <a:cxnLst/>
            <a:rect l="l" t="t" r="r" b="b"/>
            <a:pathLst>
              <a:path w="125729">
                <a:moveTo>
                  <a:pt x="0" y="0"/>
                </a:moveTo>
                <a:lnTo>
                  <a:pt x="125349" y="0"/>
                </a:lnTo>
              </a:path>
            </a:pathLst>
          </a:custGeom>
          <a:ln w="6235">
            <a:solidFill>
              <a:srgbClr val="FF0000"/>
            </a:solidFill>
          </a:ln>
        </p:spPr>
        <p:txBody>
          <a:bodyPr wrap="square" lIns="0" tIns="0" rIns="0" bIns="0" rtlCol="0"/>
          <a:lstStyle/>
          <a:p/>
        </p:txBody>
      </p:sp>
      <p:sp>
        <p:nvSpPr>
          <p:cNvPr id="345" name="object 345"/>
          <p:cNvSpPr/>
          <p:nvPr/>
        </p:nvSpPr>
        <p:spPr>
          <a:xfrm>
            <a:off x="1050544" y="4904314"/>
            <a:ext cx="2540" cy="0"/>
          </a:xfrm>
          <a:custGeom>
            <a:avLst/>
            <a:gdLst/>
            <a:ahLst/>
            <a:cxnLst/>
            <a:rect l="l" t="t" r="r" b="b"/>
            <a:pathLst>
              <a:path w="2540">
                <a:moveTo>
                  <a:pt x="0" y="0"/>
                </a:moveTo>
                <a:lnTo>
                  <a:pt x="2540" y="0"/>
                </a:lnTo>
              </a:path>
            </a:pathLst>
          </a:custGeom>
          <a:ln w="3175">
            <a:solidFill>
              <a:srgbClr val="FF0000"/>
            </a:solidFill>
          </a:ln>
        </p:spPr>
        <p:txBody>
          <a:bodyPr wrap="square" lIns="0" tIns="0" rIns="0" bIns="0" rtlCol="0"/>
          <a:lstStyle/>
          <a:p/>
        </p:txBody>
      </p:sp>
      <p:sp>
        <p:nvSpPr>
          <p:cNvPr id="346" name="object 346"/>
          <p:cNvSpPr/>
          <p:nvPr/>
        </p:nvSpPr>
        <p:spPr>
          <a:xfrm>
            <a:off x="1051852" y="4904314"/>
            <a:ext cx="5042535" cy="0"/>
          </a:xfrm>
          <a:custGeom>
            <a:avLst/>
            <a:gdLst/>
            <a:ahLst/>
            <a:cxnLst/>
            <a:rect l="l" t="t" r="r" b="b"/>
            <a:pathLst>
              <a:path w="5042535">
                <a:moveTo>
                  <a:pt x="0" y="0"/>
                </a:moveTo>
                <a:lnTo>
                  <a:pt x="5042331" y="0"/>
                </a:lnTo>
              </a:path>
            </a:pathLst>
          </a:custGeom>
          <a:ln w="3175">
            <a:solidFill>
              <a:srgbClr val="FF0000"/>
            </a:solidFill>
          </a:ln>
        </p:spPr>
        <p:txBody>
          <a:bodyPr wrap="square" lIns="0" tIns="0" rIns="0" bIns="0" rtlCol="0"/>
          <a:lstStyle/>
          <a:p/>
        </p:txBody>
      </p:sp>
      <p:sp>
        <p:nvSpPr>
          <p:cNvPr id="347" name="object 347"/>
          <p:cNvSpPr/>
          <p:nvPr/>
        </p:nvSpPr>
        <p:spPr>
          <a:xfrm>
            <a:off x="6092952" y="4904314"/>
            <a:ext cx="119380" cy="0"/>
          </a:xfrm>
          <a:custGeom>
            <a:avLst/>
            <a:gdLst/>
            <a:ahLst/>
            <a:cxnLst/>
            <a:rect l="l" t="t" r="r" b="b"/>
            <a:pathLst>
              <a:path w="119379">
                <a:moveTo>
                  <a:pt x="0" y="0"/>
                </a:moveTo>
                <a:lnTo>
                  <a:pt x="118783" y="0"/>
                </a:lnTo>
              </a:path>
            </a:pathLst>
          </a:custGeom>
          <a:ln w="3175">
            <a:solidFill>
              <a:srgbClr val="FF0000"/>
            </a:solidFill>
          </a:ln>
        </p:spPr>
        <p:txBody>
          <a:bodyPr wrap="square" lIns="0" tIns="0" rIns="0" bIns="0" rtlCol="0"/>
          <a:lstStyle/>
          <a:p/>
        </p:txBody>
      </p:sp>
      <p:sp>
        <p:nvSpPr>
          <p:cNvPr id="348" name="object 348"/>
          <p:cNvSpPr/>
          <p:nvPr/>
        </p:nvSpPr>
        <p:spPr>
          <a:xfrm>
            <a:off x="6615303" y="5590032"/>
            <a:ext cx="5513070" cy="722630"/>
          </a:xfrm>
          <a:custGeom>
            <a:avLst/>
            <a:gdLst/>
            <a:ahLst/>
            <a:cxnLst/>
            <a:rect l="l" t="t" r="r" b="b"/>
            <a:pathLst>
              <a:path w="5513070" h="722629">
                <a:moveTo>
                  <a:pt x="5392293" y="722376"/>
                </a:moveTo>
                <a:lnTo>
                  <a:pt x="1426845" y="722376"/>
                </a:lnTo>
                <a:lnTo>
                  <a:pt x="1379956" y="712914"/>
                </a:lnTo>
                <a:lnTo>
                  <a:pt x="1341691" y="687108"/>
                </a:lnTo>
                <a:lnTo>
                  <a:pt x="1315897" y="648842"/>
                </a:lnTo>
                <a:lnTo>
                  <a:pt x="1306449" y="601979"/>
                </a:lnTo>
                <a:lnTo>
                  <a:pt x="0" y="426529"/>
                </a:lnTo>
                <a:lnTo>
                  <a:pt x="1306449" y="421385"/>
                </a:lnTo>
                <a:lnTo>
                  <a:pt x="1306449" y="120395"/>
                </a:lnTo>
                <a:lnTo>
                  <a:pt x="1315897" y="73532"/>
                </a:lnTo>
                <a:lnTo>
                  <a:pt x="1341691" y="35255"/>
                </a:lnTo>
                <a:lnTo>
                  <a:pt x="1379956" y="9461"/>
                </a:lnTo>
                <a:lnTo>
                  <a:pt x="1426845" y="0"/>
                </a:lnTo>
                <a:lnTo>
                  <a:pt x="5392293" y="0"/>
                </a:lnTo>
                <a:lnTo>
                  <a:pt x="5439181" y="9461"/>
                </a:lnTo>
                <a:lnTo>
                  <a:pt x="5477446" y="35255"/>
                </a:lnTo>
                <a:lnTo>
                  <a:pt x="5503240" y="73532"/>
                </a:lnTo>
                <a:lnTo>
                  <a:pt x="5512689" y="120395"/>
                </a:lnTo>
                <a:lnTo>
                  <a:pt x="5512689" y="601979"/>
                </a:lnTo>
                <a:lnTo>
                  <a:pt x="5503240" y="648842"/>
                </a:lnTo>
                <a:lnTo>
                  <a:pt x="5477446" y="687108"/>
                </a:lnTo>
                <a:lnTo>
                  <a:pt x="5439181" y="712914"/>
                </a:lnTo>
                <a:lnTo>
                  <a:pt x="5392293" y="722376"/>
                </a:lnTo>
                <a:close/>
              </a:path>
            </a:pathLst>
          </a:custGeom>
          <a:solidFill>
            <a:srgbClr val="C1C1C1"/>
          </a:solidFill>
        </p:spPr>
        <p:txBody>
          <a:bodyPr wrap="square" lIns="0" tIns="0" rIns="0" bIns="0" rtlCol="0"/>
          <a:lstStyle/>
          <a:p/>
        </p:txBody>
      </p:sp>
      <p:sp>
        <p:nvSpPr>
          <p:cNvPr id="349" name="object 349"/>
          <p:cNvSpPr/>
          <p:nvPr/>
        </p:nvSpPr>
        <p:spPr>
          <a:xfrm>
            <a:off x="7916989" y="5585358"/>
            <a:ext cx="4138295" cy="421640"/>
          </a:xfrm>
          <a:custGeom>
            <a:avLst/>
            <a:gdLst/>
            <a:ahLst/>
            <a:cxnLst/>
            <a:rect l="l" t="t" r="r" b="b"/>
            <a:pathLst>
              <a:path w="4138295" h="421639">
                <a:moveTo>
                  <a:pt x="0" y="421309"/>
                </a:moveTo>
                <a:lnTo>
                  <a:pt x="88" y="124129"/>
                </a:lnTo>
                <a:lnTo>
                  <a:pt x="9550" y="77266"/>
                </a:lnTo>
                <a:lnTo>
                  <a:pt x="36055" y="37274"/>
                </a:lnTo>
                <a:lnTo>
                  <a:pt x="75615" y="10185"/>
                </a:lnTo>
                <a:lnTo>
                  <a:pt x="124218" y="0"/>
                </a:lnTo>
                <a:lnTo>
                  <a:pt x="4091546" y="0"/>
                </a:lnTo>
                <a:lnTo>
                  <a:pt x="4137863" y="9347"/>
                </a:lnTo>
                <a:lnTo>
                  <a:pt x="125653" y="9436"/>
                </a:lnTo>
                <a:lnTo>
                  <a:pt x="82740" y="18084"/>
                </a:lnTo>
                <a:lnTo>
                  <a:pt x="80937" y="18084"/>
                </a:lnTo>
                <a:lnTo>
                  <a:pt x="79209" y="18796"/>
                </a:lnTo>
                <a:lnTo>
                  <a:pt x="79882" y="18796"/>
                </a:lnTo>
                <a:lnTo>
                  <a:pt x="44576" y="42595"/>
                </a:lnTo>
                <a:lnTo>
                  <a:pt x="43954" y="42595"/>
                </a:lnTo>
                <a:lnTo>
                  <a:pt x="42672" y="43878"/>
                </a:lnTo>
                <a:lnTo>
                  <a:pt x="43091" y="43878"/>
                </a:lnTo>
                <a:lnTo>
                  <a:pt x="19316" y="79146"/>
                </a:lnTo>
                <a:lnTo>
                  <a:pt x="18884" y="79146"/>
                </a:lnTo>
                <a:lnTo>
                  <a:pt x="18161" y="80860"/>
                </a:lnTo>
                <a:lnTo>
                  <a:pt x="18542" y="80860"/>
                </a:lnTo>
                <a:lnTo>
                  <a:pt x="9626" y="125069"/>
                </a:lnTo>
                <a:lnTo>
                  <a:pt x="9525" y="421297"/>
                </a:lnTo>
                <a:lnTo>
                  <a:pt x="0" y="421309"/>
                </a:lnTo>
                <a:close/>
              </a:path>
            </a:pathLst>
          </a:custGeom>
          <a:solidFill>
            <a:srgbClr val="C1C1C1"/>
          </a:solidFill>
        </p:spPr>
        <p:txBody>
          <a:bodyPr wrap="square" lIns="0" tIns="0" rIns="0" bIns="0" rtlCol="0"/>
          <a:lstStyle/>
          <a:p/>
        </p:txBody>
      </p:sp>
      <p:sp>
        <p:nvSpPr>
          <p:cNvPr id="350" name="object 350"/>
          <p:cNvSpPr/>
          <p:nvPr/>
        </p:nvSpPr>
        <p:spPr>
          <a:xfrm>
            <a:off x="8042147" y="5594749"/>
            <a:ext cx="1270" cy="0"/>
          </a:xfrm>
          <a:custGeom>
            <a:avLst/>
            <a:gdLst/>
            <a:ahLst/>
            <a:cxnLst/>
            <a:rect l="l" t="t" r="r" b="b"/>
            <a:pathLst>
              <a:path w="1270">
                <a:moveTo>
                  <a:pt x="0" y="0"/>
                </a:moveTo>
                <a:lnTo>
                  <a:pt x="939" y="0"/>
                </a:lnTo>
              </a:path>
            </a:pathLst>
          </a:custGeom>
          <a:ln w="3175">
            <a:solidFill>
              <a:srgbClr val="C1C1C1"/>
            </a:solidFill>
          </a:ln>
        </p:spPr>
        <p:txBody>
          <a:bodyPr wrap="square" lIns="0" tIns="0" rIns="0" bIns="0" rtlCol="0"/>
          <a:lstStyle/>
          <a:p/>
        </p:txBody>
      </p:sp>
      <p:sp>
        <p:nvSpPr>
          <p:cNvPr id="351" name="object 351"/>
          <p:cNvSpPr/>
          <p:nvPr/>
        </p:nvSpPr>
        <p:spPr>
          <a:xfrm>
            <a:off x="12006656" y="5594705"/>
            <a:ext cx="62230" cy="9525"/>
          </a:xfrm>
          <a:custGeom>
            <a:avLst/>
            <a:gdLst/>
            <a:ahLst/>
            <a:cxnLst/>
            <a:rect l="l" t="t" r="r" b="b"/>
            <a:pathLst>
              <a:path w="62229" h="9525">
                <a:moveTo>
                  <a:pt x="45923" y="9258"/>
                </a:moveTo>
                <a:lnTo>
                  <a:pt x="0" y="0"/>
                </a:lnTo>
                <a:lnTo>
                  <a:pt x="48641" y="88"/>
                </a:lnTo>
                <a:lnTo>
                  <a:pt x="49669" y="393"/>
                </a:lnTo>
                <a:lnTo>
                  <a:pt x="50482" y="838"/>
                </a:lnTo>
                <a:lnTo>
                  <a:pt x="62191" y="8737"/>
                </a:lnTo>
                <a:lnTo>
                  <a:pt x="45161" y="8737"/>
                </a:lnTo>
                <a:lnTo>
                  <a:pt x="45923" y="9258"/>
                </a:lnTo>
                <a:close/>
              </a:path>
            </a:pathLst>
          </a:custGeom>
          <a:solidFill>
            <a:srgbClr val="C1C1C1"/>
          </a:solidFill>
        </p:spPr>
        <p:txBody>
          <a:bodyPr wrap="square" lIns="0" tIns="0" rIns="0" bIns="0" rtlCol="0"/>
          <a:lstStyle/>
          <a:p/>
        </p:txBody>
      </p:sp>
      <p:sp>
        <p:nvSpPr>
          <p:cNvPr id="352" name="object 352"/>
          <p:cNvSpPr/>
          <p:nvPr/>
        </p:nvSpPr>
        <p:spPr>
          <a:xfrm>
            <a:off x="7996199" y="5603443"/>
            <a:ext cx="1905" cy="1270"/>
          </a:xfrm>
          <a:custGeom>
            <a:avLst/>
            <a:gdLst/>
            <a:ahLst/>
            <a:cxnLst/>
            <a:rect l="l" t="t" r="r" b="b"/>
            <a:pathLst>
              <a:path w="1904" h="1270">
                <a:moveTo>
                  <a:pt x="0" y="711"/>
                </a:moveTo>
                <a:lnTo>
                  <a:pt x="1727" y="0"/>
                </a:lnTo>
                <a:lnTo>
                  <a:pt x="952" y="520"/>
                </a:lnTo>
                <a:lnTo>
                  <a:pt x="0" y="711"/>
                </a:lnTo>
                <a:close/>
              </a:path>
            </a:pathLst>
          </a:custGeom>
          <a:solidFill>
            <a:srgbClr val="C1C1C1"/>
          </a:solidFill>
        </p:spPr>
        <p:txBody>
          <a:bodyPr wrap="square" lIns="0" tIns="0" rIns="0" bIns="0" rtlCol="0"/>
          <a:lstStyle/>
          <a:p/>
        </p:txBody>
      </p:sp>
      <p:sp>
        <p:nvSpPr>
          <p:cNvPr id="353" name="object 353"/>
          <p:cNvSpPr/>
          <p:nvPr/>
        </p:nvSpPr>
        <p:spPr>
          <a:xfrm>
            <a:off x="7997152" y="5603443"/>
            <a:ext cx="3175" cy="635"/>
          </a:xfrm>
          <a:custGeom>
            <a:avLst/>
            <a:gdLst/>
            <a:ahLst/>
            <a:cxnLst/>
            <a:rect l="l" t="t" r="r" b="b"/>
            <a:pathLst>
              <a:path w="3175" h="635">
                <a:moveTo>
                  <a:pt x="0" y="520"/>
                </a:moveTo>
                <a:lnTo>
                  <a:pt x="774" y="0"/>
                </a:lnTo>
                <a:lnTo>
                  <a:pt x="2578" y="0"/>
                </a:lnTo>
                <a:lnTo>
                  <a:pt x="0" y="520"/>
                </a:lnTo>
                <a:close/>
              </a:path>
            </a:pathLst>
          </a:custGeom>
          <a:solidFill>
            <a:srgbClr val="C1C1C1"/>
          </a:solidFill>
        </p:spPr>
        <p:txBody>
          <a:bodyPr wrap="square" lIns="0" tIns="0" rIns="0" bIns="0" rtlCol="0"/>
          <a:lstStyle/>
          <a:p/>
        </p:txBody>
      </p:sp>
      <p:sp>
        <p:nvSpPr>
          <p:cNvPr id="354" name="object 354"/>
          <p:cNvSpPr/>
          <p:nvPr/>
        </p:nvSpPr>
        <p:spPr>
          <a:xfrm>
            <a:off x="12051817" y="5603443"/>
            <a:ext cx="1905" cy="1270"/>
          </a:xfrm>
          <a:custGeom>
            <a:avLst/>
            <a:gdLst/>
            <a:ahLst/>
            <a:cxnLst/>
            <a:rect l="l" t="t" r="r" b="b"/>
            <a:pathLst>
              <a:path w="1904" h="1270">
                <a:moveTo>
                  <a:pt x="1727" y="711"/>
                </a:moveTo>
                <a:lnTo>
                  <a:pt x="762" y="520"/>
                </a:lnTo>
                <a:lnTo>
                  <a:pt x="0" y="0"/>
                </a:lnTo>
                <a:lnTo>
                  <a:pt x="1727" y="711"/>
                </a:lnTo>
                <a:close/>
              </a:path>
            </a:pathLst>
          </a:custGeom>
          <a:solidFill>
            <a:srgbClr val="C1C1C1"/>
          </a:solidFill>
        </p:spPr>
        <p:txBody>
          <a:bodyPr wrap="square" lIns="0" tIns="0" rIns="0" bIns="0" rtlCol="0"/>
          <a:lstStyle/>
          <a:p/>
        </p:txBody>
      </p:sp>
      <p:sp>
        <p:nvSpPr>
          <p:cNvPr id="355" name="object 355"/>
          <p:cNvSpPr/>
          <p:nvPr/>
        </p:nvSpPr>
        <p:spPr>
          <a:xfrm>
            <a:off x="12051817" y="5603798"/>
            <a:ext cx="18415" cy="0"/>
          </a:xfrm>
          <a:custGeom>
            <a:avLst/>
            <a:gdLst/>
            <a:ahLst/>
            <a:cxnLst/>
            <a:rect l="l" t="t" r="r" b="b"/>
            <a:pathLst>
              <a:path w="18415">
                <a:moveTo>
                  <a:pt x="0" y="0"/>
                </a:moveTo>
                <a:lnTo>
                  <a:pt x="18097" y="0"/>
                </a:lnTo>
              </a:path>
            </a:pathLst>
          </a:custGeom>
          <a:ln w="3175">
            <a:solidFill>
              <a:srgbClr val="C1C1C1"/>
            </a:solidFill>
          </a:ln>
        </p:spPr>
        <p:txBody>
          <a:bodyPr wrap="square" lIns="0" tIns="0" rIns="0" bIns="0" rtlCol="0"/>
          <a:lstStyle/>
          <a:p/>
        </p:txBody>
      </p:sp>
      <p:sp>
        <p:nvSpPr>
          <p:cNvPr id="356" name="object 356"/>
          <p:cNvSpPr/>
          <p:nvPr/>
        </p:nvSpPr>
        <p:spPr>
          <a:xfrm>
            <a:off x="7996199" y="5603963"/>
            <a:ext cx="1270" cy="635"/>
          </a:xfrm>
          <a:custGeom>
            <a:avLst/>
            <a:gdLst/>
            <a:ahLst/>
            <a:cxnLst/>
            <a:rect l="l" t="t" r="r" b="b"/>
            <a:pathLst>
              <a:path w="1270" h="635">
                <a:moveTo>
                  <a:pt x="673" y="190"/>
                </a:moveTo>
                <a:lnTo>
                  <a:pt x="0" y="190"/>
                </a:lnTo>
                <a:lnTo>
                  <a:pt x="952" y="0"/>
                </a:lnTo>
                <a:lnTo>
                  <a:pt x="673" y="190"/>
                </a:lnTo>
                <a:close/>
              </a:path>
            </a:pathLst>
          </a:custGeom>
          <a:solidFill>
            <a:srgbClr val="C1C1C1"/>
          </a:solidFill>
        </p:spPr>
        <p:txBody>
          <a:bodyPr wrap="square" lIns="0" tIns="0" rIns="0" bIns="0" rtlCol="0"/>
          <a:lstStyle/>
          <a:p/>
        </p:txBody>
      </p:sp>
      <p:sp>
        <p:nvSpPr>
          <p:cNvPr id="357" name="object 357"/>
          <p:cNvSpPr/>
          <p:nvPr/>
        </p:nvSpPr>
        <p:spPr>
          <a:xfrm>
            <a:off x="12052579" y="5603963"/>
            <a:ext cx="48260" cy="24765"/>
          </a:xfrm>
          <a:custGeom>
            <a:avLst/>
            <a:gdLst/>
            <a:ahLst/>
            <a:cxnLst/>
            <a:rect l="l" t="t" r="r" b="b"/>
            <a:pathLst>
              <a:path w="48259" h="24764">
                <a:moveTo>
                  <a:pt x="36741" y="24752"/>
                </a:moveTo>
                <a:lnTo>
                  <a:pt x="0" y="0"/>
                </a:lnTo>
                <a:lnTo>
                  <a:pt x="965" y="190"/>
                </a:lnTo>
                <a:lnTo>
                  <a:pt x="17335" y="190"/>
                </a:lnTo>
                <a:lnTo>
                  <a:pt x="42837" y="17386"/>
                </a:lnTo>
                <a:lnTo>
                  <a:pt x="43535" y="17957"/>
                </a:lnTo>
                <a:lnTo>
                  <a:pt x="44119" y="18668"/>
                </a:lnTo>
                <a:lnTo>
                  <a:pt x="47701" y="23990"/>
                </a:lnTo>
                <a:lnTo>
                  <a:pt x="36220" y="23990"/>
                </a:lnTo>
                <a:lnTo>
                  <a:pt x="36741" y="24752"/>
                </a:lnTo>
                <a:close/>
              </a:path>
            </a:pathLst>
          </a:custGeom>
          <a:solidFill>
            <a:srgbClr val="C1C1C1"/>
          </a:solidFill>
        </p:spPr>
        <p:txBody>
          <a:bodyPr wrap="square" lIns="0" tIns="0" rIns="0" bIns="0" rtlCol="0"/>
          <a:lstStyle/>
          <a:p/>
        </p:txBody>
      </p:sp>
      <p:sp>
        <p:nvSpPr>
          <p:cNvPr id="358" name="object 358"/>
          <p:cNvSpPr/>
          <p:nvPr/>
        </p:nvSpPr>
        <p:spPr>
          <a:xfrm>
            <a:off x="7959661" y="5627954"/>
            <a:ext cx="1270" cy="1270"/>
          </a:xfrm>
          <a:custGeom>
            <a:avLst/>
            <a:gdLst/>
            <a:ahLst/>
            <a:cxnLst/>
            <a:rect l="l" t="t" r="r" b="b"/>
            <a:pathLst>
              <a:path w="1270" h="1270">
                <a:moveTo>
                  <a:pt x="0" y="1282"/>
                </a:moveTo>
                <a:lnTo>
                  <a:pt x="1282" y="0"/>
                </a:lnTo>
                <a:lnTo>
                  <a:pt x="761" y="762"/>
                </a:lnTo>
                <a:lnTo>
                  <a:pt x="0" y="1282"/>
                </a:lnTo>
                <a:close/>
              </a:path>
            </a:pathLst>
          </a:custGeom>
          <a:solidFill>
            <a:srgbClr val="C1C1C1"/>
          </a:solidFill>
        </p:spPr>
        <p:txBody>
          <a:bodyPr wrap="square" lIns="0" tIns="0" rIns="0" bIns="0" rtlCol="0"/>
          <a:lstStyle/>
          <a:p/>
        </p:txBody>
      </p:sp>
      <p:sp>
        <p:nvSpPr>
          <p:cNvPr id="359" name="object 359"/>
          <p:cNvSpPr/>
          <p:nvPr/>
        </p:nvSpPr>
        <p:spPr>
          <a:xfrm>
            <a:off x="7960423" y="5627954"/>
            <a:ext cx="1270" cy="1270"/>
          </a:xfrm>
          <a:custGeom>
            <a:avLst/>
            <a:gdLst/>
            <a:ahLst/>
            <a:cxnLst/>
            <a:rect l="l" t="t" r="r" b="b"/>
            <a:pathLst>
              <a:path w="1270" h="1270">
                <a:moveTo>
                  <a:pt x="0" y="762"/>
                </a:moveTo>
                <a:lnTo>
                  <a:pt x="520" y="0"/>
                </a:lnTo>
                <a:lnTo>
                  <a:pt x="1143" y="0"/>
                </a:lnTo>
                <a:lnTo>
                  <a:pt x="0" y="762"/>
                </a:lnTo>
                <a:close/>
              </a:path>
            </a:pathLst>
          </a:custGeom>
          <a:solidFill>
            <a:srgbClr val="C1C1C1"/>
          </a:solidFill>
        </p:spPr>
        <p:txBody>
          <a:bodyPr wrap="square" lIns="0" tIns="0" rIns="0" bIns="0" rtlCol="0"/>
          <a:lstStyle/>
          <a:p/>
        </p:txBody>
      </p:sp>
      <p:sp>
        <p:nvSpPr>
          <p:cNvPr id="360" name="object 360"/>
          <p:cNvSpPr/>
          <p:nvPr/>
        </p:nvSpPr>
        <p:spPr>
          <a:xfrm>
            <a:off x="12088800" y="5627954"/>
            <a:ext cx="1270" cy="1270"/>
          </a:xfrm>
          <a:custGeom>
            <a:avLst/>
            <a:gdLst/>
            <a:ahLst/>
            <a:cxnLst/>
            <a:rect l="l" t="t" r="r" b="b"/>
            <a:pathLst>
              <a:path w="1270" h="1270">
                <a:moveTo>
                  <a:pt x="1282" y="1282"/>
                </a:moveTo>
                <a:lnTo>
                  <a:pt x="520" y="762"/>
                </a:lnTo>
                <a:lnTo>
                  <a:pt x="0" y="0"/>
                </a:lnTo>
                <a:lnTo>
                  <a:pt x="1282" y="1282"/>
                </a:lnTo>
                <a:close/>
              </a:path>
            </a:pathLst>
          </a:custGeom>
          <a:solidFill>
            <a:srgbClr val="C1C1C1"/>
          </a:solidFill>
        </p:spPr>
        <p:txBody>
          <a:bodyPr wrap="square" lIns="0" tIns="0" rIns="0" bIns="0" rtlCol="0"/>
          <a:lstStyle/>
          <a:p/>
        </p:txBody>
      </p:sp>
      <p:sp>
        <p:nvSpPr>
          <p:cNvPr id="361" name="object 361"/>
          <p:cNvSpPr/>
          <p:nvPr/>
        </p:nvSpPr>
        <p:spPr>
          <a:xfrm>
            <a:off x="12088800" y="5627954"/>
            <a:ext cx="12700" cy="1270"/>
          </a:xfrm>
          <a:custGeom>
            <a:avLst/>
            <a:gdLst/>
            <a:ahLst/>
            <a:cxnLst/>
            <a:rect l="l" t="t" r="r" b="b"/>
            <a:pathLst>
              <a:path w="12700" h="1270">
                <a:moveTo>
                  <a:pt x="12344" y="1282"/>
                </a:moveTo>
                <a:lnTo>
                  <a:pt x="1282" y="1282"/>
                </a:lnTo>
                <a:lnTo>
                  <a:pt x="0" y="0"/>
                </a:lnTo>
                <a:lnTo>
                  <a:pt x="11480" y="0"/>
                </a:lnTo>
                <a:lnTo>
                  <a:pt x="12344" y="1282"/>
                </a:lnTo>
                <a:close/>
              </a:path>
            </a:pathLst>
          </a:custGeom>
          <a:solidFill>
            <a:srgbClr val="C1C1C1"/>
          </a:solidFill>
        </p:spPr>
        <p:txBody>
          <a:bodyPr wrap="square" lIns="0" tIns="0" rIns="0" bIns="0" rtlCol="0"/>
          <a:lstStyle/>
          <a:p/>
        </p:txBody>
      </p:sp>
      <p:sp>
        <p:nvSpPr>
          <p:cNvPr id="362" name="object 362"/>
          <p:cNvSpPr/>
          <p:nvPr/>
        </p:nvSpPr>
        <p:spPr>
          <a:xfrm>
            <a:off x="7959661" y="5628716"/>
            <a:ext cx="1270" cy="635"/>
          </a:xfrm>
          <a:custGeom>
            <a:avLst/>
            <a:gdLst/>
            <a:ahLst/>
            <a:cxnLst/>
            <a:rect l="l" t="t" r="r" b="b"/>
            <a:pathLst>
              <a:path w="1270" h="635">
                <a:moveTo>
                  <a:pt x="419" y="520"/>
                </a:moveTo>
                <a:lnTo>
                  <a:pt x="0" y="520"/>
                </a:lnTo>
                <a:lnTo>
                  <a:pt x="761" y="0"/>
                </a:lnTo>
                <a:lnTo>
                  <a:pt x="419" y="520"/>
                </a:lnTo>
                <a:close/>
              </a:path>
            </a:pathLst>
          </a:custGeom>
          <a:solidFill>
            <a:srgbClr val="C1C1C1"/>
          </a:solidFill>
        </p:spPr>
        <p:txBody>
          <a:bodyPr wrap="square" lIns="0" tIns="0" rIns="0" bIns="0" rtlCol="0"/>
          <a:lstStyle/>
          <a:p/>
        </p:txBody>
      </p:sp>
      <p:sp>
        <p:nvSpPr>
          <p:cNvPr id="363" name="object 363"/>
          <p:cNvSpPr/>
          <p:nvPr/>
        </p:nvSpPr>
        <p:spPr>
          <a:xfrm>
            <a:off x="12089320" y="5628716"/>
            <a:ext cx="34290" cy="36830"/>
          </a:xfrm>
          <a:custGeom>
            <a:avLst/>
            <a:gdLst/>
            <a:ahLst/>
            <a:cxnLst/>
            <a:rect l="l" t="t" r="r" b="b"/>
            <a:pathLst>
              <a:path w="34290" h="36829">
                <a:moveTo>
                  <a:pt x="24726" y="36702"/>
                </a:moveTo>
                <a:lnTo>
                  <a:pt x="0" y="0"/>
                </a:lnTo>
                <a:lnTo>
                  <a:pt x="762" y="520"/>
                </a:lnTo>
                <a:lnTo>
                  <a:pt x="11823" y="520"/>
                </a:lnTo>
                <a:lnTo>
                  <a:pt x="33172" y="32181"/>
                </a:lnTo>
                <a:lnTo>
                  <a:pt x="33616" y="33007"/>
                </a:lnTo>
                <a:lnTo>
                  <a:pt x="33883" y="33908"/>
                </a:lnTo>
                <a:lnTo>
                  <a:pt x="34264" y="35788"/>
                </a:lnTo>
                <a:lnTo>
                  <a:pt x="24549" y="35788"/>
                </a:lnTo>
                <a:lnTo>
                  <a:pt x="24726" y="36702"/>
                </a:lnTo>
                <a:close/>
              </a:path>
            </a:pathLst>
          </a:custGeom>
          <a:solidFill>
            <a:srgbClr val="C1C1C1"/>
          </a:solidFill>
        </p:spPr>
        <p:txBody>
          <a:bodyPr wrap="square" lIns="0" tIns="0" rIns="0" bIns="0" rtlCol="0"/>
          <a:lstStyle/>
          <a:p/>
        </p:txBody>
      </p:sp>
      <p:sp>
        <p:nvSpPr>
          <p:cNvPr id="364" name="object 364"/>
          <p:cNvSpPr/>
          <p:nvPr/>
        </p:nvSpPr>
        <p:spPr>
          <a:xfrm>
            <a:off x="7935150" y="5664504"/>
            <a:ext cx="1270" cy="1905"/>
          </a:xfrm>
          <a:custGeom>
            <a:avLst/>
            <a:gdLst/>
            <a:ahLst/>
            <a:cxnLst/>
            <a:rect l="l" t="t" r="r" b="b"/>
            <a:pathLst>
              <a:path w="1270" h="1904">
                <a:moveTo>
                  <a:pt x="0" y="1714"/>
                </a:moveTo>
                <a:lnTo>
                  <a:pt x="723" y="0"/>
                </a:lnTo>
                <a:lnTo>
                  <a:pt x="533" y="914"/>
                </a:lnTo>
                <a:lnTo>
                  <a:pt x="0" y="1714"/>
                </a:lnTo>
                <a:close/>
              </a:path>
            </a:pathLst>
          </a:custGeom>
          <a:solidFill>
            <a:srgbClr val="C1C1C1"/>
          </a:solidFill>
        </p:spPr>
        <p:txBody>
          <a:bodyPr wrap="square" lIns="0" tIns="0" rIns="0" bIns="0" rtlCol="0"/>
          <a:lstStyle/>
          <a:p/>
        </p:txBody>
      </p:sp>
      <p:sp>
        <p:nvSpPr>
          <p:cNvPr id="365" name="object 365"/>
          <p:cNvSpPr/>
          <p:nvPr/>
        </p:nvSpPr>
        <p:spPr>
          <a:xfrm>
            <a:off x="7935683" y="5664504"/>
            <a:ext cx="635" cy="1270"/>
          </a:xfrm>
          <a:custGeom>
            <a:avLst/>
            <a:gdLst/>
            <a:ahLst/>
            <a:cxnLst/>
            <a:rect l="l" t="t" r="r" b="b"/>
            <a:pathLst>
              <a:path w="634" h="1270">
                <a:moveTo>
                  <a:pt x="0" y="914"/>
                </a:moveTo>
                <a:lnTo>
                  <a:pt x="190" y="0"/>
                </a:lnTo>
                <a:lnTo>
                  <a:pt x="622" y="0"/>
                </a:lnTo>
                <a:lnTo>
                  <a:pt x="0" y="914"/>
                </a:lnTo>
                <a:close/>
              </a:path>
            </a:pathLst>
          </a:custGeom>
          <a:solidFill>
            <a:srgbClr val="C1C1C1"/>
          </a:solidFill>
        </p:spPr>
        <p:txBody>
          <a:bodyPr wrap="square" lIns="0" tIns="0" rIns="0" bIns="0" rtlCol="0"/>
          <a:lstStyle/>
          <a:p/>
        </p:txBody>
      </p:sp>
      <p:sp>
        <p:nvSpPr>
          <p:cNvPr id="366" name="object 366"/>
          <p:cNvSpPr/>
          <p:nvPr/>
        </p:nvSpPr>
        <p:spPr>
          <a:xfrm>
            <a:off x="12113869" y="5664504"/>
            <a:ext cx="1270" cy="1905"/>
          </a:xfrm>
          <a:custGeom>
            <a:avLst/>
            <a:gdLst/>
            <a:ahLst/>
            <a:cxnLst/>
            <a:rect l="l" t="t" r="r" b="b"/>
            <a:pathLst>
              <a:path w="1270" h="1904">
                <a:moveTo>
                  <a:pt x="723" y="1714"/>
                </a:moveTo>
                <a:lnTo>
                  <a:pt x="177" y="914"/>
                </a:lnTo>
                <a:lnTo>
                  <a:pt x="0" y="0"/>
                </a:lnTo>
                <a:lnTo>
                  <a:pt x="723" y="1714"/>
                </a:lnTo>
                <a:close/>
              </a:path>
            </a:pathLst>
          </a:custGeom>
          <a:solidFill>
            <a:srgbClr val="C1C1C1"/>
          </a:solidFill>
        </p:spPr>
        <p:txBody>
          <a:bodyPr wrap="square" lIns="0" tIns="0" rIns="0" bIns="0" rtlCol="0"/>
          <a:lstStyle/>
          <a:p/>
        </p:txBody>
      </p:sp>
      <p:sp>
        <p:nvSpPr>
          <p:cNvPr id="367" name="object 367"/>
          <p:cNvSpPr/>
          <p:nvPr/>
        </p:nvSpPr>
        <p:spPr>
          <a:xfrm>
            <a:off x="12113869" y="5665361"/>
            <a:ext cx="10160" cy="0"/>
          </a:xfrm>
          <a:custGeom>
            <a:avLst/>
            <a:gdLst/>
            <a:ahLst/>
            <a:cxnLst/>
            <a:rect l="l" t="t" r="r" b="b"/>
            <a:pathLst>
              <a:path w="10159">
                <a:moveTo>
                  <a:pt x="0" y="0"/>
                </a:moveTo>
                <a:lnTo>
                  <a:pt x="10058" y="0"/>
                </a:lnTo>
              </a:path>
            </a:pathLst>
          </a:custGeom>
          <a:ln w="3175">
            <a:solidFill>
              <a:srgbClr val="C1C1C1"/>
            </a:solidFill>
          </a:ln>
        </p:spPr>
        <p:txBody>
          <a:bodyPr wrap="square" lIns="0" tIns="0" rIns="0" bIns="0" rtlCol="0"/>
          <a:lstStyle/>
          <a:p/>
        </p:txBody>
      </p:sp>
      <p:sp>
        <p:nvSpPr>
          <p:cNvPr id="368" name="object 368"/>
          <p:cNvSpPr/>
          <p:nvPr/>
        </p:nvSpPr>
        <p:spPr>
          <a:xfrm>
            <a:off x="7935150" y="5665419"/>
            <a:ext cx="635" cy="1270"/>
          </a:xfrm>
          <a:custGeom>
            <a:avLst/>
            <a:gdLst/>
            <a:ahLst/>
            <a:cxnLst/>
            <a:rect l="l" t="t" r="r" b="b"/>
            <a:pathLst>
              <a:path w="634" h="1270">
                <a:moveTo>
                  <a:pt x="380" y="800"/>
                </a:moveTo>
                <a:lnTo>
                  <a:pt x="0" y="800"/>
                </a:lnTo>
                <a:lnTo>
                  <a:pt x="533" y="0"/>
                </a:lnTo>
                <a:lnTo>
                  <a:pt x="380" y="800"/>
                </a:lnTo>
                <a:close/>
              </a:path>
            </a:pathLst>
          </a:custGeom>
          <a:solidFill>
            <a:srgbClr val="C1C1C1"/>
          </a:solidFill>
        </p:spPr>
        <p:txBody>
          <a:bodyPr wrap="square" lIns="0" tIns="0" rIns="0" bIns="0" rtlCol="0"/>
          <a:lstStyle/>
          <a:p/>
        </p:txBody>
      </p:sp>
      <p:sp>
        <p:nvSpPr>
          <p:cNvPr id="369" name="object 369"/>
          <p:cNvSpPr/>
          <p:nvPr/>
        </p:nvSpPr>
        <p:spPr>
          <a:xfrm>
            <a:off x="12114047" y="5665419"/>
            <a:ext cx="19050" cy="46355"/>
          </a:xfrm>
          <a:custGeom>
            <a:avLst/>
            <a:gdLst/>
            <a:ahLst/>
            <a:cxnLst/>
            <a:rect l="l" t="t" r="r" b="b"/>
            <a:pathLst>
              <a:path w="19050" h="46354">
                <a:moveTo>
                  <a:pt x="18707" y="45948"/>
                </a:moveTo>
                <a:lnTo>
                  <a:pt x="9271" y="45948"/>
                </a:lnTo>
                <a:lnTo>
                  <a:pt x="9182" y="45008"/>
                </a:lnTo>
                <a:lnTo>
                  <a:pt x="0" y="0"/>
                </a:lnTo>
                <a:lnTo>
                  <a:pt x="546" y="800"/>
                </a:lnTo>
                <a:lnTo>
                  <a:pt x="9880" y="800"/>
                </a:lnTo>
                <a:lnTo>
                  <a:pt x="18618" y="44068"/>
                </a:lnTo>
                <a:lnTo>
                  <a:pt x="18707" y="45948"/>
                </a:lnTo>
                <a:close/>
              </a:path>
            </a:pathLst>
          </a:custGeom>
          <a:solidFill>
            <a:srgbClr val="C1C1C1"/>
          </a:solidFill>
        </p:spPr>
        <p:txBody>
          <a:bodyPr wrap="square" lIns="0" tIns="0" rIns="0" bIns="0" rtlCol="0"/>
          <a:lstStyle/>
          <a:p/>
        </p:txBody>
      </p:sp>
      <p:sp>
        <p:nvSpPr>
          <p:cNvPr id="370" name="object 370"/>
          <p:cNvSpPr/>
          <p:nvPr/>
        </p:nvSpPr>
        <p:spPr>
          <a:xfrm>
            <a:off x="7926514" y="5710675"/>
            <a:ext cx="0" cy="0"/>
          </a:xfrm>
          <a:custGeom>
            <a:avLst/>
            <a:gdLst/>
            <a:ahLst/>
            <a:cxnLst/>
            <a:rect l="l" t="t" r="r" b="b"/>
            <a:pathLst>
              <a:path>
                <a:moveTo>
                  <a:pt x="0" y="0"/>
                </a:moveTo>
                <a:lnTo>
                  <a:pt x="0" y="0"/>
                </a:lnTo>
              </a:path>
            </a:pathLst>
          </a:custGeom>
          <a:ln w="3175">
            <a:solidFill>
              <a:srgbClr val="C1C1C1"/>
            </a:solidFill>
          </a:ln>
        </p:spPr>
        <p:txBody>
          <a:bodyPr wrap="square" lIns="0" tIns="0" rIns="0" bIns="0" rtlCol="0"/>
          <a:lstStyle/>
          <a:p/>
        </p:txBody>
      </p:sp>
      <p:sp>
        <p:nvSpPr>
          <p:cNvPr id="371" name="object 371"/>
          <p:cNvSpPr/>
          <p:nvPr/>
        </p:nvSpPr>
        <p:spPr>
          <a:xfrm>
            <a:off x="7926514" y="5711145"/>
            <a:ext cx="0" cy="0"/>
          </a:xfrm>
          <a:custGeom>
            <a:avLst/>
            <a:gdLst/>
            <a:ahLst/>
            <a:cxnLst/>
            <a:rect l="l" t="t" r="r" b="b"/>
            <a:pathLst>
              <a:path>
                <a:moveTo>
                  <a:pt x="0" y="0"/>
                </a:moveTo>
                <a:lnTo>
                  <a:pt x="0" y="0"/>
                </a:lnTo>
              </a:path>
            </a:pathLst>
          </a:custGeom>
          <a:ln w="3175">
            <a:solidFill>
              <a:srgbClr val="C1C1C1"/>
            </a:solidFill>
          </a:ln>
        </p:spPr>
        <p:txBody>
          <a:bodyPr wrap="square" lIns="0" tIns="0" rIns="0" bIns="0" rtlCol="0"/>
          <a:lstStyle/>
          <a:p/>
        </p:txBody>
      </p:sp>
      <p:sp>
        <p:nvSpPr>
          <p:cNvPr id="372" name="object 372"/>
          <p:cNvSpPr/>
          <p:nvPr/>
        </p:nvSpPr>
        <p:spPr>
          <a:xfrm>
            <a:off x="12127992" y="5710923"/>
            <a:ext cx="0" cy="481330"/>
          </a:xfrm>
          <a:custGeom>
            <a:avLst/>
            <a:gdLst/>
            <a:ahLst/>
            <a:cxnLst/>
            <a:rect l="l" t="t" r="r" b="b"/>
            <a:pathLst>
              <a:path h="481329">
                <a:moveTo>
                  <a:pt x="0" y="0"/>
                </a:moveTo>
                <a:lnTo>
                  <a:pt x="0" y="481088"/>
                </a:lnTo>
              </a:path>
            </a:pathLst>
          </a:custGeom>
          <a:ln w="9525">
            <a:solidFill>
              <a:srgbClr val="C1C1C1"/>
            </a:solidFill>
          </a:ln>
        </p:spPr>
        <p:txBody>
          <a:bodyPr wrap="square" lIns="0" tIns="0" rIns="0" bIns="0" rtlCol="0"/>
          <a:lstStyle/>
          <a:p/>
        </p:txBody>
      </p:sp>
      <p:sp>
        <p:nvSpPr>
          <p:cNvPr id="373" name="object 373"/>
          <p:cNvSpPr/>
          <p:nvPr/>
        </p:nvSpPr>
        <p:spPr>
          <a:xfrm>
            <a:off x="7916989" y="6006655"/>
            <a:ext cx="5080" cy="5080"/>
          </a:xfrm>
          <a:custGeom>
            <a:avLst/>
            <a:gdLst/>
            <a:ahLst/>
            <a:cxnLst/>
            <a:rect l="l" t="t" r="r" b="b"/>
            <a:pathLst>
              <a:path w="5079" h="5079">
                <a:moveTo>
                  <a:pt x="0" y="4762"/>
                </a:moveTo>
                <a:lnTo>
                  <a:pt x="0" y="12"/>
                </a:lnTo>
                <a:lnTo>
                  <a:pt x="4749" y="0"/>
                </a:lnTo>
                <a:lnTo>
                  <a:pt x="0" y="4762"/>
                </a:lnTo>
                <a:close/>
              </a:path>
            </a:pathLst>
          </a:custGeom>
          <a:solidFill>
            <a:srgbClr val="C1C1C1"/>
          </a:solidFill>
        </p:spPr>
        <p:txBody>
          <a:bodyPr wrap="square" lIns="0" tIns="0" rIns="0" bIns="0" rtlCol="0"/>
          <a:lstStyle/>
          <a:p/>
        </p:txBody>
      </p:sp>
      <p:sp>
        <p:nvSpPr>
          <p:cNvPr id="374" name="object 374"/>
          <p:cNvSpPr/>
          <p:nvPr/>
        </p:nvSpPr>
        <p:spPr>
          <a:xfrm>
            <a:off x="7916989" y="6006655"/>
            <a:ext cx="9525" cy="5080"/>
          </a:xfrm>
          <a:custGeom>
            <a:avLst/>
            <a:gdLst/>
            <a:ahLst/>
            <a:cxnLst/>
            <a:rect l="l" t="t" r="r" b="b"/>
            <a:pathLst>
              <a:path w="9525" h="5079">
                <a:moveTo>
                  <a:pt x="9525" y="4762"/>
                </a:moveTo>
                <a:lnTo>
                  <a:pt x="0" y="4762"/>
                </a:lnTo>
                <a:lnTo>
                  <a:pt x="4749" y="0"/>
                </a:lnTo>
                <a:lnTo>
                  <a:pt x="9525" y="0"/>
                </a:lnTo>
                <a:lnTo>
                  <a:pt x="9525" y="4762"/>
                </a:lnTo>
                <a:close/>
              </a:path>
            </a:pathLst>
          </a:custGeom>
          <a:solidFill>
            <a:srgbClr val="C1C1C1"/>
          </a:solidFill>
        </p:spPr>
        <p:txBody>
          <a:bodyPr wrap="square" lIns="0" tIns="0" rIns="0" bIns="0" rtlCol="0"/>
          <a:lstStyle/>
          <a:p/>
        </p:txBody>
      </p:sp>
      <p:sp>
        <p:nvSpPr>
          <p:cNvPr id="375" name="object 375"/>
          <p:cNvSpPr/>
          <p:nvPr/>
        </p:nvSpPr>
        <p:spPr>
          <a:xfrm>
            <a:off x="6610566" y="6006668"/>
            <a:ext cx="1316355" cy="189865"/>
          </a:xfrm>
          <a:custGeom>
            <a:avLst/>
            <a:gdLst/>
            <a:ahLst/>
            <a:cxnLst/>
            <a:rect l="l" t="t" r="r" b="b"/>
            <a:pathLst>
              <a:path w="1316354" h="189864">
                <a:moveTo>
                  <a:pt x="1315885" y="5168"/>
                </a:moveTo>
                <a:lnTo>
                  <a:pt x="578090" y="5168"/>
                </a:lnTo>
                <a:lnTo>
                  <a:pt x="1306423" y="0"/>
                </a:lnTo>
                <a:lnTo>
                  <a:pt x="1306423" y="4749"/>
                </a:lnTo>
                <a:lnTo>
                  <a:pt x="1315948" y="4749"/>
                </a:lnTo>
                <a:lnTo>
                  <a:pt x="1315885" y="5168"/>
                </a:lnTo>
                <a:close/>
              </a:path>
              <a:path w="1316354" h="189864">
                <a:moveTo>
                  <a:pt x="5105" y="9235"/>
                </a:moveTo>
                <a:lnTo>
                  <a:pt x="5372" y="5168"/>
                </a:lnTo>
                <a:lnTo>
                  <a:pt x="578090" y="5168"/>
                </a:lnTo>
                <a:lnTo>
                  <a:pt x="5105" y="9235"/>
                </a:lnTo>
                <a:close/>
              </a:path>
              <a:path w="1316354" h="189864">
                <a:moveTo>
                  <a:pt x="1307185" y="189611"/>
                </a:moveTo>
                <a:lnTo>
                  <a:pt x="4102" y="14617"/>
                </a:lnTo>
                <a:lnTo>
                  <a:pt x="0" y="10375"/>
                </a:lnTo>
                <a:lnTo>
                  <a:pt x="76" y="9271"/>
                </a:lnTo>
                <a:lnTo>
                  <a:pt x="5105" y="9235"/>
                </a:lnTo>
                <a:lnTo>
                  <a:pt x="4749" y="14655"/>
                </a:lnTo>
                <a:lnTo>
                  <a:pt x="76009" y="14655"/>
                </a:lnTo>
                <a:lnTo>
                  <a:pt x="1311821" y="180619"/>
                </a:lnTo>
                <a:lnTo>
                  <a:pt x="1316240" y="186283"/>
                </a:lnTo>
                <a:lnTo>
                  <a:pt x="1306512" y="186283"/>
                </a:lnTo>
                <a:lnTo>
                  <a:pt x="1307185" y="189611"/>
                </a:lnTo>
                <a:close/>
              </a:path>
            </a:pathLst>
          </a:custGeom>
          <a:solidFill>
            <a:srgbClr val="C1C1C1"/>
          </a:solidFill>
        </p:spPr>
        <p:txBody>
          <a:bodyPr wrap="square" lIns="0" tIns="0" rIns="0" bIns="0" rtlCol="0"/>
          <a:lstStyle/>
          <a:p/>
        </p:txBody>
      </p:sp>
      <p:sp>
        <p:nvSpPr>
          <p:cNvPr id="376" name="object 376"/>
          <p:cNvSpPr/>
          <p:nvPr/>
        </p:nvSpPr>
        <p:spPr>
          <a:xfrm>
            <a:off x="6615315" y="6011836"/>
            <a:ext cx="69850" cy="9525"/>
          </a:xfrm>
          <a:custGeom>
            <a:avLst/>
            <a:gdLst/>
            <a:ahLst/>
            <a:cxnLst/>
            <a:rect l="l" t="t" r="r" b="b"/>
            <a:pathLst>
              <a:path w="69850" h="9525">
                <a:moveTo>
                  <a:pt x="0" y="9486"/>
                </a:moveTo>
                <a:lnTo>
                  <a:pt x="622" y="0"/>
                </a:lnTo>
                <a:lnTo>
                  <a:pt x="69227" y="9207"/>
                </a:lnTo>
                <a:lnTo>
                  <a:pt x="0" y="9486"/>
                </a:lnTo>
                <a:close/>
              </a:path>
            </a:pathLst>
          </a:custGeom>
          <a:solidFill>
            <a:srgbClr val="C1C1C1"/>
          </a:solidFill>
        </p:spPr>
        <p:txBody>
          <a:bodyPr wrap="square" lIns="0" tIns="0" rIns="0" bIns="0" rtlCol="0"/>
          <a:lstStyle/>
          <a:p/>
        </p:txBody>
      </p:sp>
      <p:sp>
        <p:nvSpPr>
          <p:cNvPr id="377" name="object 377"/>
          <p:cNvSpPr/>
          <p:nvPr/>
        </p:nvSpPr>
        <p:spPr>
          <a:xfrm>
            <a:off x="6615938" y="6016440"/>
            <a:ext cx="1310640" cy="0"/>
          </a:xfrm>
          <a:custGeom>
            <a:avLst/>
            <a:gdLst/>
            <a:ahLst/>
            <a:cxnLst/>
            <a:rect l="l" t="t" r="r" b="b"/>
            <a:pathLst>
              <a:path w="1310640">
                <a:moveTo>
                  <a:pt x="0" y="0"/>
                </a:moveTo>
                <a:lnTo>
                  <a:pt x="1310512" y="0"/>
                </a:lnTo>
              </a:path>
            </a:pathLst>
          </a:custGeom>
          <a:ln w="9207">
            <a:solidFill>
              <a:srgbClr val="C1C1C1"/>
            </a:solidFill>
          </a:ln>
        </p:spPr>
        <p:txBody>
          <a:bodyPr wrap="square" lIns="0" tIns="0" rIns="0" bIns="0" rtlCol="0"/>
          <a:lstStyle/>
          <a:p/>
        </p:txBody>
      </p:sp>
      <p:sp>
        <p:nvSpPr>
          <p:cNvPr id="378" name="object 378"/>
          <p:cNvSpPr/>
          <p:nvPr/>
        </p:nvSpPr>
        <p:spPr>
          <a:xfrm>
            <a:off x="6615315" y="6021184"/>
            <a:ext cx="71755" cy="0"/>
          </a:xfrm>
          <a:custGeom>
            <a:avLst/>
            <a:gdLst/>
            <a:ahLst/>
            <a:cxnLst/>
            <a:rect l="l" t="t" r="r" b="b"/>
            <a:pathLst>
              <a:path w="71754">
                <a:moveTo>
                  <a:pt x="0" y="0"/>
                </a:moveTo>
                <a:lnTo>
                  <a:pt x="71259" y="0"/>
                </a:lnTo>
              </a:path>
            </a:pathLst>
          </a:custGeom>
          <a:ln w="3175">
            <a:solidFill>
              <a:srgbClr val="C1C1C1"/>
            </a:solidFill>
          </a:ln>
        </p:spPr>
        <p:txBody>
          <a:bodyPr wrap="square" lIns="0" tIns="0" rIns="0" bIns="0" rtlCol="0"/>
          <a:lstStyle/>
          <a:p/>
        </p:txBody>
      </p:sp>
      <p:sp>
        <p:nvSpPr>
          <p:cNvPr id="379" name="object 379"/>
          <p:cNvSpPr/>
          <p:nvPr/>
        </p:nvSpPr>
        <p:spPr>
          <a:xfrm>
            <a:off x="12123229" y="6191294"/>
            <a:ext cx="0" cy="0"/>
          </a:xfrm>
          <a:custGeom>
            <a:avLst/>
            <a:gdLst/>
            <a:ahLst/>
            <a:cxnLst/>
            <a:rect l="l" t="t" r="r" b="b"/>
            <a:pathLst>
              <a:path>
                <a:moveTo>
                  <a:pt x="0" y="0"/>
                </a:moveTo>
                <a:lnTo>
                  <a:pt x="0" y="0"/>
                </a:lnTo>
              </a:path>
            </a:pathLst>
          </a:custGeom>
          <a:ln w="3175">
            <a:solidFill>
              <a:srgbClr val="C1C1C1"/>
            </a:solidFill>
          </a:ln>
        </p:spPr>
        <p:txBody>
          <a:bodyPr wrap="square" lIns="0" tIns="0" rIns="0" bIns="0" rtlCol="0"/>
          <a:lstStyle/>
          <a:p/>
        </p:txBody>
      </p:sp>
      <p:sp>
        <p:nvSpPr>
          <p:cNvPr id="380" name="object 380"/>
          <p:cNvSpPr/>
          <p:nvPr/>
        </p:nvSpPr>
        <p:spPr>
          <a:xfrm>
            <a:off x="12114059" y="6191516"/>
            <a:ext cx="19050" cy="45720"/>
          </a:xfrm>
          <a:custGeom>
            <a:avLst/>
            <a:gdLst/>
            <a:ahLst/>
            <a:cxnLst/>
            <a:rect l="l" t="t" r="r" b="b"/>
            <a:pathLst>
              <a:path w="19050" h="45720">
                <a:moveTo>
                  <a:pt x="0" y="45491"/>
                </a:moveTo>
                <a:lnTo>
                  <a:pt x="9169" y="0"/>
                </a:lnTo>
                <a:lnTo>
                  <a:pt x="9169" y="495"/>
                </a:lnTo>
                <a:lnTo>
                  <a:pt x="18694" y="495"/>
                </a:lnTo>
                <a:lnTo>
                  <a:pt x="18605" y="1435"/>
                </a:lnTo>
                <a:lnTo>
                  <a:pt x="9867" y="44691"/>
                </a:lnTo>
                <a:lnTo>
                  <a:pt x="533" y="44691"/>
                </a:lnTo>
                <a:lnTo>
                  <a:pt x="0" y="45491"/>
                </a:lnTo>
                <a:close/>
              </a:path>
            </a:pathLst>
          </a:custGeom>
          <a:solidFill>
            <a:srgbClr val="C1C1C1"/>
          </a:solidFill>
        </p:spPr>
        <p:txBody>
          <a:bodyPr wrap="square" lIns="0" tIns="0" rIns="0" bIns="0" rtlCol="0"/>
          <a:lstStyle/>
          <a:p/>
        </p:txBody>
      </p:sp>
      <p:sp>
        <p:nvSpPr>
          <p:cNvPr id="381" name="object 381"/>
          <p:cNvSpPr/>
          <p:nvPr/>
        </p:nvSpPr>
        <p:spPr>
          <a:xfrm>
            <a:off x="7917078" y="6192951"/>
            <a:ext cx="4445" cy="3810"/>
          </a:xfrm>
          <a:custGeom>
            <a:avLst/>
            <a:gdLst/>
            <a:ahLst/>
            <a:cxnLst/>
            <a:rect l="l" t="t" r="r" b="b"/>
            <a:pathLst>
              <a:path w="4445" h="3810">
                <a:moveTo>
                  <a:pt x="4038" y="3784"/>
                </a:moveTo>
                <a:lnTo>
                  <a:pt x="673" y="3327"/>
                </a:lnTo>
                <a:lnTo>
                  <a:pt x="0" y="0"/>
                </a:lnTo>
                <a:lnTo>
                  <a:pt x="4038" y="3784"/>
                </a:lnTo>
                <a:close/>
              </a:path>
            </a:pathLst>
          </a:custGeom>
          <a:solidFill>
            <a:srgbClr val="C1C1C1"/>
          </a:solidFill>
        </p:spPr>
        <p:txBody>
          <a:bodyPr wrap="square" lIns="0" tIns="0" rIns="0" bIns="0" rtlCol="0"/>
          <a:lstStyle/>
          <a:p/>
        </p:txBody>
      </p:sp>
      <p:sp>
        <p:nvSpPr>
          <p:cNvPr id="382" name="object 382"/>
          <p:cNvSpPr/>
          <p:nvPr/>
        </p:nvSpPr>
        <p:spPr>
          <a:xfrm>
            <a:off x="7917078" y="6192951"/>
            <a:ext cx="10795" cy="3810"/>
          </a:xfrm>
          <a:custGeom>
            <a:avLst/>
            <a:gdLst/>
            <a:ahLst/>
            <a:cxnLst/>
            <a:rect l="l" t="t" r="r" b="b"/>
            <a:pathLst>
              <a:path w="10795" h="3810">
                <a:moveTo>
                  <a:pt x="10490" y="3784"/>
                </a:moveTo>
                <a:lnTo>
                  <a:pt x="4038" y="3784"/>
                </a:lnTo>
                <a:lnTo>
                  <a:pt x="0" y="0"/>
                </a:lnTo>
                <a:lnTo>
                  <a:pt x="9728" y="0"/>
                </a:lnTo>
                <a:lnTo>
                  <a:pt x="10490" y="3784"/>
                </a:lnTo>
                <a:close/>
              </a:path>
            </a:pathLst>
          </a:custGeom>
          <a:solidFill>
            <a:srgbClr val="C1C1C1"/>
          </a:solidFill>
        </p:spPr>
        <p:txBody>
          <a:bodyPr wrap="square" lIns="0" tIns="0" rIns="0" bIns="0" rtlCol="0"/>
          <a:lstStyle/>
          <a:p/>
        </p:txBody>
      </p:sp>
      <p:sp>
        <p:nvSpPr>
          <p:cNvPr id="383" name="object 383"/>
          <p:cNvSpPr/>
          <p:nvPr/>
        </p:nvSpPr>
        <p:spPr>
          <a:xfrm>
            <a:off x="7917751" y="6196279"/>
            <a:ext cx="4137660" cy="121285"/>
          </a:xfrm>
          <a:custGeom>
            <a:avLst/>
            <a:gdLst/>
            <a:ahLst/>
            <a:cxnLst/>
            <a:rect l="l" t="t" r="r" b="b"/>
            <a:pathLst>
              <a:path w="4137659" h="121285">
                <a:moveTo>
                  <a:pt x="4089844" y="120891"/>
                </a:moveTo>
                <a:lnTo>
                  <a:pt x="123456" y="120802"/>
                </a:lnTo>
                <a:lnTo>
                  <a:pt x="76568" y="111340"/>
                </a:lnTo>
                <a:lnTo>
                  <a:pt x="36575" y="84810"/>
                </a:lnTo>
                <a:lnTo>
                  <a:pt x="9499" y="45250"/>
                </a:lnTo>
                <a:lnTo>
                  <a:pt x="0" y="0"/>
                </a:lnTo>
                <a:lnTo>
                  <a:pt x="3365" y="457"/>
                </a:lnTo>
                <a:lnTo>
                  <a:pt x="9817" y="457"/>
                </a:lnTo>
                <a:lnTo>
                  <a:pt x="17779" y="39928"/>
                </a:lnTo>
                <a:lnTo>
                  <a:pt x="17399" y="39928"/>
                </a:lnTo>
                <a:lnTo>
                  <a:pt x="18122" y="41655"/>
                </a:lnTo>
                <a:lnTo>
                  <a:pt x="18567" y="41655"/>
                </a:lnTo>
                <a:lnTo>
                  <a:pt x="42316" y="76911"/>
                </a:lnTo>
                <a:lnTo>
                  <a:pt x="41909" y="76911"/>
                </a:lnTo>
                <a:lnTo>
                  <a:pt x="43192" y="78206"/>
                </a:lnTo>
                <a:lnTo>
                  <a:pt x="43827" y="78206"/>
                </a:lnTo>
                <a:lnTo>
                  <a:pt x="79095" y="101993"/>
                </a:lnTo>
                <a:lnTo>
                  <a:pt x="78447" y="101993"/>
                </a:lnTo>
                <a:lnTo>
                  <a:pt x="80175" y="102717"/>
                </a:lnTo>
                <a:lnTo>
                  <a:pt x="82029" y="102717"/>
                </a:lnTo>
                <a:lnTo>
                  <a:pt x="124891" y="111366"/>
                </a:lnTo>
                <a:lnTo>
                  <a:pt x="124396" y="111366"/>
                </a:lnTo>
                <a:lnTo>
                  <a:pt x="4137101" y="111455"/>
                </a:lnTo>
                <a:lnTo>
                  <a:pt x="4090784" y="120802"/>
                </a:lnTo>
                <a:lnTo>
                  <a:pt x="4089844" y="120891"/>
                </a:lnTo>
                <a:close/>
              </a:path>
            </a:pathLst>
          </a:custGeom>
          <a:solidFill>
            <a:srgbClr val="C1C1C1"/>
          </a:solidFill>
        </p:spPr>
        <p:txBody>
          <a:bodyPr wrap="square" lIns="0" tIns="0" rIns="0" bIns="0" rtlCol="0"/>
          <a:lstStyle/>
          <a:p/>
        </p:txBody>
      </p:sp>
      <p:sp>
        <p:nvSpPr>
          <p:cNvPr id="384" name="object 384"/>
          <p:cNvSpPr/>
          <p:nvPr/>
        </p:nvSpPr>
        <p:spPr>
          <a:xfrm>
            <a:off x="7935150" y="6236208"/>
            <a:ext cx="1270" cy="1905"/>
          </a:xfrm>
          <a:custGeom>
            <a:avLst/>
            <a:gdLst/>
            <a:ahLst/>
            <a:cxnLst/>
            <a:rect l="l" t="t" r="r" b="b"/>
            <a:pathLst>
              <a:path w="1270" h="1904">
                <a:moveTo>
                  <a:pt x="723" y="1727"/>
                </a:moveTo>
                <a:lnTo>
                  <a:pt x="0" y="0"/>
                </a:lnTo>
                <a:lnTo>
                  <a:pt x="533" y="800"/>
                </a:lnTo>
                <a:lnTo>
                  <a:pt x="723" y="1727"/>
                </a:lnTo>
                <a:close/>
              </a:path>
            </a:pathLst>
          </a:custGeom>
          <a:solidFill>
            <a:srgbClr val="C1C1C1"/>
          </a:solidFill>
        </p:spPr>
        <p:txBody>
          <a:bodyPr wrap="square" lIns="0" tIns="0" rIns="0" bIns="0" rtlCol="0"/>
          <a:lstStyle/>
          <a:p/>
        </p:txBody>
      </p:sp>
      <p:sp>
        <p:nvSpPr>
          <p:cNvPr id="385" name="object 385"/>
          <p:cNvSpPr/>
          <p:nvPr/>
        </p:nvSpPr>
        <p:spPr>
          <a:xfrm>
            <a:off x="7935150" y="6236208"/>
            <a:ext cx="635" cy="1270"/>
          </a:xfrm>
          <a:custGeom>
            <a:avLst/>
            <a:gdLst/>
            <a:ahLst/>
            <a:cxnLst/>
            <a:rect l="l" t="t" r="r" b="b"/>
            <a:pathLst>
              <a:path w="634" h="1270">
                <a:moveTo>
                  <a:pt x="533" y="800"/>
                </a:moveTo>
                <a:lnTo>
                  <a:pt x="0" y="0"/>
                </a:lnTo>
                <a:lnTo>
                  <a:pt x="380" y="0"/>
                </a:lnTo>
                <a:lnTo>
                  <a:pt x="533" y="800"/>
                </a:lnTo>
                <a:close/>
              </a:path>
            </a:pathLst>
          </a:custGeom>
          <a:solidFill>
            <a:srgbClr val="C1C1C1"/>
          </a:solidFill>
        </p:spPr>
        <p:txBody>
          <a:bodyPr wrap="square" lIns="0" tIns="0" rIns="0" bIns="0" rtlCol="0"/>
          <a:lstStyle/>
          <a:p/>
        </p:txBody>
      </p:sp>
      <p:sp>
        <p:nvSpPr>
          <p:cNvPr id="386" name="object 386"/>
          <p:cNvSpPr/>
          <p:nvPr/>
        </p:nvSpPr>
        <p:spPr>
          <a:xfrm>
            <a:off x="12113869" y="6236208"/>
            <a:ext cx="1270" cy="1905"/>
          </a:xfrm>
          <a:custGeom>
            <a:avLst/>
            <a:gdLst/>
            <a:ahLst/>
            <a:cxnLst/>
            <a:rect l="l" t="t" r="r" b="b"/>
            <a:pathLst>
              <a:path w="1270" h="1904">
                <a:moveTo>
                  <a:pt x="0" y="1727"/>
                </a:moveTo>
                <a:lnTo>
                  <a:pt x="190" y="800"/>
                </a:lnTo>
                <a:lnTo>
                  <a:pt x="723" y="0"/>
                </a:lnTo>
                <a:lnTo>
                  <a:pt x="0" y="1727"/>
                </a:lnTo>
                <a:close/>
              </a:path>
            </a:pathLst>
          </a:custGeom>
          <a:solidFill>
            <a:srgbClr val="C1C1C1"/>
          </a:solidFill>
        </p:spPr>
        <p:txBody>
          <a:bodyPr wrap="square" lIns="0" tIns="0" rIns="0" bIns="0" rtlCol="0"/>
          <a:lstStyle/>
          <a:p/>
        </p:txBody>
      </p:sp>
      <p:sp>
        <p:nvSpPr>
          <p:cNvPr id="387" name="object 387"/>
          <p:cNvSpPr/>
          <p:nvPr/>
        </p:nvSpPr>
        <p:spPr>
          <a:xfrm>
            <a:off x="12113869" y="6237071"/>
            <a:ext cx="10160" cy="0"/>
          </a:xfrm>
          <a:custGeom>
            <a:avLst/>
            <a:gdLst/>
            <a:ahLst/>
            <a:cxnLst/>
            <a:rect l="l" t="t" r="r" b="b"/>
            <a:pathLst>
              <a:path w="10159">
                <a:moveTo>
                  <a:pt x="0" y="0"/>
                </a:moveTo>
                <a:lnTo>
                  <a:pt x="10058" y="0"/>
                </a:lnTo>
              </a:path>
            </a:pathLst>
          </a:custGeom>
          <a:ln w="3175">
            <a:solidFill>
              <a:srgbClr val="C1C1C1"/>
            </a:solidFill>
          </a:ln>
        </p:spPr>
        <p:txBody>
          <a:bodyPr wrap="square" lIns="0" tIns="0" rIns="0" bIns="0" rtlCol="0"/>
          <a:lstStyle/>
          <a:p/>
        </p:txBody>
      </p:sp>
      <p:sp>
        <p:nvSpPr>
          <p:cNvPr id="388" name="object 388"/>
          <p:cNvSpPr/>
          <p:nvPr/>
        </p:nvSpPr>
        <p:spPr>
          <a:xfrm>
            <a:off x="7935683" y="6237008"/>
            <a:ext cx="635" cy="1270"/>
          </a:xfrm>
          <a:custGeom>
            <a:avLst/>
            <a:gdLst/>
            <a:ahLst/>
            <a:cxnLst/>
            <a:rect l="l" t="t" r="r" b="b"/>
            <a:pathLst>
              <a:path w="634" h="1270">
                <a:moveTo>
                  <a:pt x="635" y="927"/>
                </a:moveTo>
                <a:lnTo>
                  <a:pt x="190" y="927"/>
                </a:lnTo>
                <a:lnTo>
                  <a:pt x="0" y="0"/>
                </a:lnTo>
                <a:lnTo>
                  <a:pt x="635" y="927"/>
                </a:lnTo>
                <a:close/>
              </a:path>
            </a:pathLst>
          </a:custGeom>
          <a:solidFill>
            <a:srgbClr val="C1C1C1"/>
          </a:solidFill>
        </p:spPr>
        <p:txBody>
          <a:bodyPr wrap="square" lIns="0" tIns="0" rIns="0" bIns="0" rtlCol="0"/>
          <a:lstStyle/>
          <a:p/>
        </p:txBody>
      </p:sp>
      <p:sp>
        <p:nvSpPr>
          <p:cNvPr id="389" name="object 389"/>
          <p:cNvSpPr/>
          <p:nvPr/>
        </p:nvSpPr>
        <p:spPr>
          <a:xfrm>
            <a:off x="12089333" y="6237008"/>
            <a:ext cx="34290" cy="36830"/>
          </a:xfrm>
          <a:custGeom>
            <a:avLst/>
            <a:gdLst/>
            <a:ahLst/>
            <a:cxnLst/>
            <a:rect l="l" t="t" r="r" b="b"/>
            <a:pathLst>
              <a:path w="34290" h="36829">
                <a:moveTo>
                  <a:pt x="0" y="36690"/>
                </a:moveTo>
                <a:lnTo>
                  <a:pt x="24726" y="0"/>
                </a:lnTo>
                <a:lnTo>
                  <a:pt x="24536" y="927"/>
                </a:lnTo>
                <a:lnTo>
                  <a:pt x="34251" y="927"/>
                </a:lnTo>
                <a:lnTo>
                  <a:pt x="33870" y="2806"/>
                </a:lnTo>
                <a:lnTo>
                  <a:pt x="33604" y="3708"/>
                </a:lnTo>
                <a:lnTo>
                  <a:pt x="33159" y="4521"/>
                </a:lnTo>
                <a:lnTo>
                  <a:pt x="11823" y="36182"/>
                </a:lnTo>
                <a:lnTo>
                  <a:pt x="749" y="36182"/>
                </a:lnTo>
                <a:lnTo>
                  <a:pt x="0" y="36690"/>
                </a:lnTo>
                <a:close/>
              </a:path>
            </a:pathLst>
          </a:custGeom>
          <a:solidFill>
            <a:srgbClr val="C1C1C1"/>
          </a:solidFill>
        </p:spPr>
        <p:txBody>
          <a:bodyPr wrap="square" lIns="0" tIns="0" rIns="0" bIns="0" rtlCol="0"/>
          <a:lstStyle/>
          <a:p/>
        </p:txBody>
      </p:sp>
      <p:sp>
        <p:nvSpPr>
          <p:cNvPr id="390" name="object 390"/>
          <p:cNvSpPr/>
          <p:nvPr/>
        </p:nvSpPr>
        <p:spPr>
          <a:xfrm>
            <a:off x="7959661" y="6273190"/>
            <a:ext cx="1270" cy="1905"/>
          </a:xfrm>
          <a:custGeom>
            <a:avLst/>
            <a:gdLst/>
            <a:ahLst/>
            <a:cxnLst/>
            <a:rect l="l" t="t" r="r" b="b"/>
            <a:pathLst>
              <a:path w="1270" h="1904">
                <a:moveTo>
                  <a:pt x="1282" y="1295"/>
                </a:moveTo>
                <a:lnTo>
                  <a:pt x="0" y="0"/>
                </a:lnTo>
                <a:lnTo>
                  <a:pt x="749" y="508"/>
                </a:lnTo>
                <a:lnTo>
                  <a:pt x="1282" y="1295"/>
                </a:lnTo>
                <a:close/>
              </a:path>
            </a:pathLst>
          </a:custGeom>
          <a:solidFill>
            <a:srgbClr val="C1C1C1"/>
          </a:solidFill>
        </p:spPr>
        <p:txBody>
          <a:bodyPr wrap="square" lIns="0" tIns="0" rIns="0" bIns="0" rtlCol="0"/>
          <a:lstStyle/>
          <a:p/>
        </p:txBody>
      </p:sp>
      <p:sp>
        <p:nvSpPr>
          <p:cNvPr id="391" name="object 391"/>
          <p:cNvSpPr/>
          <p:nvPr/>
        </p:nvSpPr>
        <p:spPr>
          <a:xfrm>
            <a:off x="7959661" y="6273190"/>
            <a:ext cx="1270" cy="635"/>
          </a:xfrm>
          <a:custGeom>
            <a:avLst/>
            <a:gdLst/>
            <a:ahLst/>
            <a:cxnLst/>
            <a:rect l="l" t="t" r="r" b="b"/>
            <a:pathLst>
              <a:path w="1270" h="635">
                <a:moveTo>
                  <a:pt x="749" y="508"/>
                </a:moveTo>
                <a:lnTo>
                  <a:pt x="0" y="0"/>
                </a:lnTo>
                <a:lnTo>
                  <a:pt x="406" y="0"/>
                </a:lnTo>
                <a:lnTo>
                  <a:pt x="749" y="508"/>
                </a:lnTo>
                <a:close/>
              </a:path>
            </a:pathLst>
          </a:custGeom>
          <a:solidFill>
            <a:srgbClr val="C1C1C1"/>
          </a:solidFill>
        </p:spPr>
        <p:txBody>
          <a:bodyPr wrap="square" lIns="0" tIns="0" rIns="0" bIns="0" rtlCol="0"/>
          <a:lstStyle/>
          <a:p/>
        </p:txBody>
      </p:sp>
      <p:sp>
        <p:nvSpPr>
          <p:cNvPr id="392" name="object 392"/>
          <p:cNvSpPr/>
          <p:nvPr/>
        </p:nvSpPr>
        <p:spPr>
          <a:xfrm>
            <a:off x="12088800" y="6273190"/>
            <a:ext cx="1270" cy="1905"/>
          </a:xfrm>
          <a:custGeom>
            <a:avLst/>
            <a:gdLst/>
            <a:ahLst/>
            <a:cxnLst/>
            <a:rect l="l" t="t" r="r" b="b"/>
            <a:pathLst>
              <a:path w="1270" h="1904">
                <a:moveTo>
                  <a:pt x="0" y="1295"/>
                </a:moveTo>
                <a:lnTo>
                  <a:pt x="533" y="508"/>
                </a:lnTo>
                <a:lnTo>
                  <a:pt x="1282" y="0"/>
                </a:lnTo>
                <a:lnTo>
                  <a:pt x="0" y="1295"/>
                </a:lnTo>
                <a:close/>
              </a:path>
            </a:pathLst>
          </a:custGeom>
          <a:solidFill>
            <a:srgbClr val="C1C1C1"/>
          </a:solidFill>
        </p:spPr>
        <p:txBody>
          <a:bodyPr wrap="square" lIns="0" tIns="0" rIns="0" bIns="0" rtlCol="0"/>
          <a:lstStyle/>
          <a:p/>
        </p:txBody>
      </p:sp>
      <p:sp>
        <p:nvSpPr>
          <p:cNvPr id="393" name="object 393"/>
          <p:cNvSpPr/>
          <p:nvPr/>
        </p:nvSpPr>
        <p:spPr>
          <a:xfrm>
            <a:off x="12088800" y="6273190"/>
            <a:ext cx="12700" cy="1905"/>
          </a:xfrm>
          <a:custGeom>
            <a:avLst/>
            <a:gdLst/>
            <a:ahLst/>
            <a:cxnLst/>
            <a:rect l="l" t="t" r="r" b="b"/>
            <a:pathLst>
              <a:path w="12700" h="1904">
                <a:moveTo>
                  <a:pt x="11480" y="1295"/>
                </a:moveTo>
                <a:lnTo>
                  <a:pt x="0" y="1295"/>
                </a:lnTo>
                <a:lnTo>
                  <a:pt x="1282" y="0"/>
                </a:lnTo>
                <a:lnTo>
                  <a:pt x="12357" y="0"/>
                </a:lnTo>
                <a:lnTo>
                  <a:pt x="11480" y="1295"/>
                </a:lnTo>
                <a:close/>
              </a:path>
            </a:pathLst>
          </a:custGeom>
          <a:solidFill>
            <a:srgbClr val="C1C1C1"/>
          </a:solidFill>
        </p:spPr>
        <p:txBody>
          <a:bodyPr wrap="square" lIns="0" tIns="0" rIns="0" bIns="0" rtlCol="0"/>
          <a:lstStyle/>
          <a:p/>
        </p:txBody>
      </p:sp>
      <p:sp>
        <p:nvSpPr>
          <p:cNvPr id="394" name="object 394"/>
          <p:cNvSpPr/>
          <p:nvPr/>
        </p:nvSpPr>
        <p:spPr>
          <a:xfrm>
            <a:off x="7960411" y="6273698"/>
            <a:ext cx="1270" cy="1270"/>
          </a:xfrm>
          <a:custGeom>
            <a:avLst/>
            <a:gdLst/>
            <a:ahLst/>
            <a:cxnLst/>
            <a:rect l="l" t="t" r="r" b="b"/>
            <a:pathLst>
              <a:path w="1270" h="1270">
                <a:moveTo>
                  <a:pt x="1168" y="787"/>
                </a:moveTo>
                <a:lnTo>
                  <a:pt x="533" y="787"/>
                </a:lnTo>
                <a:lnTo>
                  <a:pt x="0" y="0"/>
                </a:lnTo>
                <a:lnTo>
                  <a:pt x="1168" y="787"/>
                </a:lnTo>
                <a:close/>
              </a:path>
            </a:pathLst>
          </a:custGeom>
          <a:solidFill>
            <a:srgbClr val="C1C1C1"/>
          </a:solidFill>
        </p:spPr>
        <p:txBody>
          <a:bodyPr wrap="square" lIns="0" tIns="0" rIns="0" bIns="0" rtlCol="0"/>
          <a:lstStyle/>
          <a:p/>
        </p:txBody>
      </p:sp>
      <p:sp>
        <p:nvSpPr>
          <p:cNvPr id="395" name="object 395"/>
          <p:cNvSpPr/>
          <p:nvPr/>
        </p:nvSpPr>
        <p:spPr>
          <a:xfrm>
            <a:off x="12052604" y="6273698"/>
            <a:ext cx="48260" cy="24765"/>
          </a:xfrm>
          <a:custGeom>
            <a:avLst/>
            <a:gdLst/>
            <a:ahLst/>
            <a:cxnLst/>
            <a:rect l="l" t="t" r="r" b="b"/>
            <a:pathLst>
              <a:path w="48259" h="24764">
                <a:moveTo>
                  <a:pt x="0" y="24764"/>
                </a:moveTo>
                <a:lnTo>
                  <a:pt x="36728" y="0"/>
                </a:lnTo>
                <a:lnTo>
                  <a:pt x="36195" y="787"/>
                </a:lnTo>
                <a:lnTo>
                  <a:pt x="47675" y="787"/>
                </a:lnTo>
                <a:lnTo>
                  <a:pt x="44094" y="6108"/>
                </a:lnTo>
                <a:lnTo>
                  <a:pt x="43510" y="6807"/>
                </a:lnTo>
                <a:lnTo>
                  <a:pt x="42811" y="7391"/>
                </a:lnTo>
                <a:lnTo>
                  <a:pt x="17322" y="24574"/>
                </a:lnTo>
                <a:lnTo>
                  <a:pt x="939" y="24574"/>
                </a:lnTo>
                <a:lnTo>
                  <a:pt x="0" y="24764"/>
                </a:lnTo>
                <a:close/>
              </a:path>
            </a:pathLst>
          </a:custGeom>
          <a:solidFill>
            <a:srgbClr val="C1C1C1"/>
          </a:solidFill>
        </p:spPr>
        <p:txBody>
          <a:bodyPr wrap="square" lIns="0" tIns="0" rIns="0" bIns="0" rtlCol="0"/>
          <a:lstStyle/>
          <a:p/>
        </p:txBody>
      </p:sp>
      <p:sp>
        <p:nvSpPr>
          <p:cNvPr id="396" name="object 396"/>
          <p:cNvSpPr/>
          <p:nvPr/>
        </p:nvSpPr>
        <p:spPr>
          <a:xfrm>
            <a:off x="7996199" y="6298272"/>
            <a:ext cx="1905" cy="1270"/>
          </a:xfrm>
          <a:custGeom>
            <a:avLst/>
            <a:gdLst/>
            <a:ahLst/>
            <a:cxnLst/>
            <a:rect l="l" t="t" r="r" b="b"/>
            <a:pathLst>
              <a:path w="1904" h="1270">
                <a:moveTo>
                  <a:pt x="1727" y="723"/>
                </a:moveTo>
                <a:lnTo>
                  <a:pt x="0" y="0"/>
                </a:lnTo>
                <a:lnTo>
                  <a:pt x="927" y="190"/>
                </a:lnTo>
                <a:lnTo>
                  <a:pt x="1727" y="723"/>
                </a:lnTo>
                <a:close/>
              </a:path>
            </a:pathLst>
          </a:custGeom>
          <a:solidFill>
            <a:srgbClr val="C1C1C1"/>
          </a:solidFill>
        </p:spPr>
        <p:txBody>
          <a:bodyPr wrap="square" lIns="0" tIns="0" rIns="0" bIns="0" rtlCol="0"/>
          <a:lstStyle/>
          <a:p/>
        </p:txBody>
      </p:sp>
      <p:sp>
        <p:nvSpPr>
          <p:cNvPr id="397" name="object 397"/>
          <p:cNvSpPr/>
          <p:nvPr/>
        </p:nvSpPr>
        <p:spPr>
          <a:xfrm>
            <a:off x="7996199" y="6298272"/>
            <a:ext cx="1270" cy="635"/>
          </a:xfrm>
          <a:custGeom>
            <a:avLst/>
            <a:gdLst/>
            <a:ahLst/>
            <a:cxnLst/>
            <a:rect l="l" t="t" r="r" b="b"/>
            <a:pathLst>
              <a:path w="1270" h="635">
                <a:moveTo>
                  <a:pt x="927" y="190"/>
                </a:moveTo>
                <a:lnTo>
                  <a:pt x="0" y="0"/>
                </a:lnTo>
                <a:lnTo>
                  <a:pt x="647" y="0"/>
                </a:lnTo>
                <a:lnTo>
                  <a:pt x="927" y="190"/>
                </a:lnTo>
                <a:close/>
              </a:path>
            </a:pathLst>
          </a:custGeom>
          <a:solidFill>
            <a:srgbClr val="C1C1C1"/>
          </a:solidFill>
        </p:spPr>
        <p:txBody>
          <a:bodyPr wrap="square" lIns="0" tIns="0" rIns="0" bIns="0" rtlCol="0"/>
          <a:lstStyle/>
          <a:p/>
        </p:txBody>
      </p:sp>
      <p:sp>
        <p:nvSpPr>
          <p:cNvPr id="398" name="object 398"/>
          <p:cNvSpPr/>
          <p:nvPr/>
        </p:nvSpPr>
        <p:spPr>
          <a:xfrm>
            <a:off x="12051817" y="6298272"/>
            <a:ext cx="1905" cy="1270"/>
          </a:xfrm>
          <a:custGeom>
            <a:avLst/>
            <a:gdLst/>
            <a:ahLst/>
            <a:cxnLst/>
            <a:rect l="l" t="t" r="r" b="b"/>
            <a:pathLst>
              <a:path w="1904" h="1270">
                <a:moveTo>
                  <a:pt x="0" y="723"/>
                </a:moveTo>
                <a:lnTo>
                  <a:pt x="787" y="190"/>
                </a:lnTo>
                <a:lnTo>
                  <a:pt x="1727" y="0"/>
                </a:lnTo>
                <a:lnTo>
                  <a:pt x="0" y="723"/>
                </a:lnTo>
                <a:close/>
              </a:path>
            </a:pathLst>
          </a:custGeom>
          <a:solidFill>
            <a:srgbClr val="C1C1C1"/>
          </a:solidFill>
        </p:spPr>
        <p:txBody>
          <a:bodyPr wrap="square" lIns="0" tIns="0" rIns="0" bIns="0" rtlCol="0"/>
          <a:lstStyle/>
          <a:p/>
        </p:txBody>
      </p:sp>
      <p:sp>
        <p:nvSpPr>
          <p:cNvPr id="399" name="object 399"/>
          <p:cNvSpPr/>
          <p:nvPr/>
        </p:nvSpPr>
        <p:spPr>
          <a:xfrm>
            <a:off x="12051817" y="6298634"/>
            <a:ext cx="18415" cy="0"/>
          </a:xfrm>
          <a:custGeom>
            <a:avLst/>
            <a:gdLst/>
            <a:ahLst/>
            <a:cxnLst/>
            <a:rect l="l" t="t" r="r" b="b"/>
            <a:pathLst>
              <a:path w="18415">
                <a:moveTo>
                  <a:pt x="0" y="0"/>
                </a:moveTo>
                <a:lnTo>
                  <a:pt x="18110" y="0"/>
                </a:lnTo>
              </a:path>
            </a:pathLst>
          </a:custGeom>
          <a:ln w="3175">
            <a:solidFill>
              <a:srgbClr val="C1C1C1"/>
            </a:solidFill>
          </a:ln>
        </p:spPr>
        <p:txBody>
          <a:bodyPr wrap="square" lIns="0" tIns="0" rIns="0" bIns="0" rtlCol="0"/>
          <a:lstStyle/>
          <a:p/>
        </p:txBody>
      </p:sp>
      <p:sp>
        <p:nvSpPr>
          <p:cNvPr id="400" name="object 400"/>
          <p:cNvSpPr/>
          <p:nvPr/>
        </p:nvSpPr>
        <p:spPr>
          <a:xfrm>
            <a:off x="7997126" y="6298463"/>
            <a:ext cx="3175" cy="635"/>
          </a:xfrm>
          <a:custGeom>
            <a:avLst/>
            <a:gdLst/>
            <a:ahLst/>
            <a:cxnLst/>
            <a:rect l="l" t="t" r="r" b="b"/>
            <a:pathLst>
              <a:path w="3175" h="635">
                <a:moveTo>
                  <a:pt x="2654" y="533"/>
                </a:moveTo>
                <a:lnTo>
                  <a:pt x="800" y="533"/>
                </a:lnTo>
                <a:lnTo>
                  <a:pt x="0" y="0"/>
                </a:lnTo>
                <a:lnTo>
                  <a:pt x="2654" y="533"/>
                </a:lnTo>
                <a:close/>
              </a:path>
            </a:pathLst>
          </a:custGeom>
          <a:solidFill>
            <a:srgbClr val="C1C1C1"/>
          </a:solidFill>
        </p:spPr>
        <p:txBody>
          <a:bodyPr wrap="square" lIns="0" tIns="0" rIns="0" bIns="0" rtlCol="0"/>
          <a:lstStyle/>
          <a:p/>
        </p:txBody>
      </p:sp>
      <p:sp>
        <p:nvSpPr>
          <p:cNvPr id="401" name="object 401"/>
          <p:cNvSpPr/>
          <p:nvPr/>
        </p:nvSpPr>
        <p:spPr>
          <a:xfrm>
            <a:off x="12006656" y="6298463"/>
            <a:ext cx="62230" cy="9525"/>
          </a:xfrm>
          <a:custGeom>
            <a:avLst/>
            <a:gdLst/>
            <a:ahLst/>
            <a:cxnLst/>
            <a:rect l="l" t="t" r="r" b="b"/>
            <a:pathLst>
              <a:path w="62229" h="9525">
                <a:moveTo>
                  <a:pt x="0" y="9271"/>
                </a:moveTo>
                <a:lnTo>
                  <a:pt x="939" y="9182"/>
                </a:lnTo>
                <a:lnTo>
                  <a:pt x="444" y="9182"/>
                </a:lnTo>
                <a:lnTo>
                  <a:pt x="45948" y="0"/>
                </a:lnTo>
                <a:lnTo>
                  <a:pt x="45161" y="533"/>
                </a:lnTo>
                <a:lnTo>
                  <a:pt x="62191" y="533"/>
                </a:lnTo>
                <a:lnTo>
                  <a:pt x="50482" y="8432"/>
                </a:lnTo>
                <a:lnTo>
                  <a:pt x="49669" y="8877"/>
                </a:lnTo>
                <a:lnTo>
                  <a:pt x="48641" y="9182"/>
                </a:lnTo>
                <a:lnTo>
                  <a:pt x="0" y="9271"/>
                </a:lnTo>
                <a:close/>
              </a:path>
            </a:pathLst>
          </a:custGeom>
          <a:solidFill>
            <a:srgbClr val="C1C1C1"/>
          </a:solidFill>
        </p:spPr>
        <p:txBody>
          <a:bodyPr wrap="square" lIns="0" tIns="0" rIns="0" bIns="0" rtlCol="0"/>
          <a:lstStyle/>
          <a:p/>
        </p:txBody>
      </p:sp>
      <p:sp>
        <p:nvSpPr>
          <p:cNvPr id="402" name="object 402"/>
          <p:cNvSpPr/>
          <p:nvPr/>
        </p:nvSpPr>
        <p:spPr>
          <a:xfrm>
            <a:off x="8042643" y="6307689"/>
            <a:ext cx="3964940" cy="0"/>
          </a:xfrm>
          <a:custGeom>
            <a:avLst/>
            <a:gdLst/>
            <a:ahLst/>
            <a:cxnLst/>
            <a:rect l="l" t="t" r="r" b="b"/>
            <a:pathLst>
              <a:path w="3964940">
                <a:moveTo>
                  <a:pt x="0" y="0"/>
                </a:moveTo>
                <a:lnTo>
                  <a:pt x="3964457" y="0"/>
                </a:lnTo>
              </a:path>
            </a:pathLst>
          </a:custGeom>
          <a:ln w="3175">
            <a:solidFill>
              <a:srgbClr val="C1C1C1"/>
            </a:solidFill>
          </a:ln>
        </p:spPr>
        <p:txBody>
          <a:bodyPr wrap="square" lIns="0" tIns="0" rIns="0" bIns="0" rtlCol="0"/>
          <a:lstStyle/>
          <a:p/>
        </p:txBody>
      </p:sp>
      <p:sp>
        <p:nvSpPr>
          <p:cNvPr id="403" name="object 403"/>
          <p:cNvSpPr txBox="1"/>
          <p:nvPr/>
        </p:nvSpPr>
        <p:spPr>
          <a:xfrm>
            <a:off x="8036814" y="5690052"/>
            <a:ext cx="3948429" cy="727710"/>
          </a:xfrm>
          <a:prstGeom prst="rect">
            <a:avLst/>
          </a:prstGeom>
        </p:spPr>
        <p:txBody>
          <a:bodyPr vert="horz" wrap="square" lIns="0" tIns="0" rIns="0" bIns="0" rtlCol="0">
            <a:spAutoFit/>
          </a:bodyPr>
          <a:lstStyle/>
          <a:p>
            <a:pPr marL="12700" marR="5080">
              <a:lnSpc>
                <a:spcPct val="105000"/>
              </a:lnSpc>
            </a:pPr>
            <a:r>
              <a:rPr sz="1400" dirty="0">
                <a:latin typeface="Arial Unicode MS" panose="020B0604020202020204" charset="-122"/>
                <a:cs typeface="Arial Unicode MS" panose="020B0604020202020204" charset="-122"/>
              </a:rPr>
              <a:t>不足冲减的，结转以后</a:t>
            </a:r>
            <a:r>
              <a:rPr sz="1400" spc="-15" dirty="0">
                <a:latin typeface="Arial Unicode MS" panose="020B0604020202020204" charset="-122"/>
                <a:cs typeface="Arial Unicode MS" panose="020B0604020202020204" charset="-122"/>
              </a:rPr>
              <a:t>年</a:t>
            </a:r>
            <a:r>
              <a:rPr sz="1400" dirty="0">
                <a:latin typeface="Arial Unicode MS" panose="020B0604020202020204" charset="-122"/>
                <a:cs typeface="Arial Unicode MS" panose="020B0604020202020204" charset="-122"/>
              </a:rPr>
              <a:t>度继</a:t>
            </a:r>
            <a:r>
              <a:rPr sz="1400" spc="-15" dirty="0">
                <a:latin typeface="Arial Unicode MS" panose="020B0604020202020204" charset="-122"/>
                <a:cs typeface="Arial Unicode MS" panose="020B0604020202020204" charset="-122"/>
              </a:rPr>
              <a:t>续</a:t>
            </a:r>
            <a:r>
              <a:rPr sz="1400" dirty="0">
                <a:latin typeface="Arial Unicode MS" panose="020B0604020202020204" charset="-122"/>
                <a:cs typeface="Arial Unicode MS" panose="020B0604020202020204" charset="-122"/>
              </a:rPr>
              <a:t>冲减</a:t>
            </a:r>
            <a:r>
              <a:rPr sz="1400" spc="-10" dirty="0">
                <a:latin typeface="Arial Unicode MS" panose="020B0604020202020204" charset="-122"/>
                <a:cs typeface="Arial Unicode MS" panose="020B0604020202020204" charset="-122"/>
              </a:rPr>
              <a:t>。</a:t>
            </a:r>
            <a:r>
              <a:rPr sz="1400" spc="-15" dirty="0">
                <a:latin typeface="Arial" panose="020B0604020202020204"/>
                <a:cs typeface="Arial" panose="020B0604020202020204"/>
              </a:rPr>
              <a:t>52</a:t>
            </a:r>
            <a:r>
              <a:rPr sz="1400" spc="-15" dirty="0">
                <a:latin typeface="Arial Unicode MS" panose="020B0604020202020204" charset="-122"/>
                <a:cs typeface="Arial Unicode MS" panose="020B0604020202020204" charset="-122"/>
              </a:rPr>
              <a:t>行</a:t>
            </a:r>
            <a:r>
              <a:rPr sz="1400" dirty="0">
                <a:latin typeface="Arial Unicode MS" panose="020B0604020202020204" charset="-122"/>
                <a:cs typeface="Arial Unicode MS" panose="020B0604020202020204" charset="-122"/>
              </a:rPr>
              <a:t>就是</a:t>
            </a:r>
            <a:r>
              <a:rPr sz="1400" dirty="0">
                <a:latin typeface="Arial Unicode MS" panose="020B0604020202020204" charset="-122"/>
                <a:cs typeface="Arial Unicode MS" panose="020B0604020202020204" charset="-122"/>
              </a:rPr>
              <a:t>下 </a:t>
            </a:r>
            <a:r>
              <a:rPr sz="1400" dirty="0">
                <a:latin typeface="Arial Unicode MS" panose="020B0604020202020204" charset="-122"/>
                <a:cs typeface="Arial Unicode MS" panose="020B0604020202020204" charset="-122"/>
              </a:rPr>
              <a:t> </a:t>
            </a:r>
            <a:r>
              <a:rPr sz="1400" spc="-10" dirty="0">
                <a:latin typeface="Arial Unicode MS" panose="020B0604020202020204" charset="-122"/>
                <a:cs typeface="Arial Unicode MS" panose="020B0604020202020204" charset="-122"/>
              </a:rPr>
              <a:t>一年的</a:t>
            </a:r>
            <a:r>
              <a:rPr sz="1400" spc="-10" dirty="0">
                <a:latin typeface="Arial" panose="020B0604020202020204"/>
                <a:cs typeface="Arial" panose="020B0604020202020204"/>
              </a:rPr>
              <a:t>49</a:t>
            </a:r>
            <a:r>
              <a:rPr sz="1400" spc="-10" dirty="0">
                <a:latin typeface="Arial Unicode MS" panose="020B0604020202020204" charset="-122"/>
                <a:cs typeface="Arial Unicode MS" panose="020B0604020202020204" charset="-122"/>
              </a:rPr>
              <a:t>行，</a:t>
            </a:r>
            <a:r>
              <a:rPr sz="1400" spc="-10" dirty="0">
                <a:latin typeface="Arial" panose="020B0604020202020204"/>
                <a:cs typeface="Arial" panose="020B0604020202020204"/>
              </a:rPr>
              <a:t>49</a:t>
            </a:r>
            <a:r>
              <a:rPr sz="1400" spc="-10" dirty="0">
                <a:latin typeface="Arial Unicode MS" panose="020B0604020202020204" charset="-122"/>
                <a:cs typeface="Arial Unicode MS" panose="020B0604020202020204" charset="-122"/>
              </a:rPr>
              <a:t>行就是上年的</a:t>
            </a:r>
            <a:r>
              <a:rPr sz="1400" spc="-10" dirty="0">
                <a:latin typeface="Arial" panose="020B0604020202020204"/>
                <a:cs typeface="Arial" panose="020B0604020202020204"/>
              </a:rPr>
              <a:t>52</a:t>
            </a:r>
            <a:r>
              <a:rPr sz="1400" spc="-10" dirty="0">
                <a:latin typeface="Arial Unicode MS" panose="020B0604020202020204" charset="-122"/>
                <a:cs typeface="Arial Unicode MS" panose="020B0604020202020204" charset="-122"/>
              </a:rPr>
              <a:t>行。</a:t>
            </a:r>
            <a:endParaRPr sz="1400">
              <a:latin typeface="Arial Unicode MS" panose="020B0604020202020204" charset="-122"/>
              <a:cs typeface="Arial Unicode MS" panose="020B0604020202020204" charset="-122"/>
            </a:endParaRPr>
          </a:p>
          <a:p>
            <a:pPr marR="547370" algn="r">
              <a:lnSpc>
                <a:spcPct val="100000"/>
              </a:lnSpc>
              <a:spcBef>
                <a:spcPts val="915"/>
              </a:spcBef>
            </a:pPr>
            <a:r>
              <a:rPr sz="1000" spc="-10" dirty="0">
                <a:solidFill>
                  <a:srgbClr val="7C7C7C"/>
                </a:solidFill>
                <a:latin typeface="Arial" panose="020B0604020202020204"/>
                <a:cs typeface="Arial" panose="020B0604020202020204"/>
              </a:rPr>
              <a:t>8</a:t>
            </a:r>
            <a:r>
              <a:rPr sz="1000" spc="-5" dirty="0">
                <a:solidFill>
                  <a:srgbClr val="7C7C7C"/>
                </a:solidFill>
                <a:latin typeface="Arial" panose="020B0604020202020204"/>
                <a:cs typeface="Arial" panose="020B0604020202020204"/>
              </a:rPr>
              <a:t>6</a:t>
            </a:r>
            <a:endParaRPr sz="1000">
              <a:latin typeface="Arial" panose="020B0604020202020204"/>
              <a:cs typeface="Arial" panose="020B0604020202020204"/>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20155" y="222504"/>
            <a:ext cx="6038088" cy="48463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800" spc="-5" dirty="0"/>
              <a:t>调整及填报情况详解</a:t>
            </a:r>
            <a:endParaRPr sz="2800"/>
          </a:p>
        </p:txBody>
      </p:sp>
      <p:sp>
        <p:nvSpPr>
          <p:cNvPr id="5" name="object 5"/>
          <p:cNvSpPr txBox="1"/>
          <p:nvPr/>
        </p:nvSpPr>
        <p:spPr>
          <a:xfrm>
            <a:off x="11277092" y="6253822"/>
            <a:ext cx="165735" cy="163830"/>
          </a:xfrm>
          <a:prstGeom prst="rect">
            <a:avLst/>
          </a:prstGeom>
        </p:spPr>
        <p:txBody>
          <a:bodyPr vert="horz" wrap="square" lIns="0" tIns="0" rIns="0" bIns="0" rtlCol="0">
            <a:spAutoFit/>
          </a:bodyPr>
          <a:lstStyle/>
          <a:p>
            <a:pPr marL="12700">
              <a:lnSpc>
                <a:spcPct val="100000"/>
              </a:lnSpc>
            </a:pPr>
            <a:r>
              <a:rPr sz="1000" spc="-10" dirty="0">
                <a:solidFill>
                  <a:srgbClr val="7C7C7C"/>
                </a:solidFill>
                <a:latin typeface="Arial" panose="020B0604020202020204"/>
                <a:cs typeface="Arial" panose="020B0604020202020204"/>
              </a:rPr>
              <a:t>8</a:t>
            </a:r>
            <a:r>
              <a:rPr sz="1000" spc="-5" dirty="0">
                <a:solidFill>
                  <a:srgbClr val="7C7C7C"/>
                </a:solidFill>
                <a:latin typeface="Arial" panose="020B0604020202020204"/>
                <a:cs typeface="Arial" panose="020B0604020202020204"/>
              </a:rPr>
              <a:t>7</a:t>
            </a:r>
            <a:endParaRPr sz="1000">
              <a:latin typeface="Arial" panose="020B0604020202020204"/>
              <a:cs typeface="Arial" panose="020B0604020202020204"/>
            </a:endParaRPr>
          </a:p>
        </p:txBody>
      </p:sp>
      <p:sp>
        <p:nvSpPr>
          <p:cNvPr id="6" name="object 6"/>
          <p:cNvSpPr txBox="1"/>
          <p:nvPr/>
        </p:nvSpPr>
        <p:spPr>
          <a:xfrm>
            <a:off x="5747765" y="345313"/>
            <a:ext cx="4335145" cy="31559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Arial Unicode MS" panose="020B0604020202020204" charset="-122"/>
                <a:cs typeface="Arial Unicode MS" panose="020B0604020202020204" charset="-122"/>
              </a:rPr>
              <a:t>研发费用加计扣除优惠明细</a:t>
            </a:r>
            <a:r>
              <a:rPr sz="2000" spc="-10" dirty="0">
                <a:solidFill>
                  <a:srgbClr val="FFFFFF"/>
                </a:solidFill>
                <a:latin typeface="Arial Unicode MS" panose="020B0604020202020204" charset="-122"/>
                <a:cs typeface="Arial Unicode MS" panose="020B0604020202020204" charset="-122"/>
              </a:rPr>
              <a:t>表</a:t>
            </a:r>
            <a:r>
              <a:rPr sz="2000" spc="-10" dirty="0">
                <a:solidFill>
                  <a:srgbClr val="FFFFFF"/>
                </a:solidFill>
                <a:latin typeface="Arial" panose="020B0604020202020204"/>
                <a:cs typeface="Arial" panose="020B0604020202020204"/>
              </a:rPr>
              <a:t>A</a:t>
            </a:r>
            <a:r>
              <a:rPr sz="2000" spc="-15" dirty="0">
                <a:solidFill>
                  <a:srgbClr val="FFFFFF"/>
                </a:solidFill>
                <a:latin typeface="Arial" panose="020B0604020202020204"/>
                <a:cs typeface="Arial" panose="020B0604020202020204"/>
              </a:rPr>
              <a:t>10701</a:t>
            </a:r>
            <a:r>
              <a:rPr sz="2000" dirty="0">
                <a:solidFill>
                  <a:srgbClr val="FFFFFF"/>
                </a:solidFill>
                <a:latin typeface="Arial" panose="020B0604020202020204"/>
                <a:cs typeface="Arial" panose="020B0604020202020204"/>
              </a:rPr>
              <a:t>2</a:t>
            </a:r>
            <a:endParaRPr sz="2000">
              <a:latin typeface="Arial" panose="020B0604020202020204"/>
              <a:cs typeface="Arial" panose="020B0604020202020204"/>
            </a:endParaRPr>
          </a:p>
        </p:txBody>
      </p:sp>
      <p:sp>
        <p:nvSpPr>
          <p:cNvPr id="7" name="object 7"/>
          <p:cNvSpPr txBox="1"/>
          <p:nvPr/>
        </p:nvSpPr>
        <p:spPr>
          <a:xfrm>
            <a:off x="9648443" y="1054608"/>
            <a:ext cx="2139950" cy="516890"/>
          </a:xfrm>
          <a:prstGeom prst="rect">
            <a:avLst/>
          </a:prstGeom>
          <a:solidFill>
            <a:srgbClr val="FFFF00"/>
          </a:solidFill>
        </p:spPr>
        <p:txBody>
          <a:bodyPr vert="horz" wrap="square" lIns="0" tIns="0" rIns="0" bIns="0" rtlCol="0">
            <a:spAutoFit/>
          </a:bodyPr>
          <a:lstStyle/>
          <a:p>
            <a:pPr marL="92075">
              <a:lnSpc>
                <a:spcPts val="3110"/>
              </a:lnSpc>
            </a:pPr>
            <a:r>
              <a:rPr sz="2800" b="1" spc="-5" dirty="0">
                <a:solidFill>
                  <a:srgbClr val="FF0000"/>
                </a:solidFill>
                <a:latin typeface="Microsoft JhengHei" panose="020B0604030504040204" charset="-120"/>
                <a:cs typeface="Microsoft JhengHei" panose="020B0604030504040204" charset="-120"/>
              </a:rPr>
              <a:t>填报解析</a:t>
            </a:r>
            <a:endParaRPr sz="2800">
              <a:latin typeface="Microsoft JhengHei" panose="020B0604030504040204" charset="-120"/>
              <a:cs typeface="Microsoft JhengHei" panose="020B0604030504040204" charset="-120"/>
            </a:endParaRPr>
          </a:p>
        </p:txBody>
      </p:sp>
      <p:sp>
        <p:nvSpPr>
          <p:cNvPr id="8" name="object 8"/>
          <p:cNvSpPr txBox="1"/>
          <p:nvPr/>
        </p:nvSpPr>
        <p:spPr>
          <a:xfrm>
            <a:off x="702665" y="1624431"/>
            <a:ext cx="10938510" cy="1866900"/>
          </a:xfrm>
          <a:prstGeom prst="rect">
            <a:avLst/>
          </a:prstGeom>
        </p:spPr>
        <p:txBody>
          <a:bodyPr vert="horz" wrap="square" lIns="0" tIns="0" rIns="0" bIns="0" rtlCol="0">
            <a:spAutoFit/>
          </a:bodyPr>
          <a:lstStyle/>
          <a:p>
            <a:pPr marL="12700" marR="17145">
              <a:lnSpc>
                <a:spcPct val="100000"/>
              </a:lnSpc>
            </a:pPr>
            <a:r>
              <a:rPr sz="2000" spc="-10" dirty="0">
                <a:latin typeface="Arial Unicode MS" panose="020B0604020202020204" charset="-122"/>
                <a:cs typeface="Arial Unicode MS" panose="020B0604020202020204" charset="-122"/>
              </a:rPr>
              <a:t>例：某企业为科技型中小企业，</a:t>
            </a:r>
            <a:r>
              <a:rPr sz="2000" spc="-10" dirty="0">
                <a:latin typeface="Arial" panose="020B0604020202020204"/>
                <a:cs typeface="Arial" panose="020B0604020202020204"/>
              </a:rPr>
              <a:t>2019</a:t>
            </a:r>
            <a:r>
              <a:rPr sz="2000" spc="-10" dirty="0">
                <a:latin typeface="Arial Unicode MS" panose="020B0604020202020204" charset="-122"/>
                <a:cs typeface="Arial Unicode MS" panose="020B0604020202020204" charset="-122"/>
              </a:rPr>
              <a:t>年</a:t>
            </a:r>
            <a:r>
              <a:rPr sz="2000" spc="-10" dirty="0">
                <a:latin typeface="Arial" panose="020B0604020202020204"/>
                <a:cs typeface="Arial" panose="020B0604020202020204"/>
              </a:rPr>
              <a:t>4</a:t>
            </a:r>
            <a:r>
              <a:rPr sz="2000" spc="-10" dirty="0">
                <a:latin typeface="Arial Unicode MS" panose="020B0604020202020204" charset="-122"/>
                <a:cs typeface="Arial Unicode MS" panose="020B0604020202020204" charset="-122"/>
              </a:rPr>
              <a:t>月取得科技型中小企业资格（编号</a:t>
            </a:r>
            <a:r>
              <a:rPr sz="2000" spc="-10" dirty="0">
                <a:latin typeface="Arial" panose="020B0604020202020204"/>
                <a:cs typeface="Arial" panose="020B0604020202020204"/>
              </a:rPr>
              <a:t>2019XXXX</a:t>
            </a:r>
            <a:r>
              <a:rPr sz="2000" spc="-10" dirty="0">
                <a:latin typeface="Arial Unicode MS" panose="020B0604020202020204" charset="-122"/>
                <a:cs typeface="Arial Unicode MS" panose="020B0604020202020204" charset="-122"/>
              </a:rPr>
              <a:t>），该年度 </a:t>
            </a:r>
            <a:r>
              <a:rPr sz="2000" spc="-385" dirty="0">
                <a:latin typeface="Arial Unicode MS" panose="020B0604020202020204" charset="-122"/>
                <a:cs typeface="Arial Unicode MS" panose="020B0604020202020204" charset="-122"/>
              </a:rPr>
              <a:t> </a:t>
            </a:r>
            <a:r>
              <a:rPr sz="2000" dirty="0">
                <a:latin typeface="Arial Unicode MS" panose="020B0604020202020204" charset="-122"/>
                <a:cs typeface="Arial Unicode MS" panose="020B0604020202020204" charset="-122"/>
              </a:rPr>
              <a:t>进行了三项研发活动，</a:t>
            </a:r>
            <a:r>
              <a:rPr sz="2000" spc="-15" dirty="0">
                <a:latin typeface="Arial Unicode MS" panose="020B0604020202020204" charset="-122"/>
                <a:cs typeface="Arial Unicode MS" panose="020B0604020202020204" charset="-122"/>
              </a:rPr>
              <a:t>项</a:t>
            </a:r>
            <a:r>
              <a:rPr sz="2000" dirty="0">
                <a:latin typeface="Arial Unicode MS" panose="020B0604020202020204" charset="-122"/>
                <a:cs typeface="Arial Unicode MS" panose="020B0604020202020204" charset="-122"/>
              </a:rPr>
              <a:t>目名</a:t>
            </a:r>
            <a:r>
              <a:rPr sz="2000" spc="-15" dirty="0">
                <a:latin typeface="Arial Unicode MS" panose="020B0604020202020204" charset="-122"/>
                <a:cs typeface="Arial Unicode MS" panose="020B0604020202020204" charset="-122"/>
              </a:rPr>
              <a:t>称</a:t>
            </a:r>
            <a:r>
              <a:rPr sz="2000" dirty="0">
                <a:latin typeface="Arial Unicode MS" panose="020B0604020202020204" charset="-122"/>
                <a:cs typeface="Arial Unicode MS" panose="020B0604020202020204" charset="-122"/>
              </a:rPr>
              <a:t>分别</a:t>
            </a:r>
            <a:r>
              <a:rPr sz="2000" spc="-15" dirty="0">
                <a:latin typeface="Arial Unicode MS" panose="020B0604020202020204" charset="-122"/>
                <a:cs typeface="Arial Unicode MS" panose="020B0604020202020204" charset="-122"/>
              </a:rPr>
              <a:t>为</a:t>
            </a:r>
            <a:r>
              <a:rPr sz="2000" dirty="0">
                <a:latin typeface="Arial Unicode MS" panose="020B0604020202020204" charset="-122"/>
                <a:cs typeface="Arial Unicode MS" panose="020B0604020202020204" charset="-122"/>
              </a:rPr>
              <a:t>甲项</a:t>
            </a:r>
            <a:r>
              <a:rPr sz="2000" spc="-15" dirty="0">
                <a:latin typeface="Arial Unicode MS" panose="020B0604020202020204" charset="-122"/>
                <a:cs typeface="Arial Unicode MS" panose="020B0604020202020204" charset="-122"/>
              </a:rPr>
              <a:t>目</a:t>
            </a:r>
            <a:r>
              <a:rPr sz="2000" dirty="0">
                <a:latin typeface="Arial Unicode MS" panose="020B0604020202020204" charset="-122"/>
                <a:cs typeface="Arial Unicode MS" panose="020B0604020202020204" charset="-122"/>
              </a:rPr>
              <a:t>、乙</a:t>
            </a:r>
            <a:r>
              <a:rPr sz="2000" spc="-15" dirty="0">
                <a:latin typeface="Arial Unicode MS" panose="020B0604020202020204" charset="-122"/>
                <a:cs typeface="Arial Unicode MS" panose="020B0604020202020204" charset="-122"/>
              </a:rPr>
              <a:t>项</a:t>
            </a:r>
            <a:r>
              <a:rPr sz="2000" dirty="0">
                <a:latin typeface="Arial Unicode MS" panose="020B0604020202020204" charset="-122"/>
                <a:cs typeface="Arial Unicode MS" panose="020B0604020202020204" charset="-122"/>
              </a:rPr>
              <a:t>目、</a:t>
            </a:r>
            <a:r>
              <a:rPr sz="2000" spc="-15" dirty="0">
                <a:latin typeface="Arial Unicode MS" panose="020B0604020202020204" charset="-122"/>
                <a:cs typeface="Arial Unicode MS" panose="020B0604020202020204" charset="-122"/>
              </a:rPr>
              <a:t>丙</a:t>
            </a:r>
            <a:r>
              <a:rPr sz="2000" dirty="0">
                <a:latin typeface="Arial Unicode MS" panose="020B0604020202020204" charset="-122"/>
                <a:cs typeface="Arial Unicode MS" panose="020B0604020202020204" charset="-122"/>
              </a:rPr>
              <a:t>项目</a:t>
            </a:r>
            <a:r>
              <a:rPr sz="2000" spc="-15" dirty="0">
                <a:latin typeface="Arial Unicode MS" panose="020B0604020202020204" charset="-122"/>
                <a:cs typeface="Arial Unicode MS" panose="020B0604020202020204" charset="-122"/>
              </a:rPr>
              <a:t>。</a:t>
            </a:r>
            <a:r>
              <a:rPr sz="2000" dirty="0">
                <a:latin typeface="Arial Unicode MS" panose="020B0604020202020204" charset="-122"/>
                <a:cs typeface="Arial Unicode MS" panose="020B0604020202020204" charset="-122"/>
              </a:rPr>
              <a:t>甲项</a:t>
            </a:r>
            <a:r>
              <a:rPr sz="2000" spc="-15" dirty="0">
                <a:latin typeface="Arial Unicode MS" panose="020B0604020202020204" charset="-122"/>
                <a:cs typeface="Arial Unicode MS" panose="020B0604020202020204" charset="-122"/>
              </a:rPr>
              <a:t>目</a:t>
            </a:r>
            <a:r>
              <a:rPr sz="2000" dirty="0">
                <a:latin typeface="Arial Unicode MS" panose="020B0604020202020204" charset="-122"/>
                <a:cs typeface="Arial Unicode MS" panose="020B0604020202020204" charset="-122"/>
              </a:rPr>
              <a:t>、乙</a:t>
            </a:r>
            <a:r>
              <a:rPr sz="2000" spc="-15" dirty="0">
                <a:latin typeface="Arial Unicode MS" panose="020B0604020202020204" charset="-122"/>
                <a:cs typeface="Arial Unicode MS" panose="020B0604020202020204" charset="-122"/>
              </a:rPr>
              <a:t>项</a:t>
            </a:r>
            <a:r>
              <a:rPr sz="2000" dirty="0">
                <a:latin typeface="Arial Unicode MS" panose="020B0604020202020204" charset="-122"/>
                <a:cs typeface="Arial Unicode MS" panose="020B0604020202020204" charset="-122"/>
              </a:rPr>
              <a:t>目、</a:t>
            </a:r>
            <a:r>
              <a:rPr sz="2000" spc="-15" dirty="0">
                <a:latin typeface="Arial Unicode MS" panose="020B0604020202020204" charset="-122"/>
                <a:cs typeface="Arial Unicode MS" panose="020B0604020202020204" charset="-122"/>
              </a:rPr>
              <a:t>丙</a:t>
            </a:r>
            <a:r>
              <a:rPr sz="2000" dirty="0">
                <a:latin typeface="Arial Unicode MS" panose="020B0604020202020204" charset="-122"/>
                <a:cs typeface="Arial Unicode MS" panose="020B0604020202020204" charset="-122"/>
              </a:rPr>
              <a:t>项目</a:t>
            </a:r>
            <a:r>
              <a:rPr sz="2000" spc="-15" dirty="0">
                <a:latin typeface="Arial Unicode MS" panose="020B0604020202020204" charset="-122"/>
                <a:cs typeface="Arial Unicode MS" panose="020B0604020202020204" charset="-122"/>
              </a:rPr>
              <a:t>会</a:t>
            </a:r>
            <a:r>
              <a:rPr sz="2000" dirty="0">
                <a:latin typeface="Arial Unicode MS" panose="020B0604020202020204" charset="-122"/>
                <a:cs typeface="Arial Unicode MS" panose="020B0604020202020204" charset="-122"/>
              </a:rPr>
              <a:t>计</a:t>
            </a:r>
            <a:r>
              <a:rPr sz="2000" dirty="0">
                <a:latin typeface="Arial Unicode MS" panose="020B0604020202020204" charset="-122"/>
                <a:cs typeface="Arial Unicode MS" panose="020B0604020202020204" charset="-122"/>
              </a:rPr>
              <a:t>核 </a:t>
            </a:r>
            <a:r>
              <a:rPr sz="2000" dirty="0">
                <a:latin typeface="Arial Unicode MS" panose="020B0604020202020204" charset="-122"/>
                <a:cs typeface="Arial Unicode MS" panose="020B0604020202020204" charset="-122"/>
              </a:rPr>
              <a:t> </a:t>
            </a:r>
            <a:r>
              <a:rPr sz="2000" dirty="0">
                <a:latin typeface="Arial Unicode MS" panose="020B0604020202020204" charset="-122"/>
                <a:cs typeface="Arial Unicode MS" panose="020B0604020202020204" charset="-122"/>
              </a:rPr>
              <a:t>算时进行了费用化处理</a:t>
            </a:r>
            <a:r>
              <a:rPr sz="2000" spc="-15" dirty="0">
                <a:latin typeface="Arial Unicode MS" panose="020B0604020202020204" charset="-122"/>
                <a:cs typeface="Arial Unicode MS" panose="020B0604020202020204" charset="-122"/>
              </a:rPr>
              <a:t>，</a:t>
            </a:r>
            <a:r>
              <a:rPr sz="2000" dirty="0">
                <a:latin typeface="Arial Unicode MS" panose="020B0604020202020204" charset="-122"/>
                <a:cs typeface="Arial Unicode MS" panose="020B0604020202020204" charset="-122"/>
              </a:rPr>
              <a:t>其中</a:t>
            </a:r>
            <a:r>
              <a:rPr sz="2000" spc="-15" dirty="0">
                <a:latin typeface="Arial Unicode MS" panose="020B0604020202020204" charset="-122"/>
                <a:cs typeface="Arial Unicode MS" panose="020B0604020202020204" charset="-122"/>
              </a:rPr>
              <a:t>乙</a:t>
            </a:r>
            <a:r>
              <a:rPr sz="2000" dirty="0">
                <a:latin typeface="Arial Unicode MS" panose="020B0604020202020204" charset="-122"/>
                <a:cs typeface="Arial Unicode MS" panose="020B0604020202020204" charset="-122"/>
              </a:rPr>
              <a:t>项目</a:t>
            </a:r>
            <a:r>
              <a:rPr sz="2000" spc="-15" dirty="0">
                <a:latin typeface="Arial Unicode MS" panose="020B0604020202020204" charset="-122"/>
                <a:cs typeface="Arial Unicode MS" panose="020B0604020202020204" charset="-122"/>
              </a:rPr>
              <a:t>委</a:t>
            </a:r>
            <a:r>
              <a:rPr sz="2000" dirty="0">
                <a:latin typeface="Arial Unicode MS" panose="020B0604020202020204" charset="-122"/>
                <a:cs typeface="Arial Unicode MS" panose="020B0604020202020204" charset="-122"/>
              </a:rPr>
              <a:t>托境</a:t>
            </a:r>
            <a:r>
              <a:rPr sz="2000" spc="-15" dirty="0">
                <a:latin typeface="Arial Unicode MS" panose="020B0604020202020204" charset="-122"/>
                <a:cs typeface="Arial Unicode MS" panose="020B0604020202020204" charset="-122"/>
              </a:rPr>
              <a:t>内</a:t>
            </a:r>
            <a:r>
              <a:rPr sz="2000" dirty="0">
                <a:latin typeface="Arial Unicode MS" panose="020B0604020202020204" charset="-122"/>
                <a:cs typeface="Arial Unicode MS" panose="020B0604020202020204" charset="-122"/>
              </a:rPr>
              <a:t>机构</a:t>
            </a:r>
            <a:r>
              <a:rPr sz="2000" spc="-15" dirty="0">
                <a:latin typeface="Arial Unicode MS" panose="020B0604020202020204" charset="-122"/>
                <a:cs typeface="Arial Unicode MS" panose="020B0604020202020204" charset="-122"/>
              </a:rPr>
              <a:t>和</a:t>
            </a:r>
            <a:r>
              <a:rPr sz="2000" dirty="0">
                <a:latin typeface="Arial Unicode MS" panose="020B0604020202020204" charset="-122"/>
                <a:cs typeface="Arial Unicode MS" panose="020B0604020202020204" charset="-122"/>
              </a:rPr>
              <a:t>个人</a:t>
            </a:r>
            <a:r>
              <a:rPr sz="2000" spc="-15" dirty="0">
                <a:latin typeface="Arial Unicode MS" panose="020B0604020202020204" charset="-122"/>
                <a:cs typeface="Arial Unicode MS" panose="020B0604020202020204" charset="-122"/>
              </a:rPr>
              <a:t>研</a:t>
            </a:r>
            <a:r>
              <a:rPr sz="2000" dirty="0">
                <a:latin typeface="Arial Unicode MS" panose="020B0604020202020204" charset="-122"/>
                <a:cs typeface="Arial Unicode MS" panose="020B0604020202020204" charset="-122"/>
              </a:rPr>
              <a:t>发，</a:t>
            </a:r>
            <a:r>
              <a:rPr sz="2000" spc="-15" dirty="0">
                <a:latin typeface="Arial Unicode MS" panose="020B0604020202020204" charset="-122"/>
                <a:cs typeface="Arial Unicode MS" panose="020B0604020202020204" charset="-122"/>
              </a:rPr>
              <a:t>丙</a:t>
            </a:r>
            <a:r>
              <a:rPr sz="2000" dirty="0">
                <a:latin typeface="Arial Unicode MS" panose="020B0604020202020204" charset="-122"/>
                <a:cs typeface="Arial Unicode MS" panose="020B0604020202020204" charset="-122"/>
              </a:rPr>
              <a:t>项目</a:t>
            </a:r>
            <a:r>
              <a:rPr sz="2000" spc="-15" dirty="0">
                <a:latin typeface="Arial Unicode MS" panose="020B0604020202020204" charset="-122"/>
                <a:cs typeface="Arial Unicode MS" panose="020B0604020202020204" charset="-122"/>
              </a:rPr>
              <a:t>委</a:t>
            </a:r>
            <a:r>
              <a:rPr sz="2000" dirty="0">
                <a:latin typeface="Arial Unicode MS" panose="020B0604020202020204" charset="-122"/>
                <a:cs typeface="Arial Unicode MS" panose="020B0604020202020204" charset="-122"/>
              </a:rPr>
              <a:t>托境</a:t>
            </a:r>
            <a:r>
              <a:rPr sz="2000" spc="-15" dirty="0">
                <a:latin typeface="Arial Unicode MS" panose="020B0604020202020204" charset="-122"/>
                <a:cs typeface="Arial Unicode MS" panose="020B0604020202020204" charset="-122"/>
              </a:rPr>
              <a:t>外</a:t>
            </a:r>
            <a:r>
              <a:rPr sz="2000" dirty="0">
                <a:latin typeface="Arial Unicode MS" panose="020B0604020202020204" charset="-122"/>
                <a:cs typeface="Arial Unicode MS" panose="020B0604020202020204" charset="-122"/>
              </a:rPr>
              <a:t>机构</a:t>
            </a:r>
            <a:r>
              <a:rPr sz="2000" spc="-15" dirty="0">
                <a:latin typeface="Arial Unicode MS" panose="020B0604020202020204" charset="-122"/>
                <a:cs typeface="Arial Unicode MS" panose="020B0604020202020204" charset="-122"/>
              </a:rPr>
              <a:t>和</a:t>
            </a:r>
            <a:r>
              <a:rPr sz="2000" dirty="0">
                <a:latin typeface="Arial Unicode MS" panose="020B0604020202020204" charset="-122"/>
                <a:cs typeface="Arial Unicode MS" panose="020B0604020202020204" charset="-122"/>
              </a:rPr>
              <a:t>个人</a:t>
            </a:r>
            <a:r>
              <a:rPr sz="2000" spc="-15" dirty="0">
                <a:latin typeface="Arial Unicode MS" panose="020B0604020202020204" charset="-122"/>
                <a:cs typeface="Arial Unicode MS" panose="020B0604020202020204" charset="-122"/>
              </a:rPr>
              <a:t>进</a:t>
            </a:r>
            <a:r>
              <a:rPr sz="2000" dirty="0">
                <a:latin typeface="Arial Unicode MS" panose="020B0604020202020204" charset="-122"/>
                <a:cs typeface="Arial Unicode MS" panose="020B0604020202020204" charset="-122"/>
              </a:rPr>
              <a:t>行</a:t>
            </a:r>
            <a:r>
              <a:rPr sz="2000" dirty="0">
                <a:latin typeface="Arial Unicode MS" panose="020B0604020202020204" charset="-122"/>
                <a:cs typeface="Arial Unicode MS" panose="020B0604020202020204" charset="-122"/>
              </a:rPr>
              <a:t>研 </a:t>
            </a:r>
            <a:r>
              <a:rPr sz="2000" dirty="0">
                <a:latin typeface="Arial Unicode MS" panose="020B0604020202020204" charset="-122"/>
                <a:cs typeface="Arial Unicode MS" panose="020B0604020202020204" charset="-122"/>
              </a:rPr>
              <a:t> </a:t>
            </a:r>
            <a:r>
              <a:rPr sz="2000" dirty="0">
                <a:latin typeface="Arial Unicode MS" panose="020B0604020202020204" charset="-122"/>
                <a:cs typeface="Arial Unicode MS" panose="020B0604020202020204" charset="-122"/>
              </a:rPr>
              <a:t>发。</a:t>
            </a:r>
            <a:endParaRPr sz="2000">
              <a:latin typeface="Arial Unicode MS" panose="020B0604020202020204" charset="-122"/>
              <a:cs typeface="Arial Unicode MS" panose="020B0604020202020204" charset="-122"/>
            </a:endParaRPr>
          </a:p>
          <a:p>
            <a:pPr marL="291465">
              <a:lnSpc>
                <a:spcPct val="100000"/>
              </a:lnSpc>
              <a:spcBef>
                <a:spcPts val="155"/>
              </a:spcBef>
            </a:pPr>
            <a:r>
              <a:rPr sz="2000" spc="-10" dirty="0">
                <a:latin typeface="Arial" panose="020B0604020202020204"/>
                <a:cs typeface="Arial" panose="020B0604020202020204"/>
              </a:rPr>
              <a:t>2017</a:t>
            </a:r>
            <a:r>
              <a:rPr sz="2000" spc="-10" dirty="0">
                <a:latin typeface="Arial Unicode MS" panose="020B0604020202020204" charset="-122"/>
                <a:cs typeface="Arial Unicode MS" panose="020B0604020202020204" charset="-122"/>
              </a:rPr>
              <a:t>年度研发活动直接形成产品在</a:t>
            </a:r>
            <a:r>
              <a:rPr sz="2000" spc="-10" dirty="0">
                <a:latin typeface="Arial" panose="020B0604020202020204"/>
                <a:cs typeface="Arial" panose="020B0604020202020204"/>
              </a:rPr>
              <a:t>2018</a:t>
            </a:r>
            <a:r>
              <a:rPr sz="2000" spc="-10" dirty="0">
                <a:latin typeface="Arial Unicode MS" panose="020B0604020202020204" charset="-122"/>
                <a:cs typeface="Arial Unicode MS" panose="020B0604020202020204" charset="-122"/>
              </a:rPr>
              <a:t>年</a:t>
            </a:r>
            <a:r>
              <a:rPr sz="2000" spc="-10" dirty="0">
                <a:latin typeface="Arial" panose="020B0604020202020204"/>
                <a:cs typeface="Arial" panose="020B0604020202020204"/>
              </a:rPr>
              <a:t>6</a:t>
            </a:r>
            <a:r>
              <a:rPr sz="2000" spc="-10" dirty="0">
                <a:latin typeface="Arial Unicode MS" panose="020B0604020202020204" charset="-122"/>
                <a:cs typeface="Arial Unicode MS" panose="020B0604020202020204" charset="-122"/>
              </a:rPr>
              <a:t>月份当月完成销售，该产品中已计入上年度研发费用</a:t>
            </a:r>
            <a:endParaRPr sz="2000">
              <a:latin typeface="Arial Unicode MS" panose="020B0604020202020204" charset="-122"/>
              <a:cs typeface="Arial Unicode MS" panose="020B0604020202020204" charset="-122"/>
            </a:endParaRPr>
          </a:p>
          <a:p>
            <a:pPr marL="3825240">
              <a:lnSpc>
                <a:spcPct val="100000"/>
              </a:lnSpc>
              <a:spcBef>
                <a:spcPts val="80"/>
              </a:spcBef>
            </a:pPr>
            <a:r>
              <a:rPr sz="2000" spc="-5" dirty="0">
                <a:latin typeface="Arial Unicode MS" panose="020B0604020202020204" charset="-122"/>
                <a:cs typeface="Arial Unicode MS" panose="020B0604020202020204" charset="-122"/>
              </a:rPr>
              <a:t>中对应的材料部分为</a:t>
            </a:r>
            <a:r>
              <a:rPr sz="2000" spc="-5" dirty="0">
                <a:latin typeface="Arial" panose="020B0604020202020204"/>
                <a:cs typeface="Arial" panose="020B0604020202020204"/>
              </a:rPr>
              <a:t>50</a:t>
            </a:r>
            <a:r>
              <a:rPr sz="2000" spc="-5" dirty="0">
                <a:latin typeface="Arial Unicode MS" panose="020B0604020202020204" charset="-122"/>
                <a:cs typeface="Arial Unicode MS" panose="020B0604020202020204" charset="-122"/>
              </a:rPr>
              <a:t>万元。</a:t>
            </a:r>
            <a:r>
              <a:rPr sz="2000" spc="-130" dirty="0">
                <a:latin typeface="Arial Unicode MS" panose="020B0604020202020204" charset="-122"/>
                <a:cs typeface="Arial Unicode MS" panose="020B0604020202020204" charset="-122"/>
              </a:rPr>
              <a:t> </a:t>
            </a:r>
            <a:r>
              <a:rPr sz="2000" dirty="0">
                <a:latin typeface="Arial Unicode MS" panose="020B0604020202020204" charset="-122"/>
                <a:cs typeface="Arial Unicode MS" panose="020B0604020202020204" charset="-122"/>
              </a:rPr>
              <a:t>具体明细费用详见下表：</a:t>
            </a:r>
            <a:endParaRPr sz="2000">
              <a:latin typeface="Arial Unicode MS" panose="020B0604020202020204" charset="-122"/>
              <a:cs typeface="Arial Unicode MS" panose="020B0604020202020204" charset="-122"/>
            </a:endParaRPr>
          </a:p>
        </p:txBody>
      </p:sp>
      <p:graphicFrame>
        <p:nvGraphicFramePr>
          <p:cNvPr id="9" name="object 9"/>
          <p:cNvGraphicFramePr>
            <a:graphicFrameLocks noGrp="1"/>
          </p:cNvGraphicFramePr>
          <p:nvPr/>
        </p:nvGraphicFramePr>
        <p:xfrm>
          <a:off x="1262125" y="4059301"/>
          <a:ext cx="9253220" cy="2363470"/>
        </p:xfrm>
        <a:graphic>
          <a:graphicData uri="http://schemas.openxmlformats.org/drawingml/2006/table">
            <a:tbl>
              <a:tblPr firstRow="1" bandRow="1">
                <a:tableStyleId>{2D5ABB26-0587-4C30-8999-92F81FD0307C}</a:tableStyleId>
              </a:tblPr>
              <a:tblGrid>
                <a:gridCol w="3219450"/>
                <a:gridCol w="1760220"/>
                <a:gridCol w="2228850"/>
                <a:gridCol w="2025650"/>
              </a:tblGrid>
              <a:tr h="261620">
                <a:tc>
                  <a:txBody>
                    <a:bodyPr/>
                    <a:lstStyle/>
                    <a:p>
                      <a:pPr algn="ctr">
                        <a:lnSpc>
                          <a:spcPts val="1655"/>
                        </a:lnSpc>
                      </a:pPr>
                      <a:r>
                        <a:rPr sz="1600" b="1" dirty="0">
                          <a:solidFill>
                            <a:srgbClr val="272727"/>
                          </a:solidFill>
                          <a:latin typeface="Microsoft JhengHei" panose="020B0604030504040204" charset="-120"/>
                          <a:cs typeface="Microsoft JhengHei" panose="020B0604030504040204" charset="-120"/>
                        </a:rPr>
                        <a:t>项目</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ts val="1655"/>
                        </a:lnSpc>
                      </a:pPr>
                      <a:r>
                        <a:rPr sz="1600" b="1" dirty="0">
                          <a:solidFill>
                            <a:srgbClr val="272727"/>
                          </a:solidFill>
                          <a:latin typeface="Microsoft JhengHei" panose="020B0604030504040204" charset="-120"/>
                          <a:cs typeface="Microsoft JhengHei" panose="020B0604030504040204" charset="-120"/>
                        </a:rPr>
                        <a:t>甲</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ts val="1655"/>
                        </a:lnSpc>
                      </a:pPr>
                      <a:r>
                        <a:rPr sz="1600" b="1" dirty="0">
                          <a:solidFill>
                            <a:srgbClr val="272727"/>
                          </a:solidFill>
                          <a:latin typeface="Microsoft JhengHei" panose="020B0604030504040204" charset="-120"/>
                          <a:cs typeface="Microsoft JhengHei" panose="020B0604030504040204" charset="-120"/>
                        </a:rPr>
                        <a:t>乙</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ts val="1655"/>
                        </a:lnSpc>
                      </a:pPr>
                      <a:r>
                        <a:rPr sz="1600" b="1" dirty="0">
                          <a:solidFill>
                            <a:srgbClr val="272727"/>
                          </a:solidFill>
                          <a:latin typeface="Microsoft JhengHei" panose="020B0604030504040204" charset="-120"/>
                          <a:cs typeface="Microsoft JhengHei" panose="020B0604030504040204" charset="-120"/>
                        </a:rPr>
                        <a:t>丙</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262254">
                <a:tc>
                  <a:txBody>
                    <a:bodyPr/>
                    <a:lstStyle/>
                    <a:p>
                      <a:pPr algn="ctr">
                        <a:lnSpc>
                          <a:spcPts val="1655"/>
                        </a:lnSpc>
                      </a:pPr>
                      <a:r>
                        <a:rPr sz="1600" b="1" dirty="0">
                          <a:solidFill>
                            <a:srgbClr val="272727"/>
                          </a:solidFill>
                          <a:latin typeface="Microsoft JhengHei" panose="020B0604030504040204" charset="-120"/>
                          <a:cs typeface="Microsoft JhengHei" panose="020B0604030504040204" charset="-120"/>
                        </a:rPr>
                        <a:t>人员人工费用</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R="5715" algn="ctr">
                        <a:lnSpc>
                          <a:spcPts val="1680"/>
                        </a:lnSpc>
                      </a:pPr>
                      <a:r>
                        <a:rPr sz="1600" b="1" spc="45" dirty="0">
                          <a:solidFill>
                            <a:srgbClr val="272727"/>
                          </a:solidFill>
                          <a:latin typeface="Arial" panose="020B0604020202020204"/>
                          <a:cs typeface="Arial" panose="020B0604020202020204"/>
                        </a:rPr>
                        <a:t>80</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263525">
                <a:tc>
                  <a:txBody>
                    <a:bodyPr/>
                    <a:lstStyle/>
                    <a:p>
                      <a:pPr algn="ctr">
                        <a:lnSpc>
                          <a:spcPts val="1665"/>
                        </a:lnSpc>
                      </a:pPr>
                      <a:r>
                        <a:rPr sz="1600" b="1" dirty="0">
                          <a:solidFill>
                            <a:srgbClr val="272727"/>
                          </a:solidFill>
                          <a:latin typeface="Microsoft JhengHei" panose="020B0604030504040204" charset="-120"/>
                          <a:cs typeface="Microsoft JhengHei" panose="020B0604030504040204" charset="-120"/>
                        </a:rPr>
                        <a:t>直接投入费用</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R="5715" algn="ctr">
                        <a:lnSpc>
                          <a:spcPts val="1690"/>
                        </a:lnSpc>
                      </a:pPr>
                      <a:r>
                        <a:rPr sz="1600" b="1" spc="45" dirty="0">
                          <a:solidFill>
                            <a:srgbClr val="272727"/>
                          </a:solidFill>
                          <a:latin typeface="Arial" panose="020B0604020202020204"/>
                          <a:cs typeface="Arial" panose="020B0604020202020204"/>
                        </a:rPr>
                        <a:t>25</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261620">
                <a:tc>
                  <a:txBody>
                    <a:bodyPr/>
                    <a:lstStyle/>
                    <a:p>
                      <a:pPr algn="ctr">
                        <a:lnSpc>
                          <a:spcPts val="1655"/>
                        </a:lnSpc>
                      </a:pPr>
                      <a:r>
                        <a:rPr sz="1600" b="1" dirty="0">
                          <a:solidFill>
                            <a:srgbClr val="272727"/>
                          </a:solidFill>
                          <a:latin typeface="Microsoft JhengHei" panose="020B0604030504040204" charset="-120"/>
                          <a:cs typeface="Microsoft JhengHei" panose="020B0604030504040204" charset="-120"/>
                        </a:rPr>
                        <a:t>折旧费用</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R="5715" algn="ctr">
                        <a:lnSpc>
                          <a:spcPts val="1680"/>
                        </a:lnSpc>
                      </a:pPr>
                      <a:r>
                        <a:rPr sz="1600" b="1" spc="45" dirty="0">
                          <a:solidFill>
                            <a:srgbClr val="272727"/>
                          </a:solidFill>
                          <a:latin typeface="Arial" panose="020B0604020202020204"/>
                          <a:cs typeface="Arial" panose="020B0604020202020204"/>
                        </a:rPr>
                        <a:t>65</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262254">
                <a:tc>
                  <a:txBody>
                    <a:bodyPr/>
                    <a:lstStyle/>
                    <a:p>
                      <a:pPr algn="ctr">
                        <a:lnSpc>
                          <a:spcPts val="1655"/>
                        </a:lnSpc>
                      </a:pPr>
                      <a:r>
                        <a:rPr sz="1600" b="1" dirty="0">
                          <a:solidFill>
                            <a:srgbClr val="272727"/>
                          </a:solidFill>
                          <a:latin typeface="Microsoft JhengHei" panose="020B0604030504040204" charset="-120"/>
                          <a:cs typeface="Microsoft JhengHei" panose="020B0604030504040204" charset="-120"/>
                        </a:rPr>
                        <a:t>无形资产摊销</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R="5715" algn="ctr">
                        <a:lnSpc>
                          <a:spcPts val="1680"/>
                        </a:lnSpc>
                      </a:pPr>
                      <a:r>
                        <a:rPr sz="1600" b="1" spc="45" dirty="0">
                          <a:solidFill>
                            <a:srgbClr val="272727"/>
                          </a:solidFill>
                          <a:latin typeface="Arial" panose="020B0604020202020204"/>
                          <a:cs typeface="Arial" panose="020B0604020202020204"/>
                        </a:rPr>
                        <a:t>20</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254000">
                <a:tc>
                  <a:txBody>
                    <a:bodyPr/>
                    <a:lstStyle/>
                    <a:p>
                      <a:pPr algn="ctr">
                        <a:lnSpc>
                          <a:spcPts val="1610"/>
                        </a:lnSpc>
                      </a:pPr>
                      <a:r>
                        <a:rPr sz="1600" b="1" spc="-5" dirty="0">
                          <a:solidFill>
                            <a:srgbClr val="272727"/>
                          </a:solidFill>
                          <a:latin typeface="Microsoft JhengHei" panose="020B0604030504040204" charset="-120"/>
                          <a:cs typeface="Microsoft JhengHei" panose="020B0604030504040204" charset="-120"/>
                        </a:rPr>
                        <a:t>新产品设计费等</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ts val="1635"/>
                        </a:lnSpc>
                      </a:pPr>
                      <a:r>
                        <a:rPr sz="1600" b="1" dirty="0">
                          <a:solidFill>
                            <a:srgbClr val="272727"/>
                          </a:solidFill>
                          <a:latin typeface="Arial" panose="020B0604020202020204"/>
                          <a:cs typeface="Arial" panose="020B0604020202020204"/>
                        </a:rPr>
                        <a:t>5</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261620">
                <a:tc>
                  <a:txBody>
                    <a:bodyPr/>
                    <a:lstStyle/>
                    <a:p>
                      <a:pPr algn="ctr">
                        <a:lnSpc>
                          <a:spcPts val="1655"/>
                        </a:lnSpc>
                      </a:pPr>
                      <a:r>
                        <a:rPr sz="1600" b="1" dirty="0">
                          <a:solidFill>
                            <a:srgbClr val="272727"/>
                          </a:solidFill>
                          <a:latin typeface="Microsoft JhengHei" panose="020B0604030504040204" charset="-120"/>
                          <a:cs typeface="Microsoft JhengHei" panose="020B0604030504040204" charset="-120"/>
                        </a:rPr>
                        <a:t>其他相关费用</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ts val="1680"/>
                        </a:lnSpc>
                      </a:pPr>
                      <a:r>
                        <a:rPr sz="1600" b="1" dirty="0">
                          <a:solidFill>
                            <a:srgbClr val="272727"/>
                          </a:solidFill>
                          <a:latin typeface="Arial" panose="020B0604020202020204"/>
                          <a:cs typeface="Arial" panose="020B0604020202020204"/>
                        </a:rPr>
                        <a:t>5</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523875">
                <a:tc>
                  <a:txBody>
                    <a:bodyPr/>
                    <a:lstStyle/>
                    <a:p>
                      <a:pPr algn="ctr">
                        <a:lnSpc>
                          <a:spcPct val="100000"/>
                        </a:lnSpc>
                        <a:spcBef>
                          <a:spcPts val="775"/>
                        </a:spcBef>
                      </a:pPr>
                      <a:r>
                        <a:rPr sz="1600" b="1" dirty="0">
                          <a:solidFill>
                            <a:srgbClr val="272727"/>
                          </a:solidFill>
                          <a:latin typeface="Microsoft JhengHei" panose="020B0604030504040204" charset="-120"/>
                          <a:cs typeface="Microsoft JhengHei" panose="020B0604030504040204" charset="-120"/>
                        </a:rPr>
                        <a:t>委托研发费用</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ts val="1760"/>
                        </a:lnSpc>
                      </a:pPr>
                      <a:r>
                        <a:rPr sz="1600" b="1" spc="45" dirty="0">
                          <a:solidFill>
                            <a:srgbClr val="272727"/>
                          </a:solidFill>
                          <a:latin typeface="Arial" panose="020B0604020202020204"/>
                          <a:cs typeface="Arial" panose="020B0604020202020204"/>
                        </a:rPr>
                        <a:t>200</a:t>
                      </a:r>
                      <a:r>
                        <a:rPr sz="1600" b="1" spc="45" dirty="0">
                          <a:solidFill>
                            <a:srgbClr val="272727"/>
                          </a:solidFill>
                          <a:latin typeface="Microsoft JhengHei" panose="020B0604030504040204" charset="-120"/>
                          <a:cs typeface="Microsoft JhengHei" panose="020B0604030504040204" charset="-120"/>
                        </a:rPr>
                        <a:t>（机构</a:t>
                      </a:r>
                      <a:r>
                        <a:rPr sz="1600" b="1" spc="45" dirty="0">
                          <a:solidFill>
                            <a:srgbClr val="272727"/>
                          </a:solidFill>
                          <a:latin typeface="Arial" panose="020B0604020202020204"/>
                          <a:cs typeface="Arial" panose="020B0604020202020204"/>
                        </a:rPr>
                        <a:t>100</a:t>
                      </a:r>
                      <a:r>
                        <a:rPr sz="1600" b="1" spc="45" dirty="0">
                          <a:solidFill>
                            <a:srgbClr val="272727"/>
                          </a:solidFill>
                          <a:latin typeface="Microsoft JhengHei" panose="020B0604030504040204" charset="-120"/>
                          <a:cs typeface="Microsoft JhengHei" panose="020B0604030504040204" charset="-120"/>
                        </a:rPr>
                        <a:t>、个人</a:t>
                      </a:r>
                      <a:endParaRPr sz="1600">
                        <a:latin typeface="Microsoft JhengHei" panose="020B0604030504040204" charset="-120"/>
                        <a:cs typeface="Microsoft JhengHei" panose="020B0604030504040204" charset="-120"/>
                      </a:endParaRPr>
                    </a:p>
                    <a:p>
                      <a:pPr marR="1905" algn="ctr">
                        <a:lnSpc>
                          <a:spcPts val="1915"/>
                        </a:lnSpc>
                      </a:pPr>
                      <a:r>
                        <a:rPr sz="1600" b="1" spc="50" dirty="0">
                          <a:solidFill>
                            <a:srgbClr val="272727"/>
                          </a:solidFill>
                          <a:latin typeface="Arial" panose="020B0604020202020204"/>
                          <a:cs typeface="Arial" panose="020B0604020202020204"/>
                        </a:rPr>
                        <a:t>100</a:t>
                      </a:r>
                      <a:r>
                        <a:rPr sz="1600" b="1" spc="50" dirty="0">
                          <a:solidFill>
                            <a:srgbClr val="272727"/>
                          </a:solidFill>
                          <a:latin typeface="Microsoft JhengHei" panose="020B0604030504040204" charset="-120"/>
                          <a:cs typeface="Microsoft JhengHei" panose="020B0604030504040204" charset="-120"/>
                        </a:rPr>
                        <a:t>）</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ts val="1760"/>
                        </a:lnSpc>
                      </a:pPr>
                      <a:r>
                        <a:rPr sz="1600" b="1" spc="45" dirty="0">
                          <a:solidFill>
                            <a:srgbClr val="272727"/>
                          </a:solidFill>
                          <a:latin typeface="Arial" panose="020B0604020202020204"/>
                          <a:cs typeface="Arial" panose="020B0604020202020204"/>
                        </a:rPr>
                        <a:t>600</a:t>
                      </a:r>
                      <a:r>
                        <a:rPr sz="1600" b="1" spc="45" dirty="0">
                          <a:solidFill>
                            <a:srgbClr val="272727"/>
                          </a:solidFill>
                          <a:latin typeface="Microsoft JhengHei" panose="020B0604030504040204" charset="-120"/>
                          <a:cs typeface="Microsoft JhengHei" panose="020B0604030504040204" charset="-120"/>
                        </a:rPr>
                        <a:t>（机构</a:t>
                      </a:r>
                      <a:r>
                        <a:rPr sz="1600" b="1" spc="45" dirty="0">
                          <a:solidFill>
                            <a:srgbClr val="272727"/>
                          </a:solidFill>
                          <a:latin typeface="Arial" panose="020B0604020202020204"/>
                          <a:cs typeface="Arial" panose="020B0604020202020204"/>
                        </a:rPr>
                        <a:t>400</a:t>
                      </a:r>
                      <a:r>
                        <a:rPr sz="1600" b="1" spc="45" dirty="0">
                          <a:solidFill>
                            <a:srgbClr val="272727"/>
                          </a:solidFill>
                          <a:latin typeface="Microsoft JhengHei" panose="020B0604030504040204" charset="-120"/>
                          <a:cs typeface="Microsoft JhengHei" panose="020B0604030504040204" charset="-120"/>
                        </a:rPr>
                        <a:t>、个人</a:t>
                      </a:r>
                      <a:endParaRPr sz="1600">
                        <a:latin typeface="Microsoft JhengHei" panose="020B0604030504040204" charset="-120"/>
                        <a:cs typeface="Microsoft JhengHei" panose="020B0604030504040204" charset="-120"/>
                      </a:endParaRPr>
                    </a:p>
                    <a:p>
                      <a:pPr marR="3175" algn="ctr">
                        <a:lnSpc>
                          <a:spcPts val="1915"/>
                        </a:lnSpc>
                      </a:pPr>
                      <a:r>
                        <a:rPr sz="1600" b="1" spc="50" dirty="0">
                          <a:solidFill>
                            <a:srgbClr val="272727"/>
                          </a:solidFill>
                          <a:latin typeface="Arial" panose="020B0604020202020204"/>
                          <a:cs typeface="Arial" panose="020B0604020202020204"/>
                        </a:rPr>
                        <a:t>200</a:t>
                      </a:r>
                      <a:r>
                        <a:rPr sz="1600" b="1" spc="50" dirty="0">
                          <a:solidFill>
                            <a:srgbClr val="272727"/>
                          </a:solidFill>
                          <a:latin typeface="Microsoft JhengHei" panose="020B0604030504040204" charset="-120"/>
                          <a:cs typeface="Microsoft JhengHei" panose="020B0604030504040204" charset="-120"/>
                        </a:rPr>
                        <a:t>）</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41391" y="260604"/>
            <a:ext cx="6624827" cy="48463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800" spc="-5" dirty="0"/>
              <a:t>调整及填报情况详解</a:t>
            </a:r>
            <a:endParaRPr sz="2800"/>
          </a:p>
        </p:txBody>
      </p:sp>
      <p:sp>
        <p:nvSpPr>
          <p:cNvPr id="5" name="object 5"/>
          <p:cNvSpPr txBox="1"/>
          <p:nvPr/>
        </p:nvSpPr>
        <p:spPr>
          <a:xfrm>
            <a:off x="5085841" y="295528"/>
            <a:ext cx="4330700" cy="315595"/>
          </a:xfrm>
          <a:prstGeom prst="rect">
            <a:avLst/>
          </a:prstGeom>
        </p:spPr>
        <p:txBody>
          <a:bodyPr vert="horz" wrap="square" lIns="0" tIns="0" rIns="0" bIns="0" rtlCol="0">
            <a:spAutoFit/>
          </a:bodyPr>
          <a:lstStyle/>
          <a:p>
            <a:pPr marL="12700">
              <a:lnSpc>
                <a:spcPct val="100000"/>
              </a:lnSpc>
            </a:pPr>
            <a:r>
              <a:rPr sz="2000" spc="-10" dirty="0">
                <a:solidFill>
                  <a:srgbClr val="FFFFFF"/>
                </a:solidFill>
                <a:latin typeface="Arial Unicode MS" panose="020B0604020202020204" charset="-122"/>
                <a:cs typeface="Arial Unicode MS" panose="020B0604020202020204" charset="-122"/>
              </a:rPr>
              <a:t>研发费用加计扣除优惠明细表</a:t>
            </a:r>
            <a:r>
              <a:rPr sz="2000" spc="-10" dirty="0">
                <a:solidFill>
                  <a:srgbClr val="FFFFFF"/>
                </a:solidFill>
                <a:latin typeface="Arial" panose="020B0604020202020204"/>
                <a:cs typeface="Arial" panose="020B0604020202020204"/>
              </a:rPr>
              <a:t>A107012</a:t>
            </a:r>
            <a:endParaRPr sz="2000">
              <a:latin typeface="Arial" panose="020B0604020202020204"/>
              <a:cs typeface="Arial" panose="020B0604020202020204"/>
            </a:endParaRPr>
          </a:p>
        </p:txBody>
      </p:sp>
      <p:sp>
        <p:nvSpPr>
          <p:cNvPr id="6" name="object 6"/>
          <p:cNvSpPr/>
          <p:nvPr/>
        </p:nvSpPr>
        <p:spPr>
          <a:xfrm>
            <a:off x="9456419" y="1033272"/>
            <a:ext cx="2141220" cy="538480"/>
          </a:xfrm>
          <a:custGeom>
            <a:avLst/>
            <a:gdLst/>
            <a:ahLst/>
            <a:cxnLst/>
            <a:rect l="l" t="t" r="r" b="b"/>
            <a:pathLst>
              <a:path w="2141220" h="538480">
                <a:moveTo>
                  <a:pt x="0" y="0"/>
                </a:moveTo>
                <a:lnTo>
                  <a:pt x="2141220" y="0"/>
                </a:lnTo>
                <a:lnTo>
                  <a:pt x="2141220" y="537971"/>
                </a:lnTo>
                <a:lnTo>
                  <a:pt x="0" y="537971"/>
                </a:lnTo>
                <a:lnTo>
                  <a:pt x="0" y="0"/>
                </a:lnTo>
                <a:close/>
              </a:path>
            </a:pathLst>
          </a:custGeom>
          <a:solidFill>
            <a:srgbClr val="FFFF00"/>
          </a:solidFill>
        </p:spPr>
        <p:txBody>
          <a:bodyPr wrap="square" lIns="0" tIns="0" rIns="0" bIns="0" rtlCol="0"/>
          <a:lstStyle/>
          <a:p/>
        </p:txBody>
      </p:sp>
      <p:sp>
        <p:nvSpPr>
          <p:cNvPr id="7" name="object 7"/>
          <p:cNvSpPr txBox="1"/>
          <p:nvPr/>
        </p:nvSpPr>
        <p:spPr>
          <a:xfrm>
            <a:off x="512419" y="1023620"/>
            <a:ext cx="10954385" cy="3050540"/>
          </a:xfrm>
          <a:prstGeom prst="rect">
            <a:avLst/>
          </a:prstGeom>
        </p:spPr>
        <p:txBody>
          <a:bodyPr vert="horz" wrap="square" lIns="0" tIns="0" rIns="0" bIns="0" rtlCol="0">
            <a:spAutoFit/>
          </a:bodyPr>
          <a:lstStyle/>
          <a:p>
            <a:pPr marR="488315" algn="r">
              <a:lnSpc>
                <a:spcPct val="100000"/>
              </a:lnSpc>
            </a:pPr>
            <a:r>
              <a:rPr sz="2800" b="1" dirty="0">
                <a:solidFill>
                  <a:srgbClr val="FF0000"/>
                </a:solidFill>
                <a:latin typeface="Microsoft JhengHei" panose="020B0604030504040204" charset="-120"/>
                <a:cs typeface="Microsoft JhengHei" panose="020B0604030504040204" charset="-120"/>
              </a:rPr>
              <a:t>填报解</a:t>
            </a:r>
            <a:r>
              <a:rPr sz="2800" b="1" spc="-5" dirty="0">
                <a:solidFill>
                  <a:srgbClr val="FF0000"/>
                </a:solidFill>
                <a:latin typeface="Microsoft JhengHei" panose="020B0604030504040204" charset="-120"/>
                <a:cs typeface="Microsoft JhengHei" panose="020B0604030504040204" charset="-120"/>
              </a:rPr>
              <a:t>析</a:t>
            </a:r>
            <a:endParaRPr sz="2800">
              <a:latin typeface="Microsoft JhengHei" panose="020B0604030504040204" charset="-120"/>
              <a:cs typeface="Microsoft JhengHei" panose="020B0604030504040204" charset="-120"/>
            </a:endParaRPr>
          </a:p>
          <a:p>
            <a:pPr marL="12700">
              <a:lnSpc>
                <a:spcPct val="100000"/>
              </a:lnSpc>
              <a:spcBef>
                <a:spcPts val="1355"/>
              </a:spcBef>
            </a:pPr>
            <a:r>
              <a:rPr sz="1800" spc="-80" dirty="0">
                <a:latin typeface="Arial Unicode MS" panose="020B0604020202020204" charset="-122"/>
                <a:cs typeface="Arial Unicode MS" panose="020B0604020202020204" charset="-122"/>
              </a:rPr>
              <a:t>1.</a:t>
            </a:r>
            <a:r>
              <a:rPr sz="1800" spc="-245" dirty="0">
                <a:latin typeface="Arial Unicode MS" panose="020B0604020202020204" charset="-122"/>
                <a:cs typeface="Arial Unicode MS" panose="020B0604020202020204" charset="-122"/>
              </a:rPr>
              <a:t> </a:t>
            </a:r>
            <a:r>
              <a:rPr sz="2000" spc="-5" dirty="0">
                <a:latin typeface="Arial Unicode MS" panose="020B0604020202020204" charset="-122"/>
                <a:cs typeface="Arial Unicode MS" panose="020B0604020202020204" charset="-122"/>
              </a:rPr>
              <a:t>自主研发项目第一至五大类费用的计算</a:t>
            </a:r>
            <a:r>
              <a:rPr sz="2000" spc="-5" dirty="0">
                <a:latin typeface="Arial" panose="020B0604020202020204"/>
                <a:cs typeface="Arial" panose="020B0604020202020204"/>
              </a:rPr>
              <a:t>,</a:t>
            </a:r>
            <a:r>
              <a:rPr sz="2000" spc="-5" dirty="0">
                <a:latin typeface="Arial Unicode MS" panose="020B0604020202020204" charset="-122"/>
                <a:cs typeface="Arial Unicode MS" panose="020B0604020202020204" charset="-122"/>
              </a:rPr>
              <a:t>甲项目研发费用中第一至五项费用小计</a:t>
            </a:r>
            <a:r>
              <a:rPr sz="2000" spc="-5" dirty="0">
                <a:latin typeface="Arial" panose="020B0604020202020204"/>
                <a:cs typeface="Arial" panose="020B0604020202020204"/>
              </a:rPr>
              <a:t>195</a:t>
            </a:r>
            <a:r>
              <a:rPr sz="2000" spc="-5" dirty="0">
                <a:latin typeface="Arial Unicode MS" panose="020B0604020202020204" charset="-122"/>
                <a:cs typeface="Arial Unicode MS" panose="020B0604020202020204" charset="-122"/>
              </a:rPr>
              <a:t>万元；</a:t>
            </a:r>
            <a:endParaRPr sz="2000">
              <a:latin typeface="Arial Unicode MS" panose="020B0604020202020204" charset="-122"/>
              <a:cs typeface="Arial Unicode MS" panose="020B0604020202020204" charset="-122"/>
            </a:endParaRPr>
          </a:p>
          <a:p>
            <a:pPr marL="83185">
              <a:lnSpc>
                <a:spcPct val="100000"/>
              </a:lnSpc>
              <a:spcBef>
                <a:spcPts val="245"/>
              </a:spcBef>
            </a:pPr>
            <a:r>
              <a:rPr sz="1800" spc="-75" dirty="0">
                <a:latin typeface="Arial Unicode MS" panose="020B0604020202020204" charset="-122"/>
                <a:cs typeface="Arial Unicode MS" panose="020B0604020202020204" charset="-122"/>
              </a:rPr>
              <a:t>2.</a:t>
            </a:r>
            <a:r>
              <a:rPr sz="1800" spc="-215" dirty="0">
                <a:latin typeface="Arial Unicode MS" panose="020B0604020202020204" charset="-122"/>
                <a:cs typeface="Arial Unicode MS" panose="020B0604020202020204" charset="-122"/>
              </a:rPr>
              <a:t> </a:t>
            </a:r>
            <a:r>
              <a:rPr sz="2000" dirty="0">
                <a:latin typeface="Arial Unicode MS" panose="020B0604020202020204" charset="-122"/>
                <a:cs typeface="Arial Unicode MS" panose="020B0604020202020204" charset="-122"/>
              </a:rPr>
              <a:t>自主研发项目其他相关费用的计算</a:t>
            </a:r>
            <a:endParaRPr sz="2000">
              <a:latin typeface="Arial Unicode MS" panose="020B0604020202020204" charset="-122"/>
              <a:cs typeface="Arial Unicode MS" panose="020B0604020202020204" charset="-122"/>
            </a:endParaRPr>
          </a:p>
          <a:p>
            <a:pPr marL="13335" marR="5080">
              <a:lnSpc>
                <a:spcPct val="115000"/>
              </a:lnSpc>
              <a:spcBef>
                <a:spcPts val="160"/>
              </a:spcBef>
            </a:pPr>
            <a:r>
              <a:rPr sz="2000" spc="-5" dirty="0">
                <a:latin typeface="Arial Unicode MS" panose="020B0604020202020204" charset="-122"/>
                <a:cs typeface="Arial Unicode MS" panose="020B0604020202020204" charset="-122"/>
              </a:rPr>
              <a:t>费用化的研发费用（甲项目），其他相关费用限额</a:t>
            </a:r>
            <a:r>
              <a:rPr sz="2000" spc="-5" dirty="0">
                <a:latin typeface="Arial" panose="020B0604020202020204"/>
                <a:cs typeface="Arial" panose="020B0604020202020204"/>
              </a:rPr>
              <a:t>=</a:t>
            </a:r>
            <a:r>
              <a:rPr sz="2000" spc="-5" dirty="0">
                <a:latin typeface="Arial Unicode MS" panose="020B0604020202020204" charset="-122"/>
                <a:cs typeface="Arial Unicode MS" panose="020B0604020202020204" charset="-122"/>
              </a:rPr>
              <a:t>按照甲项目第一至五项费用之和</a:t>
            </a:r>
            <a:r>
              <a:rPr sz="2000" spc="-5" dirty="0">
                <a:latin typeface="Courier New" panose="02070309020205020404"/>
                <a:cs typeface="Courier New" panose="02070309020205020404"/>
              </a:rPr>
              <a:t>×</a:t>
            </a:r>
            <a:r>
              <a:rPr sz="2000" spc="-5" dirty="0">
                <a:latin typeface="Arial" panose="020B0604020202020204"/>
                <a:cs typeface="Arial" panose="020B0604020202020204"/>
              </a:rPr>
              <a:t>10%/(1- </a:t>
            </a:r>
            <a:r>
              <a:rPr sz="2000" spc="-525" dirty="0">
                <a:latin typeface="Arial" panose="020B0604020202020204"/>
                <a:cs typeface="Arial" panose="020B0604020202020204"/>
              </a:rPr>
              <a:t> </a:t>
            </a:r>
            <a:r>
              <a:rPr sz="2000" spc="-10" dirty="0">
                <a:latin typeface="Arial" panose="020B0604020202020204"/>
                <a:cs typeface="Arial" panose="020B0604020202020204"/>
              </a:rPr>
              <a:t>10%)=195</a:t>
            </a:r>
            <a:r>
              <a:rPr sz="2000" spc="-10" dirty="0">
                <a:latin typeface="Courier New" panose="02070309020205020404"/>
                <a:cs typeface="Courier New" panose="02070309020205020404"/>
              </a:rPr>
              <a:t>×</a:t>
            </a:r>
            <a:r>
              <a:rPr sz="2000" spc="-10" dirty="0">
                <a:latin typeface="Arial" panose="020B0604020202020204"/>
                <a:cs typeface="Arial" panose="020B0604020202020204"/>
              </a:rPr>
              <a:t>10%/(1-10%)=21.67</a:t>
            </a:r>
            <a:r>
              <a:rPr sz="2000" spc="-10" dirty="0">
                <a:latin typeface="Arial Unicode MS" panose="020B0604020202020204" charset="-122"/>
                <a:cs typeface="Arial Unicode MS" panose="020B0604020202020204" charset="-122"/>
              </a:rPr>
              <a:t>万元。甲项目（六）其他相关费用实际发生数</a:t>
            </a:r>
            <a:r>
              <a:rPr sz="2000" spc="-10" dirty="0">
                <a:latin typeface="Arial" panose="020B0604020202020204"/>
                <a:cs typeface="Arial" panose="020B0604020202020204"/>
              </a:rPr>
              <a:t>=5</a:t>
            </a:r>
            <a:r>
              <a:rPr sz="2000" spc="-10" dirty="0">
                <a:latin typeface="Arial Unicode MS" panose="020B0604020202020204" charset="-122"/>
                <a:cs typeface="Arial Unicode MS" panose="020B0604020202020204" charset="-122"/>
              </a:rPr>
              <a:t>万元。经限额调整 </a:t>
            </a:r>
            <a:r>
              <a:rPr sz="2000" spc="-480" dirty="0">
                <a:latin typeface="Arial Unicode MS" panose="020B0604020202020204" charset="-122"/>
                <a:cs typeface="Arial Unicode MS" panose="020B0604020202020204" charset="-122"/>
              </a:rPr>
              <a:t> </a:t>
            </a:r>
            <a:r>
              <a:rPr sz="2000" spc="-10" dirty="0">
                <a:latin typeface="Arial Unicode MS" panose="020B0604020202020204" charset="-122"/>
                <a:cs typeface="Arial Unicode MS" panose="020B0604020202020204" charset="-122"/>
              </a:rPr>
              <a:t>后的其他相关费用</a:t>
            </a:r>
            <a:r>
              <a:rPr sz="2000" spc="-10" dirty="0">
                <a:latin typeface="Arial" panose="020B0604020202020204"/>
                <a:cs typeface="Arial" panose="020B0604020202020204"/>
              </a:rPr>
              <a:t>=</a:t>
            </a:r>
            <a:r>
              <a:rPr sz="2000" spc="-10" dirty="0">
                <a:latin typeface="Arial Unicode MS" panose="020B0604020202020204" charset="-122"/>
                <a:cs typeface="Arial Unicode MS" panose="020B0604020202020204" charset="-122"/>
              </a:rPr>
              <a:t>孰小值（</a:t>
            </a:r>
            <a:r>
              <a:rPr sz="2000" spc="-10" dirty="0">
                <a:latin typeface="Arial" panose="020B0604020202020204"/>
                <a:cs typeface="Arial" panose="020B0604020202020204"/>
              </a:rPr>
              <a:t>21.67</a:t>
            </a:r>
            <a:r>
              <a:rPr sz="2000" spc="-10" dirty="0">
                <a:latin typeface="Arial Unicode MS" panose="020B0604020202020204" charset="-122"/>
                <a:cs typeface="Arial Unicode MS" panose="020B0604020202020204" charset="-122"/>
              </a:rPr>
              <a:t>，</a:t>
            </a:r>
            <a:r>
              <a:rPr sz="2000" spc="-10" dirty="0">
                <a:latin typeface="Arial" panose="020B0604020202020204"/>
                <a:cs typeface="Arial" panose="020B0604020202020204"/>
              </a:rPr>
              <a:t>5</a:t>
            </a:r>
            <a:r>
              <a:rPr sz="2000" spc="-10" dirty="0">
                <a:latin typeface="Arial Unicode MS" panose="020B0604020202020204" charset="-122"/>
                <a:cs typeface="Arial Unicode MS" panose="020B0604020202020204" charset="-122"/>
              </a:rPr>
              <a:t>）</a:t>
            </a:r>
            <a:r>
              <a:rPr sz="2000" spc="-10" dirty="0">
                <a:latin typeface="Arial" panose="020B0604020202020204"/>
                <a:cs typeface="Arial" panose="020B0604020202020204"/>
              </a:rPr>
              <a:t>=5</a:t>
            </a:r>
            <a:r>
              <a:rPr sz="2000" spc="-10" dirty="0">
                <a:latin typeface="Arial Unicode MS" panose="020B0604020202020204" charset="-122"/>
                <a:cs typeface="Arial Unicode MS" panose="020B0604020202020204" charset="-122"/>
              </a:rPr>
              <a:t>万元。</a:t>
            </a:r>
            <a:endParaRPr sz="2000">
              <a:latin typeface="Arial Unicode MS" panose="020B0604020202020204" charset="-122"/>
              <a:cs typeface="Arial Unicode MS" panose="020B0604020202020204" charset="-122"/>
            </a:endParaRPr>
          </a:p>
          <a:p>
            <a:pPr marL="83185" marR="5643245">
              <a:lnSpc>
                <a:spcPts val="2950"/>
              </a:lnSpc>
              <a:spcBef>
                <a:spcPts val="35"/>
              </a:spcBef>
            </a:pPr>
            <a:r>
              <a:rPr sz="1800" spc="-75" dirty="0">
                <a:latin typeface="Arial Unicode MS" panose="020B0604020202020204" charset="-122"/>
                <a:cs typeface="Arial Unicode MS" panose="020B0604020202020204" charset="-122"/>
              </a:rPr>
              <a:t>3.</a:t>
            </a:r>
            <a:r>
              <a:rPr sz="1800" spc="-165" dirty="0">
                <a:latin typeface="Arial Unicode MS" panose="020B0604020202020204" charset="-122"/>
                <a:cs typeface="Arial Unicode MS" panose="020B0604020202020204" charset="-122"/>
              </a:rPr>
              <a:t> </a:t>
            </a:r>
            <a:r>
              <a:rPr sz="2000" dirty="0">
                <a:latin typeface="Arial Unicode MS" panose="020B0604020202020204" charset="-122"/>
                <a:cs typeface="Arial Unicode MS" panose="020B0604020202020204" charset="-122"/>
              </a:rPr>
              <a:t>自主研发项目本年研发费用金额的计算 </a:t>
            </a:r>
            <a:r>
              <a:rPr sz="2000" spc="-509" dirty="0">
                <a:latin typeface="Arial Unicode MS" panose="020B0604020202020204" charset="-122"/>
                <a:cs typeface="Arial Unicode MS" panose="020B0604020202020204" charset="-122"/>
              </a:rPr>
              <a:t> </a:t>
            </a:r>
            <a:r>
              <a:rPr sz="2000" dirty="0">
                <a:latin typeface="Arial Unicode MS" panose="020B0604020202020204" charset="-122"/>
                <a:cs typeface="Arial Unicode MS" panose="020B0604020202020204" charset="-122"/>
              </a:rPr>
              <a:t>本年研发费用金额（甲</a:t>
            </a:r>
            <a:r>
              <a:rPr sz="2000" spc="-15" dirty="0">
                <a:latin typeface="Arial Unicode MS" panose="020B0604020202020204" charset="-122"/>
                <a:cs typeface="Arial Unicode MS" panose="020B0604020202020204" charset="-122"/>
              </a:rPr>
              <a:t>项</a:t>
            </a:r>
            <a:r>
              <a:rPr sz="2000" dirty="0">
                <a:latin typeface="Arial Unicode MS" panose="020B0604020202020204" charset="-122"/>
                <a:cs typeface="Arial Unicode MS" panose="020B0604020202020204" charset="-122"/>
              </a:rPr>
              <a:t>目</a:t>
            </a:r>
            <a:r>
              <a:rPr sz="2000" spc="-15" dirty="0">
                <a:latin typeface="Arial Unicode MS" panose="020B0604020202020204" charset="-122"/>
                <a:cs typeface="Arial Unicode MS" panose="020B0604020202020204" charset="-122"/>
              </a:rPr>
              <a:t>）</a:t>
            </a:r>
            <a:r>
              <a:rPr sz="2000" spc="-15" dirty="0">
                <a:latin typeface="Arial" panose="020B0604020202020204"/>
                <a:cs typeface="Arial" panose="020B0604020202020204"/>
              </a:rPr>
              <a:t>=</a:t>
            </a:r>
            <a:r>
              <a:rPr sz="2000" spc="-20" dirty="0">
                <a:latin typeface="Arial" panose="020B0604020202020204"/>
                <a:cs typeface="Arial" panose="020B0604020202020204"/>
              </a:rPr>
              <a:t>195</a:t>
            </a:r>
            <a:r>
              <a:rPr sz="2000" spc="-15" dirty="0">
                <a:latin typeface="Arial" panose="020B0604020202020204"/>
                <a:cs typeface="Arial" panose="020B0604020202020204"/>
              </a:rPr>
              <a:t>+</a:t>
            </a:r>
            <a:r>
              <a:rPr sz="2000" spc="-20" dirty="0">
                <a:latin typeface="Arial" panose="020B0604020202020204"/>
                <a:cs typeface="Arial" panose="020B0604020202020204"/>
              </a:rPr>
              <a:t>5</a:t>
            </a:r>
            <a:r>
              <a:rPr sz="2000" spc="-15" dirty="0">
                <a:latin typeface="Arial" panose="020B0604020202020204"/>
                <a:cs typeface="Arial" panose="020B0604020202020204"/>
              </a:rPr>
              <a:t>=</a:t>
            </a:r>
            <a:r>
              <a:rPr sz="2000" spc="-20" dirty="0">
                <a:latin typeface="Arial" panose="020B0604020202020204"/>
                <a:cs typeface="Arial" panose="020B0604020202020204"/>
              </a:rPr>
              <a:t>200</a:t>
            </a:r>
            <a:r>
              <a:rPr sz="2000" dirty="0">
                <a:latin typeface="Arial Unicode MS" panose="020B0604020202020204" charset="-122"/>
                <a:cs typeface="Arial Unicode MS" panose="020B0604020202020204" charset="-122"/>
              </a:rPr>
              <a:t>万</a:t>
            </a:r>
            <a:r>
              <a:rPr sz="2000" spc="5" dirty="0">
                <a:latin typeface="Arial Unicode MS" panose="020B0604020202020204" charset="-122"/>
                <a:cs typeface="Arial Unicode MS" panose="020B0604020202020204" charset="-122"/>
              </a:rPr>
              <a:t>元</a:t>
            </a:r>
            <a:endParaRPr sz="2000">
              <a:latin typeface="Arial Unicode MS" panose="020B0604020202020204" charset="-122"/>
              <a:cs typeface="Arial Unicode MS" panose="020B0604020202020204"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37403" y="188976"/>
            <a:ext cx="6816852" cy="48463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800" spc="-5" dirty="0"/>
              <a:t>调整及填报情况详解</a:t>
            </a:r>
            <a:endParaRPr sz="2800"/>
          </a:p>
        </p:txBody>
      </p:sp>
      <p:sp>
        <p:nvSpPr>
          <p:cNvPr id="5" name="object 5"/>
          <p:cNvSpPr txBox="1"/>
          <p:nvPr/>
        </p:nvSpPr>
        <p:spPr>
          <a:xfrm>
            <a:off x="5086350" y="295528"/>
            <a:ext cx="4330700" cy="315595"/>
          </a:xfrm>
          <a:prstGeom prst="rect">
            <a:avLst/>
          </a:prstGeom>
        </p:spPr>
        <p:txBody>
          <a:bodyPr vert="horz" wrap="square" lIns="0" tIns="0" rIns="0" bIns="0" rtlCol="0">
            <a:spAutoFit/>
          </a:bodyPr>
          <a:lstStyle/>
          <a:p>
            <a:pPr marL="12700">
              <a:lnSpc>
                <a:spcPct val="100000"/>
              </a:lnSpc>
            </a:pPr>
            <a:r>
              <a:rPr sz="2000" spc="-10" dirty="0">
                <a:solidFill>
                  <a:srgbClr val="FFFFFF"/>
                </a:solidFill>
                <a:latin typeface="Arial Unicode MS" panose="020B0604020202020204" charset="-122"/>
                <a:cs typeface="Arial Unicode MS" panose="020B0604020202020204" charset="-122"/>
              </a:rPr>
              <a:t>研发费用加计扣除优惠明细表</a:t>
            </a:r>
            <a:r>
              <a:rPr sz="2000" spc="-10" dirty="0">
                <a:solidFill>
                  <a:srgbClr val="FFFFFF"/>
                </a:solidFill>
                <a:latin typeface="Arial" panose="020B0604020202020204"/>
                <a:cs typeface="Arial" panose="020B0604020202020204"/>
              </a:rPr>
              <a:t>A107012</a:t>
            </a:r>
            <a:endParaRPr sz="2000">
              <a:latin typeface="Arial" panose="020B0604020202020204"/>
              <a:cs typeface="Arial" panose="020B0604020202020204"/>
            </a:endParaRPr>
          </a:p>
        </p:txBody>
      </p:sp>
      <p:sp>
        <p:nvSpPr>
          <p:cNvPr id="6" name="object 6"/>
          <p:cNvSpPr txBox="1"/>
          <p:nvPr/>
        </p:nvSpPr>
        <p:spPr>
          <a:xfrm>
            <a:off x="9456419" y="1126236"/>
            <a:ext cx="2141220" cy="516890"/>
          </a:xfrm>
          <a:prstGeom prst="rect">
            <a:avLst/>
          </a:prstGeom>
          <a:solidFill>
            <a:srgbClr val="FFFF00"/>
          </a:solidFill>
        </p:spPr>
        <p:txBody>
          <a:bodyPr vert="horz" wrap="square" lIns="0" tIns="0" rIns="0" bIns="0" rtlCol="0">
            <a:spAutoFit/>
          </a:bodyPr>
          <a:lstStyle/>
          <a:p>
            <a:pPr marL="92075">
              <a:lnSpc>
                <a:spcPts val="3110"/>
              </a:lnSpc>
            </a:pPr>
            <a:r>
              <a:rPr sz="2800" b="1" dirty="0">
                <a:solidFill>
                  <a:srgbClr val="FF0000"/>
                </a:solidFill>
                <a:latin typeface="Microsoft JhengHei" panose="020B0604030504040204" charset="-120"/>
                <a:cs typeface="Microsoft JhengHei" panose="020B0604030504040204" charset="-120"/>
              </a:rPr>
              <a:t>填报解析</a:t>
            </a:r>
            <a:endParaRPr sz="2800">
              <a:latin typeface="Microsoft JhengHei" panose="020B0604030504040204" charset="-120"/>
              <a:cs typeface="Microsoft JhengHei" panose="020B0604030504040204" charset="-120"/>
            </a:endParaRPr>
          </a:p>
        </p:txBody>
      </p:sp>
      <p:sp>
        <p:nvSpPr>
          <p:cNvPr id="7" name="object 7"/>
          <p:cNvSpPr txBox="1"/>
          <p:nvPr/>
        </p:nvSpPr>
        <p:spPr>
          <a:xfrm>
            <a:off x="719708" y="1702676"/>
            <a:ext cx="3533775" cy="315595"/>
          </a:xfrm>
          <a:prstGeom prst="rect">
            <a:avLst/>
          </a:prstGeom>
        </p:spPr>
        <p:txBody>
          <a:bodyPr vert="horz" wrap="square" lIns="0" tIns="0" rIns="0" bIns="0" rtlCol="0">
            <a:spAutoFit/>
          </a:bodyPr>
          <a:lstStyle/>
          <a:p>
            <a:pPr marL="12700">
              <a:lnSpc>
                <a:spcPct val="100000"/>
              </a:lnSpc>
            </a:pPr>
            <a:r>
              <a:rPr sz="2000" spc="-20" dirty="0">
                <a:latin typeface="Arial" panose="020B0604020202020204"/>
                <a:cs typeface="Arial" panose="020B0604020202020204"/>
              </a:rPr>
              <a:t>4</a:t>
            </a:r>
            <a:r>
              <a:rPr sz="2000" spc="-25" dirty="0">
                <a:latin typeface="Arial" panose="020B0604020202020204"/>
                <a:cs typeface="Arial" panose="020B0604020202020204"/>
              </a:rPr>
              <a:t>.</a:t>
            </a:r>
            <a:r>
              <a:rPr sz="2000" dirty="0">
                <a:latin typeface="Arial Unicode MS" panose="020B0604020202020204" charset="-122"/>
                <a:cs typeface="Arial Unicode MS" panose="020B0604020202020204" charset="-122"/>
              </a:rPr>
              <a:t>委托研发项目研发费</a:t>
            </a:r>
            <a:r>
              <a:rPr sz="2000" spc="-15" dirty="0">
                <a:latin typeface="Arial Unicode MS" panose="020B0604020202020204" charset="-122"/>
                <a:cs typeface="Arial Unicode MS" panose="020B0604020202020204" charset="-122"/>
              </a:rPr>
              <a:t>用</a:t>
            </a:r>
            <a:r>
              <a:rPr sz="2000" dirty="0">
                <a:latin typeface="Arial Unicode MS" panose="020B0604020202020204" charset="-122"/>
                <a:cs typeface="Arial Unicode MS" panose="020B0604020202020204" charset="-122"/>
              </a:rPr>
              <a:t>的计</a:t>
            </a:r>
            <a:r>
              <a:rPr sz="2000" spc="5" dirty="0">
                <a:latin typeface="Arial Unicode MS" panose="020B0604020202020204" charset="-122"/>
                <a:cs typeface="Arial Unicode MS" panose="020B0604020202020204" charset="-122"/>
              </a:rPr>
              <a:t>算</a:t>
            </a:r>
            <a:endParaRPr sz="2000">
              <a:latin typeface="Arial Unicode MS" panose="020B0604020202020204" charset="-122"/>
              <a:cs typeface="Arial Unicode MS" panose="020B0604020202020204" charset="-122"/>
            </a:endParaRPr>
          </a:p>
        </p:txBody>
      </p:sp>
      <p:sp>
        <p:nvSpPr>
          <p:cNvPr id="8" name="object 8"/>
          <p:cNvSpPr txBox="1"/>
          <p:nvPr/>
        </p:nvSpPr>
        <p:spPr>
          <a:xfrm>
            <a:off x="719708" y="2102091"/>
            <a:ext cx="156845" cy="295275"/>
          </a:xfrm>
          <a:prstGeom prst="rect">
            <a:avLst/>
          </a:prstGeom>
        </p:spPr>
        <p:txBody>
          <a:bodyPr vert="horz" wrap="square" lIns="0" tIns="0" rIns="0" bIns="0" rtlCol="0">
            <a:spAutoFit/>
          </a:bodyPr>
          <a:lstStyle/>
          <a:p>
            <a:pPr marL="12700">
              <a:lnSpc>
                <a:spcPct val="100000"/>
              </a:lnSpc>
            </a:pPr>
            <a:r>
              <a:rPr sz="1900" spc="-5" dirty="0">
                <a:latin typeface="Tahoma" panose="020B0604030504040204"/>
                <a:cs typeface="Tahoma" panose="020B0604030504040204"/>
              </a:rPr>
              <a:t>1</a:t>
            </a:r>
            <a:endParaRPr sz="1900">
              <a:latin typeface="Tahoma" panose="020B0604030504040204"/>
              <a:cs typeface="Tahoma" panose="020B0604030504040204"/>
            </a:endParaRPr>
          </a:p>
        </p:txBody>
      </p:sp>
      <p:sp>
        <p:nvSpPr>
          <p:cNvPr id="9" name="object 9"/>
          <p:cNvSpPr txBox="1"/>
          <p:nvPr/>
        </p:nvSpPr>
        <p:spPr>
          <a:xfrm>
            <a:off x="1371219" y="2089391"/>
            <a:ext cx="6326505" cy="315595"/>
          </a:xfrm>
          <a:prstGeom prst="rect">
            <a:avLst/>
          </a:prstGeom>
        </p:spPr>
        <p:txBody>
          <a:bodyPr vert="horz" wrap="square" lIns="0" tIns="0" rIns="0" bIns="0" rtlCol="0">
            <a:spAutoFit/>
          </a:bodyPr>
          <a:lstStyle/>
          <a:p>
            <a:pPr marL="12700">
              <a:lnSpc>
                <a:spcPct val="100000"/>
              </a:lnSpc>
            </a:pPr>
            <a:r>
              <a:rPr sz="2000" spc="-10" dirty="0">
                <a:latin typeface="Arial Unicode MS" panose="020B0604020202020204" charset="-122"/>
                <a:cs typeface="Arial Unicode MS" panose="020B0604020202020204" charset="-122"/>
              </a:rPr>
              <a:t>本年委托项目研发费用（乙项目）</a:t>
            </a:r>
            <a:r>
              <a:rPr sz="2000" spc="-10" dirty="0">
                <a:latin typeface="Arial" panose="020B0604020202020204"/>
                <a:cs typeface="Arial" panose="020B0604020202020204"/>
              </a:rPr>
              <a:t>=200*80%=160</a:t>
            </a:r>
            <a:r>
              <a:rPr sz="2000" spc="-10" dirty="0">
                <a:latin typeface="Arial Unicode MS" panose="020B0604020202020204" charset="-122"/>
                <a:cs typeface="Arial Unicode MS" panose="020B0604020202020204" charset="-122"/>
              </a:rPr>
              <a:t>万元。</a:t>
            </a:r>
            <a:endParaRPr sz="2000">
              <a:latin typeface="Arial Unicode MS" panose="020B0604020202020204" charset="-122"/>
              <a:cs typeface="Arial Unicode MS" panose="020B0604020202020204" charset="-122"/>
            </a:endParaRPr>
          </a:p>
        </p:txBody>
      </p:sp>
      <p:sp>
        <p:nvSpPr>
          <p:cNvPr id="10" name="object 10"/>
          <p:cNvSpPr txBox="1"/>
          <p:nvPr/>
        </p:nvSpPr>
        <p:spPr>
          <a:xfrm>
            <a:off x="719073" y="2360434"/>
            <a:ext cx="10880090" cy="3081655"/>
          </a:xfrm>
          <a:prstGeom prst="rect">
            <a:avLst/>
          </a:prstGeom>
        </p:spPr>
        <p:txBody>
          <a:bodyPr vert="horz" wrap="square" lIns="0" tIns="3810" rIns="0" bIns="0" rtlCol="0">
            <a:spAutoFit/>
          </a:bodyPr>
          <a:lstStyle/>
          <a:p>
            <a:pPr marL="13335" marR="5080">
              <a:lnSpc>
                <a:spcPct val="125000"/>
              </a:lnSpc>
              <a:spcBef>
                <a:spcPts val="30"/>
              </a:spcBef>
            </a:pPr>
            <a:r>
              <a:rPr sz="1900" spc="-5" dirty="0">
                <a:latin typeface="Tahoma" panose="020B0604030504040204"/>
                <a:cs typeface="Tahoma" panose="020B0604030504040204"/>
              </a:rPr>
              <a:t>2</a:t>
            </a:r>
            <a:r>
              <a:rPr sz="2000" spc="-5" dirty="0">
                <a:latin typeface="Arial Unicode MS" panose="020B0604020202020204" charset="-122"/>
                <a:cs typeface="Arial Unicode MS" panose="020B0604020202020204" charset="-122"/>
              </a:rPr>
              <a:t>本年委托项目研发费用（丙项目）</a:t>
            </a:r>
            <a:r>
              <a:rPr sz="2000" spc="-5" dirty="0">
                <a:latin typeface="Arial" panose="020B0604020202020204"/>
                <a:cs typeface="Arial" panose="020B0604020202020204"/>
              </a:rPr>
              <a:t>=</a:t>
            </a:r>
            <a:r>
              <a:rPr sz="2000" spc="-5" dirty="0">
                <a:latin typeface="Arial Unicode MS" panose="020B0604020202020204" charset="-122"/>
                <a:cs typeface="Arial Unicode MS" panose="020B0604020202020204" charset="-122"/>
              </a:rPr>
              <a:t>（</a:t>
            </a:r>
            <a:r>
              <a:rPr sz="2000" spc="-5" dirty="0">
                <a:latin typeface="Arial" panose="020B0604020202020204"/>
                <a:cs typeface="Arial" panose="020B0604020202020204"/>
              </a:rPr>
              <a:t>600-200</a:t>
            </a:r>
            <a:r>
              <a:rPr sz="2000" spc="-5" dirty="0">
                <a:latin typeface="Arial Unicode MS" panose="020B0604020202020204" charset="-122"/>
                <a:cs typeface="Arial Unicode MS" panose="020B0604020202020204" charset="-122"/>
              </a:rPr>
              <a:t>）</a:t>
            </a:r>
            <a:r>
              <a:rPr sz="2000" spc="-5" dirty="0">
                <a:latin typeface="Arial" panose="020B0604020202020204"/>
                <a:cs typeface="Arial" panose="020B0604020202020204"/>
              </a:rPr>
              <a:t>*80%=320</a:t>
            </a:r>
            <a:r>
              <a:rPr sz="2000" spc="-5" dirty="0">
                <a:latin typeface="Arial Unicode MS" panose="020B0604020202020204" charset="-122"/>
                <a:cs typeface="Arial Unicode MS" panose="020B0604020202020204" charset="-122"/>
              </a:rPr>
              <a:t>万元（委托境外个人进行研发活动的 </a:t>
            </a:r>
            <a:r>
              <a:rPr sz="2000" spc="-430" dirty="0">
                <a:latin typeface="Arial Unicode MS" panose="020B0604020202020204" charset="-122"/>
                <a:cs typeface="Arial Unicode MS" panose="020B0604020202020204" charset="-122"/>
              </a:rPr>
              <a:t> </a:t>
            </a:r>
            <a:r>
              <a:rPr sz="2000" spc="-5" dirty="0">
                <a:latin typeface="Arial Unicode MS" panose="020B0604020202020204" charset="-122"/>
                <a:cs typeface="Arial Unicode MS" panose="020B0604020202020204" charset="-122"/>
              </a:rPr>
              <a:t>研发费用不得加计扣除）。 </a:t>
            </a:r>
            <a:r>
              <a:rPr sz="2000" spc="-509" dirty="0">
                <a:latin typeface="Arial Unicode MS" panose="020B0604020202020204" charset="-122"/>
                <a:cs typeface="Arial Unicode MS" panose="020B0604020202020204" charset="-122"/>
              </a:rPr>
              <a:t> </a:t>
            </a:r>
            <a:r>
              <a:rPr sz="2000" dirty="0">
                <a:latin typeface="Arial Unicode MS" panose="020B0604020202020204" charset="-122"/>
                <a:cs typeface="Arial Unicode MS" panose="020B0604020202020204" charset="-122"/>
              </a:rPr>
              <a:t>本年委托境外机构研发</a:t>
            </a:r>
            <a:r>
              <a:rPr sz="2000" spc="-15" dirty="0">
                <a:latin typeface="Arial Unicode MS" panose="020B0604020202020204" charset="-122"/>
                <a:cs typeface="Arial Unicode MS" panose="020B0604020202020204" charset="-122"/>
              </a:rPr>
              <a:t>费</a:t>
            </a:r>
            <a:r>
              <a:rPr sz="2000" dirty="0">
                <a:latin typeface="Arial Unicode MS" panose="020B0604020202020204" charset="-122"/>
                <a:cs typeface="Arial Unicode MS" panose="020B0604020202020204" charset="-122"/>
              </a:rPr>
              <a:t>用扣</a:t>
            </a:r>
            <a:r>
              <a:rPr sz="2000" spc="-15" dirty="0">
                <a:latin typeface="Arial Unicode MS" panose="020B0604020202020204" charset="-122"/>
                <a:cs typeface="Arial Unicode MS" panose="020B0604020202020204" charset="-122"/>
              </a:rPr>
              <a:t>除</a:t>
            </a:r>
            <a:r>
              <a:rPr sz="2000" dirty="0">
                <a:latin typeface="Arial Unicode MS" panose="020B0604020202020204" charset="-122"/>
                <a:cs typeface="Arial Unicode MS" panose="020B0604020202020204" charset="-122"/>
              </a:rPr>
              <a:t>限额</a:t>
            </a:r>
            <a:r>
              <a:rPr sz="2000" spc="-15" dirty="0">
                <a:latin typeface="Arial" panose="020B0604020202020204"/>
                <a:cs typeface="Arial" panose="020B0604020202020204"/>
              </a:rPr>
              <a:t>=</a:t>
            </a:r>
            <a:r>
              <a:rPr sz="2000" spc="-10" dirty="0">
                <a:latin typeface="Arial Unicode MS" panose="020B0604020202020204" charset="-122"/>
                <a:cs typeface="Arial Unicode MS" panose="020B0604020202020204" charset="-122"/>
              </a:rPr>
              <a:t>（</a:t>
            </a:r>
            <a:r>
              <a:rPr sz="2000" dirty="0">
                <a:latin typeface="Arial Unicode MS" panose="020B0604020202020204" charset="-122"/>
                <a:cs typeface="Arial Unicode MS" panose="020B0604020202020204" charset="-122"/>
              </a:rPr>
              <a:t>本年</a:t>
            </a:r>
            <a:r>
              <a:rPr sz="2000" spc="-15" dirty="0">
                <a:latin typeface="Arial Unicode MS" panose="020B0604020202020204" charset="-122"/>
                <a:cs typeface="Arial Unicode MS" panose="020B0604020202020204" charset="-122"/>
              </a:rPr>
              <a:t>费</a:t>
            </a:r>
            <a:r>
              <a:rPr sz="2000" dirty="0">
                <a:latin typeface="Arial Unicode MS" panose="020B0604020202020204" charset="-122"/>
                <a:cs typeface="Arial Unicode MS" panose="020B0604020202020204" charset="-122"/>
              </a:rPr>
              <a:t>用化</a:t>
            </a:r>
            <a:r>
              <a:rPr sz="2000" spc="-15" dirty="0">
                <a:latin typeface="Arial Unicode MS" panose="020B0604020202020204" charset="-122"/>
                <a:cs typeface="Arial Unicode MS" panose="020B0604020202020204" charset="-122"/>
              </a:rPr>
              <a:t>金</a:t>
            </a:r>
            <a:r>
              <a:rPr sz="2000" dirty="0">
                <a:latin typeface="Arial Unicode MS" panose="020B0604020202020204" charset="-122"/>
                <a:cs typeface="Arial Unicode MS" panose="020B0604020202020204" charset="-122"/>
              </a:rPr>
              <a:t>额</a:t>
            </a:r>
            <a:r>
              <a:rPr sz="2000" spc="-5" dirty="0">
                <a:latin typeface="Arial Unicode MS" panose="020B0604020202020204" charset="-122"/>
                <a:cs typeface="Arial Unicode MS" panose="020B0604020202020204" charset="-122"/>
              </a:rPr>
              <a:t>（</a:t>
            </a:r>
            <a:r>
              <a:rPr sz="2000" spc="-20" dirty="0">
                <a:latin typeface="Arial" panose="020B0604020202020204"/>
                <a:cs typeface="Arial" panose="020B0604020202020204"/>
              </a:rPr>
              <a:t>200</a:t>
            </a:r>
            <a:r>
              <a:rPr sz="2000" spc="-5" dirty="0">
                <a:latin typeface="Arial Unicode MS" panose="020B0604020202020204" charset="-122"/>
                <a:cs typeface="Arial Unicode MS" panose="020B0604020202020204" charset="-122"/>
              </a:rPr>
              <a:t>）</a:t>
            </a:r>
            <a:r>
              <a:rPr sz="2000" spc="-10" dirty="0">
                <a:latin typeface="Arial" panose="020B0604020202020204"/>
                <a:cs typeface="Arial" panose="020B0604020202020204"/>
              </a:rPr>
              <a:t>+</a:t>
            </a:r>
            <a:r>
              <a:rPr sz="2000" dirty="0">
                <a:latin typeface="Arial Unicode MS" panose="020B0604020202020204" charset="-122"/>
                <a:cs typeface="Arial Unicode MS" panose="020B0604020202020204" charset="-122"/>
              </a:rPr>
              <a:t>本年</a:t>
            </a:r>
            <a:r>
              <a:rPr sz="2000" spc="-15" dirty="0">
                <a:latin typeface="Arial Unicode MS" panose="020B0604020202020204" charset="-122"/>
                <a:cs typeface="Arial Unicode MS" panose="020B0604020202020204" charset="-122"/>
              </a:rPr>
              <a:t>委</a:t>
            </a:r>
            <a:r>
              <a:rPr sz="2000" dirty="0">
                <a:latin typeface="Arial Unicode MS" panose="020B0604020202020204" charset="-122"/>
                <a:cs typeface="Arial Unicode MS" panose="020B0604020202020204" charset="-122"/>
              </a:rPr>
              <a:t>托境</a:t>
            </a:r>
            <a:r>
              <a:rPr sz="2000" spc="-15" dirty="0">
                <a:latin typeface="Arial Unicode MS" panose="020B0604020202020204" charset="-122"/>
                <a:cs typeface="Arial Unicode MS" panose="020B0604020202020204" charset="-122"/>
              </a:rPr>
              <a:t>内</a:t>
            </a:r>
            <a:r>
              <a:rPr sz="2000" dirty="0">
                <a:latin typeface="Arial Unicode MS" panose="020B0604020202020204" charset="-122"/>
                <a:cs typeface="Arial Unicode MS" panose="020B0604020202020204" charset="-122"/>
              </a:rPr>
              <a:t>机构</a:t>
            </a:r>
            <a:r>
              <a:rPr sz="2000" spc="-15" dirty="0">
                <a:latin typeface="Arial Unicode MS" panose="020B0604020202020204" charset="-122"/>
                <a:cs typeface="Arial Unicode MS" panose="020B0604020202020204" charset="-122"/>
              </a:rPr>
              <a:t>和</a:t>
            </a:r>
            <a:r>
              <a:rPr sz="2000" dirty="0">
                <a:latin typeface="Arial Unicode MS" panose="020B0604020202020204" charset="-122"/>
                <a:cs typeface="Arial Unicode MS" panose="020B0604020202020204" charset="-122"/>
              </a:rPr>
              <a:t>个人</a:t>
            </a:r>
            <a:r>
              <a:rPr sz="2000" spc="-15" dirty="0">
                <a:latin typeface="Arial Unicode MS" panose="020B0604020202020204" charset="-122"/>
                <a:cs typeface="Arial Unicode MS" panose="020B0604020202020204" charset="-122"/>
              </a:rPr>
              <a:t>研</a:t>
            </a:r>
            <a:r>
              <a:rPr sz="2000" dirty="0">
                <a:latin typeface="Arial Unicode MS" panose="020B0604020202020204" charset="-122"/>
                <a:cs typeface="Arial Unicode MS" panose="020B0604020202020204" charset="-122"/>
              </a:rPr>
              <a:t>发</a:t>
            </a:r>
            <a:r>
              <a:rPr sz="2000" spc="5" dirty="0">
                <a:latin typeface="Arial Unicode MS" panose="020B0604020202020204" charset="-122"/>
                <a:cs typeface="Arial Unicode MS" panose="020B0604020202020204" charset="-122"/>
              </a:rPr>
              <a:t>费</a:t>
            </a:r>
            <a:endParaRPr sz="2000">
              <a:latin typeface="Arial Unicode MS" panose="020B0604020202020204" charset="-122"/>
              <a:cs typeface="Arial Unicode MS" panose="020B0604020202020204" charset="-122"/>
            </a:endParaRPr>
          </a:p>
          <a:p>
            <a:pPr marL="13335" marR="3230880">
              <a:lnSpc>
                <a:spcPct val="126000"/>
              </a:lnSpc>
              <a:spcBef>
                <a:spcPts val="85"/>
              </a:spcBef>
            </a:pPr>
            <a:r>
              <a:rPr sz="2000" spc="-10" dirty="0">
                <a:latin typeface="Arial Unicode MS" panose="020B0604020202020204" charset="-122"/>
                <a:cs typeface="Arial Unicode MS" panose="020B0604020202020204" charset="-122"/>
              </a:rPr>
              <a:t>用金额（</a:t>
            </a:r>
            <a:r>
              <a:rPr sz="2000" spc="-10" dirty="0">
                <a:latin typeface="Arial" panose="020B0604020202020204"/>
                <a:cs typeface="Arial" panose="020B0604020202020204"/>
              </a:rPr>
              <a:t>160</a:t>
            </a:r>
            <a:r>
              <a:rPr sz="2000" spc="-10" dirty="0">
                <a:latin typeface="Arial Unicode MS" panose="020B0604020202020204" charset="-122"/>
                <a:cs typeface="Arial Unicode MS" panose="020B0604020202020204" charset="-122"/>
              </a:rPr>
              <a:t>）））</a:t>
            </a:r>
            <a:r>
              <a:rPr sz="2000" spc="-10" dirty="0">
                <a:latin typeface="Arial" panose="020B0604020202020204"/>
                <a:cs typeface="Arial" panose="020B0604020202020204"/>
              </a:rPr>
              <a:t>*2/3=240</a:t>
            </a:r>
            <a:r>
              <a:rPr sz="2000" spc="-10" dirty="0">
                <a:latin typeface="Arial Unicode MS" panose="020B0604020202020204" charset="-122"/>
                <a:cs typeface="Arial Unicode MS" panose="020B0604020202020204" charset="-122"/>
              </a:rPr>
              <a:t>万元 </a:t>
            </a:r>
            <a:r>
              <a:rPr sz="2000" spc="-465" dirty="0">
                <a:latin typeface="Arial Unicode MS" panose="020B0604020202020204" charset="-122"/>
                <a:cs typeface="Arial Unicode MS" panose="020B0604020202020204" charset="-122"/>
              </a:rPr>
              <a:t> </a:t>
            </a:r>
            <a:r>
              <a:rPr sz="2000" dirty="0">
                <a:latin typeface="Arial Unicode MS" panose="020B0604020202020204" charset="-122"/>
                <a:cs typeface="Arial Unicode MS" panose="020B0604020202020204" charset="-122"/>
              </a:rPr>
              <a:t>本年委托境外机构研发</a:t>
            </a:r>
            <a:r>
              <a:rPr sz="2000" spc="-15" dirty="0">
                <a:latin typeface="Arial Unicode MS" panose="020B0604020202020204" charset="-122"/>
                <a:cs typeface="Arial Unicode MS" panose="020B0604020202020204" charset="-122"/>
              </a:rPr>
              <a:t>费</a:t>
            </a:r>
            <a:r>
              <a:rPr sz="2000" dirty="0">
                <a:latin typeface="Arial Unicode MS" panose="020B0604020202020204" charset="-122"/>
                <a:cs typeface="Arial Unicode MS" panose="020B0604020202020204" charset="-122"/>
              </a:rPr>
              <a:t>用扣</a:t>
            </a:r>
            <a:r>
              <a:rPr sz="2000" spc="-15" dirty="0">
                <a:latin typeface="Arial Unicode MS" panose="020B0604020202020204" charset="-122"/>
                <a:cs typeface="Arial Unicode MS" panose="020B0604020202020204" charset="-122"/>
              </a:rPr>
              <a:t>除</a:t>
            </a:r>
            <a:r>
              <a:rPr sz="2000" dirty="0">
                <a:latin typeface="Arial Unicode MS" panose="020B0604020202020204" charset="-122"/>
                <a:cs typeface="Arial Unicode MS" panose="020B0604020202020204" charset="-122"/>
              </a:rPr>
              <a:t>金额</a:t>
            </a:r>
            <a:r>
              <a:rPr sz="2000" spc="-15" dirty="0">
                <a:latin typeface="Arial" panose="020B0604020202020204"/>
                <a:cs typeface="Arial" panose="020B0604020202020204"/>
              </a:rPr>
              <a:t>=</a:t>
            </a:r>
            <a:r>
              <a:rPr sz="2000" spc="-15" dirty="0">
                <a:latin typeface="Arial Unicode MS" panose="020B0604020202020204" charset="-122"/>
                <a:cs typeface="Arial Unicode MS" panose="020B0604020202020204" charset="-122"/>
              </a:rPr>
              <a:t>孰</a:t>
            </a:r>
            <a:r>
              <a:rPr sz="2000" dirty="0">
                <a:latin typeface="Arial Unicode MS" panose="020B0604020202020204" charset="-122"/>
                <a:cs typeface="Arial Unicode MS" panose="020B0604020202020204" charset="-122"/>
              </a:rPr>
              <a:t>小值</a:t>
            </a:r>
            <a:r>
              <a:rPr sz="2000" spc="-15" dirty="0">
                <a:latin typeface="Arial Unicode MS" panose="020B0604020202020204" charset="-122"/>
                <a:cs typeface="Arial Unicode MS" panose="020B0604020202020204" charset="-122"/>
              </a:rPr>
              <a:t>（</a:t>
            </a:r>
            <a:r>
              <a:rPr sz="2000" spc="-20" dirty="0">
                <a:latin typeface="Arial" panose="020B0604020202020204"/>
                <a:cs typeface="Arial" panose="020B0604020202020204"/>
              </a:rPr>
              <a:t>320</a:t>
            </a:r>
            <a:r>
              <a:rPr sz="2000" spc="-15" dirty="0">
                <a:latin typeface="Arial Unicode MS" panose="020B0604020202020204" charset="-122"/>
                <a:cs typeface="Arial Unicode MS" panose="020B0604020202020204" charset="-122"/>
              </a:rPr>
              <a:t>，</a:t>
            </a:r>
            <a:r>
              <a:rPr sz="2000" spc="-20" dirty="0">
                <a:latin typeface="Arial" panose="020B0604020202020204"/>
                <a:cs typeface="Arial" panose="020B0604020202020204"/>
              </a:rPr>
              <a:t>240</a:t>
            </a:r>
            <a:r>
              <a:rPr sz="2000" spc="-15" dirty="0">
                <a:latin typeface="Arial Unicode MS" panose="020B0604020202020204" charset="-122"/>
                <a:cs typeface="Arial Unicode MS" panose="020B0604020202020204" charset="-122"/>
              </a:rPr>
              <a:t>）</a:t>
            </a:r>
            <a:r>
              <a:rPr sz="2000" spc="-15" dirty="0">
                <a:latin typeface="Arial" panose="020B0604020202020204"/>
                <a:cs typeface="Arial" panose="020B0604020202020204"/>
              </a:rPr>
              <a:t>=</a:t>
            </a:r>
            <a:r>
              <a:rPr sz="2000" spc="-20" dirty="0">
                <a:latin typeface="Arial" panose="020B0604020202020204"/>
                <a:cs typeface="Arial" panose="020B0604020202020204"/>
              </a:rPr>
              <a:t>240</a:t>
            </a:r>
            <a:r>
              <a:rPr sz="2000" spc="-10" dirty="0">
                <a:latin typeface="Arial Unicode MS" panose="020B0604020202020204" charset="-122"/>
                <a:cs typeface="Arial Unicode MS" panose="020B0604020202020204" charset="-122"/>
              </a:rPr>
              <a:t>万</a:t>
            </a:r>
            <a:r>
              <a:rPr sz="2000" spc="5" dirty="0">
                <a:latin typeface="Arial Unicode MS" panose="020B0604020202020204" charset="-122"/>
                <a:cs typeface="Arial Unicode MS" panose="020B0604020202020204" charset="-122"/>
              </a:rPr>
              <a:t>元</a:t>
            </a:r>
            <a:endParaRPr sz="2000">
              <a:latin typeface="Arial Unicode MS" panose="020B0604020202020204" charset="-122"/>
              <a:cs typeface="Arial Unicode MS" panose="020B0604020202020204" charset="-122"/>
            </a:endParaRPr>
          </a:p>
          <a:p>
            <a:pPr marL="82550">
              <a:lnSpc>
                <a:spcPct val="100000"/>
              </a:lnSpc>
              <a:spcBef>
                <a:spcPts val="470"/>
              </a:spcBef>
            </a:pPr>
            <a:r>
              <a:rPr sz="1800" spc="-80" dirty="0">
                <a:latin typeface="Arial Unicode MS" panose="020B0604020202020204" charset="-122"/>
                <a:cs typeface="Arial Unicode MS" panose="020B0604020202020204" charset="-122"/>
              </a:rPr>
              <a:t>5. </a:t>
            </a:r>
            <a:r>
              <a:rPr sz="2000" spc="-5" dirty="0">
                <a:latin typeface="Arial Unicode MS" panose="020B0604020202020204" charset="-122"/>
                <a:cs typeface="Arial Unicode MS" panose="020B0604020202020204" charset="-122"/>
              </a:rPr>
              <a:t>允许扣除的研发费用合计</a:t>
            </a:r>
            <a:r>
              <a:rPr sz="2000" spc="-5" dirty="0">
                <a:latin typeface="Arial" panose="020B0604020202020204"/>
                <a:cs typeface="Arial" panose="020B0604020202020204"/>
              </a:rPr>
              <a:t>=</a:t>
            </a:r>
            <a:r>
              <a:rPr sz="2000" spc="-5" dirty="0">
                <a:latin typeface="Arial Unicode MS" panose="020B0604020202020204" charset="-122"/>
                <a:cs typeface="Arial Unicode MS" panose="020B0604020202020204" charset="-122"/>
              </a:rPr>
              <a:t>本年费用化金额（</a:t>
            </a:r>
            <a:r>
              <a:rPr sz="2000" spc="-5" dirty="0">
                <a:latin typeface="Arial" panose="020B0604020202020204"/>
                <a:cs typeface="Arial" panose="020B0604020202020204"/>
              </a:rPr>
              <a:t>200+160</a:t>
            </a:r>
            <a:r>
              <a:rPr sz="2000" spc="-160" dirty="0">
                <a:latin typeface="Arial" panose="020B0604020202020204"/>
                <a:cs typeface="Arial" panose="020B0604020202020204"/>
              </a:rPr>
              <a:t> </a:t>
            </a:r>
            <a:r>
              <a:rPr sz="2000" spc="-10" dirty="0">
                <a:latin typeface="Arial" panose="020B0604020202020204"/>
                <a:cs typeface="Arial" panose="020B0604020202020204"/>
              </a:rPr>
              <a:t>+240</a:t>
            </a:r>
            <a:r>
              <a:rPr sz="2000" spc="-10" dirty="0">
                <a:latin typeface="Arial Unicode MS" panose="020B0604020202020204" charset="-122"/>
                <a:cs typeface="Arial Unicode MS" panose="020B0604020202020204" charset="-122"/>
              </a:rPr>
              <a:t>）</a:t>
            </a:r>
            <a:r>
              <a:rPr sz="2000" spc="-10" dirty="0">
                <a:latin typeface="Arial" panose="020B0604020202020204"/>
                <a:cs typeface="Arial" panose="020B0604020202020204"/>
              </a:rPr>
              <a:t>=600</a:t>
            </a:r>
            <a:r>
              <a:rPr sz="2000" spc="-10" dirty="0">
                <a:latin typeface="Arial Unicode MS" panose="020B0604020202020204" charset="-122"/>
                <a:cs typeface="Arial Unicode MS" panose="020B0604020202020204" charset="-122"/>
              </a:rPr>
              <a:t>万元。</a:t>
            </a:r>
            <a:endParaRPr sz="2000">
              <a:latin typeface="Arial Unicode MS" panose="020B0604020202020204" charset="-122"/>
              <a:cs typeface="Arial Unicode MS" panose="020B0604020202020204" charset="-122"/>
            </a:endParaRPr>
          </a:p>
          <a:p>
            <a:pPr marL="13335" marR="57150" indent="-635">
              <a:lnSpc>
                <a:spcPts val="3090"/>
              </a:lnSpc>
              <a:spcBef>
                <a:spcPts val="140"/>
              </a:spcBef>
            </a:pPr>
            <a:r>
              <a:rPr sz="1800" spc="-10" dirty="0">
                <a:latin typeface="Arial Unicode MS" panose="020B0604020202020204" charset="-122"/>
                <a:cs typeface="Arial Unicode MS" panose="020B0604020202020204" charset="-122"/>
              </a:rPr>
              <a:t>6.</a:t>
            </a:r>
            <a:r>
              <a:rPr sz="2000" spc="-10" dirty="0">
                <a:latin typeface="Arial Unicode MS" panose="020B0604020202020204" charset="-122"/>
                <a:cs typeface="Arial Unicode MS" panose="020B0604020202020204" charset="-122"/>
              </a:rPr>
              <a:t>本年研发费用加计扣除总额</a:t>
            </a:r>
            <a:r>
              <a:rPr sz="2000" spc="-10" dirty="0">
                <a:latin typeface="Arial" panose="020B0604020202020204"/>
                <a:cs typeface="Arial" panose="020B0604020202020204"/>
              </a:rPr>
              <a:t>=</a:t>
            </a:r>
            <a:r>
              <a:rPr sz="2000" spc="-10" dirty="0">
                <a:latin typeface="Arial Unicode MS" panose="020B0604020202020204" charset="-122"/>
                <a:cs typeface="Arial Unicode MS" panose="020B0604020202020204" charset="-122"/>
              </a:rPr>
              <a:t>（允许扣除的研发费用合计</a:t>
            </a:r>
            <a:r>
              <a:rPr sz="2000" spc="-10" dirty="0">
                <a:latin typeface="Arial" panose="020B0604020202020204"/>
                <a:cs typeface="Arial" panose="020B0604020202020204"/>
              </a:rPr>
              <a:t>-</a:t>
            </a:r>
            <a:r>
              <a:rPr sz="2000" spc="-10" dirty="0">
                <a:latin typeface="Arial Unicode MS" panose="020B0604020202020204" charset="-122"/>
                <a:cs typeface="Arial Unicode MS" panose="020B0604020202020204" charset="-122"/>
              </a:rPr>
              <a:t>销售研发活动直接形成产品对应的材料 </a:t>
            </a:r>
            <a:r>
              <a:rPr sz="2000" spc="-380" dirty="0">
                <a:latin typeface="Arial Unicode MS" panose="020B0604020202020204" charset="-122"/>
                <a:cs typeface="Arial Unicode MS" panose="020B0604020202020204" charset="-122"/>
              </a:rPr>
              <a:t> </a:t>
            </a:r>
            <a:r>
              <a:rPr sz="2000" spc="-10" dirty="0">
                <a:latin typeface="Arial Unicode MS" panose="020B0604020202020204" charset="-122"/>
                <a:cs typeface="Arial Unicode MS" panose="020B0604020202020204" charset="-122"/>
              </a:rPr>
              <a:t>费用）</a:t>
            </a:r>
            <a:r>
              <a:rPr sz="2000" spc="-10" dirty="0">
                <a:latin typeface="Courier New" panose="02070309020205020404"/>
                <a:cs typeface="Courier New" panose="02070309020205020404"/>
              </a:rPr>
              <a:t>×</a:t>
            </a:r>
            <a:r>
              <a:rPr sz="2000" spc="-10" dirty="0">
                <a:latin typeface="Arial Unicode MS" panose="020B0604020202020204" charset="-122"/>
                <a:cs typeface="Arial Unicode MS" panose="020B0604020202020204" charset="-122"/>
              </a:rPr>
              <a:t>加计扣除比例</a:t>
            </a:r>
            <a:r>
              <a:rPr sz="2000" spc="-10" dirty="0">
                <a:latin typeface="Arial" panose="020B0604020202020204"/>
                <a:cs typeface="Arial" panose="020B0604020202020204"/>
              </a:rPr>
              <a:t>=</a:t>
            </a:r>
            <a:r>
              <a:rPr sz="2000" spc="-10" dirty="0">
                <a:latin typeface="Arial Unicode MS" panose="020B0604020202020204" charset="-122"/>
                <a:cs typeface="Arial Unicode MS" panose="020B0604020202020204" charset="-122"/>
              </a:rPr>
              <a:t>（</a:t>
            </a:r>
            <a:r>
              <a:rPr sz="2000" spc="-10" dirty="0">
                <a:latin typeface="Arial" panose="020B0604020202020204"/>
                <a:cs typeface="Arial" panose="020B0604020202020204"/>
              </a:rPr>
              <a:t>600-50</a:t>
            </a:r>
            <a:r>
              <a:rPr sz="2000" spc="-10" dirty="0">
                <a:latin typeface="Arial Unicode MS" panose="020B0604020202020204" charset="-122"/>
                <a:cs typeface="Arial Unicode MS" panose="020B0604020202020204" charset="-122"/>
              </a:rPr>
              <a:t>）</a:t>
            </a:r>
            <a:r>
              <a:rPr sz="2000" spc="-10" dirty="0">
                <a:latin typeface="Courier New" panose="02070309020205020404"/>
                <a:cs typeface="Courier New" panose="02070309020205020404"/>
              </a:rPr>
              <a:t>×</a:t>
            </a:r>
            <a:r>
              <a:rPr sz="2000" spc="-10" dirty="0">
                <a:latin typeface="Arial" panose="020B0604020202020204"/>
                <a:cs typeface="Arial" panose="020B0604020202020204"/>
              </a:rPr>
              <a:t>75%=412.5</a:t>
            </a:r>
            <a:r>
              <a:rPr sz="2000" spc="-10" dirty="0">
                <a:latin typeface="Arial Unicode MS" panose="020B0604020202020204" charset="-122"/>
                <a:cs typeface="Arial Unicode MS" panose="020B0604020202020204" charset="-122"/>
              </a:rPr>
              <a:t>万元。</a:t>
            </a:r>
            <a:endParaRPr sz="2000">
              <a:latin typeface="Arial Unicode MS" panose="020B0604020202020204" charset="-122"/>
              <a:cs typeface="Arial Unicode MS" panose="020B0604020202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8690" y="1050391"/>
            <a:ext cx="10549890" cy="4648200"/>
          </a:xfrm>
          <a:prstGeom prst="rect">
            <a:avLst/>
          </a:prstGeom>
        </p:spPr>
        <p:txBody>
          <a:bodyPr vert="horz" wrap="square" lIns="0" tIns="0" rIns="0" bIns="0" rtlCol="0">
            <a:spAutoFit/>
          </a:bodyPr>
          <a:lstStyle/>
          <a:p>
            <a:pPr marL="12700">
              <a:lnSpc>
                <a:spcPct val="100000"/>
              </a:lnSpc>
              <a:tabLst>
                <a:tab pos="240665" algn="l"/>
              </a:tabLst>
            </a:pPr>
            <a:r>
              <a:rPr sz="2000" dirty="0">
                <a:latin typeface="Arial" panose="020B0604020202020204"/>
                <a:cs typeface="Arial" panose="020B0604020202020204"/>
              </a:rPr>
              <a:t>•	</a:t>
            </a:r>
            <a:r>
              <a:rPr sz="2000" b="1" spc="5" dirty="0">
                <a:latin typeface="Microsoft JhengHei" panose="020B0604030504040204" charset="-120"/>
                <a:cs typeface="Microsoft JhengHei" panose="020B0604030504040204" charset="-120"/>
              </a:rPr>
              <a:t>填表顺序分以下三种情况：</a:t>
            </a:r>
            <a:endParaRPr sz="2000">
              <a:latin typeface="Microsoft JhengHei" panose="020B0604030504040204" charset="-120"/>
              <a:cs typeface="Microsoft JhengHei" panose="020B0604030504040204" charset="-120"/>
            </a:endParaRPr>
          </a:p>
          <a:p>
            <a:pPr marL="241300" marR="111125" indent="-228600">
              <a:lnSpc>
                <a:spcPts val="2350"/>
              </a:lnSpc>
              <a:spcBef>
                <a:spcPts val="1115"/>
              </a:spcBef>
              <a:tabLst>
                <a:tab pos="240665" algn="l"/>
              </a:tabLst>
            </a:pPr>
            <a:r>
              <a:rPr sz="2000" dirty="0">
                <a:latin typeface="Arial" panose="020B0604020202020204"/>
                <a:cs typeface="Arial" panose="020B0604020202020204"/>
              </a:rPr>
              <a:t>•</a:t>
            </a:r>
            <a:r>
              <a:rPr sz="2000" dirty="0">
                <a:latin typeface="Arial" panose="020B0604020202020204"/>
                <a:cs typeface="Arial" panose="020B0604020202020204"/>
              </a:rPr>
              <a:t>	</a:t>
            </a:r>
            <a:r>
              <a:rPr sz="2000" b="1" spc="10" dirty="0">
                <a:latin typeface="Microsoft JhengHei" panose="020B0604030504040204" charset="-120"/>
                <a:cs typeface="Microsoft JhengHei" panose="020B0604030504040204" charset="-120"/>
              </a:rPr>
              <a:t>①核定征收企业直接填</a:t>
            </a:r>
            <a:r>
              <a:rPr sz="2000" b="1" spc="-5" dirty="0">
                <a:latin typeface="Microsoft JhengHei" panose="020B0604030504040204" charset="-120"/>
                <a:cs typeface="Microsoft JhengHei" panose="020B0604030504040204" charset="-120"/>
              </a:rPr>
              <a:t>写</a:t>
            </a:r>
            <a:r>
              <a:rPr sz="2000" b="1" spc="10" dirty="0">
                <a:latin typeface="Microsoft JhengHei" panose="020B0604030504040204" charset="-120"/>
                <a:cs typeface="Microsoft JhengHei" panose="020B0604030504040204" charset="-120"/>
              </a:rPr>
              <a:t>《居</a:t>
            </a:r>
            <a:r>
              <a:rPr sz="2000" b="1" spc="-5" dirty="0">
                <a:latin typeface="Microsoft JhengHei" panose="020B0604030504040204" charset="-120"/>
                <a:cs typeface="Microsoft JhengHei" panose="020B0604030504040204" charset="-120"/>
              </a:rPr>
              <a:t>民</a:t>
            </a:r>
            <a:r>
              <a:rPr sz="2000" b="1" spc="10" dirty="0">
                <a:latin typeface="Microsoft JhengHei" panose="020B0604030504040204" charset="-120"/>
                <a:cs typeface="Microsoft JhengHei" panose="020B0604030504040204" charset="-120"/>
              </a:rPr>
              <a:t>企业</a:t>
            </a:r>
            <a:r>
              <a:rPr sz="2000" b="1" spc="-5" dirty="0">
                <a:latin typeface="Microsoft JhengHei" panose="020B0604030504040204" charset="-120"/>
                <a:cs typeface="Microsoft JhengHei" panose="020B0604030504040204" charset="-120"/>
              </a:rPr>
              <a:t>所</a:t>
            </a:r>
            <a:r>
              <a:rPr sz="2000" b="1" spc="10" dirty="0">
                <a:latin typeface="Microsoft JhengHei" panose="020B0604030504040204" charset="-120"/>
                <a:cs typeface="Microsoft JhengHei" panose="020B0604030504040204" charset="-120"/>
              </a:rPr>
              <a:t>得税</a:t>
            </a:r>
            <a:r>
              <a:rPr sz="2000" b="1" spc="-5" dirty="0">
                <a:latin typeface="Microsoft JhengHei" panose="020B0604030504040204" charset="-120"/>
                <a:cs typeface="Microsoft JhengHei" panose="020B0604030504040204" charset="-120"/>
              </a:rPr>
              <a:t>年</a:t>
            </a:r>
            <a:r>
              <a:rPr sz="2000" b="1" spc="10" dirty="0">
                <a:latin typeface="Microsoft JhengHei" panose="020B0604030504040204" charset="-120"/>
                <a:cs typeface="Microsoft JhengHei" panose="020B0604030504040204" charset="-120"/>
              </a:rPr>
              <a:t>度纳</a:t>
            </a:r>
            <a:r>
              <a:rPr sz="2000" b="1" spc="-5" dirty="0">
                <a:latin typeface="Microsoft JhengHei" panose="020B0604030504040204" charset="-120"/>
                <a:cs typeface="Microsoft JhengHei" panose="020B0604030504040204" charset="-120"/>
              </a:rPr>
              <a:t>税</a:t>
            </a:r>
            <a:r>
              <a:rPr sz="2000" b="1" spc="10" dirty="0">
                <a:latin typeface="Microsoft JhengHei" panose="020B0604030504040204" charset="-120"/>
                <a:cs typeface="Microsoft JhengHei" panose="020B0604030504040204" charset="-120"/>
              </a:rPr>
              <a:t>申报</a:t>
            </a:r>
            <a:r>
              <a:rPr sz="2000" b="1" spc="-5" dirty="0">
                <a:latin typeface="Microsoft JhengHei" panose="020B0604030504040204" charset="-120"/>
                <a:cs typeface="Microsoft JhengHei" panose="020B0604030504040204" charset="-120"/>
              </a:rPr>
              <a:t>（</a:t>
            </a:r>
            <a:r>
              <a:rPr sz="2000" b="1" spc="10" dirty="0">
                <a:latin typeface="Microsoft JhengHei" panose="020B0604030504040204" charset="-120"/>
                <a:cs typeface="Microsoft JhengHei" panose="020B0604030504040204" charset="-120"/>
              </a:rPr>
              <a:t>适用</a:t>
            </a:r>
            <a:r>
              <a:rPr sz="2000" b="1" spc="-5" dirty="0">
                <a:latin typeface="Microsoft JhengHei" panose="020B0604030504040204" charset="-120"/>
                <a:cs typeface="Microsoft JhengHei" panose="020B0604030504040204" charset="-120"/>
              </a:rPr>
              <a:t>核</a:t>
            </a:r>
            <a:r>
              <a:rPr sz="2000" b="1" spc="10" dirty="0">
                <a:latin typeface="Microsoft JhengHei" panose="020B0604030504040204" charset="-120"/>
                <a:cs typeface="Microsoft JhengHei" panose="020B0604030504040204" charset="-120"/>
              </a:rPr>
              <a:t>定征</a:t>
            </a:r>
            <a:r>
              <a:rPr sz="2000" b="1" spc="-5" dirty="0">
                <a:latin typeface="Microsoft JhengHei" panose="020B0604030504040204" charset="-120"/>
                <a:cs typeface="Microsoft JhengHei" panose="020B0604030504040204" charset="-120"/>
              </a:rPr>
              <a:t>收</a:t>
            </a:r>
            <a:r>
              <a:rPr sz="2000" b="1" spc="10" dirty="0">
                <a:latin typeface="Microsoft JhengHei" panose="020B0604030504040204" charset="-120"/>
                <a:cs typeface="Microsoft JhengHei" panose="020B0604030504040204" charset="-120"/>
              </a:rPr>
              <a:t>）》</a:t>
            </a:r>
            <a:r>
              <a:rPr sz="2000" b="1" spc="-5" dirty="0">
                <a:latin typeface="Microsoft JhengHei" panose="020B0604030504040204" charset="-120"/>
                <a:cs typeface="Microsoft JhengHei" panose="020B0604030504040204" charset="-120"/>
              </a:rPr>
              <a:t>，</a:t>
            </a:r>
            <a:r>
              <a:rPr sz="2000" b="1" spc="10" dirty="0">
                <a:latin typeface="Microsoft JhengHei" panose="020B0604030504040204" charset="-120"/>
                <a:cs typeface="Microsoft JhengHei" panose="020B0604030504040204" charset="-120"/>
              </a:rPr>
              <a:t>可选</a:t>
            </a:r>
            <a:r>
              <a:rPr sz="2000" b="1" spc="-5" dirty="0">
                <a:latin typeface="Microsoft JhengHei" panose="020B0604030504040204" charset="-120"/>
                <a:cs typeface="Microsoft JhengHei" panose="020B0604030504040204" charset="-120"/>
              </a:rPr>
              <a:t>报</a:t>
            </a:r>
            <a:r>
              <a:rPr sz="2000" b="1" dirty="0">
                <a:latin typeface="Microsoft JhengHei" panose="020B0604030504040204" charset="-120"/>
                <a:cs typeface="Microsoft JhengHei" panose="020B0604030504040204" charset="-120"/>
              </a:rPr>
              <a:t>《居 </a:t>
            </a:r>
            <a:r>
              <a:rPr sz="2000" b="1"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民</a:t>
            </a:r>
            <a:r>
              <a:rPr sz="2000" b="1" spc="100"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企业参股外国企业信息报告表》。</a:t>
            </a:r>
            <a:endParaRPr sz="2000">
              <a:latin typeface="Microsoft JhengHei" panose="020B0604030504040204" charset="-120"/>
              <a:cs typeface="Microsoft JhengHei" panose="020B0604030504040204" charset="-120"/>
            </a:endParaRPr>
          </a:p>
          <a:p>
            <a:pPr>
              <a:lnSpc>
                <a:spcPct val="100000"/>
              </a:lnSpc>
              <a:spcBef>
                <a:spcPts val="50"/>
              </a:spcBef>
            </a:pPr>
            <a:endParaRPr sz="1700">
              <a:latin typeface="Times New Roman" panose="02020603050405020304"/>
              <a:cs typeface="Times New Roman" panose="02020603050405020304"/>
            </a:endParaRPr>
          </a:p>
          <a:p>
            <a:pPr marL="241300" marR="60960" indent="-228600">
              <a:lnSpc>
                <a:spcPts val="2390"/>
              </a:lnSpc>
              <a:tabLst>
                <a:tab pos="240665" algn="l"/>
              </a:tabLst>
            </a:pPr>
            <a:r>
              <a:rPr sz="2000" dirty="0">
                <a:latin typeface="Arial" panose="020B0604020202020204"/>
                <a:cs typeface="Arial" panose="020B0604020202020204"/>
              </a:rPr>
              <a:t>•	</a:t>
            </a:r>
            <a:r>
              <a:rPr sz="2000" b="1" dirty="0">
                <a:latin typeface="Microsoft JhengHei" panose="020B0604030504040204" charset="-120"/>
                <a:cs typeface="Microsoft JhengHei" panose="020B0604030504040204" charset="-120"/>
              </a:rPr>
              <a:t>②分支机构填写《跨地区经营汇总纳税企业的分支机构年度纳税申报（</a:t>
            </a:r>
            <a:r>
              <a:rPr sz="2000" b="1" dirty="0">
                <a:latin typeface="Arial" panose="020B0604020202020204"/>
                <a:cs typeface="Arial" panose="020B0604020202020204"/>
              </a:rPr>
              <a:t>2018</a:t>
            </a:r>
            <a:r>
              <a:rPr sz="2000" b="1" dirty="0">
                <a:latin typeface="Microsoft JhengHei" panose="020B0604030504040204" charset="-120"/>
                <a:cs typeface="Microsoft JhengHei" panose="020B0604030504040204" charset="-120"/>
              </a:rPr>
              <a:t>年）》，保存后 </a:t>
            </a:r>
            <a:r>
              <a:rPr sz="2000" b="1" spc="-320"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返回列表页面即可申报。</a:t>
            </a:r>
            <a:endParaRPr sz="2000">
              <a:latin typeface="Microsoft JhengHei" panose="020B0604030504040204" charset="-120"/>
              <a:cs typeface="Microsoft JhengHei" panose="020B0604030504040204" charset="-120"/>
            </a:endParaRPr>
          </a:p>
          <a:p>
            <a:pPr marL="12700">
              <a:lnSpc>
                <a:spcPct val="100000"/>
              </a:lnSpc>
              <a:spcBef>
                <a:spcPts val="1750"/>
              </a:spcBef>
              <a:tabLst>
                <a:tab pos="240665" algn="l"/>
              </a:tabLst>
            </a:pPr>
            <a:r>
              <a:rPr sz="2000" dirty="0">
                <a:latin typeface="Arial" panose="020B0604020202020204"/>
                <a:cs typeface="Arial" panose="020B0604020202020204"/>
              </a:rPr>
              <a:t>•	</a:t>
            </a:r>
            <a:r>
              <a:rPr sz="2000" b="1" spc="5" dirty="0">
                <a:latin typeface="Microsoft JhengHei" panose="020B0604030504040204" charset="-120"/>
                <a:cs typeface="Microsoft JhengHei" panose="020B0604030504040204" charset="-120"/>
              </a:rPr>
              <a:t>③查账征收企业，非小型微利企业：</a:t>
            </a:r>
            <a:endParaRPr sz="2000">
              <a:latin typeface="Microsoft JhengHei" panose="020B0604030504040204" charset="-120"/>
              <a:cs typeface="Microsoft JhengHei" panose="020B0604030504040204" charset="-120"/>
            </a:endParaRPr>
          </a:p>
          <a:p>
            <a:pPr marL="241300" marR="5080" indent="-228600">
              <a:lnSpc>
                <a:spcPts val="2390"/>
              </a:lnSpc>
              <a:spcBef>
                <a:spcPts val="1195"/>
              </a:spcBef>
              <a:tabLst>
                <a:tab pos="240665" algn="l"/>
              </a:tabLst>
            </a:pPr>
            <a:r>
              <a:rPr sz="2000" dirty="0">
                <a:latin typeface="Arial" panose="020B0604020202020204"/>
                <a:cs typeface="Arial" panose="020B0604020202020204"/>
              </a:rPr>
              <a:t>•</a:t>
            </a:r>
            <a:r>
              <a:rPr sz="2000" dirty="0">
                <a:latin typeface="Arial" panose="020B0604020202020204"/>
                <a:cs typeface="Arial" panose="020B0604020202020204"/>
              </a:rPr>
              <a:t>	</a:t>
            </a:r>
            <a:r>
              <a:rPr sz="2000" b="1" spc="10" dirty="0">
                <a:latin typeface="Microsoft JhengHei" panose="020B0604030504040204" charset="-120"/>
                <a:cs typeface="Microsoft JhengHei" panose="020B0604030504040204" charset="-120"/>
              </a:rPr>
              <a:t>第一</a:t>
            </a:r>
            <a:r>
              <a:rPr sz="2000" b="1" spc="15" dirty="0">
                <a:latin typeface="Microsoft JhengHei" panose="020B0604030504040204" charset="-120"/>
                <a:cs typeface="Microsoft JhengHei" panose="020B0604030504040204" charset="-120"/>
              </a:rPr>
              <a:t>步</a:t>
            </a:r>
            <a:r>
              <a:rPr sz="2000" b="1" spc="-15" dirty="0">
                <a:latin typeface="Arial" panose="020B0604020202020204"/>
                <a:cs typeface="Arial" panose="020B0604020202020204"/>
              </a:rPr>
              <a:t>:</a:t>
            </a:r>
            <a:r>
              <a:rPr sz="2000" b="1" spc="10" dirty="0">
                <a:latin typeface="Microsoft JhengHei" panose="020B0604030504040204" charset="-120"/>
                <a:cs typeface="Microsoft JhengHei" panose="020B0604030504040204" charset="-120"/>
              </a:rPr>
              <a:t>填写《</a:t>
            </a:r>
            <a:r>
              <a:rPr sz="2000" b="1" spc="-10" dirty="0">
                <a:latin typeface="Arial" panose="020B0604020202020204"/>
                <a:cs typeface="Arial" panose="020B0604020202020204"/>
              </a:rPr>
              <a:t>A</a:t>
            </a:r>
            <a:r>
              <a:rPr sz="2000" b="1" spc="-15" dirty="0">
                <a:latin typeface="Arial" panose="020B0604020202020204"/>
                <a:cs typeface="Arial" panose="020B0604020202020204"/>
              </a:rPr>
              <a:t>000000</a:t>
            </a:r>
            <a:r>
              <a:rPr sz="2000" b="1" spc="15" dirty="0">
                <a:latin typeface="Microsoft JhengHei" panose="020B0604030504040204" charset="-120"/>
                <a:cs typeface="Microsoft JhengHei" panose="020B0604030504040204" charset="-120"/>
              </a:rPr>
              <a:t>企业</a:t>
            </a:r>
            <a:r>
              <a:rPr sz="2000" b="1" dirty="0">
                <a:latin typeface="Microsoft JhengHei" panose="020B0604030504040204" charset="-120"/>
                <a:cs typeface="Microsoft JhengHei" panose="020B0604030504040204" charset="-120"/>
              </a:rPr>
              <a:t>所</a:t>
            </a:r>
            <a:r>
              <a:rPr sz="2000" b="1" spc="15" dirty="0">
                <a:latin typeface="Microsoft JhengHei" panose="020B0604030504040204" charset="-120"/>
                <a:cs typeface="Microsoft JhengHei" panose="020B0604030504040204" charset="-120"/>
              </a:rPr>
              <a:t>得税</a:t>
            </a:r>
            <a:r>
              <a:rPr sz="2000" b="1" dirty="0">
                <a:latin typeface="Microsoft JhengHei" panose="020B0604030504040204" charset="-120"/>
                <a:cs typeface="Microsoft JhengHei" panose="020B0604030504040204" charset="-120"/>
              </a:rPr>
              <a:t>年</a:t>
            </a:r>
            <a:r>
              <a:rPr sz="2000" b="1" spc="15" dirty="0">
                <a:latin typeface="Microsoft JhengHei" panose="020B0604030504040204" charset="-120"/>
                <a:cs typeface="Microsoft JhengHei" panose="020B0604030504040204" charset="-120"/>
              </a:rPr>
              <a:t>度纳</a:t>
            </a:r>
            <a:r>
              <a:rPr sz="2000" b="1" dirty="0">
                <a:latin typeface="Microsoft JhengHei" panose="020B0604030504040204" charset="-120"/>
                <a:cs typeface="Microsoft JhengHei" panose="020B0604030504040204" charset="-120"/>
              </a:rPr>
              <a:t>税</a:t>
            </a:r>
            <a:r>
              <a:rPr sz="2000" b="1" spc="15" dirty="0">
                <a:latin typeface="Microsoft JhengHei" panose="020B0604030504040204" charset="-120"/>
                <a:cs typeface="Microsoft JhengHei" panose="020B0604030504040204" charset="-120"/>
              </a:rPr>
              <a:t>申报</a:t>
            </a:r>
            <a:r>
              <a:rPr sz="2000" b="1" dirty="0">
                <a:latin typeface="Microsoft JhengHei" panose="020B0604030504040204" charset="-120"/>
                <a:cs typeface="Microsoft JhengHei" panose="020B0604030504040204" charset="-120"/>
              </a:rPr>
              <a:t>基</a:t>
            </a:r>
            <a:r>
              <a:rPr sz="2000" b="1" spc="15" dirty="0">
                <a:latin typeface="Microsoft JhengHei" panose="020B0604030504040204" charset="-120"/>
                <a:cs typeface="Microsoft JhengHei" panose="020B0604030504040204" charset="-120"/>
              </a:rPr>
              <a:t>础信</a:t>
            </a:r>
            <a:r>
              <a:rPr sz="2000" b="1" dirty="0">
                <a:latin typeface="Microsoft JhengHei" panose="020B0604030504040204" charset="-120"/>
                <a:cs typeface="Microsoft JhengHei" panose="020B0604030504040204" charset="-120"/>
              </a:rPr>
              <a:t>息</a:t>
            </a:r>
            <a:r>
              <a:rPr sz="2000" b="1" spc="15" dirty="0">
                <a:latin typeface="Microsoft JhengHei" panose="020B0604030504040204" charset="-120"/>
                <a:cs typeface="Microsoft JhengHei" panose="020B0604030504040204" charset="-120"/>
              </a:rPr>
              <a:t>表》</a:t>
            </a:r>
            <a:r>
              <a:rPr sz="2000" b="1" dirty="0">
                <a:latin typeface="Microsoft JhengHei" panose="020B0604030504040204" charset="-120"/>
                <a:cs typeface="Microsoft JhengHei" panose="020B0604030504040204" charset="-120"/>
              </a:rPr>
              <a:t>，</a:t>
            </a:r>
            <a:r>
              <a:rPr sz="2000" b="1" spc="15" dirty="0">
                <a:latin typeface="Microsoft JhengHei" panose="020B0604030504040204" charset="-120"/>
                <a:cs typeface="Microsoft JhengHei" panose="020B0604030504040204" charset="-120"/>
              </a:rPr>
              <a:t>电子</a:t>
            </a:r>
            <a:r>
              <a:rPr sz="2000" b="1" dirty="0">
                <a:latin typeface="Microsoft JhengHei" panose="020B0604030504040204" charset="-120"/>
                <a:cs typeface="Microsoft JhengHei" panose="020B0604030504040204" charset="-120"/>
              </a:rPr>
              <a:t>税</a:t>
            </a:r>
            <a:r>
              <a:rPr sz="2000" b="1" spc="15" dirty="0">
                <a:latin typeface="Microsoft JhengHei" panose="020B0604030504040204" charset="-120"/>
                <a:cs typeface="Microsoft JhengHei" panose="020B0604030504040204" charset="-120"/>
              </a:rPr>
              <a:t>务局</a:t>
            </a:r>
            <a:r>
              <a:rPr sz="2000" b="1" dirty="0">
                <a:latin typeface="Microsoft JhengHei" panose="020B0604030504040204" charset="-120"/>
                <a:cs typeface="Microsoft JhengHei" panose="020B0604030504040204" charset="-120"/>
              </a:rPr>
              <a:t>根</a:t>
            </a:r>
            <a:r>
              <a:rPr sz="2000" b="1" spc="15" dirty="0">
                <a:latin typeface="Microsoft JhengHei" panose="020B0604030504040204" charset="-120"/>
                <a:cs typeface="Microsoft JhengHei" panose="020B0604030504040204" charset="-120"/>
              </a:rPr>
              <a:t>据税</a:t>
            </a:r>
            <a:r>
              <a:rPr sz="2000" b="1" dirty="0">
                <a:latin typeface="Microsoft JhengHei" panose="020B0604030504040204" charset="-120"/>
                <a:cs typeface="Microsoft JhengHei" panose="020B0604030504040204" charset="-120"/>
              </a:rPr>
              <a:t>务</a:t>
            </a:r>
            <a:r>
              <a:rPr sz="2000" b="1" spc="15" dirty="0">
                <a:latin typeface="Microsoft JhengHei" panose="020B0604030504040204" charset="-120"/>
                <a:cs typeface="Microsoft JhengHei" panose="020B0604030504040204" charset="-120"/>
              </a:rPr>
              <a:t>登记</a:t>
            </a:r>
            <a:r>
              <a:rPr sz="2000" b="1" dirty="0">
                <a:latin typeface="Microsoft JhengHei" panose="020B0604030504040204" charset="-120"/>
                <a:cs typeface="Microsoft JhengHei" panose="020B0604030504040204" charset="-120"/>
              </a:rPr>
              <a:t>、 </a:t>
            </a:r>
            <a:r>
              <a:rPr sz="2000" b="1" dirty="0">
                <a:latin typeface="Microsoft JhengHei" panose="020B0604030504040204" charset="-120"/>
                <a:cs typeface="Microsoft JhengHei" panose="020B0604030504040204" charset="-120"/>
              </a:rPr>
              <a:t> </a:t>
            </a:r>
            <a:r>
              <a:rPr sz="2000" b="1" spc="5" dirty="0">
                <a:latin typeface="Microsoft JhengHei" panose="020B0604030504040204" charset="-120"/>
                <a:cs typeface="Microsoft JhengHei" panose="020B0604030504040204" charset="-120"/>
              </a:rPr>
              <a:t>备案信息为纳税人生成了绝大部分数据，请纳税人核对修改后保存本表。</a:t>
            </a:r>
            <a:endParaRPr sz="2000">
              <a:latin typeface="Microsoft JhengHei" panose="020B0604030504040204" charset="-120"/>
              <a:cs typeface="Microsoft JhengHei" panose="020B0604030504040204" charset="-120"/>
            </a:endParaRPr>
          </a:p>
          <a:p>
            <a:pPr marL="12700">
              <a:lnSpc>
                <a:spcPct val="100000"/>
              </a:lnSpc>
              <a:spcBef>
                <a:spcPts val="835"/>
              </a:spcBef>
              <a:tabLst>
                <a:tab pos="240665" algn="l"/>
              </a:tabLst>
            </a:pPr>
            <a:r>
              <a:rPr sz="2000" dirty="0">
                <a:latin typeface="Arial" panose="020B0604020202020204"/>
                <a:cs typeface="Arial" panose="020B0604020202020204"/>
              </a:rPr>
              <a:t>•	</a:t>
            </a:r>
            <a:r>
              <a:rPr sz="2000" b="1" spc="5" dirty="0">
                <a:latin typeface="Microsoft JhengHei" panose="020B0604030504040204" charset="-120"/>
                <a:cs typeface="Microsoft JhengHei" panose="020B0604030504040204" charset="-120"/>
              </a:rPr>
              <a:t>注意事项：发现不可修改的差错数据请与主管税务机关联系。</a:t>
            </a:r>
            <a:endParaRPr sz="2000">
              <a:latin typeface="Microsoft JhengHei" panose="020B0604030504040204" charset="-120"/>
              <a:cs typeface="Microsoft JhengHei" panose="020B0604030504040204" charset="-120"/>
            </a:endParaRPr>
          </a:p>
          <a:p>
            <a:pPr marL="12700">
              <a:lnSpc>
                <a:spcPts val="2335"/>
              </a:lnSpc>
              <a:spcBef>
                <a:spcPts val="1095"/>
              </a:spcBef>
              <a:tabLst>
                <a:tab pos="240665" algn="l"/>
              </a:tabLst>
            </a:pPr>
            <a:r>
              <a:rPr sz="2000" dirty="0">
                <a:latin typeface="Arial" panose="020B0604020202020204"/>
                <a:cs typeface="Arial" panose="020B0604020202020204"/>
              </a:rPr>
              <a:t>•	</a:t>
            </a:r>
            <a:r>
              <a:rPr sz="2000" b="1" spc="5" dirty="0">
                <a:latin typeface="Microsoft JhengHei" panose="020B0604030504040204" charset="-120"/>
                <a:cs typeface="Microsoft JhengHei" panose="020B0604030504040204" charset="-120"/>
              </a:rPr>
              <a:t>第二步</a:t>
            </a:r>
            <a:r>
              <a:rPr sz="2000" b="1" spc="5" dirty="0">
                <a:latin typeface="Arial" panose="020B0604020202020204"/>
                <a:cs typeface="Arial" panose="020B0604020202020204"/>
              </a:rPr>
              <a:t>:</a:t>
            </a:r>
            <a:r>
              <a:rPr sz="2000" b="1" spc="5" dirty="0">
                <a:latin typeface="Microsoft JhengHei" panose="020B0604030504040204" charset="-120"/>
                <a:cs typeface="Microsoft JhengHei" panose="020B0604030504040204" charset="-120"/>
              </a:rPr>
              <a:t>填写《企业所得税年度申报</a:t>
            </a:r>
            <a:r>
              <a:rPr sz="2000" b="1" spc="5" dirty="0">
                <a:latin typeface="Arial" panose="020B0604020202020204"/>
                <a:cs typeface="Arial" panose="020B0604020202020204"/>
              </a:rPr>
              <a:t>A</a:t>
            </a:r>
            <a:r>
              <a:rPr sz="2000" b="1" spc="5" dirty="0">
                <a:latin typeface="Microsoft JhengHei" panose="020B0604030504040204" charset="-120"/>
                <a:cs typeface="Microsoft JhengHei" panose="020B0604030504040204" charset="-120"/>
              </a:rPr>
              <a:t>类表单》，《表单》的填写有两种途径，一是</a:t>
            </a:r>
            <a:endParaRPr sz="2000">
              <a:latin typeface="Microsoft JhengHei" panose="020B0604030504040204" charset="-120"/>
              <a:cs typeface="Microsoft JhengHei" panose="020B0604030504040204" charset="-120"/>
            </a:endParaRPr>
          </a:p>
          <a:p>
            <a:pPr marL="241300" marR="22225">
              <a:lnSpc>
                <a:spcPts val="2400"/>
              </a:lnSpc>
              <a:spcBef>
                <a:spcPts val="15"/>
              </a:spcBef>
              <a:tabLst>
                <a:tab pos="917575" algn="l"/>
                <a:tab pos="4997450" algn="l"/>
                <a:tab pos="6269355" algn="l"/>
              </a:tabLst>
            </a:pPr>
            <a:r>
              <a:rPr sz="2000" b="1" spc="5" dirty="0">
                <a:latin typeface="Microsoft JhengHei" panose="020B0604030504040204" charset="-120"/>
                <a:cs typeface="Microsoft JhengHei" panose="020B0604030504040204" charset="-120"/>
              </a:rPr>
              <a:t>《 </a:t>
            </a:r>
            <a:r>
              <a:rPr sz="2000" b="1" dirty="0">
                <a:latin typeface="Arial" panose="020B0604020202020204"/>
                <a:cs typeface="Arial" panose="020B0604020202020204"/>
              </a:rPr>
              <a:t>A000000</a:t>
            </a:r>
            <a:r>
              <a:rPr sz="2000" b="1" dirty="0">
                <a:latin typeface="Microsoft JhengHei" panose="020B0604030504040204" charset="-120"/>
                <a:cs typeface="Microsoft JhengHei" panose="020B0604030504040204" charset="-120"/>
              </a:rPr>
              <a:t>企业所得税年度纳税申报基础信息表》保存后系统自动跳出《表单》供纳税人填 </a:t>
            </a:r>
            <a:r>
              <a:rPr sz="2000" b="1" spc="-195" dirty="0">
                <a:latin typeface="Microsoft JhengHei" panose="020B0604030504040204" charset="-120"/>
                <a:cs typeface="Microsoft JhengHei" panose="020B0604030504040204" charset="-120"/>
              </a:rPr>
              <a:t> </a:t>
            </a:r>
            <a:r>
              <a:rPr sz="2000" b="1" spc="10" dirty="0">
                <a:latin typeface="Microsoft JhengHei" panose="020B0604030504040204" charset="-120"/>
                <a:cs typeface="Microsoft JhengHei" panose="020B0604030504040204" charset="-120"/>
              </a:rPr>
              <a:t>写；	</a:t>
            </a:r>
            <a:r>
              <a:rPr sz="2000" b="1" spc="-15" dirty="0">
                <a:latin typeface="Microsoft JhengHei" panose="020B0604030504040204" charset="-120"/>
                <a:cs typeface="Microsoft JhengHei" panose="020B0604030504040204" charset="-120"/>
              </a:rPr>
              <a:t>二是纳税人可点击列表页面右上角</a:t>
            </a:r>
            <a:r>
              <a:rPr sz="2000" b="1" spc="-15" dirty="0">
                <a:latin typeface="Arial" panose="020B0604020202020204"/>
                <a:cs typeface="Arial" panose="020B0604020202020204"/>
              </a:rPr>
              <a:t>“	</a:t>
            </a:r>
            <a:r>
              <a:rPr sz="2000" b="1" spc="-65" dirty="0">
                <a:latin typeface="Microsoft JhengHei" panose="020B0604030504040204" charset="-120"/>
                <a:cs typeface="Microsoft JhengHei" panose="020B0604030504040204" charset="-120"/>
              </a:rPr>
              <a:t>表单勾选</a:t>
            </a:r>
            <a:r>
              <a:rPr sz="2000" b="1" spc="-65" dirty="0">
                <a:latin typeface="Arial" panose="020B0604020202020204"/>
                <a:cs typeface="Arial" panose="020B0604020202020204"/>
              </a:rPr>
              <a:t>”	</a:t>
            </a:r>
            <a:r>
              <a:rPr sz="2000" b="1" spc="5" dirty="0">
                <a:latin typeface="Microsoft JhengHei" panose="020B0604030504040204" charset="-120"/>
                <a:cs typeface="Microsoft JhengHei" panose="020B0604030504040204" charset="-120"/>
              </a:rPr>
              <a:t>按钮填写。</a:t>
            </a:r>
            <a:endParaRPr sz="2000">
              <a:latin typeface="Microsoft JhengHei" panose="020B0604030504040204" charset="-120"/>
              <a:cs typeface="Microsoft JhengHei" panose="020B0604030504040204" charset="-12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22647" y="252984"/>
            <a:ext cx="7769352" cy="48310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调整及填报情况详</a:t>
            </a:r>
            <a:r>
              <a:rPr spc="5" dirty="0"/>
              <a:t>解</a:t>
            </a:r>
            <a:endParaRPr spc="5" dirty="0"/>
          </a:p>
        </p:txBody>
      </p:sp>
      <p:sp>
        <p:nvSpPr>
          <p:cNvPr id="5" name="object 5"/>
          <p:cNvSpPr txBox="1"/>
          <p:nvPr/>
        </p:nvSpPr>
        <p:spPr>
          <a:xfrm>
            <a:off x="4667250" y="295528"/>
            <a:ext cx="4330700" cy="315595"/>
          </a:xfrm>
          <a:prstGeom prst="rect">
            <a:avLst/>
          </a:prstGeom>
        </p:spPr>
        <p:txBody>
          <a:bodyPr vert="horz" wrap="square" lIns="0" tIns="0" rIns="0" bIns="0" rtlCol="0">
            <a:spAutoFit/>
          </a:bodyPr>
          <a:lstStyle/>
          <a:p>
            <a:pPr marL="12700">
              <a:lnSpc>
                <a:spcPct val="100000"/>
              </a:lnSpc>
            </a:pPr>
            <a:r>
              <a:rPr sz="2000" spc="-10" dirty="0">
                <a:solidFill>
                  <a:srgbClr val="FFFFFF"/>
                </a:solidFill>
                <a:latin typeface="Arial Unicode MS" panose="020B0604020202020204" charset="-122"/>
                <a:cs typeface="Arial Unicode MS" panose="020B0604020202020204" charset="-122"/>
              </a:rPr>
              <a:t>研发费用加计扣除优惠明细表</a:t>
            </a:r>
            <a:r>
              <a:rPr sz="2000" spc="-10" dirty="0">
                <a:solidFill>
                  <a:srgbClr val="FFFFFF"/>
                </a:solidFill>
                <a:latin typeface="Arial" panose="020B0604020202020204"/>
                <a:cs typeface="Arial" panose="020B0604020202020204"/>
              </a:rPr>
              <a:t>A107012</a:t>
            </a:r>
            <a:endParaRPr sz="2000">
              <a:latin typeface="Arial" panose="020B0604020202020204"/>
              <a:cs typeface="Arial" panose="020B0604020202020204"/>
            </a:endParaRPr>
          </a:p>
        </p:txBody>
      </p:sp>
      <p:sp>
        <p:nvSpPr>
          <p:cNvPr id="6" name="object 6"/>
          <p:cNvSpPr txBox="1"/>
          <p:nvPr/>
        </p:nvSpPr>
        <p:spPr>
          <a:xfrm>
            <a:off x="9906000" y="1083563"/>
            <a:ext cx="1827530" cy="585470"/>
          </a:xfrm>
          <a:prstGeom prst="rect">
            <a:avLst/>
          </a:prstGeom>
          <a:solidFill>
            <a:srgbClr val="FFFF00"/>
          </a:solidFill>
        </p:spPr>
        <p:txBody>
          <a:bodyPr vert="horz" wrap="square" lIns="0" tIns="0" rIns="0" bIns="0" rtlCol="0">
            <a:spAutoFit/>
          </a:bodyPr>
          <a:lstStyle/>
          <a:p>
            <a:pPr marL="92075">
              <a:lnSpc>
                <a:spcPts val="3530"/>
              </a:lnSpc>
            </a:pPr>
            <a:r>
              <a:rPr sz="3200" b="1" spc="5" dirty="0">
                <a:solidFill>
                  <a:srgbClr val="FF0000"/>
                </a:solidFill>
                <a:latin typeface="Microsoft JhengHei" panose="020B0604030504040204" charset="-120"/>
                <a:cs typeface="Microsoft JhengHei" panose="020B0604030504040204" charset="-120"/>
              </a:rPr>
              <a:t>填报解析</a:t>
            </a:r>
            <a:endParaRPr sz="3200">
              <a:latin typeface="Microsoft JhengHei" panose="020B0604030504040204" charset="-120"/>
              <a:cs typeface="Microsoft JhengHei" panose="020B0604030504040204" charset="-120"/>
            </a:endParaRPr>
          </a:p>
        </p:txBody>
      </p:sp>
      <p:graphicFrame>
        <p:nvGraphicFramePr>
          <p:cNvPr id="7" name="object 7"/>
          <p:cNvGraphicFramePr>
            <a:graphicFrameLocks noGrp="1"/>
          </p:cNvGraphicFramePr>
          <p:nvPr/>
        </p:nvGraphicFramePr>
        <p:xfrm>
          <a:off x="366712" y="2233676"/>
          <a:ext cx="10314305" cy="2230120"/>
        </p:xfrm>
        <a:graphic>
          <a:graphicData uri="http://schemas.openxmlformats.org/drawingml/2006/table">
            <a:tbl>
              <a:tblPr firstRow="1" bandRow="1">
                <a:tableStyleId>{2D5ABB26-0587-4C30-8999-92F81FD0307C}</a:tableStyleId>
              </a:tblPr>
              <a:tblGrid>
                <a:gridCol w="347980"/>
                <a:gridCol w="6297930"/>
                <a:gridCol w="1057275"/>
                <a:gridCol w="863600"/>
                <a:gridCol w="863600"/>
                <a:gridCol w="864870"/>
              </a:tblGrid>
              <a:tr h="298450">
                <a:tc>
                  <a:txBody>
                    <a:bodyPr/>
                    <a:lstStyle/>
                    <a:p>
                      <a:pPr algn="r">
                        <a:lnSpc>
                          <a:spcPts val="1820"/>
                        </a:lnSpc>
                      </a:pPr>
                      <a:r>
                        <a:rPr sz="1600" b="1" dirty="0">
                          <a:solidFill>
                            <a:srgbClr val="272727"/>
                          </a:solidFill>
                          <a:latin typeface="Arial" panose="020B0604020202020204"/>
                          <a:cs typeface="Arial" panose="020B0604020202020204"/>
                        </a:rPr>
                        <a:t>1</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409700">
                        <a:lnSpc>
                          <a:spcPts val="1805"/>
                        </a:lnSpc>
                      </a:pPr>
                      <a:r>
                        <a:rPr sz="1600" b="1" spc="5" dirty="0">
                          <a:solidFill>
                            <a:srgbClr val="272727"/>
                          </a:solidFill>
                          <a:latin typeface="Microsoft JhengHei" panose="020B0604030504040204" charset="-120"/>
                          <a:cs typeface="Microsoft JhengHei" panose="020B0604030504040204" charset="-120"/>
                        </a:rPr>
                        <a:t>本年可享受研发费用加计扣除项目数量</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gridSpan="3">
                  <a:txBody>
                    <a:bodyPr/>
                    <a:lstStyle/>
                    <a:p>
                      <a:pPr algn="ctr">
                        <a:lnSpc>
                          <a:spcPts val="1805"/>
                        </a:lnSpc>
                      </a:pPr>
                      <a:r>
                        <a:rPr sz="1600" b="1" dirty="0">
                          <a:solidFill>
                            <a:srgbClr val="272727"/>
                          </a:solidFill>
                          <a:latin typeface="Microsoft JhengHei" panose="020B0604030504040204" charset="-120"/>
                          <a:cs typeface="Microsoft JhengHei" panose="020B0604030504040204" charset="-120"/>
                        </a:rPr>
                        <a:t>计算过程</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hMerge="1">
                  <a:tcPr marL="0" marR="0" marT="0" marB="0"/>
                </a:tc>
                <a:tc hMerge="1">
                  <a:tcPr marL="0" marR="0" marT="0" marB="0"/>
                </a:tc>
              </a:tr>
              <a:tr h="299720">
                <a:tc gridSpan="3">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hMerge="1">
                  <a:tcPr marL="0" marR="0" marT="0" marB="0"/>
                </a:tc>
                <a:tc hMerge="1">
                  <a:tcPr marL="0" marR="0" marT="0" marB="0"/>
                </a:tc>
                <a:tc>
                  <a:txBody>
                    <a:bodyPr/>
                    <a:lstStyle/>
                    <a:p>
                      <a:pPr algn="ctr">
                        <a:lnSpc>
                          <a:spcPts val="1810"/>
                        </a:lnSpc>
                      </a:pPr>
                      <a:r>
                        <a:rPr sz="1600" b="1" dirty="0">
                          <a:solidFill>
                            <a:srgbClr val="272727"/>
                          </a:solidFill>
                          <a:latin typeface="Microsoft JhengHei" panose="020B0604030504040204" charset="-120"/>
                          <a:cs typeface="Microsoft JhengHei" panose="020B0604030504040204" charset="-120"/>
                        </a:rPr>
                        <a:t>甲</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ts val="1810"/>
                        </a:lnSpc>
                      </a:pPr>
                      <a:r>
                        <a:rPr sz="1600" b="1" dirty="0">
                          <a:solidFill>
                            <a:srgbClr val="272727"/>
                          </a:solidFill>
                          <a:latin typeface="Microsoft JhengHei" panose="020B0604030504040204" charset="-120"/>
                          <a:cs typeface="Microsoft JhengHei" panose="020B0604030504040204" charset="-120"/>
                        </a:rPr>
                        <a:t>乙</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ts val="1810"/>
                        </a:lnSpc>
                      </a:pPr>
                      <a:r>
                        <a:rPr sz="1600" b="1" dirty="0">
                          <a:solidFill>
                            <a:srgbClr val="272727"/>
                          </a:solidFill>
                          <a:latin typeface="Microsoft JhengHei" panose="020B0604030504040204" charset="-120"/>
                          <a:cs typeface="Microsoft JhengHei" panose="020B0604030504040204" charset="-120"/>
                        </a:rPr>
                        <a:t>丙</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23850">
                <a:tc>
                  <a:txBody>
                    <a:bodyPr/>
                    <a:lstStyle/>
                    <a:p>
                      <a:pPr algn="r">
                        <a:lnSpc>
                          <a:spcPct val="100000"/>
                        </a:lnSpc>
                      </a:pPr>
                      <a:r>
                        <a:rPr sz="1600" b="1" dirty="0">
                          <a:solidFill>
                            <a:srgbClr val="272727"/>
                          </a:solidFill>
                          <a:latin typeface="Arial" panose="020B0604020202020204"/>
                          <a:cs typeface="Arial" panose="020B0604020202020204"/>
                        </a:rPr>
                        <a:t>2</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ct val="100000"/>
                        </a:lnSpc>
                      </a:pPr>
                      <a:r>
                        <a:rPr sz="1600" b="1" spc="35" dirty="0">
                          <a:solidFill>
                            <a:srgbClr val="272727"/>
                          </a:solidFill>
                          <a:latin typeface="Microsoft JhengHei" panose="020B0604030504040204" charset="-120"/>
                          <a:cs typeface="Microsoft JhengHei" panose="020B0604030504040204" charset="-120"/>
                        </a:rPr>
                        <a:t>一、自主研发、合作研发、集中研发（</a:t>
                      </a:r>
                      <a:r>
                        <a:rPr sz="1600" b="1" spc="35" dirty="0">
                          <a:solidFill>
                            <a:srgbClr val="272727"/>
                          </a:solidFill>
                          <a:latin typeface="Arial" panose="020B0604020202020204"/>
                          <a:cs typeface="Arial" panose="020B0604020202020204"/>
                        </a:rPr>
                        <a:t>3+7+16+19+23+34</a:t>
                      </a:r>
                      <a:r>
                        <a:rPr sz="1600" b="1" spc="35" dirty="0">
                          <a:solidFill>
                            <a:srgbClr val="272727"/>
                          </a:solidFill>
                          <a:latin typeface="Microsoft JhengHei" panose="020B0604030504040204" charset="-120"/>
                          <a:cs typeface="Microsoft JhengHei" panose="020B0604030504040204" charset="-120"/>
                        </a:rPr>
                        <a:t>）</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23850">
                <a:tc>
                  <a:txBody>
                    <a:bodyPr/>
                    <a:lstStyle/>
                    <a:p>
                      <a:pPr algn="r">
                        <a:lnSpc>
                          <a:spcPct val="100000"/>
                        </a:lnSpc>
                      </a:pPr>
                      <a:r>
                        <a:rPr sz="1600" b="1" dirty="0">
                          <a:solidFill>
                            <a:srgbClr val="272727"/>
                          </a:solidFill>
                          <a:latin typeface="Arial" panose="020B0604020202020204"/>
                          <a:cs typeface="Arial" panose="020B0604020202020204"/>
                        </a:rPr>
                        <a:t>3</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495300">
                        <a:lnSpc>
                          <a:spcPct val="100000"/>
                        </a:lnSpc>
                      </a:pPr>
                      <a:r>
                        <a:rPr sz="1600" b="1" spc="20" dirty="0">
                          <a:solidFill>
                            <a:srgbClr val="272727"/>
                          </a:solidFill>
                          <a:latin typeface="Microsoft JhengHei" panose="020B0604030504040204" charset="-120"/>
                          <a:cs typeface="Microsoft JhengHei" panose="020B0604030504040204" charset="-120"/>
                        </a:rPr>
                        <a:t>（一）人员人工费用（</a:t>
                      </a:r>
                      <a:r>
                        <a:rPr sz="1600" b="1" spc="20" dirty="0">
                          <a:solidFill>
                            <a:srgbClr val="272727"/>
                          </a:solidFill>
                          <a:latin typeface="Arial" panose="020B0604020202020204"/>
                          <a:cs typeface="Arial" panose="020B0604020202020204"/>
                        </a:rPr>
                        <a:t>4+5+6</a:t>
                      </a:r>
                      <a:r>
                        <a:rPr sz="1600" b="1" spc="20" dirty="0">
                          <a:solidFill>
                            <a:srgbClr val="272727"/>
                          </a:solidFill>
                          <a:latin typeface="Microsoft JhengHei" panose="020B0604030504040204" charset="-120"/>
                          <a:cs typeface="Microsoft JhengHei" panose="020B0604030504040204" charset="-120"/>
                        </a:rPr>
                        <a:t>）</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ts val="1770"/>
                        </a:lnSpc>
                      </a:pPr>
                      <a:r>
                        <a:rPr sz="1600" spc="5" dirty="0">
                          <a:solidFill>
                            <a:srgbClr val="272727"/>
                          </a:solidFill>
                          <a:latin typeface="Tahoma" panose="020B0604030504040204"/>
                          <a:cs typeface="Tahoma" panose="020B0604030504040204"/>
                        </a:rPr>
                        <a:t>8</a:t>
                      </a: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ts val="1770"/>
                        </a:lnSpc>
                      </a:pPr>
                      <a:r>
                        <a:rPr sz="1600" spc="5" dirty="0">
                          <a:solidFill>
                            <a:srgbClr val="272727"/>
                          </a:solidFill>
                          <a:latin typeface="Tahoma" panose="020B0604030504040204"/>
                          <a:cs typeface="Tahoma" panose="020B0604030504040204"/>
                        </a:rPr>
                        <a:t>8</a:t>
                      </a: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ts val="1670"/>
                        </a:lnSpc>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ts val="1910"/>
                        </a:lnSpc>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23850">
                <a:tc>
                  <a:txBody>
                    <a:bodyPr/>
                    <a:lstStyle/>
                    <a:p>
                      <a:pPr algn="r">
                        <a:lnSpc>
                          <a:spcPct val="100000"/>
                        </a:lnSpc>
                      </a:pPr>
                      <a:r>
                        <a:rPr sz="1600" b="1" dirty="0">
                          <a:solidFill>
                            <a:srgbClr val="272727"/>
                          </a:solidFill>
                          <a:latin typeface="Arial" panose="020B0604020202020204"/>
                          <a:cs typeface="Arial" panose="020B0604020202020204"/>
                        </a:rPr>
                        <a:t>4</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7900">
                        <a:lnSpc>
                          <a:spcPct val="100000"/>
                        </a:lnSpc>
                      </a:pPr>
                      <a:r>
                        <a:rPr sz="1600" b="1" dirty="0">
                          <a:solidFill>
                            <a:srgbClr val="272727"/>
                          </a:solidFill>
                          <a:latin typeface="Arial" panose="020B0604020202020204"/>
                          <a:cs typeface="Arial" panose="020B0604020202020204"/>
                        </a:rPr>
                        <a:t>1.</a:t>
                      </a:r>
                      <a:r>
                        <a:rPr sz="1600" b="1" dirty="0">
                          <a:solidFill>
                            <a:srgbClr val="272727"/>
                          </a:solidFill>
                          <a:latin typeface="Microsoft JhengHei" panose="020B0604030504040204" charset="-120"/>
                          <a:cs typeface="Microsoft JhengHei" panose="020B0604030504040204" charset="-120"/>
                        </a:rPr>
                        <a:t>直接从事研发活动人员工资薪金</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25"/>
                        </a:spcBef>
                      </a:pPr>
                      <a:r>
                        <a:rPr sz="1600" spc="5" dirty="0">
                          <a:solidFill>
                            <a:srgbClr val="272727"/>
                          </a:solidFill>
                          <a:latin typeface="Tahoma" panose="020B0604030504040204"/>
                          <a:cs typeface="Tahoma" panose="020B0604030504040204"/>
                        </a:rPr>
                        <a:t>6</a:t>
                      </a: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15"/>
                        </a:spcBef>
                      </a:pPr>
                      <a:r>
                        <a:rPr sz="1600" spc="5" dirty="0">
                          <a:solidFill>
                            <a:srgbClr val="272727"/>
                          </a:solidFill>
                          <a:latin typeface="Tahoma" panose="020B0604030504040204"/>
                          <a:cs typeface="Tahoma" panose="020B0604030504040204"/>
                        </a:rPr>
                        <a:t>6</a:t>
                      </a: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1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ts val="1895"/>
                        </a:lnSpc>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23850">
                <a:tc>
                  <a:txBody>
                    <a:bodyPr/>
                    <a:lstStyle/>
                    <a:p>
                      <a:pPr algn="r">
                        <a:lnSpc>
                          <a:spcPct val="100000"/>
                        </a:lnSpc>
                      </a:pPr>
                      <a:r>
                        <a:rPr sz="1600" b="1" dirty="0">
                          <a:solidFill>
                            <a:srgbClr val="272727"/>
                          </a:solidFill>
                          <a:latin typeface="Arial" panose="020B0604020202020204"/>
                          <a:cs typeface="Arial" panose="020B0604020202020204"/>
                        </a:rPr>
                        <a:t>5</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7900">
                        <a:lnSpc>
                          <a:spcPct val="100000"/>
                        </a:lnSpc>
                      </a:pPr>
                      <a:r>
                        <a:rPr sz="1600" b="1" spc="5" dirty="0">
                          <a:solidFill>
                            <a:srgbClr val="272727"/>
                          </a:solidFill>
                          <a:latin typeface="Arial" panose="020B0604020202020204"/>
                          <a:cs typeface="Arial" panose="020B0604020202020204"/>
                        </a:rPr>
                        <a:t>2.</a:t>
                      </a:r>
                      <a:r>
                        <a:rPr sz="1600" b="1" spc="5" dirty="0">
                          <a:solidFill>
                            <a:srgbClr val="272727"/>
                          </a:solidFill>
                          <a:latin typeface="Microsoft JhengHei" panose="020B0604030504040204" charset="-120"/>
                          <a:cs typeface="Microsoft JhengHei" panose="020B0604030504040204" charset="-120"/>
                        </a:rPr>
                        <a:t>直接从事研发活动人员五险一金</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305"/>
                        </a:spcBef>
                      </a:pPr>
                      <a:r>
                        <a:rPr sz="1600" spc="5" dirty="0">
                          <a:solidFill>
                            <a:srgbClr val="272727"/>
                          </a:solidFill>
                          <a:latin typeface="Tahoma" panose="020B0604030504040204"/>
                          <a:cs typeface="Tahoma" panose="020B0604030504040204"/>
                        </a:rPr>
                        <a:t>2</a:t>
                      </a: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305"/>
                        </a:spcBef>
                      </a:pPr>
                      <a:r>
                        <a:rPr sz="1600" spc="5" dirty="0">
                          <a:solidFill>
                            <a:srgbClr val="272727"/>
                          </a:solidFill>
                          <a:latin typeface="Tahoma" panose="020B0604030504040204"/>
                          <a:cs typeface="Tahoma" panose="020B0604030504040204"/>
                        </a:rPr>
                        <a:t>2</a:t>
                      </a: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1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27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23850">
                <a:tc>
                  <a:txBody>
                    <a:bodyPr/>
                    <a:lstStyle/>
                    <a:p>
                      <a:pPr algn="r">
                        <a:lnSpc>
                          <a:spcPct val="100000"/>
                        </a:lnSpc>
                        <a:spcBef>
                          <a:spcPts val="5"/>
                        </a:spcBef>
                      </a:pPr>
                      <a:r>
                        <a:rPr sz="1600" b="1" dirty="0">
                          <a:solidFill>
                            <a:srgbClr val="272727"/>
                          </a:solidFill>
                          <a:latin typeface="Arial" panose="020B0604020202020204"/>
                          <a:cs typeface="Arial" panose="020B0604020202020204"/>
                        </a:rPr>
                        <a:t>6</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7900">
                        <a:lnSpc>
                          <a:spcPct val="100000"/>
                        </a:lnSpc>
                        <a:spcBef>
                          <a:spcPts val="5"/>
                        </a:spcBef>
                      </a:pPr>
                      <a:r>
                        <a:rPr sz="1600" b="1" spc="5" dirty="0">
                          <a:solidFill>
                            <a:srgbClr val="272727"/>
                          </a:solidFill>
                          <a:latin typeface="Arial" panose="020B0604020202020204"/>
                          <a:cs typeface="Arial" panose="020B0604020202020204"/>
                        </a:rPr>
                        <a:t>3.</a:t>
                      </a:r>
                      <a:r>
                        <a:rPr sz="1600" b="1" spc="5" dirty="0">
                          <a:solidFill>
                            <a:srgbClr val="272727"/>
                          </a:solidFill>
                          <a:latin typeface="Microsoft JhengHei" panose="020B0604030504040204" charset="-120"/>
                          <a:cs typeface="Microsoft JhengHei" panose="020B0604030504040204" charset="-120"/>
                        </a:rPr>
                        <a:t>外聘研发人员的劳务费用</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35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35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35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35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22647" y="252984"/>
            <a:ext cx="7769352" cy="48310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调整及填报情况详</a:t>
            </a:r>
            <a:r>
              <a:rPr spc="5" dirty="0"/>
              <a:t>解</a:t>
            </a:r>
            <a:endParaRPr spc="5" dirty="0"/>
          </a:p>
        </p:txBody>
      </p:sp>
      <p:sp>
        <p:nvSpPr>
          <p:cNvPr id="5" name="object 5"/>
          <p:cNvSpPr txBox="1"/>
          <p:nvPr/>
        </p:nvSpPr>
        <p:spPr>
          <a:xfrm>
            <a:off x="4667250" y="295528"/>
            <a:ext cx="4330700" cy="315595"/>
          </a:xfrm>
          <a:prstGeom prst="rect">
            <a:avLst/>
          </a:prstGeom>
        </p:spPr>
        <p:txBody>
          <a:bodyPr vert="horz" wrap="square" lIns="0" tIns="0" rIns="0" bIns="0" rtlCol="0">
            <a:spAutoFit/>
          </a:bodyPr>
          <a:lstStyle/>
          <a:p>
            <a:pPr marL="12700">
              <a:lnSpc>
                <a:spcPct val="100000"/>
              </a:lnSpc>
            </a:pPr>
            <a:r>
              <a:rPr sz="2000" spc="-10" dirty="0">
                <a:solidFill>
                  <a:srgbClr val="FFFFFF"/>
                </a:solidFill>
                <a:latin typeface="Arial Unicode MS" panose="020B0604020202020204" charset="-122"/>
                <a:cs typeface="Arial Unicode MS" panose="020B0604020202020204" charset="-122"/>
              </a:rPr>
              <a:t>研发费用加计扣除优惠明细表</a:t>
            </a:r>
            <a:r>
              <a:rPr sz="2000" spc="-10" dirty="0">
                <a:solidFill>
                  <a:srgbClr val="FFFFFF"/>
                </a:solidFill>
                <a:latin typeface="Arial" panose="020B0604020202020204"/>
                <a:cs typeface="Arial" panose="020B0604020202020204"/>
              </a:rPr>
              <a:t>A107012</a:t>
            </a:r>
            <a:endParaRPr sz="2000">
              <a:latin typeface="Arial" panose="020B0604020202020204"/>
              <a:cs typeface="Arial" panose="020B0604020202020204"/>
            </a:endParaRPr>
          </a:p>
        </p:txBody>
      </p:sp>
      <p:sp>
        <p:nvSpPr>
          <p:cNvPr id="6" name="object 6"/>
          <p:cNvSpPr txBox="1"/>
          <p:nvPr/>
        </p:nvSpPr>
        <p:spPr>
          <a:xfrm>
            <a:off x="9906000" y="1083563"/>
            <a:ext cx="1827530" cy="585470"/>
          </a:xfrm>
          <a:prstGeom prst="rect">
            <a:avLst/>
          </a:prstGeom>
          <a:solidFill>
            <a:srgbClr val="FFFF00"/>
          </a:solidFill>
        </p:spPr>
        <p:txBody>
          <a:bodyPr vert="horz" wrap="square" lIns="0" tIns="0" rIns="0" bIns="0" rtlCol="0">
            <a:spAutoFit/>
          </a:bodyPr>
          <a:lstStyle/>
          <a:p>
            <a:pPr marL="92075">
              <a:lnSpc>
                <a:spcPts val="3530"/>
              </a:lnSpc>
            </a:pPr>
            <a:r>
              <a:rPr sz="3200" b="1" spc="5" dirty="0">
                <a:solidFill>
                  <a:srgbClr val="FF0000"/>
                </a:solidFill>
                <a:latin typeface="Microsoft JhengHei" panose="020B0604030504040204" charset="-120"/>
                <a:cs typeface="Microsoft JhengHei" panose="020B0604030504040204" charset="-120"/>
              </a:rPr>
              <a:t>填报解析</a:t>
            </a:r>
            <a:endParaRPr sz="3200">
              <a:latin typeface="Microsoft JhengHei" panose="020B0604030504040204" charset="-120"/>
              <a:cs typeface="Microsoft JhengHei" panose="020B0604030504040204" charset="-120"/>
            </a:endParaRPr>
          </a:p>
        </p:txBody>
      </p:sp>
      <p:graphicFrame>
        <p:nvGraphicFramePr>
          <p:cNvPr id="7" name="object 7"/>
          <p:cNvGraphicFramePr>
            <a:graphicFrameLocks noGrp="1"/>
          </p:cNvGraphicFramePr>
          <p:nvPr/>
        </p:nvGraphicFramePr>
        <p:xfrm>
          <a:off x="519112" y="1647825"/>
          <a:ext cx="10314305" cy="4778375"/>
        </p:xfrm>
        <a:graphic>
          <a:graphicData uri="http://schemas.openxmlformats.org/drawingml/2006/table">
            <a:tbl>
              <a:tblPr firstRow="1" bandRow="1">
                <a:tableStyleId>{2D5ABB26-0587-4C30-8999-92F81FD0307C}</a:tableStyleId>
              </a:tblPr>
              <a:tblGrid>
                <a:gridCol w="347980"/>
                <a:gridCol w="6297930"/>
                <a:gridCol w="1057275"/>
                <a:gridCol w="863600"/>
                <a:gridCol w="863600"/>
                <a:gridCol w="864870"/>
              </a:tblGrid>
              <a:tr h="327025">
                <a:tc>
                  <a:txBody>
                    <a:bodyPr/>
                    <a:lstStyle/>
                    <a:p>
                      <a:pPr algn="ctr">
                        <a:lnSpc>
                          <a:spcPct val="100000"/>
                        </a:lnSpc>
                        <a:spcBef>
                          <a:spcPts val="10"/>
                        </a:spcBef>
                      </a:pPr>
                      <a:r>
                        <a:rPr sz="1600" b="1" dirty="0">
                          <a:solidFill>
                            <a:srgbClr val="272727"/>
                          </a:solidFill>
                          <a:latin typeface="Arial" panose="020B0604020202020204"/>
                          <a:cs typeface="Arial" panose="020B0604020202020204"/>
                        </a:rPr>
                        <a:t>1</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409700">
                        <a:lnSpc>
                          <a:spcPts val="1915"/>
                        </a:lnSpc>
                      </a:pPr>
                      <a:r>
                        <a:rPr sz="1600" b="1" spc="5" dirty="0">
                          <a:solidFill>
                            <a:srgbClr val="272727"/>
                          </a:solidFill>
                          <a:latin typeface="Microsoft JhengHei" panose="020B0604030504040204" charset="-120"/>
                          <a:cs typeface="Microsoft JhengHei" panose="020B0604030504040204" charset="-120"/>
                        </a:rPr>
                        <a:t>本年可享受研发费用加计扣除项目数量</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gridSpan="3">
                  <a:txBody>
                    <a:bodyPr/>
                    <a:lstStyle/>
                    <a:p>
                      <a:pPr algn="ctr">
                        <a:lnSpc>
                          <a:spcPts val="1915"/>
                        </a:lnSpc>
                      </a:pPr>
                      <a:r>
                        <a:rPr sz="1600" b="1" dirty="0">
                          <a:solidFill>
                            <a:srgbClr val="272727"/>
                          </a:solidFill>
                          <a:latin typeface="Microsoft JhengHei" panose="020B0604030504040204" charset="-120"/>
                          <a:cs typeface="Microsoft JhengHei" panose="020B0604030504040204" charset="-120"/>
                        </a:rPr>
                        <a:t>计算过程</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hMerge="1">
                  <a:tcPr marL="0" marR="0" marT="0" marB="0"/>
                </a:tc>
                <a:tc hMerge="1">
                  <a:tcPr marL="0" marR="0" marT="0" marB="0"/>
                </a:tc>
              </a:tr>
              <a:tr h="298450">
                <a:tc gridSpan="3">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hMerge="1">
                  <a:tcPr marL="0" marR="0" marT="0" marB="0"/>
                </a:tc>
                <a:tc hMerge="1">
                  <a:tcPr marL="0" marR="0" marT="0" marB="0"/>
                </a:tc>
                <a:tc>
                  <a:txBody>
                    <a:bodyPr/>
                    <a:lstStyle/>
                    <a:p>
                      <a:pPr algn="ctr">
                        <a:lnSpc>
                          <a:spcPts val="1805"/>
                        </a:lnSpc>
                      </a:pPr>
                      <a:r>
                        <a:rPr sz="1600" b="1" dirty="0">
                          <a:solidFill>
                            <a:srgbClr val="272727"/>
                          </a:solidFill>
                          <a:latin typeface="Microsoft JhengHei" panose="020B0604030504040204" charset="-120"/>
                          <a:cs typeface="Microsoft JhengHei" panose="020B0604030504040204" charset="-120"/>
                        </a:rPr>
                        <a:t>甲</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ts val="1805"/>
                        </a:lnSpc>
                      </a:pPr>
                      <a:r>
                        <a:rPr sz="1600" b="1" dirty="0">
                          <a:solidFill>
                            <a:srgbClr val="272727"/>
                          </a:solidFill>
                          <a:latin typeface="Microsoft JhengHei" panose="020B0604030504040204" charset="-120"/>
                          <a:cs typeface="Microsoft JhengHei" panose="020B0604030504040204" charset="-120"/>
                        </a:rPr>
                        <a:t>乙</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326390">
                        <a:lnSpc>
                          <a:spcPts val="1805"/>
                        </a:lnSpc>
                      </a:pPr>
                      <a:r>
                        <a:rPr sz="1600" b="1" dirty="0">
                          <a:solidFill>
                            <a:srgbClr val="272727"/>
                          </a:solidFill>
                          <a:latin typeface="Microsoft JhengHei" panose="020B0604030504040204" charset="-120"/>
                          <a:cs typeface="Microsoft JhengHei" panose="020B0604030504040204" charset="-120"/>
                        </a:rPr>
                        <a:t>丙</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23850">
                <a:tc>
                  <a:txBody>
                    <a:bodyPr/>
                    <a:lstStyle/>
                    <a:p>
                      <a:pPr algn="ctr">
                        <a:lnSpc>
                          <a:spcPct val="100000"/>
                        </a:lnSpc>
                      </a:pPr>
                      <a:r>
                        <a:rPr sz="1600" b="1" dirty="0">
                          <a:solidFill>
                            <a:srgbClr val="272727"/>
                          </a:solidFill>
                          <a:latin typeface="Arial" panose="020B0604020202020204"/>
                          <a:cs typeface="Arial" panose="020B0604020202020204"/>
                        </a:rPr>
                        <a:t>3</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ct val="100000"/>
                        </a:lnSpc>
                      </a:pPr>
                      <a:r>
                        <a:rPr sz="1600" b="1" spc="35" dirty="0">
                          <a:solidFill>
                            <a:srgbClr val="272727"/>
                          </a:solidFill>
                          <a:latin typeface="Microsoft JhengHei" panose="020B0604030504040204" charset="-120"/>
                          <a:cs typeface="Microsoft JhengHei" panose="020B0604030504040204" charset="-120"/>
                        </a:rPr>
                        <a:t>一、自主研发、合作研发、集中研发（</a:t>
                      </a:r>
                      <a:r>
                        <a:rPr sz="1600" b="1" spc="35" dirty="0">
                          <a:solidFill>
                            <a:srgbClr val="272727"/>
                          </a:solidFill>
                          <a:latin typeface="Arial" panose="020B0604020202020204"/>
                          <a:cs typeface="Arial" panose="020B0604020202020204"/>
                        </a:rPr>
                        <a:t>3+7+16+19+23+34</a:t>
                      </a:r>
                      <a:r>
                        <a:rPr sz="1600" b="1" spc="35" dirty="0">
                          <a:solidFill>
                            <a:srgbClr val="272727"/>
                          </a:solidFill>
                          <a:latin typeface="Microsoft JhengHei" panose="020B0604030504040204" charset="-120"/>
                          <a:cs typeface="Microsoft JhengHei" panose="020B0604030504040204" charset="-120"/>
                        </a:rPr>
                        <a:t>）</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23850">
                <a:tc>
                  <a:txBody>
                    <a:bodyPr/>
                    <a:lstStyle/>
                    <a:p>
                      <a:pPr algn="ctr">
                        <a:lnSpc>
                          <a:spcPct val="100000"/>
                        </a:lnSpc>
                      </a:pPr>
                      <a:r>
                        <a:rPr sz="1600" b="1" dirty="0">
                          <a:solidFill>
                            <a:srgbClr val="272727"/>
                          </a:solidFill>
                          <a:latin typeface="Arial" panose="020B0604020202020204"/>
                          <a:cs typeface="Arial" panose="020B0604020202020204"/>
                        </a:rPr>
                        <a:t>7</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495300">
                        <a:lnSpc>
                          <a:spcPct val="100000"/>
                        </a:lnSpc>
                      </a:pPr>
                      <a:r>
                        <a:rPr sz="1600" b="1" spc="25" dirty="0">
                          <a:solidFill>
                            <a:srgbClr val="272727"/>
                          </a:solidFill>
                          <a:latin typeface="Microsoft JhengHei" panose="020B0604030504040204" charset="-120"/>
                          <a:cs typeface="Microsoft JhengHei" panose="020B0604030504040204" charset="-120"/>
                        </a:rPr>
                        <a:t>（二）直接投入费用（</a:t>
                      </a:r>
                      <a:r>
                        <a:rPr sz="1600" b="1" spc="25" dirty="0">
                          <a:solidFill>
                            <a:srgbClr val="272727"/>
                          </a:solidFill>
                          <a:latin typeface="Arial" panose="020B0604020202020204"/>
                          <a:cs typeface="Arial" panose="020B0604020202020204"/>
                        </a:rPr>
                        <a:t>8+9+…+15</a:t>
                      </a:r>
                      <a:r>
                        <a:rPr sz="1600" b="1" spc="25" dirty="0">
                          <a:solidFill>
                            <a:srgbClr val="272727"/>
                          </a:solidFill>
                          <a:latin typeface="Microsoft JhengHei" panose="020B0604030504040204" charset="-120"/>
                          <a:cs typeface="Microsoft JhengHei" panose="020B0604030504040204" charset="-120"/>
                        </a:rPr>
                        <a:t>）</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33655" algn="ctr">
                        <a:lnSpc>
                          <a:spcPct val="100000"/>
                        </a:lnSpc>
                        <a:spcBef>
                          <a:spcPts val="240"/>
                        </a:spcBef>
                      </a:pPr>
                      <a:r>
                        <a:rPr sz="1600" spc="50" dirty="0">
                          <a:solidFill>
                            <a:srgbClr val="272727"/>
                          </a:solidFill>
                          <a:latin typeface="Tahoma" panose="020B0604030504040204"/>
                          <a:cs typeface="Tahoma" panose="020B0604030504040204"/>
                        </a:rPr>
                        <a:t>25</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31140">
                        <a:lnSpc>
                          <a:spcPct val="100000"/>
                        </a:lnSpc>
                        <a:spcBef>
                          <a:spcPts val="240"/>
                        </a:spcBef>
                      </a:pPr>
                      <a:r>
                        <a:rPr sz="1600" spc="50" dirty="0">
                          <a:solidFill>
                            <a:srgbClr val="272727"/>
                          </a:solidFill>
                          <a:latin typeface="Tahoma" panose="020B0604030504040204"/>
                          <a:cs typeface="Tahoma" panose="020B0604030504040204"/>
                        </a:rPr>
                        <a:t>25</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57785" algn="ctr">
                        <a:lnSpc>
                          <a:spcPct val="100000"/>
                        </a:lnSpc>
                        <a:spcBef>
                          <a:spcPts val="32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99085">
                        <a:lnSpc>
                          <a:spcPct val="100000"/>
                        </a:lnSpc>
                        <a:spcBef>
                          <a:spcPts val="29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23850">
                <a:tc>
                  <a:txBody>
                    <a:bodyPr/>
                    <a:lstStyle/>
                    <a:p>
                      <a:pPr algn="ctr">
                        <a:lnSpc>
                          <a:spcPct val="100000"/>
                        </a:lnSpc>
                      </a:pPr>
                      <a:r>
                        <a:rPr sz="1600" b="1" dirty="0">
                          <a:solidFill>
                            <a:srgbClr val="272727"/>
                          </a:solidFill>
                          <a:latin typeface="Arial" panose="020B0604020202020204"/>
                          <a:cs typeface="Arial" panose="020B0604020202020204"/>
                        </a:rPr>
                        <a:t>8</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7900">
                        <a:lnSpc>
                          <a:spcPct val="100000"/>
                        </a:lnSpc>
                      </a:pPr>
                      <a:r>
                        <a:rPr sz="1600" b="1" spc="5" dirty="0">
                          <a:solidFill>
                            <a:srgbClr val="272727"/>
                          </a:solidFill>
                          <a:latin typeface="Arial" panose="020B0604020202020204"/>
                          <a:cs typeface="Arial" panose="020B0604020202020204"/>
                        </a:rPr>
                        <a:t>1.</a:t>
                      </a:r>
                      <a:r>
                        <a:rPr sz="1600" b="1" spc="5" dirty="0">
                          <a:solidFill>
                            <a:srgbClr val="272727"/>
                          </a:solidFill>
                          <a:latin typeface="Microsoft JhengHei" panose="020B0604030504040204" charset="-120"/>
                          <a:cs typeface="Microsoft JhengHei" panose="020B0604030504040204" charset="-120"/>
                        </a:rPr>
                        <a:t>研发活动直接消耗材料</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0955" algn="ctr">
                        <a:lnSpc>
                          <a:spcPct val="100000"/>
                        </a:lnSpc>
                        <a:spcBef>
                          <a:spcPts val="240"/>
                        </a:spcBef>
                      </a:pPr>
                      <a:r>
                        <a:rPr sz="1600" spc="50" dirty="0">
                          <a:solidFill>
                            <a:srgbClr val="272727"/>
                          </a:solidFill>
                          <a:latin typeface="Tahoma" panose="020B0604030504040204"/>
                          <a:cs typeface="Tahoma" panose="020B0604030504040204"/>
                        </a:rPr>
                        <a:t>15</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25425">
                        <a:lnSpc>
                          <a:spcPct val="100000"/>
                        </a:lnSpc>
                        <a:spcBef>
                          <a:spcPts val="300"/>
                        </a:spcBef>
                      </a:pPr>
                      <a:r>
                        <a:rPr sz="1600" spc="50" dirty="0">
                          <a:solidFill>
                            <a:srgbClr val="272727"/>
                          </a:solidFill>
                          <a:latin typeface="Tahoma" panose="020B0604030504040204"/>
                          <a:cs typeface="Tahoma" panose="020B0604030504040204"/>
                        </a:rPr>
                        <a:t>15</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57785" algn="ctr">
                        <a:lnSpc>
                          <a:spcPct val="100000"/>
                        </a:lnSpc>
                        <a:spcBef>
                          <a:spcPts val="30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305435">
                        <a:lnSpc>
                          <a:spcPct val="100000"/>
                        </a:lnSpc>
                        <a:spcBef>
                          <a:spcPts val="30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23850">
                <a:tc>
                  <a:txBody>
                    <a:bodyPr/>
                    <a:lstStyle/>
                    <a:p>
                      <a:pPr algn="ctr">
                        <a:lnSpc>
                          <a:spcPct val="100000"/>
                        </a:lnSpc>
                      </a:pPr>
                      <a:r>
                        <a:rPr sz="1600" b="1" dirty="0">
                          <a:solidFill>
                            <a:srgbClr val="272727"/>
                          </a:solidFill>
                          <a:latin typeface="Arial" panose="020B0604020202020204"/>
                          <a:cs typeface="Arial" panose="020B0604020202020204"/>
                        </a:rPr>
                        <a:t>9</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7900">
                        <a:lnSpc>
                          <a:spcPct val="100000"/>
                        </a:lnSpc>
                      </a:pPr>
                      <a:r>
                        <a:rPr sz="1600" b="1" spc="5" dirty="0">
                          <a:solidFill>
                            <a:srgbClr val="272727"/>
                          </a:solidFill>
                          <a:latin typeface="Arial" panose="020B0604020202020204"/>
                          <a:cs typeface="Arial" panose="020B0604020202020204"/>
                        </a:rPr>
                        <a:t>2.</a:t>
                      </a:r>
                      <a:r>
                        <a:rPr sz="1600" b="1" spc="5" dirty="0">
                          <a:solidFill>
                            <a:srgbClr val="272727"/>
                          </a:solidFill>
                          <a:latin typeface="Microsoft JhengHei" panose="020B0604030504040204" charset="-120"/>
                          <a:cs typeface="Microsoft JhengHei" panose="020B0604030504040204" charset="-120"/>
                        </a:rPr>
                        <a:t>研发活动直接消耗燃料</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50800" algn="ctr">
                        <a:lnSpc>
                          <a:spcPct val="100000"/>
                        </a:lnSpc>
                        <a:spcBef>
                          <a:spcPts val="305"/>
                        </a:spcBef>
                      </a:pPr>
                      <a:r>
                        <a:rPr sz="1600" dirty="0">
                          <a:solidFill>
                            <a:srgbClr val="272727"/>
                          </a:solidFill>
                          <a:latin typeface="Tahoma" panose="020B0604030504040204"/>
                          <a:cs typeface="Tahoma" panose="020B0604030504040204"/>
                        </a:rPr>
                        <a:t>5</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315"/>
                        </a:spcBef>
                      </a:pPr>
                      <a:r>
                        <a:rPr sz="1600" dirty="0">
                          <a:solidFill>
                            <a:srgbClr val="272727"/>
                          </a:solidFill>
                          <a:latin typeface="Tahoma" panose="020B0604030504040204"/>
                          <a:cs typeface="Tahoma" panose="020B0604030504040204"/>
                        </a:rPr>
                        <a:t>5</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6035" algn="ctr">
                        <a:lnSpc>
                          <a:spcPct val="100000"/>
                        </a:lnSpc>
                        <a:spcBef>
                          <a:spcPts val="34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313055">
                        <a:lnSpc>
                          <a:spcPct val="100000"/>
                        </a:lnSpc>
                        <a:spcBef>
                          <a:spcPts val="35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23850">
                <a:tc>
                  <a:txBody>
                    <a:bodyPr/>
                    <a:lstStyle/>
                    <a:p>
                      <a:pPr marR="5080" algn="ctr">
                        <a:lnSpc>
                          <a:spcPct val="100000"/>
                        </a:lnSpc>
                      </a:pPr>
                      <a:r>
                        <a:rPr sz="1600" b="1" spc="45" dirty="0">
                          <a:solidFill>
                            <a:srgbClr val="272727"/>
                          </a:solidFill>
                          <a:latin typeface="Arial" panose="020B0604020202020204"/>
                          <a:cs typeface="Arial" panose="020B0604020202020204"/>
                        </a:rPr>
                        <a:t>10</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7900">
                        <a:lnSpc>
                          <a:spcPct val="100000"/>
                        </a:lnSpc>
                      </a:pPr>
                      <a:r>
                        <a:rPr sz="1600" b="1" spc="5" dirty="0">
                          <a:solidFill>
                            <a:srgbClr val="272727"/>
                          </a:solidFill>
                          <a:latin typeface="Arial" panose="020B0604020202020204"/>
                          <a:cs typeface="Arial" panose="020B0604020202020204"/>
                        </a:rPr>
                        <a:t>3.</a:t>
                      </a:r>
                      <a:r>
                        <a:rPr sz="1600" b="1" spc="5" dirty="0">
                          <a:solidFill>
                            <a:srgbClr val="272727"/>
                          </a:solidFill>
                          <a:latin typeface="Microsoft JhengHei" panose="020B0604030504040204" charset="-120"/>
                          <a:cs typeface="Microsoft JhengHei" panose="020B0604030504040204" charset="-120"/>
                        </a:rPr>
                        <a:t>研发活动直接消耗动力费用</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8890" algn="ctr">
                        <a:lnSpc>
                          <a:spcPct val="100000"/>
                        </a:lnSpc>
                        <a:spcBef>
                          <a:spcPts val="34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33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50165" algn="ctr">
                        <a:lnSpc>
                          <a:spcPct val="100000"/>
                        </a:lnSpc>
                        <a:spcBef>
                          <a:spcPts val="31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305435">
                        <a:lnSpc>
                          <a:spcPct val="100000"/>
                        </a:lnSpc>
                        <a:spcBef>
                          <a:spcPts val="27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550545">
                <a:tc>
                  <a:txBody>
                    <a:bodyPr/>
                    <a:lstStyle/>
                    <a:p>
                      <a:pPr marR="5080" algn="ctr">
                        <a:lnSpc>
                          <a:spcPct val="100000"/>
                        </a:lnSpc>
                        <a:spcBef>
                          <a:spcPts val="895"/>
                        </a:spcBef>
                      </a:pPr>
                      <a:r>
                        <a:rPr sz="1600" b="1" spc="45" dirty="0">
                          <a:solidFill>
                            <a:srgbClr val="272727"/>
                          </a:solidFill>
                          <a:latin typeface="Arial" panose="020B0604020202020204"/>
                          <a:cs typeface="Arial" panose="020B0604020202020204"/>
                        </a:rPr>
                        <a:t>11</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895"/>
                        </a:spcBef>
                      </a:pPr>
                      <a:r>
                        <a:rPr sz="1600" b="1" spc="10" dirty="0">
                          <a:solidFill>
                            <a:srgbClr val="272727"/>
                          </a:solidFill>
                          <a:latin typeface="Arial" panose="020B0604020202020204"/>
                          <a:cs typeface="Arial" panose="020B0604020202020204"/>
                        </a:rPr>
                        <a:t>4.</a:t>
                      </a:r>
                      <a:r>
                        <a:rPr sz="1600" b="1" spc="10" dirty="0">
                          <a:solidFill>
                            <a:srgbClr val="272727"/>
                          </a:solidFill>
                          <a:latin typeface="Microsoft JhengHei" panose="020B0604030504040204" charset="-120"/>
                          <a:cs typeface="Microsoft JhengHei" panose="020B0604030504040204" charset="-120"/>
                        </a:rPr>
                        <a:t>用于中间试验和产品试制的模具、工艺装备开发及制造费</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1590" algn="ctr">
                        <a:lnSpc>
                          <a:spcPct val="100000"/>
                        </a:lnSpc>
                        <a:spcBef>
                          <a:spcPts val="139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126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07315" algn="ctr">
                        <a:lnSpc>
                          <a:spcPct val="100000"/>
                        </a:lnSpc>
                        <a:spcBef>
                          <a:spcPts val="120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99085">
                        <a:lnSpc>
                          <a:spcPct val="100000"/>
                        </a:lnSpc>
                        <a:spcBef>
                          <a:spcPts val="111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548004">
                <a:tc>
                  <a:txBody>
                    <a:bodyPr/>
                    <a:lstStyle/>
                    <a:p>
                      <a:pPr marR="5080" algn="ctr">
                        <a:lnSpc>
                          <a:spcPct val="100000"/>
                        </a:lnSpc>
                        <a:spcBef>
                          <a:spcPts val="885"/>
                        </a:spcBef>
                      </a:pPr>
                      <a:r>
                        <a:rPr sz="1600" b="1" spc="45" dirty="0">
                          <a:solidFill>
                            <a:srgbClr val="272727"/>
                          </a:solidFill>
                          <a:latin typeface="Arial" panose="020B0604020202020204"/>
                          <a:cs typeface="Arial" panose="020B0604020202020204"/>
                        </a:rPr>
                        <a:t>12</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885"/>
                        </a:spcBef>
                      </a:pPr>
                      <a:r>
                        <a:rPr sz="1600" b="1" spc="10" dirty="0">
                          <a:solidFill>
                            <a:srgbClr val="272727"/>
                          </a:solidFill>
                          <a:latin typeface="Arial" panose="020B0604020202020204"/>
                          <a:cs typeface="Arial" panose="020B0604020202020204"/>
                        </a:rPr>
                        <a:t>5.</a:t>
                      </a:r>
                      <a:r>
                        <a:rPr sz="1600" b="1" spc="10" dirty="0">
                          <a:solidFill>
                            <a:srgbClr val="272727"/>
                          </a:solidFill>
                          <a:latin typeface="Microsoft JhengHei" panose="020B0604030504040204" charset="-120"/>
                          <a:cs typeface="Microsoft JhengHei" panose="020B0604030504040204" charset="-120"/>
                        </a:rPr>
                        <a:t>用于不构成固定资产的样品、样机及一般测试手段购置费</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8890" algn="ctr">
                        <a:lnSpc>
                          <a:spcPct val="100000"/>
                        </a:lnSpc>
                        <a:spcBef>
                          <a:spcPts val="112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122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128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319405">
                        <a:lnSpc>
                          <a:spcPct val="100000"/>
                        </a:lnSpc>
                        <a:spcBef>
                          <a:spcPts val="137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23850">
                <a:tc>
                  <a:txBody>
                    <a:bodyPr/>
                    <a:lstStyle/>
                    <a:p>
                      <a:pPr marR="5080" algn="ctr">
                        <a:lnSpc>
                          <a:spcPct val="100000"/>
                        </a:lnSpc>
                        <a:spcBef>
                          <a:spcPts val="5"/>
                        </a:spcBef>
                      </a:pPr>
                      <a:r>
                        <a:rPr sz="1600" b="1" spc="45" dirty="0">
                          <a:solidFill>
                            <a:srgbClr val="272727"/>
                          </a:solidFill>
                          <a:latin typeface="Arial" panose="020B0604020202020204"/>
                          <a:cs typeface="Arial" panose="020B0604020202020204"/>
                        </a:rPr>
                        <a:t>13</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7900">
                        <a:lnSpc>
                          <a:spcPct val="100000"/>
                        </a:lnSpc>
                        <a:spcBef>
                          <a:spcPts val="5"/>
                        </a:spcBef>
                      </a:pPr>
                      <a:r>
                        <a:rPr sz="1600" b="1" spc="5" dirty="0">
                          <a:solidFill>
                            <a:srgbClr val="272727"/>
                          </a:solidFill>
                          <a:latin typeface="Arial" panose="020B0604020202020204"/>
                          <a:cs typeface="Arial" panose="020B0604020202020204"/>
                        </a:rPr>
                        <a:t>6.</a:t>
                      </a:r>
                      <a:r>
                        <a:rPr sz="1600" b="1" spc="5" dirty="0">
                          <a:solidFill>
                            <a:srgbClr val="272727"/>
                          </a:solidFill>
                          <a:latin typeface="Microsoft JhengHei" panose="020B0604030504040204" charset="-120"/>
                          <a:cs typeface="Microsoft JhengHei" panose="020B0604030504040204" charset="-120"/>
                        </a:rPr>
                        <a:t>用于试制产品的检验费</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9050" algn="ctr">
                        <a:lnSpc>
                          <a:spcPct val="100000"/>
                        </a:lnSpc>
                        <a:spcBef>
                          <a:spcPts val="280"/>
                        </a:spcBef>
                      </a:pPr>
                      <a:r>
                        <a:rPr sz="1600" dirty="0">
                          <a:solidFill>
                            <a:srgbClr val="272727"/>
                          </a:solidFill>
                          <a:latin typeface="Tahoma" panose="020B0604030504040204"/>
                          <a:cs typeface="Tahoma" panose="020B0604030504040204"/>
                        </a:rPr>
                        <a:t>5</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305"/>
                        </a:spcBef>
                      </a:pPr>
                      <a:r>
                        <a:rPr sz="1600" dirty="0">
                          <a:solidFill>
                            <a:srgbClr val="272727"/>
                          </a:solidFill>
                          <a:latin typeface="Tahoma" panose="020B0604030504040204"/>
                          <a:cs typeface="Tahoma" panose="020B0604030504040204"/>
                        </a:rPr>
                        <a:t>5</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30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332105">
                        <a:lnSpc>
                          <a:spcPct val="100000"/>
                        </a:lnSpc>
                        <a:spcBef>
                          <a:spcPts val="30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549275">
                <a:tc>
                  <a:txBody>
                    <a:bodyPr/>
                    <a:lstStyle/>
                    <a:p>
                      <a:pPr marR="5080" algn="ctr">
                        <a:lnSpc>
                          <a:spcPct val="100000"/>
                        </a:lnSpc>
                        <a:spcBef>
                          <a:spcPts val="895"/>
                        </a:spcBef>
                      </a:pPr>
                      <a:r>
                        <a:rPr sz="1600" b="1" spc="45" dirty="0">
                          <a:solidFill>
                            <a:srgbClr val="272727"/>
                          </a:solidFill>
                          <a:latin typeface="Arial" panose="020B0604020202020204"/>
                          <a:cs typeface="Arial" panose="020B0604020202020204"/>
                        </a:rPr>
                        <a:t>14</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7900">
                        <a:lnSpc>
                          <a:spcPts val="1740"/>
                        </a:lnSpc>
                      </a:pPr>
                      <a:r>
                        <a:rPr sz="1600" b="1" spc="5" dirty="0">
                          <a:solidFill>
                            <a:srgbClr val="272727"/>
                          </a:solidFill>
                          <a:latin typeface="Arial" panose="020B0604020202020204"/>
                          <a:cs typeface="Arial" panose="020B0604020202020204"/>
                        </a:rPr>
                        <a:t>7.</a:t>
                      </a:r>
                      <a:r>
                        <a:rPr sz="1600" b="1" spc="5" dirty="0">
                          <a:solidFill>
                            <a:srgbClr val="272727"/>
                          </a:solidFill>
                          <a:latin typeface="Microsoft JhengHei" panose="020B0604030504040204" charset="-120"/>
                          <a:cs typeface="Microsoft JhengHei" panose="020B0604030504040204" charset="-120"/>
                        </a:rPr>
                        <a:t>用于研发活动的仪器、设备的运行维护、调整、检验、维</a:t>
                      </a:r>
                      <a:endParaRPr sz="1600">
                        <a:latin typeface="Microsoft JhengHei" panose="020B0604030504040204" charset="-120"/>
                        <a:cs typeface="Microsoft JhengHei" panose="020B0604030504040204" charset="-120"/>
                      </a:endParaRPr>
                    </a:p>
                    <a:p>
                      <a:pPr marL="495300">
                        <a:lnSpc>
                          <a:spcPct val="100000"/>
                        </a:lnSpc>
                        <a:spcBef>
                          <a:spcPts val="100"/>
                        </a:spcBef>
                      </a:pPr>
                      <a:r>
                        <a:rPr sz="1600" b="1" dirty="0">
                          <a:solidFill>
                            <a:srgbClr val="272727"/>
                          </a:solidFill>
                          <a:latin typeface="Microsoft JhengHei" panose="020B0604030504040204" charset="-120"/>
                          <a:cs typeface="Microsoft JhengHei" panose="020B0604030504040204" charset="-120"/>
                        </a:rPr>
                        <a:t>修等费用</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57150" algn="ctr">
                        <a:lnSpc>
                          <a:spcPct val="100000"/>
                        </a:lnSpc>
                        <a:spcBef>
                          <a:spcPts val="127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113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108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316230">
                        <a:lnSpc>
                          <a:spcPct val="100000"/>
                        </a:lnSpc>
                        <a:spcBef>
                          <a:spcPts val="90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549275">
                <a:tc>
                  <a:txBody>
                    <a:bodyPr/>
                    <a:lstStyle/>
                    <a:p>
                      <a:pPr marR="5080" algn="ctr">
                        <a:lnSpc>
                          <a:spcPct val="100000"/>
                        </a:lnSpc>
                        <a:spcBef>
                          <a:spcPts val="895"/>
                        </a:spcBef>
                      </a:pPr>
                      <a:r>
                        <a:rPr sz="1600" b="1" spc="45" dirty="0">
                          <a:solidFill>
                            <a:srgbClr val="272727"/>
                          </a:solidFill>
                          <a:latin typeface="Arial" panose="020B0604020202020204"/>
                          <a:cs typeface="Arial" panose="020B0604020202020204"/>
                        </a:rPr>
                        <a:t>15</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7900">
                        <a:lnSpc>
                          <a:spcPts val="1850"/>
                        </a:lnSpc>
                      </a:pPr>
                      <a:r>
                        <a:rPr sz="1600" b="1" spc="5" dirty="0">
                          <a:solidFill>
                            <a:srgbClr val="272727"/>
                          </a:solidFill>
                          <a:latin typeface="Arial" panose="020B0604020202020204"/>
                          <a:cs typeface="Arial" panose="020B0604020202020204"/>
                        </a:rPr>
                        <a:t>8.</a:t>
                      </a:r>
                      <a:r>
                        <a:rPr sz="1600" b="1" spc="5" dirty="0">
                          <a:solidFill>
                            <a:srgbClr val="272727"/>
                          </a:solidFill>
                          <a:latin typeface="Microsoft JhengHei" panose="020B0604030504040204" charset="-120"/>
                          <a:cs typeface="Microsoft JhengHei" panose="020B0604030504040204" charset="-120"/>
                        </a:rPr>
                        <a:t>通过经营租赁方式租入的用于研发活动的仪器、设备租赁</a:t>
                      </a:r>
                      <a:endParaRPr sz="1600">
                        <a:latin typeface="Microsoft JhengHei" panose="020B0604030504040204" charset="-120"/>
                        <a:cs typeface="Microsoft JhengHei" panose="020B0604030504040204" charset="-120"/>
                      </a:endParaRPr>
                    </a:p>
                    <a:p>
                      <a:pPr marL="495300">
                        <a:lnSpc>
                          <a:spcPts val="1915"/>
                        </a:lnSpc>
                      </a:pPr>
                      <a:r>
                        <a:rPr sz="1600" b="1" dirty="0">
                          <a:solidFill>
                            <a:srgbClr val="272727"/>
                          </a:solidFill>
                          <a:latin typeface="Microsoft JhengHei" panose="020B0604030504040204" charset="-120"/>
                          <a:cs typeface="Microsoft JhengHei" panose="020B0604030504040204" charset="-120"/>
                        </a:rPr>
                        <a:t>费</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1590" algn="ctr">
                        <a:lnSpc>
                          <a:spcPct val="100000"/>
                        </a:lnSpc>
                        <a:spcBef>
                          <a:spcPts val="89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114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106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99085">
                        <a:lnSpc>
                          <a:spcPct val="100000"/>
                        </a:lnSpc>
                        <a:spcBef>
                          <a:spcPts val="108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22647" y="252984"/>
            <a:ext cx="7769352" cy="48310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调整及填报情况详</a:t>
            </a:r>
            <a:r>
              <a:rPr spc="5" dirty="0"/>
              <a:t>解</a:t>
            </a:r>
            <a:endParaRPr spc="5" dirty="0"/>
          </a:p>
        </p:txBody>
      </p:sp>
      <p:sp>
        <p:nvSpPr>
          <p:cNvPr id="5" name="object 5"/>
          <p:cNvSpPr txBox="1"/>
          <p:nvPr/>
        </p:nvSpPr>
        <p:spPr>
          <a:xfrm>
            <a:off x="4667250" y="295528"/>
            <a:ext cx="4330700" cy="315595"/>
          </a:xfrm>
          <a:prstGeom prst="rect">
            <a:avLst/>
          </a:prstGeom>
        </p:spPr>
        <p:txBody>
          <a:bodyPr vert="horz" wrap="square" lIns="0" tIns="0" rIns="0" bIns="0" rtlCol="0">
            <a:spAutoFit/>
          </a:bodyPr>
          <a:lstStyle/>
          <a:p>
            <a:pPr marL="12700">
              <a:lnSpc>
                <a:spcPct val="100000"/>
              </a:lnSpc>
            </a:pPr>
            <a:r>
              <a:rPr sz="2000" spc="-10" dirty="0">
                <a:solidFill>
                  <a:srgbClr val="FFFFFF"/>
                </a:solidFill>
                <a:latin typeface="Arial Unicode MS" panose="020B0604020202020204" charset="-122"/>
                <a:cs typeface="Arial Unicode MS" panose="020B0604020202020204" charset="-122"/>
              </a:rPr>
              <a:t>研发费用加计扣除优惠明细表</a:t>
            </a:r>
            <a:r>
              <a:rPr sz="2000" spc="-10" dirty="0">
                <a:solidFill>
                  <a:srgbClr val="FFFFFF"/>
                </a:solidFill>
                <a:latin typeface="Arial" panose="020B0604020202020204"/>
                <a:cs typeface="Arial" panose="020B0604020202020204"/>
              </a:rPr>
              <a:t>A107012</a:t>
            </a:r>
            <a:endParaRPr sz="2000">
              <a:latin typeface="Arial" panose="020B0604020202020204"/>
              <a:cs typeface="Arial" panose="020B0604020202020204"/>
            </a:endParaRPr>
          </a:p>
        </p:txBody>
      </p:sp>
      <p:sp>
        <p:nvSpPr>
          <p:cNvPr id="6" name="object 6"/>
          <p:cNvSpPr txBox="1"/>
          <p:nvPr/>
        </p:nvSpPr>
        <p:spPr>
          <a:xfrm>
            <a:off x="9906000" y="1083563"/>
            <a:ext cx="1827530" cy="585470"/>
          </a:xfrm>
          <a:prstGeom prst="rect">
            <a:avLst/>
          </a:prstGeom>
          <a:solidFill>
            <a:srgbClr val="FFFF00"/>
          </a:solidFill>
        </p:spPr>
        <p:txBody>
          <a:bodyPr vert="horz" wrap="square" lIns="0" tIns="0" rIns="0" bIns="0" rtlCol="0">
            <a:spAutoFit/>
          </a:bodyPr>
          <a:lstStyle/>
          <a:p>
            <a:pPr marL="92075">
              <a:lnSpc>
                <a:spcPts val="3530"/>
              </a:lnSpc>
            </a:pPr>
            <a:r>
              <a:rPr sz="3200" b="1" spc="5" dirty="0">
                <a:solidFill>
                  <a:srgbClr val="FF0000"/>
                </a:solidFill>
                <a:latin typeface="Microsoft JhengHei" panose="020B0604030504040204" charset="-120"/>
                <a:cs typeface="Microsoft JhengHei" panose="020B0604030504040204" charset="-120"/>
              </a:rPr>
              <a:t>填报解析</a:t>
            </a:r>
            <a:endParaRPr sz="3200">
              <a:latin typeface="Microsoft JhengHei" panose="020B0604030504040204" charset="-120"/>
              <a:cs typeface="Microsoft JhengHei" panose="020B0604030504040204" charset="-120"/>
            </a:endParaRPr>
          </a:p>
        </p:txBody>
      </p:sp>
      <p:graphicFrame>
        <p:nvGraphicFramePr>
          <p:cNvPr id="7" name="object 7"/>
          <p:cNvGraphicFramePr>
            <a:graphicFrameLocks noGrp="1"/>
          </p:cNvGraphicFramePr>
          <p:nvPr/>
        </p:nvGraphicFramePr>
        <p:xfrm>
          <a:off x="479425" y="2124075"/>
          <a:ext cx="10437495" cy="3806825"/>
        </p:xfrm>
        <a:graphic>
          <a:graphicData uri="http://schemas.openxmlformats.org/drawingml/2006/table">
            <a:tbl>
              <a:tblPr firstRow="1" bandRow="1">
                <a:tableStyleId>{2D5ABB26-0587-4C30-8999-92F81FD0307C}</a:tableStyleId>
              </a:tblPr>
              <a:tblGrid>
                <a:gridCol w="352425"/>
                <a:gridCol w="6372225"/>
                <a:gridCol w="1068704"/>
                <a:gridCol w="875029"/>
                <a:gridCol w="875030"/>
                <a:gridCol w="875029"/>
              </a:tblGrid>
              <a:tr h="515620">
                <a:tc>
                  <a:txBody>
                    <a:bodyPr/>
                    <a:lstStyle/>
                    <a:p>
                      <a:pPr algn="ctr">
                        <a:lnSpc>
                          <a:spcPct val="100000"/>
                        </a:lnSpc>
                        <a:spcBef>
                          <a:spcPts val="755"/>
                        </a:spcBef>
                      </a:pPr>
                      <a:r>
                        <a:rPr sz="1600" b="1" dirty="0">
                          <a:solidFill>
                            <a:srgbClr val="272727"/>
                          </a:solidFill>
                          <a:latin typeface="Arial" panose="020B0604020202020204"/>
                          <a:cs typeface="Arial" panose="020B0604020202020204"/>
                        </a:rPr>
                        <a:t>1</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446530">
                        <a:lnSpc>
                          <a:spcPct val="100000"/>
                        </a:lnSpc>
                        <a:spcBef>
                          <a:spcPts val="740"/>
                        </a:spcBef>
                      </a:pPr>
                      <a:r>
                        <a:rPr sz="1600" b="1" spc="5" dirty="0">
                          <a:solidFill>
                            <a:srgbClr val="272727"/>
                          </a:solidFill>
                          <a:latin typeface="Microsoft JhengHei" panose="020B0604030504040204" charset="-120"/>
                          <a:cs typeface="Microsoft JhengHei" panose="020B0604030504040204" charset="-120"/>
                        </a:rPr>
                        <a:t>本年可享受研发费用加计扣除项目数量</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gridSpan="3">
                  <a:txBody>
                    <a:bodyPr/>
                    <a:lstStyle/>
                    <a:p>
                      <a:pPr algn="ctr">
                        <a:lnSpc>
                          <a:spcPct val="100000"/>
                        </a:lnSpc>
                        <a:spcBef>
                          <a:spcPts val="740"/>
                        </a:spcBef>
                      </a:pPr>
                      <a:r>
                        <a:rPr sz="1600" b="1" dirty="0">
                          <a:solidFill>
                            <a:srgbClr val="272727"/>
                          </a:solidFill>
                          <a:latin typeface="Microsoft JhengHei" panose="020B0604030504040204" charset="-120"/>
                          <a:cs typeface="Microsoft JhengHei" panose="020B0604030504040204" charset="-120"/>
                        </a:rPr>
                        <a:t>计算过程</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hMerge="1">
                  <a:tcPr marL="0" marR="0" marT="0" marB="0"/>
                </a:tc>
                <a:tc hMerge="1">
                  <a:tcPr marL="0" marR="0" marT="0" marB="0"/>
                </a:tc>
              </a:tr>
              <a:tr h="314325">
                <a:tc gridSpan="3">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hMerge="1">
                  <a:tcPr marL="0" marR="0" marT="0" marB="0"/>
                </a:tc>
                <a:tc hMerge="1">
                  <a:tcPr marL="0" marR="0" marT="0" marB="0"/>
                </a:tc>
                <a:tc>
                  <a:txBody>
                    <a:bodyPr/>
                    <a:lstStyle/>
                    <a:p>
                      <a:pPr algn="ctr">
                        <a:lnSpc>
                          <a:spcPts val="1870"/>
                        </a:lnSpc>
                      </a:pPr>
                      <a:r>
                        <a:rPr sz="1600" b="1" dirty="0">
                          <a:solidFill>
                            <a:srgbClr val="272727"/>
                          </a:solidFill>
                          <a:latin typeface="Microsoft JhengHei" panose="020B0604030504040204" charset="-120"/>
                          <a:cs typeface="Microsoft JhengHei" panose="020B0604030504040204" charset="-120"/>
                        </a:rPr>
                        <a:t>甲</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ts val="1870"/>
                        </a:lnSpc>
                      </a:pPr>
                      <a:r>
                        <a:rPr sz="1600" b="1" dirty="0">
                          <a:solidFill>
                            <a:srgbClr val="272727"/>
                          </a:solidFill>
                          <a:latin typeface="Microsoft JhengHei" panose="020B0604030504040204" charset="-120"/>
                          <a:cs typeface="Microsoft JhengHei" panose="020B0604030504040204" charset="-120"/>
                        </a:rPr>
                        <a:t>乙</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60325" algn="ctr">
                        <a:lnSpc>
                          <a:spcPts val="1870"/>
                        </a:lnSpc>
                      </a:pPr>
                      <a:r>
                        <a:rPr sz="1600" b="1" dirty="0">
                          <a:solidFill>
                            <a:srgbClr val="272727"/>
                          </a:solidFill>
                          <a:latin typeface="Microsoft JhengHei" panose="020B0604030504040204" charset="-120"/>
                          <a:cs typeface="Microsoft JhengHei" panose="020B0604030504040204" charset="-120"/>
                        </a:rPr>
                        <a:t>丙</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41629">
                <a:tc>
                  <a:txBody>
                    <a:bodyPr/>
                    <a:lstStyle/>
                    <a:p>
                      <a:pPr algn="ctr">
                        <a:lnSpc>
                          <a:spcPct val="100000"/>
                        </a:lnSpc>
                        <a:spcBef>
                          <a:spcPts val="70"/>
                        </a:spcBef>
                      </a:pPr>
                      <a:r>
                        <a:rPr sz="1600" b="1" dirty="0">
                          <a:solidFill>
                            <a:srgbClr val="272727"/>
                          </a:solidFill>
                          <a:latin typeface="Arial" panose="020B0604020202020204"/>
                          <a:cs typeface="Arial" panose="020B0604020202020204"/>
                        </a:rPr>
                        <a:t>3</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ct val="100000"/>
                        </a:lnSpc>
                        <a:spcBef>
                          <a:spcPts val="70"/>
                        </a:spcBef>
                      </a:pPr>
                      <a:r>
                        <a:rPr sz="1600" b="1" spc="35" dirty="0">
                          <a:solidFill>
                            <a:srgbClr val="272727"/>
                          </a:solidFill>
                          <a:latin typeface="Microsoft JhengHei" panose="020B0604030504040204" charset="-120"/>
                          <a:cs typeface="Microsoft JhengHei" panose="020B0604030504040204" charset="-120"/>
                        </a:rPr>
                        <a:t>一、自主研发、合作研发、集中研发（</a:t>
                      </a:r>
                      <a:r>
                        <a:rPr sz="1600" b="1" spc="35" dirty="0">
                          <a:solidFill>
                            <a:srgbClr val="272727"/>
                          </a:solidFill>
                          <a:latin typeface="Arial" panose="020B0604020202020204"/>
                          <a:cs typeface="Arial" panose="020B0604020202020204"/>
                        </a:rPr>
                        <a:t>3+7+16+19+23+34</a:t>
                      </a:r>
                      <a:r>
                        <a:rPr sz="1600" b="1" spc="35" dirty="0">
                          <a:solidFill>
                            <a:srgbClr val="272727"/>
                          </a:solidFill>
                          <a:latin typeface="Microsoft JhengHei" panose="020B0604030504040204" charset="-120"/>
                          <a:cs typeface="Microsoft JhengHei" panose="020B0604030504040204" charset="-120"/>
                        </a:rPr>
                        <a:t>）</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41629">
                <a:tc>
                  <a:txBody>
                    <a:bodyPr/>
                    <a:lstStyle/>
                    <a:p>
                      <a:pPr marR="5715" algn="ctr">
                        <a:lnSpc>
                          <a:spcPct val="100000"/>
                        </a:lnSpc>
                        <a:spcBef>
                          <a:spcPts val="70"/>
                        </a:spcBef>
                      </a:pPr>
                      <a:r>
                        <a:rPr sz="1600" b="1" spc="45" dirty="0">
                          <a:solidFill>
                            <a:srgbClr val="272727"/>
                          </a:solidFill>
                          <a:latin typeface="Arial" panose="020B0604020202020204"/>
                          <a:cs typeface="Arial" panose="020B0604020202020204"/>
                        </a:rPr>
                        <a:t>16</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495300">
                        <a:lnSpc>
                          <a:spcPct val="100000"/>
                        </a:lnSpc>
                        <a:spcBef>
                          <a:spcPts val="70"/>
                        </a:spcBef>
                      </a:pPr>
                      <a:r>
                        <a:rPr sz="1600" b="1" spc="25" dirty="0">
                          <a:solidFill>
                            <a:srgbClr val="272727"/>
                          </a:solidFill>
                          <a:latin typeface="Microsoft JhengHei" panose="020B0604030504040204" charset="-120"/>
                          <a:cs typeface="Microsoft JhengHei" panose="020B0604030504040204" charset="-120"/>
                        </a:rPr>
                        <a:t>（三）折旧费用（</a:t>
                      </a:r>
                      <a:r>
                        <a:rPr sz="1600" b="1" spc="25" dirty="0">
                          <a:solidFill>
                            <a:srgbClr val="272727"/>
                          </a:solidFill>
                          <a:latin typeface="Arial" panose="020B0604020202020204"/>
                          <a:cs typeface="Arial" panose="020B0604020202020204"/>
                        </a:rPr>
                        <a:t>17+18</a:t>
                      </a:r>
                      <a:r>
                        <a:rPr sz="1600" b="1" spc="25" dirty="0">
                          <a:solidFill>
                            <a:srgbClr val="272727"/>
                          </a:solidFill>
                          <a:latin typeface="Microsoft JhengHei" panose="020B0604030504040204" charset="-120"/>
                          <a:cs typeface="Microsoft JhengHei" panose="020B0604030504040204" charset="-120"/>
                        </a:rPr>
                        <a:t>）</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marR="7620" algn="ctr">
                        <a:lnSpc>
                          <a:spcPts val="1720"/>
                        </a:lnSpc>
                      </a:pPr>
                      <a:r>
                        <a:rPr sz="1600" spc="50" dirty="0">
                          <a:solidFill>
                            <a:srgbClr val="272727"/>
                          </a:solidFill>
                          <a:latin typeface="Tahoma" panose="020B0604030504040204"/>
                          <a:cs typeface="Tahoma" panose="020B0604030504040204"/>
                        </a:rPr>
                        <a:t>65</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82245">
                        <a:lnSpc>
                          <a:spcPts val="1720"/>
                        </a:lnSpc>
                      </a:pPr>
                      <a:r>
                        <a:rPr sz="1600" spc="50" dirty="0">
                          <a:solidFill>
                            <a:srgbClr val="272727"/>
                          </a:solidFill>
                          <a:latin typeface="Tahoma" panose="020B0604030504040204"/>
                          <a:cs typeface="Tahoma" panose="020B0604030504040204"/>
                        </a:rPr>
                        <a:t>65</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27330">
                        <a:lnSpc>
                          <a:spcPts val="1715"/>
                        </a:lnSpc>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26060">
                        <a:lnSpc>
                          <a:spcPts val="1695"/>
                        </a:lnSpc>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40995">
                <a:tc>
                  <a:txBody>
                    <a:bodyPr/>
                    <a:lstStyle/>
                    <a:p>
                      <a:pPr marR="5715" algn="ctr">
                        <a:lnSpc>
                          <a:spcPct val="100000"/>
                        </a:lnSpc>
                        <a:spcBef>
                          <a:spcPts val="70"/>
                        </a:spcBef>
                      </a:pPr>
                      <a:r>
                        <a:rPr sz="1600" b="1" spc="45" dirty="0">
                          <a:solidFill>
                            <a:srgbClr val="272727"/>
                          </a:solidFill>
                          <a:latin typeface="Arial" panose="020B0604020202020204"/>
                          <a:cs typeface="Arial" panose="020B0604020202020204"/>
                        </a:rPr>
                        <a:t>17</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8535">
                        <a:lnSpc>
                          <a:spcPct val="100000"/>
                        </a:lnSpc>
                        <a:spcBef>
                          <a:spcPts val="70"/>
                        </a:spcBef>
                      </a:pPr>
                      <a:r>
                        <a:rPr sz="1600" b="1" spc="5" dirty="0">
                          <a:solidFill>
                            <a:srgbClr val="272727"/>
                          </a:solidFill>
                          <a:latin typeface="Arial" panose="020B0604020202020204"/>
                          <a:cs typeface="Arial" panose="020B0604020202020204"/>
                        </a:rPr>
                        <a:t>1.</a:t>
                      </a:r>
                      <a:r>
                        <a:rPr sz="1600" b="1" spc="5" dirty="0">
                          <a:solidFill>
                            <a:srgbClr val="272727"/>
                          </a:solidFill>
                          <a:latin typeface="Microsoft JhengHei" panose="020B0604030504040204" charset="-120"/>
                          <a:cs typeface="Microsoft JhengHei" panose="020B0604030504040204" charset="-120"/>
                        </a:rPr>
                        <a:t>用于研发活动的仪器的折旧费</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marR="7620" algn="ctr">
                        <a:lnSpc>
                          <a:spcPts val="1870"/>
                        </a:lnSpc>
                      </a:pPr>
                      <a:r>
                        <a:rPr sz="1600" spc="50" dirty="0">
                          <a:solidFill>
                            <a:srgbClr val="272727"/>
                          </a:solidFill>
                          <a:latin typeface="Tahoma" panose="020B0604030504040204"/>
                          <a:cs typeface="Tahoma" panose="020B0604030504040204"/>
                        </a:rPr>
                        <a:t>65</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75895">
                        <a:lnSpc>
                          <a:spcPts val="1855"/>
                        </a:lnSpc>
                      </a:pPr>
                      <a:r>
                        <a:rPr sz="1600" spc="50" dirty="0">
                          <a:solidFill>
                            <a:srgbClr val="272727"/>
                          </a:solidFill>
                          <a:latin typeface="Tahoma" panose="020B0604030504040204"/>
                          <a:cs typeface="Tahoma" panose="020B0604030504040204"/>
                        </a:rPr>
                        <a:t>65</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20980">
                        <a:lnSpc>
                          <a:spcPts val="1845"/>
                        </a:lnSpc>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19075">
                        <a:lnSpc>
                          <a:spcPts val="1830"/>
                        </a:lnSpc>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39725">
                <a:tc>
                  <a:txBody>
                    <a:bodyPr/>
                    <a:lstStyle/>
                    <a:p>
                      <a:pPr marR="5715" algn="ctr">
                        <a:lnSpc>
                          <a:spcPct val="100000"/>
                        </a:lnSpc>
                        <a:spcBef>
                          <a:spcPts val="65"/>
                        </a:spcBef>
                      </a:pPr>
                      <a:r>
                        <a:rPr sz="1600" b="1" spc="45" dirty="0">
                          <a:solidFill>
                            <a:srgbClr val="272727"/>
                          </a:solidFill>
                          <a:latin typeface="Arial" panose="020B0604020202020204"/>
                          <a:cs typeface="Arial" panose="020B0604020202020204"/>
                        </a:rPr>
                        <a:t>18</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8535">
                        <a:lnSpc>
                          <a:spcPct val="100000"/>
                        </a:lnSpc>
                        <a:spcBef>
                          <a:spcPts val="65"/>
                        </a:spcBef>
                      </a:pPr>
                      <a:r>
                        <a:rPr sz="1600" b="1" spc="5" dirty="0">
                          <a:solidFill>
                            <a:srgbClr val="272727"/>
                          </a:solidFill>
                          <a:latin typeface="Arial" panose="020B0604020202020204"/>
                          <a:cs typeface="Arial" panose="020B0604020202020204"/>
                        </a:rPr>
                        <a:t>2.</a:t>
                      </a:r>
                      <a:r>
                        <a:rPr sz="1600" b="1" spc="5" dirty="0">
                          <a:solidFill>
                            <a:srgbClr val="272727"/>
                          </a:solidFill>
                          <a:latin typeface="Microsoft JhengHei" panose="020B0604030504040204" charset="-120"/>
                          <a:cs typeface="Microsoft JhengHei" panose="020B0604030504040204" charset="-120"/>
                        </a:rPr>
                        <a:t>用于研发活动的设备的折旧费</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10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41300">
                        <a:lnSpc>
                          <a:spcPct val="100000"/>
                        </a:lnSpc>
                        <a:spcBef>
                          <a:spcPts val="10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27330">
                        <a:lnSpc>
                          <a:spcPct val="100000"/>
                        </a:lnSpc>
                        <a:spcBef>
                          <a:spcPts val="8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26060">
                        <a:lnSpc>
                          <a:spcPct val="100000"/>
                        </a:lnSpc>
                        <a:spcBef>
                          <a:spcPts val="5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41629">
                <a:tc>
                  <a:txBody>
                    <a:bodyPr/>
                    <a:lstStyle/>
                    <a:p>
                      <a:pPr marR="5715" algn="ctr">
                        <a:lnSpc>
                          <a:spcPct val="100000"/>
                        </a:lnSpc>
                        <a:spcBef>
                          <a:spcPts val="70"/>
                        </a:spcBef>
                      </a:pPr>
                      <a:r>
                        <a:rPr sz="1600" b="1" spc="45" dirty="0">
                          <a:solidFill>
                            <a:srgbClr val="272727"/>
                          </a:solidFill>
                          <a:latin typeface="Arial" panose="020B0604020202020204"/>
                          <a:cs typeface="Arial" panose="020B0604020202020204"/>
                        </a:rPr>
                        <a:t>19</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495300">
                        <a:lnSpc>
                          <a:spcPct val="100000"/>
                        </a:lnSpc>
                        <a:spcBef>
                          <a:spcPts val="70"/>
                        </a:spcBef>
                      </a:pPr>
                      <a:r>
                        <a:rPr sz="1600" b="1" spc="30" dirty="0">
                          <a:solidFill>
                            <a:srgbClr val="272727"/>
                          </a:solidFill>
                          <a:latin typeface="Microsoft JhengHei" panose="020B0604030504040204" charset="-120"/>
                          <a:cs typeface="Microsoft JhengHei" panose="020B0604030504040204" charset="-120"/>
                        </a:rPr>
                        <a:t>（四）无形资产摊销（</a:t>
                      </a:r>
                      <a:r>
                        <a:rPr sz="1600" b="1" spc="30" dirty="0">
                          <a:solidFill>
                            <a:srgbClr val="272727"/>
                          </a:solidFill>
                          <a:latin typeface="Arial" panose="020B0604020202020204"/>
                          <a:cs typeface="Arial" panose="020B0604020202020204"/>
                        </a:rPr>
                        <a:t>20+21+22</a:t>
                      </a:r>
                      <a:r>
                        <a:rPr sz="1600" b="1" spc="30" dirty="0">
                          <a:solidFill>
                            <a:srgbClr val="272727"/>
                          </a:solidFill>
                          <a:latin typeface="Microsoft JhengHei" panose="020B0604030504040204" charset="-120"/>
                          <a:cs typeface="Microsoft JhengHei" panose="020B0604030504040204" charset="-120"/>
                        </a:rPr>
                        <a:t>）</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marR="7620" algn="ctr">
                        <a:lnSpc>
                          <a:spcPct val="100000"/>
                        </a:lnSpc>
                        <a:spcBef>
                          <a:spcPts val="305"/>
                        </a:spcBef>
                      </a:pPr>
                      <a:r>
                        <a:rPr sz="1600" spc="50" dirty="0">
                          <a:solidFill>
                            <a:srgbClr val="272727"/>
                          </a:solidFill>
                          <a:latin typeface="Tahoma" panose="020B0604030504040204"/>
                          <a:cs typeface="Tahoma" panose="020B0604030504040204"/>
                        </a:rPr>
                        <a:t>20</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75895">
                        <a:lnSpc>
                          <a:spcPct val="100000"/>
                        </a:lnSpc>
                        <a:spcBef>
                          <a:spcPts val="280"/>
                        </a:spcBef>
                      </a:pPr>
                      <a:r>
                        <a:rPr sz="1600" spc="50" dirty="0">
                          <a:solidFill>
                            <a:srgbClr val="272727"/>
                          </a:solidFill>
                          <a:latin typeface="Tahoma" panose="020B0604030504040204"/>
                          <a:cs typeface="Tahoma" panose="020B0604030504040204"/>
                        </a:rPr>
                        <a:t>20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20980">
                        <a:lnSpc>
                          <a:spcPct val="100000"/>
                        </a:lnSpc>
                        <a:spcBef>
                          <a:spcPts val="26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19075">
                        <a:lnSpc>
                          <a:spcPct val="100000"/>
                        </a:lnSpc>
                        <a:spcBef>
                          <a:spcPts val="24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40995">
                <a:tc>
                  <a:txBody>
                    <a:bodyPr/>
                    <a:lstStyle/>
                    <a:p>
                      <a:pPr marR="5715" algn="ctr">
                        <a:lnSpc>
                          <a:spcPct val="100000"/>
                        </a:lnSpc>
                        <a:spcBef>
                          <a:spcPts val="70"/>
                        </a:spcBef>
                      </a:pPr>
                      <a:r>
                        <a:rPr sz="1600" b="1" spc="45" dirty="0">
                          <a:solidFill>
                            <a:srgbClr val="272727"/>
                          </a:solidFill>
                          <a:latin typeface="Arial" panose="020B0604020202020204"/>
                          <a:cs typeface="Arial" panose="020B0604020202020204"/>
                        </a:rPr>
                        <a:t>20</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8535">
                        <a:lnSpc>
                          <a:spcPct val="100000"/>
                        </a:lnSpc>
                        <a:spcBef>
                          <a:spcPts val="70"/>
                        </a:spcBef>
                      </a:pPr>
                      <a:r>
                        <a:rPr sz="1600" b="1" spc="5" dirty="0">
                          <a:solidFill>
                            <a:srgbClr val="272727"/>
                          </a:solidFill>
                          <a:latin typeface="Arial" panose="020B0604020202020204"/>
                          <a:cs typeface="Arial" panose="020B0604020202020204"/>
                        </a:rPr>
                        <a:t>1.</a:t>
                      </a:r>
                      <a:r>
                        <a:rPr sz="1600" b="1" spc="5" dirty="0">
                          <a:solidFill>
                            <a:srgbClr val="272727"/>
                          </a:solidFill>
                          <a:latin typeface="Microsoft JhengHei" panose="020B0604030504040204" charset="-120"/>
                          <a:cs typeface="Microsoft JhengHei" panose="020B0604030504040204" charset="-120"/>
                        </a:rPr>
                        <a:t>用于研发活动的软件的摊销费用</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marR="7620" algn="ctr">
                        <a:lnSpc>
                          <a:spcPct val="100000"/>
                        </a:lnSpc>
                        <a:spcBef>
                          <a:spcPts val="440"/>
                        </a:spcBef>
                      </a:pPr>
                      <a:r>
                        <a:rPr sz="1600" spc="50" dirty="0">
                          <a:solidFill>
                            <a:srgbClr val="272727"/>
                          </a:solidFill>
                          <a:latin typeface="Tahoma" panose="020B0604030504040204"/>
                          <a:cs typeface="Tahoma" panose="020B0604030504040204"/>
                        </a:rPr>
                        <a:t>20</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82245">
                        <a:lnSpc>
                          <a:spcPct val="100000"/>
                        </a:lnSpc>
                        <a:spcBef>
                          <a:spcPts val="440"/>
                        </a:spcBef>
                      </a:pPr>
                      <a:r>
                        <a:rPr sz="1600" spc="50" dirty="0">
                          <a:solidFill>
                            <a:srgbClr val="272727"/>
                          </a:solidFill>
                          <a:latin typeface="Tahoma" panose="020B0604030504040204"/>
                          <a:cs typeface="Tahoma" panose="020B0604030504040204"/>
                        </a:rPr>
                        <a:t>20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27330">
                        <a:lnSpc>
                          <a:spcPct val="100000"/>
                        </a:lnSpc>
                        <a:spcBef>
                          <a:spcPts val="43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26060">
                        <a:lnSpc>
                          <a:spcPct val="100000"/>
                        </a:lnSpc>
                        <a:spcBef>
                          <a:spcPts val="41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41629">
                <a:tc>
                  <a:txBody>
                    <a:bodyPr/>
                    <a:lstStyle/>
                    <a:p>
                      <a:pPr marR="5715" algn="ctr">
                        <a:lnSpc>
                          <a:spcPct val="100000"/>
                        </a:lnSpc>
                        <a:spcBef>
                          <a:spcPts val="70"/>
                        </a:spcBef>
                      </a:pPr>
                      <a:r>
                        <a:rPr sz="1600" b="1" spc="45" dirty="0">
                          <a:solidFill>
                            <a:srgbClr val="272727"/>
                          </a:solidFill>
                          <a:latin typeface="Arial" panose="020B0604020202020204"/>
                          <a:cs typeface="Arial" panose="020B0604020202020204"/>
                        </a:rPr>
                        <a:t>21</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8535">
                        <a:lnSpc>
                          <a:spcPct val="100000"/>
                        </a:lnSpc>
                        <a:spcBef>
                          <a:spcPts val="70"/>
                        </a:spcBef>
                      </a:pPr>
                      <a:r>
                        <a:rPr sz="1600" b="1" spc="5" dirty="0">
                          <a:solidFill>
                            <a:srgbClr val="272727"/>
                          </a:solidFill>
                          <a:latin typeface="Arial" panose="020B0604020202020204"/>
                          <a:cs typeface="Arial" panose="020B0604020202020204"/>
                        </a:rPr>
                        <a:t>2.</a:t>
                      </a:r>
                      <a:r>
                        <a:rPr sz="1600" b="1" spc="5" dirty="0">
                          <a:solidFill>
                            <a:srgbClr val="272727"/>
                          </a:solidFill>
                          <a:latin typeface="Microsoft JhengHei" panose="020B0604030504040204" charset="-120"/>
                          <a:cs typeface="Microsoft JhengHei" panose="020B0604030504040204" charset="-120"/>
                        </a:rPr>
                        <a:t>用于研发活动的专利权的摊销费用</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48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34950">
                        <a:lnSpc>
                          <a:spcPct val="100000"/>
                        </a:lnSpc>
                        <a:spcBef>
                          <a:spcPts val="48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20980">
                        <a:lnSpc>
                          <a:spcPct val="100000"/>
                        </a:lnSpc>
                        <a:spcBef>
                          <a:spcPts val="48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19075">
                        <a:lnSpc>
                          <a:spcPct val="100000"/>
                        </a:lnSpc>
                        <a:spcBef>
                          <a:spcPts val="47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575945">
                <a:tc>
                  <a:txBody>
                    <a:bodyPr/>
                    <a:lstStyle/>
                    <a:p>
                      <a:pPr marR="5715" algn="ctr">
                        <a:lnSpc>
                          <a:spcPct val="100000"/>
                        </a:lnSpc>
                        <a:spcBef>
                          <a:spcPts val="1000"/>
                        </a:spcBef>
                      </a:pPr>
                      <a:r>
                        <a:rPr sz="1600" b="1" spc="45" dirty="0">
                          <a:solidFill>
                            <a:srgbClr val="272727"/>
                          </a:solidFill>
                          <a:latin typeface="Arial" panose="020B0604020202020204"/>
                          <a:cs typeface="Arial" panose="020B0604020202020204"/>
                        </a:rPr>
                        <a:t>22</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8535">
                        <a:lnSpc>
                          <a:spcPts val="1840"/>
                        </a:lnSpc>
                      </a:pPr>
                      <a:r>
                        <a:rPr sz="1600" b="1" spc="10" dirty="0">
                          <a:solidFill>
                            <a:srgbClr val="272727"/>
                          </a:solidFill>
                          <a:latin typeface="Arial" panose="020B0604020202020204"/>
                          <a:cs typeface="Arial" panose="020B0604020202020204"/>
                        </a:rPr>
                        <a:t>3.</a:t>
                      </a:r>
                      <a:r>
                        <a:rPr sz="1600" b="1" spc="10" dirty="0">
                          <a:solidFill>
                            <a:srgbClr val="272727"/>
                          </a:solidFill>
                          <a:latin typeface="Microsoft JhengHei" panose="020B0604030504040204" charset="-120"/>
                          <a:cs typeface="Microsoft JhengHei" panose="020B0604030504040204" charset="-120"/>
                        </a:rPr>
                        <a:t>用于研发活动的非专利技术（包括许可证、专有技术、设</a:t>
                      </a:r>
                      <a:endParaRPr sz="1600">
                        <a:latin typeface="Microsoft JhengHei" panose="020B0604030504040204" charset="-120"/>
                        <a:cs typeface="Microsoft JhengHei" panose="020B0604030504040204" charset="-120"/>
                      </a:endParaRPr>
                    </a:p>
                    <a:p>
                      <a:pPr marL="495300">
                        <a:lnSpc>
                          <a:spcPct val="100000"/>
                        </a:lnSpc>
                        <a:spcBef>
                          <a:spcPts val="80"/>
                        </a:spcBef>
                      </a:pPr>
                      <a:r>
                        <a:rPr sz="1600" b="1" spc="-5" dirty="0">
                          <a:solidFill>
                            <a:srgbClr val="272727"/>
                          </a:solidFill>
                          <a:latin typeface="Microsoft JhengHei" panose="020B0604030504040204" charset="-120"/>
                          <a:cs typeface="Microsoft JhengHei" panose="020B0604030504040204" charset="-120"/>
                        </a:rPr>
                        <a:t>计和计算方法等）的摊销费用</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120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41300">
                        <a:lnSpc>
                          <a:spcPct val="100000"/>
                        </a:lnSpc>
                        <a:spcBef>
                          <a:spcPts val="119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27330">
                        <a:lnSpc>
                          <a:spcPct val="100000"/>
                        </a:lnSpc>
                        <a:spcBef>
                          <a:spcPts val="117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26060">
                        <a:lnSpc>
                          <a:spcPct val="100000"/>
                        </a:lnSpc>
                        <a:spcBef>
                          <a:spcPts val="115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22647" y="252984"/>
            <a:ext cx="7769352" cy="48310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调整及填报情况详</a:t>
            </a:r>
            <a:r>
              <a:rPr spc="5" dirty="0"/>
              <a:t>解</a:t>
            </a:r>
            <a:endParaRPr spc="5" dirty="0"/>
          </a:p>
        </p:txBody>
      </p:sp>
      <p:sp>
        <p:nvSpPr>
          <p:cNvPr id="5" name="object 5"/>
          <p:cNvSpPr txBox="1"/>
          <p:nvPr/>
        </p:nvSpPr>
        <p:spPr>
          <a:xfrm>
            <a:off x="4667250" y="295528"/>
            <a:ext cx="4330700" cy="315595"/>
          </a:xfrm>
          <a:prstGeom prst="rect">
            <a:avLst/>
          </a:prstGeom>
        </p:spPr>
        <p:txBody>
          <a:bodyPr vert="horz" wrap="square" lIns="0" tIns="0" rIns="0" bIns="0" rtlCol="0">
            <a:spAutoFit/>
          </a:bodyPr>
          <a:lstStyle/>
          <a:p>
            <a:pPr marL="12700">
              <a:lnSpc>
                <a:spcPct val="100000"/>
              </a:lnSpc>
            </a:pPr>
            <a:r>
              <a:rPr sz="2000" spc="-10" dirty="0">
                <a:solidFill>
                  <a:srgbClr val="FFFFFF"/>
                </a:solidFill>
                <a:latin typeface="Arial Unicode MS" panose="020B0604020202020204" charset="-122"/>
                <a:cs typeface="Arial Unicode MS" panose="020B0604020202020204" charset="-122"/>
              </a:rPr>
              <a:t>研发费用加计扣除优惠明细表</a:t>
            </a:r>
            <a:r>
              <a:rPr sz="2000" spc="-10" dirty="0">
                <a:solidFill>
                  <a:srgbClr val="FFFFFF"/>
                </a:solidFill>
                <a:latin typeface="Arial" panose="020B0604020202020204"/>
                <a:cs typeface="Arial" panose="020B0604020202020204"/>
              </a:rPr>
              <a:t>A107012</a:t>
            </a:r>
            <a:endParaRPr sz="2000">
              <a:latin typeface="Arial" panose="020B0604020202020204"/>
              <a:cs typeface="Arial" panose="020B0604020202020204"/>
            </a:endParaRPr>
          </a:p>
        </p:txBody>
      </p:sp>
      <p:sp>
        <p:nvSpPr>
          <p:cNvPr id="6" name="object 6"/>
          <p:cNvSpPr txBox="1"/>
          <p:nvPr/>
        </p:nvSpPr>
        <p:spPr>
          <a:xfrm>
            <a:off x="9906000" y="1083563"/>
            <a:ext cx="1827530" cy="585470"/>
          </a:xfrm>
          <a:prstGeom prst="rect">
            <a:avLst/>
          </a:prstGeom>
          <a:solidFill>
            <a:srgbClr val="FFFF00"/>
          </a:solidFill>
        </p:spPr>
        <p:txBody>
          <a:bodyPr vert="horz" wrap="square" lIns="0" tIns="0" rIns="0" bIns="0" rtlCol="0">
            <a:spAutoFit/>
          </a:bodyPr>
          <a:lstStyle/>
          <a:p>
            <a:pPr marL="92075">
              <a:lnSpc>
                <a:spcPts val="3530"/>
              </a:lnSpc>
            </a:pPr>
            <a:r>
              <a:rPr sz="3200" b="1" spc="5" dirty="0">
                <a:solidFill>
                  <a:srgbClr val="FF0000"/>
                </a:solidFill>
                <a:latin typeface="Microsoft JhengHei" panose="020B0604030504040204" charset="-120"/>
                <a:cs typeface="Microsoft JhengHei" panose="020B0604030504040204" charset="-120"/>
              </a:rPr>
              <a:t>填报解析</a:t>
            </a:r>
            <a:endParaRPr sz="3200">
              <a:latin typeface="Microsoft JhengHei" panose="020B0604030504040204" charset="-120"/>
              <a:cs typeface="Microsoft JhengHei" panose="020B0604030504040204" charset="-120"/>
            </a:endParaRPr>
          </a:p>
        </p:txBody>
      </p:sp>
      <p:graphicFrame>
        <p:nvGraphicFramePr>
          <p:cNvPr id="7" name="object 7"/>
          <p:cNvGraphicFramePr>
            <a:graphicFrameLocks noGrp="1"/>
          </p:cNvGraphicFramePr>
          <p:nvPr/>
        </p:nvGraphicFramePr>
        <p:xfrm>
          <a:off x="427037" y="2076450"/>
          <a:ext cx="10473055" cy="2886075"/>
        </p:xfrm>
        <a:graphic>
          <a:graphicData uri="http://schemas.openxmlformats.org/drawingml/2006/table">
            <a:tbl>
              <a:tblPr firstRow="1" bandRow="1">
                <a:tableStyleId>{2D5ABB26-0587-4C30-8999-92F81FD0307C}</a:tableStyleId>
              </a:tblPr>
              <a:tblGrid>
                <a:gridCol w="352425"/>
                <a:gridCol w="6396355"/>
                <a:gridCol w="1073150"/>
                <a:gridCol w="878204"/>
                <a:gridCol w="876300"/>
                <a:gridCol w="877570"/>
              </a:tblGrid>
              <a:tr h="337820">
                <a:tc>
                  <a:txBody>
                    <a:bodyPr/>
                    <a:lstStyle/>
                    <a:p>
                      <a:pPr algn="ctr">
                        <a:lnSpc>
                          <a:spcPct val="100000"/>
                        </a:lnSpc>
                        <a:spcBef>
                          <a:spcPts val="55"/>
                        </a:spcBef>
                      </a:pPr>
                      <a:r>
                        <a:rPr sz="1600" b="1" dirty="0">
                          <a:solidFill>
                            <a:srgbClr val="272727"/>
                          </a:solidFill>
                          <a:latin typeface="Arial" panose="020B0604020202020204"/>
                          <a:cs typeface="Arial" panose="020B0604020202020204"/>
                        </a:rPr>
                        <a:t>1</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458595">
                        <a:lnSpc>
                          <a:spcPct val="100000"/>
                        </a:lnSpc>
                        <a:spcBef>
                          <a:spcPts val="35"/>
                        </a:spcBef>
                      </a:pPr>
                      <a:r>
                        <a:rPr sz="1600" b="1" spc="5" dirty="0">
                          <a:solidFill>
                            <a:srgbClr val="272727"/>
                          </a:solidFill>
                          <a:latin typeface="Microsoft JhengHei" panose="020B0604030504040204" charset="-120"/>
                          <a:cs typeface="Microsoft JhengHei" panose="020B0604030504040204" charset="-120"/>
                        </a:rPr>
                        <a:t>本年可享受研发费用加计扣除项目数量</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gridSpan="3">
                  <a:txBody>
                    <a:bodyPr/>
                    <a:lstStyle/>
                    <a:p>
                      <a:pPr algn="ctr">
                        <a:lnSpc>
                          <a:spcPct val="100000"/>
                        </a:lnSpc>
                        <a:spcBef>
                          <a:spcPts val="35"/>
                        </a:spcBef>
                      </a:pPr>
                      <a:r>
                        <a:rPr sz="1600" b="1" dirty="0">
                          <a:solidFill>
                            <a:srgbClr val="272727"/>
                          </a:solidFill>
                          <a:latin typeface="Microsoft JhengHei" panose="020B0604030504040204" charset="-120"/>
                          <a:cs typeface="Microsoft JhengHei" panose="020B0604030504040204" charset="-120"/>
                        </a:rPr>
                        <a:t>计算过程</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hMerge="1">
                  <a:tcPr marL="0" marR="0" marT="0" marB="0"/>
                </a:tc>
                <a:tc hMerge="1">
                  <a:tcPr marL="0" marR="0" marT="0" marB="0"/>
                </a:tc>
              </a:tr>
              <a:tr h="338454">
                <a:tc gridSpan="3">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hMerge="1">
                  <a:tcPr marL="0" marR="0" marT="0" marB="0"/>
                </a:tc>
                <a:tc hMerge="1">
                  <a:tcPr marL="0" marR="0" marT="0" marB="0"/>
                </a:tc>
                <a:tc>
                  <a:txBody>
                    <a:bodyPr/>
                    <a:lstStyle/>
                    <a:p>
                      <a:pPr algn="ctr">
                        <a:lnSpc>
                          <a:spcPct val="100000"/>
                        </a:lnSpc>
                        <a:spcBef>
                          <a:spcPts val="35"/>
                        </a:spcBef>
                      </a:pPr>
                      <a:r>
                        <a:rPr sz="1600" b="1" dirty="0">
                          <a:solidFill>
                            <a:srgbClr val="272727"/>
                          </a:solidFill>
                          <a:latin typeface="Microsoft JhengHei" panose="020B0604030504040204" charset="-120"/>
                          <a:cs typeface="Microsoft JhengHei" panose="020B0604030504040204" charset="-120"/>
                        </a:rPr>
                        <a:t>甲</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35"/>
                        </a:spcBef>
                      </a:pPr>
                      <a:r>
                        <a:rPr sz="1600" b="1" dirty="0">
                          <a:solidFill>
                            <a:srgbClr val="272727"/>
                          </a:solidFill>
                          <a:latin typeface="Microsoft JhengHei" panose="020B0604030504040204" charset="-120"/>
                          <a:cs typeface="Microsoft JhengHei" panose="020B0604030504040204" charset="-120"/>
                        </a:rPr>
                        <a:t>乙</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35"/>
                        </a:spcBef>
                      </a:pPr>
                      <a:r>
                        <a:rPr sz="1600" b="1" dirty="0">
                          <a:solidFill>
                            <a:srgbClr val="272727"/>
                          </a:solidFill>
                          <a:latin typeface="Microsoft JhengHei" panose="020B0604030504040204" charset="-120"/>
                          <a:cs typeface="Microsoft JhengHei" panose="020B0604030504040204" charset="-120"/>
                        </a:rPr>
                        <a:t>丙</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65125">
                <a:tc>
                  <a:txBody>
                    <a:bodyPr/>
                    <a:lstStyle/>
                    <a:p>
                      <a:pPr algn="ctr">
                        <a:lnSpc>
                          <a:spcPct val="100000"/>
                        </a:lnSpc>
                        <a:spcBef>
                          <a:spcPts val="165"/>
                        </a:spcBef>
                      </a:pPr>
                      <a:r>
                        <a:rPr sz="1600" b="1" dirty="0">
                          <a:solidFill>
                            <a:srgbClr val="272727"/>
                          </a:solidFill>
                          <a:latin typeface="Arial" panose="020B0604020202020204"/>
                          <a:cs typeface="Arial" panose="020B0604020202020204"/>
                        </a:rPr>
                        <a:t>3</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ct val="100000"/>
                        </a:lnSpc>
                        <a:spcBef>
                          <a:spcPts val="165"/>
                        </a:spcBef>
                      </a:pPr>
                      <a:r>
                        <a:rPr sz="1600" b="1" spc="35" dirty="0">
                          <a:solidFill>
                            <a:srgbClr val="272727"/>
                          </a:solidFill>
                          <a:latin typeface="Microsoft JhengHei" panose="020B0604030504040204" charset="-120"/>
                          <a:cs typeface="Microsoft JhengHei" panose="020B0604030504040204" charset="-120"/>
                        </a:rPr>
                        <a:t>一、自主研发、合作研发、集中研发（</a:t>
                      </a:r>
                      <a:r>
                        <a:rPr sz="1600" b="1" spc="35" dirty="0">
                          <a:solidFill>
                            <a:srgbClr val="272727"/>
                          </a:solidFill>
                          <a:latin typeface="Arial" panose="020B0604020202020204"/>
                          <a:cs typeface="Arial" panose="020B0604020202020204"/>
                        </a:rPr>
                        <a:t>3+7+16+19+23+34</a:t>
                      </a:r>
                      <a:r>
                        <a:rPr sz="1600" b="1" spc="35" dirty="0">
                          <a:solidFill>
                            <a:srgbClr val="272727"/>
                          </a:solidFill>
                          <a:latin typeface="Microsoft JhengHei" panose="020B0604030504040204" charset="-120"/>
                          <a:cs typeface="Microsoft JhengHei" panose="020B0604030504040204" charset="-120"/>
                        </a:rPr>
                        <a:t>）</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67029">
                <a:tc>
                  <a:txBody>
                    <a:bodyPr/>
                    <a:lstStyle/>
                    <a:p>
                      <a:pPr marR="5715" algn="ctr">
                        <a:lnSpc>
                          <a:spcPct val="100000"/>
                        </a:lnSpc>
                        <a:spcBef>
                          <a:spcPts val="165"/>
                        </a:spcBef>
                      </a:pPr>
                      <a:r>
                        <a:rPr sz="1600" b="1" spc="45" dirty="0">
                          <a:solidFill>
                            <a:srgbClr val="272727"/>
                          </a:solidFill>
                          <a:latin typeface="Arial" panose="020B0604020202020204"/>
                          <a:cs typeface="Arial" panose="020B0604020202020204"/>
                        </a:rPr>
                        <a:t>23</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495300">
                        <a:lnSpc>
                          <a:spcPct val="100000"/>
                        </a:lnSpc>
                        <a:spcBef>
                          <a:spcPts val="165"/>
                        </a:spcBef>
                      </a:pPr>
                      <a:r>
                        <a:rPr sz="1600" b="1" spc="40" dirty="0">
                          <a:solidFill>
                            <a:srgbClr val="272727"/>
                          </a:solidFill>
                          <a:latin typeface="Microsoft JhengHei" panose="020B0604030504040204" charset="-120"/>
                          <a:cs typeface="Microsoft JhengHei" panose="020B0604030504040204" charset="-120"/>
                        </a:rPr>
                        <a:t>（五）新产品设计费等（</a:t>
                      </a:r>
                      <a:r>
                        <a:rPr sz="1600" b="1" spc="40" dirty="0">
                          <a:solidFill>
                            <a:srgbClr val="272727"/>
                          </a:solidFill>
                          <a:latin typeface="Arial" panose="020B0604020202020204"/>
                          <a:cs typeface="Arial" panose="020B0604020202020204"/>
                        </a:rPr>
                        <a:t>24+25+26+27</a:t>
                      </a:r>
                      <a:r>
                        <a:rPr sz="1600" b="1" spc="40" dirty="0">
                          <a:solidFill>
                            <a:srgbClr val="272727"/>
                          </a:solidFill>
                          <a:latin typeface="Microsoft JhengHei" panose="020B0604030504040204" charset="-120"/>
                          <a:cs typeface="Microsoft JhengHei" panose="020B0604030504040204" charset="-120"/>
                        </a:rPr>
                        <a:t>）</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marL="457835">
                        <a:lnSpc>
                          <a:spcPts val="2120"/>
                        </a:lnSpc>
                      </a:pPr>
                      <a:r>
                        <a:rPr sz="1800" dirty="0">
                          <a:solidFill>
                            <a:srgbClr val="272727"/>
                          </a:solidFill>
                          <a:latin typeface="Tahoma" panose="020B0604030504040204"/>
                          <a:cs typeface="Tahoma" panose="020B0604030504040204"/>
                        </a:rPr>
                        <a:t>5</a:t>
                      </a:r>
                      <a:endParaRPr sz="18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57810">
                        <a:lnSpc>
                          <a:spcPts val="2105"/>
                        </a:lnSpc>
                      </a:pPr>
                      <a:r>
                        <a:rPr sz="1800" dirty="0">
                          <a:solidFill>
                            <a:srgbClr val="272727"/>
                          </a:solidFill>
                          <a:latin typeface="Tahoma" panose="020B0604030504040204"/>
                          <a:cs typeface="Tahoma" panose="020B0604030504040204"/>
                        </a:rPr>
                        <a:t>5</a:t>
                      </a:r>
                      <a:endParaRPr sz="18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40665">
                        <a:lnSpc>
                          <a:spcPts val="2095"/>
                        </a:lnSpc>
                      </a:pPr>
                      <a:r>
                        <a:rPr sz="1800" dirty="0">
                          <a:solidFill>
                            <a:srgbClr val="272727"/>
                          </a:solidFill>
                          <a:latin typeface="Tahoma" panose="020B0604030504040204"/>
                          <a:cs typeface="Tahoma" panose="020B0604030504040204"/>
                        </a:rPr>
                        <a:t>0</a:t>
                      </a:r>
                      <a:endParaRPr sz="18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38760">
                        <a:lnSpc>
                          <a:spcPts val="2070"/>
                        </a:lnSpc>
                      </a:pPr>
                      <a:r>
                        <a:rPr sz="1800" dirty="0">
                          <a:solidFill>
                            <a:srgbClr val="272727"/>
                          </a:solidFill>
                          <a:latin typeface="Tahoma" panose="020B0604030504040204"/>
                          <a:cs typeface="Tahoma" panose="020B0604030504040204"/>
                        </a:rPr>
                        <a:t>0</a:t>
                      </a:r>
                      <a:endParaRPr sz="18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66395">
                <a:tc>
                  <a:txBody>
                    <a:bodyPr/>
                    <a:lstStyle/>
                    <a:p>
                      <a:pPr marR="5715" algn="ctr">
                        <a:lnSpc>
                          <a:spcPct val="100000"/>
                        </a:lnSpc>
                        <a:spcBef>
                          <a:spcPts val="165"/>
                        </a:spcBef>
                      </a:pPr>
                      <a:r>
                        <a:rPr sz="1600" b="1" spc="45" dirty="0">
                          <a:solidFill>
                            <a:srgbClr val="272727"/>
                          </a:solidFill>
                          <a:latin typeface="Arial" panose="020B0604020202020204"/>
                          <a:cs typeface="Arial" panose="020B0604020202020204"/>
                        </a:rPr>
                        <a:t>24</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8535">
                        <a:lnSpc>
                          <a:spcPct val="100000"/>
                        </a:lnSpc>
                        <a:spcBef>
                          <a:spcPts val="165"/>
                        </a:spcBef>
                      </a:pPr>
                      <a:r>
                        <a:rPr sz="1600" b="1" spc="10" dirty="0">
                          <a:solidFill>
                            <a:srgbClr val="272727"/>
                          </a:solidFill>
                          <a:latin typeface="Arial" panose="020B0604020202020204"/>
                          <a:cs typeface="Arial" panose="020B0604020202020204"/>
                        </a:rPr>
                        <a:t>1.</a:t>
                      </a:r>
                      <a:r>
                        <a:rPr sz="1600" b="1" spc="10" dirty="0">
                          <a:solidFill>
                            <a:srgbClr val="272727"/>
                          </a:solidFill>
                          <a:latin typeface="Microsoft JhengHei" panose="020B0604030504040204" charset="-120"/>
                          <a:cs typeface="Microsoft JhengHei" panose="020B0604030504040204" charset="-120"/>
                        </a:rPr>
                        <a:t>新产品设计费</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marL="450215">
                        <a:lnSpc>
                          <a:spcPts val="2090"/>
                        </a:lnSpc>
                      </a:pPr>
                      <a:r>
                        <a:rPr sz="1800" dirty="0">
                          <a:solidFill>
                            <a:srgbClr val="272727"/>
                          </a:solidFill>
                          <a:latin typeface="Tahoma" panose="020B0604030504040204"/>
                          <a:cs typeface="Tahoma" panose="020B0604030504040204"/>
                        </a:rPr>
                        <a:t>0</a:t>
                      </a:r>
                      <a:endParaRPr sz="18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51460">
                        <a:lnSpc>
                          <a:spcPts val="2075"/>
                        </a:lnSpc>
                      </a:pPr>
                      <a:r>
                        <a:rPr sz="1800" dirty="0">
                          <a:solidFill>
                            <a:srgbClr val="272727"/>
                          </a:solidFill>
                          <a:latin typeface="Tahoma" panose="020B0604030504040204"/>
                          <a:cs typeface="Tahoma" panose="020B0604030504040204"/>
                        </a:rPr>
                        <a:t>0</a:t>
                      </a:r>
                      <a:endParaRPr sz="18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34315">
                        <a:lnSpc>
                          <a:spcPts val="2060"/>
                        </a:lnSpc>
                      </a:pPr>
                      <a:r>
                        <a:rPr sz="1800" dirty="0">
                          <a:solidFill>
                            <a:srgbClr val="272727"/>
                          </a:solidFill>
                          <a:latin typeface="Tahoma" panose="020B0604030504040204"/>
                          <a:cs typeface="Tahoma" panose="020B0604030504040204"/>
                        </a:rPr>
                        <a:t>0</a:t>
                      </a:r>
                      <a:endParaRPr sz="18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31140">
                        <a:lnSpc>
                          <a:spcPts val="2050"/>
                        </a:lnSpc>
                      </a:pPr>
                      <a:r>
                        <a:rPr sz="1800" dirty="0">
                          <a:solidFill>
                            <a:srgbClr val="272727"/>
                          </a:solidFill>
                          <a:latin typeface="Tahoma" panose="020B0604030504040204"/>
                          <a:cs typeface="Tahoma" panose="020B0604030504040204"/>
                        </a:rPr>
                        <a:t>0</a:t>
                      </a:r>
                      <a:endParaRPr sz="18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67029">
                <a:tc>
                  <a:txBody>
                    <a:bodyPr/>
                    <a:lstStyle/>
                    <a:p>
                      <a:pPr marR="5715" algn="ctr">
                        <a:lnSpc>
                          <a:spcPct val="100000"/>
                        </a:lnSpc>
                        <a:spcBef>
                          <a:spcPts val="165"/>
                        </a:spcBef>
                      </a:pPr>
                      <a:r>
                        <a:rPr sz="1600" b="1" spc="45" dirty="0">
                          <a:solidFill>
                            <a:srgbClr val="272727"/>
                          </a:solidFill>
                          <a:latin typeface="Arial" panose="020B0604020202020204"/>
                          <a:cs typeface="Arial" panose="020B0604020202020204"/>
                        </a:rPr>
                        <a:t>25</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8535">
                        <a:lnSpc>
                          <a:spcPct val="100000"/>
                        </a:lnSpc>
                        <a:spcBef>
                          <a:spcPts val="165"/>
                        </a:spcBef>
                      </a:pPr>
                      <a:r>
                        <a:rPr sz="1600" b="1" spc="5" dirty="0">
                          <a:solidFill>
                            <a:srgbClr val="272727"/>
                          </a:solidFill>
                          <a:latin typeface="Arial" panose="020B0604020202020204"/>
                          <a:cs typeface="Arial" panose="020B0604020202020204"/>
                        </a:rPr>
                        <a:t>2.</a:t>
                      </a:r>
                      <a:r>
                        <a:rPr sz="1600" b="1" spc="5" dirty="0">
                          <a:solidFill>
                            <a:srgbClr val="272727"/>
                          </a:solidFill>
                          <a:latin typeface="Microsoft JhengHei" panose="020B0604030504040204" charset="-120"/>
                          <a:cs typeface="Microsoft JhengHei" panose="020B0604030504040204" charset="-120"/>
                        </a:rPr>
                        <a:t>新工艺规程制定费</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marL="457835">
                        <a:lnSpc>
                          <a:spcPts val="2065"/>
                        </a:lnSpc>
                      </a:pPr>
                      <a:r>
                        <a:rPr sz="1800" dirty="0">
                          <a:solidFill>
                            <a:srgbClr val="272727"/>
                          </a:solidFill>
                          <a:latin typeface="Tahoma" panose="020B0604030504040204"/>
                          <a:cs typeface="Tahoma" panose="020B0604030504040204"/>
                        </a:rPr>
                        <a:t>5</a:t>
                      </a:r>
                      <a:endParaRPr sz="18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57810">
                        <a:lnSpc>
                          <a:spcPts val="2055"/>
                        </a:lnSpc>
                      </a:pPr>
                      <a:r>
                        <a:rPr sz="1800" dirty="0">
                          <a:solidFill>
                            <a:srgbClr val="272727"/>
                          </a:solidFill>
                          <a:latin typeface="Tahoma" panose="020B0604030504040204"/>
                          <a:cs typeface="Tahoma" panose="020B0604030504040204"/>
                        </a:rPr>
                        <a:t>5</a:t>
                      </a:r>
                      <a:endParaRPr sz="18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40665">
                        <a:lnSpc>
                          <a:spcPts val="2035"/>
                        </a:lnSpc>
                      </a:pPr>
                      <a:r>
                        <a:rPr sz="1800" dirty="0">
                          <a:solidFill>
                            <a:srgbClr val="272727"/>
                          </a:solidFill>
                          <a:latin typeface="Tahoma" panose="020B0604030504040204"/>
                          <a:cs typeface="Tahoma" panose="020B0604030504040204"/>
                        </a:rPr>
                        <a:t>0</a:t>
                      </a:r>
                      <a:endParaRPr sz="18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38760">
                        <a:lnSpc>
                          <a:spcPts val="2025"/>
                        </a:lnSpc>
                      </a:pPr>
                      <a:r>
                        <a:rPr sz="1800" dirty="0">
                          <a:solidFill>
                            <a:srgbClr val="272727"/>
                          </a:solidFill>
                          <a:latin typeface="Tahoma" panose="020B0604030504040204"/>
                          <a:cs typeface="Tahoma" panose="020B0604030504040204"/>
                        </a:rPr>
                        <a:t>0</a:t>
                      </a:r>
                      <a:endParaRPr sz="18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66395">
                <a:tc>
                  <a:txBody>
                    <a:bodyPr/>
                    <a:lstStyle/>
                    <a:p>
                      <a:pPr marR="5715" algn="ctr">
                        <a:lnSpc>
                          <a:spcPct val="100000"/>
                        </a:lnSpc>
                        <a:spcBef>
                          <a:spcPts val="165"/>
                        </a:spcBef>
                      </a:pPr>
                      <a:r>
                        <a:rPr sz="1600" b="1" spc="45" dirty="0">
                          <a:solidFill>
                            <a:srgbClr val="272727"/>
                          </a:solidFill>
                          <a:latin typeface="Arial" panose="020B0604020202020204"/>
                          <a:cs typeface="Arial" panose="020B0604020202020204"/>
                        </a:rPr>
                        <a:t>26</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8535">
                        <a:lnSpc>
                          <a:spcPct val="100000"/>
                        </a:lnSpc>
                        <a:spcBef>
                          <a:spcPts val="165"/>
                        </a:spcBef>
                      </a:pPr>
                      <a:r>
                        <a:rPr sz="1600" b="1" spc="5" dirty="0">
                          <a:solidFill>
                            <a:srgbClr val="272727"/>
                          </a:solidFill>
                          <a:latin typeface="Arial" panose="020B0604020202020204"/>
                          <a:cs typeface="Arial" panose="020B0604020202020204"/>
                        </a:rPr>
                        <a:t>3.</a:t>
                      </a:r>
                      <a:r>
                        <a:rPr sz="1600" b="1" spc="5" dirty="0">
                          <a:solidFill>
                            <a:srgbClr val="272727"/>
                          </a:solidFill>
                          <a:latin typeface="Microsoft JhengHei" panose="020B0604030504040204" charset="-120"/>
                          <a:cs typeface="Microsoft JhengHei" panose="020B0604030504040204" charset="-120"/>
                        </a:rPr>
                        <a:t>新药研制的临床试验费</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marL="450215">
                        <a:lnSpc>
                          <a:spcPts val="2035"/>
                        </a:lnSpc>
                      </a:pPr>
                      <a:r>
                        <a:rPr sz="1800" dirty="0">
                          <a:solidFill>
                            <a:srgbClr val="272727"/>
                          </a:solidFill>
                          <a:latin typeface="Tahoma" panose="020B0604030504040204"/>
                          <a:cs typeface="Tahoma" panose="020B0604030504040204"/>
                        </a:rPr>
                        <a:t>0</a:t>
                      </a:r>
                      <a:endParaRPr sz="18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51460">
                        <a:lnSpc>
                          <a:spcPts val="2025"/>
                        </a:lnSpc>
                      </a:pPr>
                      <a:r>
                        <a:rPr sz="1800" dirty="0">
                          <a:solidFill>
                            <a:srgbClr val="272727"/>
                          </a:solidFill>
                          <a:latin typeface="Tahoma" panose="020B0604030504040204"/>
                          <a:cs typeface="Tahoma" panose="020B0604030504040204"/>
                        </a:rPr>
                        <a:t>0</a:t>
                      </a:r>
                      <a:endParaRPr sz="18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34315">
                        <a:lnSpc>
                          <a:spcPts val="2010"/>
                        </a:lnSpc>
                      </a:pPr>
                      <a:r>
                        <a:rPr sz="1800" dirty="0">
                          <a:solidFill>
                            <a:srgbClr val="272727"/>
                          </a:solidFill>
                          <a:latin typeface="Tahoma" panose="020B0604030504040204"/>
                          <a:cs typeface="Tahoma" panose="020B0604030504040204"/>
                        </a:rPr>
                        <a:t>0</a:t>
                      </a:r>
                      <a:endParaRPr sz="18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31140">
                        <a:lnSpc>
                          <a:spcPts val="1990"/>
                        </a:lnSpc>
                      </a:pPr>
                      <a:r>
                        <a:rPr sz="1800" dirty="0">
                          <a:solidFill>
                            <a:srgbClr val="272727"/>
                          </a:solidFill>
                          <a:latin typeface="Tahoma" panose="020B0604030504040204"/>
                          <a:cs typeface="Tahoma" panose="020B0604030504040204"/>
                        </a:rPr>
                        <a:t>0</a:t>
                      </a:r>
                      <a:endParaRPr sz="18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65125">
                <a:tc>
                  <a:txBody>
                    <a:bodyPr/>
                    <a:lstStyle/>
                    <a:p>
                      <a:pPr marR="5715" algn="ctr">
                        <a:lnSpc>
                          <a:spcPct val="100000"/>
                        </a:lnSpc>
                        <a:spcBef>
                          <a:spcPts val="165"/>
                        </a:spcBef>
                      </a:pPr>
                      <a:r>
                        <a:rPr sz="1600" b="1" spc="45" dirty="0">
                          <a:solidFill>
                            <a:srgbClr val="272727"/>
                          </a:solidFill>
                          <a:latin typeface="Arial" panose="020B0604020202020204"/>
                          <a:cs typeface="Arial" panose="020B0604020202020204"/>
                        </a:rPr>
                        <a:t>27</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78535">
                        <a:lnSpc>
                          <a:spcPct val="100000"/>
                        </a:lnSpc>
                        <a:spcBef>
                          <a:spcPts val="165"/>
                        </a:spcBef>
                      </a:pPr>
                      <a:r>
                        <a:rPr sz="1600" b="1" spc="5" dirty="0">
                          <a:solidFill>
                            <a:srgbClr val="272727"/>
                          </a:solidFill>
                          <a:latin typeface="Arial" panose="020B0604020202020204"/>
                          <a:cs typeface="Arial" panose="020B0604020202020204"/>
                        </a:rPr>
                        <a:t>4.</a:t>
                      </a:r>
                      <a:r>
                        <a:rPr sz="1600" b="1" spc="5" dirty="0">
                          <a:solidFill>
                            <a:srgbClr val="272727"/>
                          </a:solidFill>
                          <a:latin typeface="Microsoft JhengHei" panose="020B0604030504040204" charset="-120"/>
                          <a:cs typeface="Microsoft JhengHei" panose="020B0604030504040204" charset="-120"/>
                        </a:rPr>
                        <a:t>勘探开发技术的现场试验费</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marL="457835">
                        <a:lnSpc>
                          <a:spcPts val="2010"/>
                        </a:lnSpc>
                      </a:pPr>
                      <a:r>
                        <a:rPr sz="1800" dirty="0">
                          <a:solidFill>
                            <a:srgbClr val="272727"/>
                          </a:solidFill>
                          <a:latin typeface="Tahoma" panose="020B0604030504040204"/>
                          <a:cs typeface="Tahoma" panose="020B0604030504040204"/>
                        </a:rPr>
                        <a:t>0</a:t>
                      </a:r>
                      <a:endParaRPr sz="18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57810">
                        <a:lnSpc>
                          <a:spcPts val="2000"/>
                        </a:lnSpc>
                      </a:pPr>
                      <a:r>
                        <a:rPr sz="1800" dirty="0">
                          <a:solidFill>
                            <a:srgbClr val="272727"/>
                          </a:solidFill>
                          <a:latin typeface="Tahoma" panose="020B0604030504040204"/>
                          <a:cs typeface="Tahoma" panose="020B0604030504040204"/>
                        </a:rPr>
                        <a:t>0</a:t>
                      </a:r>
                      <a:endParaRPr sz="18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40665">
                        <a:lnSpc>
                          <a:spcPts val="1985"/>
                        </a:lnSpc>
                      </a:pPr>
                      <a:r>
                        <a:rPr sz="1800" dirty="0">
                          <a:solidFill>
                            <a:srgbClr val="272727"/>
                          </a:solidFill>
                          <a:latin typeface="Tahoma" panose="020B0604030504040204"/>
                          <a:cs typeface="Tahoma" panose="020B0604030504040204"/>
                        </a:rPr>
                        <a:t>0</a:t>
                      </a:r>
                      <a:endParaRPr sz="18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38760">
                        <a:lnSpc>
                          <a:spcPts val="1970"/>
                        </a:lnSpc>
                      </a:pPr>
                      <a:r>
                        <a:rPr sz="1800" dirty="0">
                          <a:solidFill>
                            <a:srgbClr val="272727"/>
                          </a:solidFill>
                          <a:latin typeface="Tahoma" panose="020B0604030504040204"/>
                          <a:cs typeface="Tahoma" panose="020B0604030504040204"/>
                        </a:rPr>
                        <a:t>0</a:t>
                      </a:r>
                      <a:endParaRPr sz="18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22647" y="252984"/>
            <a:ext cx="7769352" cy="48310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调整及填报情况详</a:t>
            </a:r>
            <a:r>
              <a:rPr spc="5" dirty="0"/>
              <a:t>解</a:t>
            </a:r>
            <a:endParaRPr spc="5" dirty="0"/>
          </a:p>
        </p:txBody>
      </p:sp>
      <p:sp>
        <p:nvSpPr>
          <p:cNvPr id="5" name="object 5"/>
          <p:cNvSpPr txBox="1"/>
          <p:nvPr/>
        </p:nvSpPr>
        <p:spPr>
          <a:xfrm>
            <a:off x="4667250" y="295528"/>
            <a:ext cx="4330700" cy="315595"/>
          </a:xfrm>
          <a:prstGeom prst="rect">
            <a:avLst/>
          </a:prstGeom>
        </p:spPr>
        <p:txBody>
          <a:bodyPr vert="horz" wrap="square" lIns="0" tIns="0" rIns="0" bIns="0" rtlCol="0">
            <a:spAutoFit/>
          </a:bodyPr>
          <a:lstStyle/>
          <a:p>
            <a:pPr marL="12700">
              <a:lnSpc>
                <a:spcPct val="100000"/>
              </a:lnSpc>
            </a:pPr>
            <a:r>
              <a:rPr sz="2000" spc="-10" dirty="0">
                <a:solidFill>
                  <a:srgbClr val="FFFFFF"/>
                </a:solidFill>
                <a:latin typeface="Arial Unicode MS" panose="020B0604020202020204" charset="-122"/>
                <a:cs typeface="Arial Unicode MS" panose="020B0604020202020204" charset="-122"/>
              </a:rPr>
              <a:t>研发费用加计扣除优惠明细表</a:t>
            </a:r>
            <a:r>
              <a:rPr sz="2000" spc="-10" dirty="0">
                <a:solidFill>
                  <a:srgbClr val="FFFFFF"/>
                </a:solidFill>
                <a:latin typeface="Arial" panose="020B0604020202020204"/>
                <a:cs typeface="Arial" panose="020B0604020202020204"/>
              </a:rPr>
              <a:t>A107012</a:t>
            </a:r>
            <a:endParaRPr sz="2000">
              <a:latin typeface="Arial" panose="020B0604020202020204"/>
              <a:cs typeface="Arial" panose="020B0604020202020204"/>
            </a:endParaRPr>
          </a:p>
        </p:txBody>
      </p:sp>
      <p:sp>
        <p:nvSpPr>
          <p:cNvPr id="6" name="object 6"/>
          <p:cNvSpPr txBox="1"/>
          <p:nvPr/>
        </p:nvSpPr>
        <p:spPr>
          <a:xfrm>
            <a:off x="9906000" y="1083563"/>
            <a:ext cx="1827530" cy="585470"/>
          </a:xfrm>
          <a:prstGeom prst="rect">
            <a:avLst/>
          </a:prstGeom>
          <a:solidFill>
            <a:srgbClr val="FFFF00"/>
          </a:solidFill>
        </p:spPr>
        <p:txBody>
          <a:bodyPr vert="horz" wrap="square" lIns="0" tIns="0" rIns="0" bIns="0" rtlCol="0">
            <a:spAutoFit/>
          </a:bodyPr>
          <a:lstStyle/>
          <a:p>
            <a:pPr marL="92075">
              <a:lnSpc>
                <a:spcPts val="3530"/>
              </a:lnSpc>
            </a:pPr>
            <a:r>
              <a:rPr sz="3200" b="1" spc="5" dirty="0">
                <a:solidFill>
                  <a:srgbClr val="FF0000"/>
                </a:solidFill>
                <a:latin typeface="Microsoft JhengHei" panose="020B0604030504040204" charset="-120"/>
                <a:cs typeface="Microsoft JhengHei" panose="020B0604030504040204" charset="-120"/>
              </a:rPr>
              <a:t>填报解析</a:t>
            </a:r>
            <a:endParaRPr sz="3200">
              <a:latin typeface="Microsoft JhengHei" panose="020B0604030504040204" charset="-120"/>
              <a:cs typeface="Microsoft JhengHei" panose="020B0604030504040204" charset="-120"/>
            </a:endParaRPr>
          </a:p>
        </p:txBody>
      </p:sp>
      <p:graphicFrame>
        <p:nvGraphicFramePr>
          <p:cNvPr id="7" name="object 7"/>
          <p:cNvGraphicFramePr>
            <a:graphicFrameLocks noGrp="1"/>
          </p:cNvGraphicFramePr>
          <p:nvPr/>
        </p:nvGraphicFramePr>
        <p:xfrm>
          <a:off x="498475" y="1966976"/>
          <a:ext cx="10543540" cy="4019550"/>
        </p:xfrm>
        <a:graphic>
          <a:graphicData uri="http://schemas.openxmlformats.org/drawingml/2006/table">
            <a:tbl>
              <a:tblPr firstRow="1" bandRow="1">
                <a:tableStyleId>{2D5ABB26-0587-4C30-8999-92F81FD0307C}</a:tableStyleId>
              </a:tblPr>
              <a:tblGrid>
                <a:gridCol w="351155"/>
                <a:gridCol w="6495415"/>
                <a:gridCol w="1063625"/>
                <a:gridCol w="871854"/>
                <a:gridCol w="871854"/>
                <a:gridCol w="870585"/>
              </a:tblGrid>
              <a:tr h="328295">
                <a:tc>
                  <a:txBody>
                    <a:bodyPr/>
                    <a:lstStyle/>
                    <a:p>
                      <a:pPr algn="ctr">
                        <a:lnSpc>
                          <a:spcPct val="100000"/>
                        </a:lnSpc>
                        <a:spcBef>
                          <a:spcPts val="15"/>
                        </a:spcBef>
                      </a:pPr>
                      <a:r>
                        <a:rPr sz="1600" b="1" dirty="0">
                          <a:solidFill>
                            <a:srgbClr val="272727"/>
                          </a:solidFill>
                          <a:latin typeface="Arial" panose="020B0604020202020204"/>
                          <a:cs typeface="Arial" panose="020B0604020202020204"/>
                        </a:rPr>
                        <a:t>1</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513205">
                        <a:lnSpc>
                          <a:spcPct val="100000"/>
                        </a:lnSpc>
                      </a:pPr>
                      <a:r>
                        <a:rPr sz="1600" b="1" dirty="0">
                          <a:solidFill>
                            <a:srgbClr val="272727"/>
                          </a:solidFill>
                          <a:latin typeface="Microsoft JhengHei" panose="020B0604030504040204" charset="-120"/>
                          <a:cs typeface="Microsoft JhengHei" panose="020B0604030504040204" charset="-120"/>
                        </a:rPr>
                        <a:t>本年可享受研发费用加计扣除项目数量</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gridSpan="3">
                  <a:txBody>
                    <a:bodyPr/>
                    <a:lstStyle/>
                    <a:p>
                      <a:pPr algn="ctr">
                        <a:lnSpc>
                          <a:spcPct val="100000"/>
                        </a:lnSpc>
                      </a:pPr>
                      <a:r>
                        <a:rPr sz="1600" b="1" spc="-5" dirty="0">
                          <a:solidFill>
                            <a:srgbClr val="272727"/>
                          </a:solidFill>
                          <a:latin typeface="Microsoft JhengHei" panose="020B0604030504040204" charset="-120"/>
                          <a:cs typeface="Microsoft JhengHei" panose="020B0604030504040204" charset="-120"/>
                        </a:rPr>
                        <a:t>计算过程</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hMerge="1">
                  <a:tcPr marL="0" marR="0" marT="0" marB="0"/>
                </a:tc>
                <a:tc hMerge="1">
                  <a:tcPr marL="0" marR="0" marT="0" marB="0"/>
                </a:tc>
              </a:tr>
              <a:tr h="328929">
                <a:tc gridSpan="3">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hMerge="1">
                  <a:tcPr marL="0" marR="0" marT="0" marB="0"/>
                </a:tc>
                <a:tc hMerge="1">
                  <a:tcPr marL="0" marR="0" marT="0" marB="0"/>
                </a:tc>
                <a:tc>
                  <a:txBody>
                    <a:bodyPr/>
                    <a:lstStyle/>
                    <a:p>
                      <a:pPr algn="r">
                        <a:lnSpc>
                          <a:spcPct val="100000"/>
                        </a:lnSpc>
                        <a:spcBef>
                          <a:spcPts val="5"/>
                        </a:spcBef>
                      </a:pPr>
                      <a:r>
                        <a:rPr sz="1600" b="1" dirty="0">
                          <a:solidFill>
                            <a:srgbClr val="272727"/>
                          </a:solidFill>
                          <a:latin typeface="Microsoft JhengHei" panose="020B0604030504040204" charset="-120"/>
                          <a:cs typeface="Microsoft JhengHei" panose="020B0604030504040204" charset="-120"/>
                        </a:rPr>
                        <a:t>甲</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5"/>
                        </a:spcBef>
                      </a:pPr>
                      <a:r>
                        <a:rPr sz="1600" b="1" dirty="0">
                          <a:solidFill>
                            <a:srgbClr val="272727"/>
                          </a:solidFill>
                          <a:latin typeface="Microsoft JhengHei" panose="020B0604030504040204" charset="-120"/>
                          <a:cs typeface="Microsoft JhengHei" panose="020B0604030504040204" charset="-120"/>
                        </a:rPr>
                        <a:t>乙</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5"/>
                        </a:spcBef>
                      </a:pPr>
                      <a:r>
                        <a:rPr sz="1600" b="1" dirty="0">
                          <a:solidFill>
                            <a:srgbClr val="272727"/>
                          </a:solidFill>
                          <a:latin typeface="Microsoft JhengHei" panose="020B0604030504040204" charset="-120"/>
                          <a:cs typeface="Microsoft JhengHei" panose="020B0604030504040204" charset="-120"/>
                        </a:rPr>
                        <a:t>丙</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56870">
                <a:tc>
                  <a:txBody>
                    <a:bodyPr/>
                    <a:lstStyle/>
                    <a:p>
                      <a:pPr algn="ctr">
                        <a:lnSpc>
                          <a:spcPct val="100000"/>
                        </a:lnSpc>
                        <a:spcBef>
                          <a:spcPts val="130"/>
                        </a:spcBef>
                      </a:pPr>
                      <a:r>
                        <a:rPr sz="1600" b="1" dirty="0">
                          <a:solidFill>
                            <a:srgbClr val="272727"/>
                          </a:solidFill>
                          <a:latin typeface="Arial" panose="020B0604020202020204"/>
                          <a:cs typeface="Arial" panose="020B0604020202020204"/>
                        </a:rPr>
                        <a:t>3</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R="936625" algn="r">
                        <a:lnSpc>
                          <a:spcPct val="100000"/>
                        </a:lnSpc>
                        <a:spcBef>
                          <a:spcPts val="130"/>
                        </a:spcBef>
                      </a:pPr>
                      <a:r>
                        <a:rPr sz="1600" b="1" spc="35" dirty="0">
                          <a:solidFill>
                            <a:srgbClr val="272727"/>
                          </a:solidFill>
                          <a:latin typeface="Microsoft JhengHei" panose="020B0604030504040204" charset="-120"/>
                          <a:cs typeface="Microsoft JhengHei" panose="020B0604030504040204" charset="-120"/>
                        </a:rPr>
                        <a:t>一、自主研发、合作研发、集中研发（</a:t>
                      </a:r>
                      <a:r>
                        <a:rPr sz="1600" b="1" spc="35" dirty="0">
                          <a:solidFill>
                            <a:srgbClr val="272727"/>
                          </a:solidFill>
                          <a:latin typeface="Arial" panose="020B0604020202020204"/>
                          <a:cs typeface="Arial" panose="020B0604020202020204"/>
                        </a:rPr>
                        <a:t>3+7+16+19+23+34</a:t>
                      </a:r>
                      <a:r>
                        <a:rPr sz="1600" b="1" spc="35" dirty="0">
                          <a:solidFill>
                            <a:srgbClr val="272727"/>
                          </a:solidFill>
                          <a:latin typeface="Microsoft JhengHei" panose="020B0604030504040204" charset="-120"/>
                          <a:cs typeface="Microsoft JhengHei" panose="020B0604030504040204" charset="-120"/>
                        </a:rPr>
                        <a:t>）</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R="6985" algn="ctr">
                        <a:lnSpc>
                          <a:spcPct val="100000"/>
                        </a:lnSpc>
                        <a:spcBef>
                          <a:spcPts val="490"/>
                        </a:spcBef>
                      </a:pPr>
                      <a:r>
                        <a:rPr sz="1600" spc="70" dirty="0">
                          <a:solidFill>
                            <a:srgbClr val="272727"/>
                          </a:solidFill>
                          <a:latin typeface="Tahoma" panose="020B0604030504040204"/>
                          <a:cs typeface="Tahoma" panose="020B0604030504040204"/>
                        </a:rPr>
                        <a:t>200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475"/>
                        </a:spcBef>
                      </a:pPr>
                      <a:r>
                        <a:rPr sz="1600" dirty="0">
                          <a:solidFill>
                            <a:srgbClr val="272727"/>
                          </a:solidFill>
                          <a:latin typeface="Tahoma" panose="020B0604030504040204"/>
                          <a:cs typeface="Tahoma" panose="020B0604030504040204"/>
                        </a:rPr>
                        <a:t>200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47650">
                        <a:lnSpc>
                          <a:spcPct val="100000"/>
                        </a:lnSpc>
                        <a:spcBef>
                          <a:spcPts val="56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33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57504">
                <a:tc>
                  <a:txBody>
                    <a:bodyPr/>
                    <a:lstStyle/>
                    <a:p>
                      <a:pPr marR="5715" algn="ctr">
                        <a:lnSpc>
                          <a:spcPct val="100000"/>
                        </a:lnSpc>
                        <a:spcBef>
                          <a:spcPts val="125"/>
                        </a:spcBef>
                      </a:pPr>
                      <a:r>
                        <a:rPr sz="1600" b="1" spc="45" dirty="0">
                          <a:solidFill>
                            <a:srgbClr val="272727"/>
                          </a:solidFill>
                          <a:latin typeface="Arial" panose="020B0604020202020204"/>
                          <a:cs typeface="Arial" panose="020B0604020202020204"/>
                        </a:rPr>
                        <a:t>28</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495300">
                        <a:lnSpc>
                          <a:spcPct val="100000"/>
                        </a:lnSpc>
                        <a:spcBef>
                          <a:spcPts val="125"/>
                        </a:spcBef>
                      </a:pPr>
                      <a:r>
                        <a:rPr sz="1600" b="1" spc="50" dirty="0">
                          <a:solidFill>
                            <a:srgbClr val="272727"/>
                          </a:solidFill>
                          <a:latin typeface="Microsoft JhengHei" panose="020B0604030504040204" charset="-120"/>
                          <a:cs typeface="Microsoft JhengHei" panose="020B0604030504040204" charset="-120"/>
                        </a:rPr>
                        <a:t>（六）其他相关费用</a:t>
                      </a:r>
                      <a:r>
                        <a:rPr sz="1600" b="1" spc="50" dirty="0">
                          <a:solidFill>
                            <a:srgbClr val="272727"/>
                          </a:solidFill>
                          <a:latin typeface="Arial" panose="020B0604020202020204"/>
                          <a:cs typeface="Arial" panose="020B0604020202020204"/>
                        </a:rPr>
                        <a:t>(29+30+31+32+33)</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315"/>
                        </a:spcBef>
                      </a:pPr>
                      <a:r>
                        <a:rPr sz="1600" dirty="0">
                          <a:solidFill>
                            <a:srgbClr val="272727"/>
                          </a:solidFill>
                          <a:latin typeface="Tahoma" panose="020B0604030504040204"/>
                          <a:cs typeface="Tahoma" panose="020B0604030504040204"/>
                        </a:rPr>
                        <a:t>5</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66700">
                        <a:lnSpc>
                          <a:spcPct val="100000"/>
                        </a:lnSpc>
                        <a:spcBef>
                          <a:spcPts val="525"/>
                        </a:spcBef>
                      </a:pPr>
                      <a:r>
                        <a:rPr sz="1600" dirty="0">
                          <a:solidFill>
                            <a:srgbClr val="272727"/>
                          </a:solidFill>
                          <a:latin typeface="Tahoma" panose="020B0604030504040204"/>
                          <a:cs typeface="Tahoma" panose="020B0604030504040204"/>
                        </a:rPr>
                        <a:t>5</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41300">
                        <a:lnSpc>
                          <a:spcPct val="100000"/>
                        </a:lnSpc>
                        <a:spcBef>
                          <a:spcPts val="51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29870">
                        <a:lnSpc>
                          <a:spcPct val="100000"/>
                        </a:lnSpc>
                        <a:spcBef>
                          <a:spcPts val="56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603250">
                <a:tc>
                  <a:txBody>
                    <a:bodyPr/>
                    <a:lstStyle/>
                    <a:p>
                      <a:pPr marR="5715" algn="ctr">
                        <a:lnSpc>
                          <a:spcPct val="100000"/>
                        </a:lnSpc>
                        <a:spcBef>
                          <a:spcPts val="1100"/>
                        </a:spcBef>
                      </a:pPr>
                      <a:r>
                        <a:rPr sz="1600" b="1" spc="45" dirty="0">
                          <a:solidFill>
                            <a:srgbClr val="272727"/>
                          </a:solidFill>
                          <a:latin typeface="Arial" panose="020B0604020202020204"/>
                          <a:cs typeface="Arial" panose="020B0604020202020204"/>
                        </a:rPr>
                        <a:t>29</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96950" marR="178435">
                        <a:lnSpc>
                          <a:spcPts val="2000"/>
                        </a:lnSpc>
                        <a:spcBef>
                          <a:spcPts val="20"/>
                        </a:spcBef>
                      </a:pPr>
                      <a:r>
                        <a:rPr sz="1600" b="1" spc="10" dirty="0">
                          <a:solidFill>
                            <a:srgbClr val="272727"/>
                          </a:solidFill>
                          <a:latin typeface="Arial" panose="020B0604020202020204"/>
                          <a:cs typeface="Arial" panose="020B0604020202020204"/>
                        </a:rPr>
                        <a:t>1.</a:t>
                      </a:r>
                      <a:r>
                        <a:rPr sz="1600" b="1" spc="10" dirty="0">
                          <a:solidFill>
                            <a:srgbClr val="272727"/>
                          </a:solidFill>
                          <a:latin typeface="Microsoft JhengHei" panose="020B0604030504040204" charset="-120"/>
                          <a:cs typeface="Microsoft JhengHei" panose="020B0604030504040204" charset="-120"/>
                        </a:rPr>
                        <a:t>技术图书资料费、资料翻译费、专家咨询费、高新科技研 </a:t>
                      </a:r>
                      <a:r>
                        <a:rPr sz="1600" b="1" spc="-280" dirty="0">
                          <a:solidFill>
                            <a:srgbClr val="272727"/>
                          </a:solidFill>
                          <a:latin typeface="Microsoft JhengHei" panose="020B0604030504040204" charset="-120"/>
                          <a:cs typeface="Microsoft JhengHei" panose="020B0604030504040204" charset="-120"/>
                        </a:rPr>
                        <a:t> </a:t>
                      </a:r>
                      <a:r>
                        <a:rPr sz="1600" b="1" dirty="0">
                          <a:solidFill>
                            <a:srgbClr val="272727"/>
                          </a:solidFill>
                          <a:latin typeface="Microsoft JhengHei" panose="020B0604030504040204" charset="-120"/>
                          <a:cs typeface="Microsoft JhengHei" panose="020B0604030504040204" charset="-120"/>
                        </a:rPr>
                        <a:t>发保险费</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a:lnSpc>
                          <a:spcPct val="100000"/>
                        </a:lnSpc>
                        <a:spcBef>
                          <a:spcPts val="20"/>
                        </a:spcBef>
                      </a:pPr>
                      <a:endParaRPr sz="1950">
                        <a:latin typeface="Times New Roman" panose="02020603050405020304"/>
                        <a:cs typeface="Times New Roman" panose="02020603050405020304"/>
                      </a:endParaRPr>
                    </a:p>
                    <a:p>
                      <a:pPr algn="ctr">
                        <a:lnSpc>
                          <a:spcPct val="100000"/>
                        </a:lnSpc>
                      </a:pPr>
                      <a:r>
                        <a:rPr sz="1600" dirty="0">
                          <a:solidFill>
                            <a:srgbClr val="272727"/>
                          </a:solidFill>
                          <a:latin typeface="Tahoma" panose="020B0604030504040204"/>
                          <a:cs typeface="Tahoma" panose="020B0604030504040204"/>
                        </a:rPr>
                        <a:t>5</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ct val="100000"/>
                        </a:lnSpc>
                        <a:spcBef>
                          <a:spcPts val="0"/>
                        </a:spcBef>
                      </a:pPr>
                      <a:endParaRPr sz="1950">
                        <a:latin typeface="Times New Roman" panose="02020603050405020304"/>
                        <a:cs typeface="Times New Roman" panose="02020603050405020304"/>
                      </a:endParaRPr>
                    </a:p>
                    <a:p>
                      <a:pPr marL="245745">
                        <a:lnSpc>
                          <a:spcPct val="100000"/>
                        </a:lnSpc>
                      </a:pPr>
                      <a:r>
                        <a:rPr sz="1600" dirty="0">
                          <a:solidFill>
                            <a:srgbClr val="272727"/>
                          </a:solidFill>
                          <a:latin typeface="Tahoma" panose="020B0604030504040204"/>
                          <a:cs typeface="Tahoma" panose="020B0604030504040204"/>
                        </a:rPr>
                        <a:t>5</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ct val="100000"/>
                        </a:lnSpc>
                        <a:spcBef>
                          <a:spcPts val="45"/>
                        </a:spcBef>
                      </a:pPr>
                      <a:endParaRPr sz="1900">
                        <a:latin typeface="Times New Roman" panose="02020603050405020304"/>
                        <a:cs typeface="Times New Roman" panose="02020603050405020304"/>
                      </a:endParaRPr>
                    </a:p>
                    <a:p>
                      <a:pPr marL="234950">
                        <a:lnSpc>
                          <a:spcPct val="100000"/>
                        </a:lnSpc>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ct val="100000"/>
                        </a:lnSpc>
                        <a:spcBef>
                          <a:spcPts val="25"/>
                        </a:spcBef>
                      </a:pPr>
                      <a:endParaRPr sz="1900">
                        <a:latin typeface="Times New Roman" panose="02020603050405020304"/>
                        <a:cs typeface="Times New Roman" panose="02020603050405020304"/>
                      </a:endParaRPr>
                    </a:p>
                    <a:p>
                      <a:pPr marL="236220">
                        <a:lnSpc>
                          <a:spcPct val="100000"/>
                        </a:lnSpc>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604520">
                <a:tc>
                  <a:txBody>
                    <a:bodyPr/>
                    <a:lstStyle/>
                    <a:p>
                      <a:pPr marR="5715" algn="ctr">
                        <a:lnSpc>
                          <a:spcPct val="100000"/>
                        </a:lnSpc>
                        <a:spcBef>
                          <a:spcPts val="1105"/>
                        </a:spcBef>
                      </a:pPr>
                      <a:r>
                        <a:rPr sz="1600" b="1" spc="45" dirty="0">
                          <a:solidFill>
                            <a:srgbClr val="272727"/>
                          </a:solidFill>
                          <a:latin typeface="Arial" panose="020B0604020202020204"/>
                          <a:cs typeface="Arial" panose="020B0604020202020204"/>
                        </a:rPr>
                        <a:t>30</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96950">
                        <a:lnSpc>
                          <a:spcPts val="2000"/>
                        </a:lnSpc>
                        <a:spcBef>
                          <a:spcPts val="20"/>
                        </a:spcBef>
                      </a:pPr>
                      <a:r>
                        <a:rPr sz="1600" b="1" spc="15" dirty="0">
                          <a:solidFill>
                            <a:srgbClr val="272727"/>
                          </a:solidFill>
                          <a:latin typeface="Arial" panose="020B0604020202020204"/>
                          <a:cs typeface="Arial" panose="020B0604020202020204"/>
                        </a:rPr>
                        <a:t>2.</a:t>
                      </a:r>
                      <a:r>
                        <a:rPr sz="1600" b="1" spc="15" dirty="0">
                          <a:solidFill>
                            <a:srgbClr val="272727"/>
                          </a:solidFill>
                          <a:latin typeface="Microsoft JhengHei" panose="020B0604030504040204" charset="-120"/>
                          <a:cs typeface="Microsoft JhengHei" panose="020B0604030504040204" charset="-120"/>
                        </a:rPr>
                        <a:t>研发成果的检索、分析、评议、论证、鉴定、评审、评估、 </a:t>
                      </a:r>
                      <a:r>
                        <a:rPr sz="1600" b="1" spc="-375" dirty="0">
                          <a:solidFill>
                            <a:srgbClr val="272727"/>
                          </a:solidFill>
                          <a:latin typeface="Microsoft JhengHei" panose="020B0604030504040204" charset="-120"/>
                          <a:cs typeface="Microsoft JhengHei" panose="020B0604030504040204" charset="-120"/>
                        </a:rPr>
                        <a:t> </a:t>
                      </a:r>
                      <a:r>
                        <a:rPr sz="1600" b="1" dirty="0">
                          <a:solidFill>
                            <a:srgbClr val="272727"/>
                          </a:solidFill>
                          <a:latin typeface="Microsoft JhengHei" panose="020B0604030504040204" charset="-120"/>
                          <a:cs typeface="Microsoft JhengHei" panose="020B0604030504040204" charset="-120"/>
                        </a:rPr>
                        <a:t>验收费用</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108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52095">
                        <a:lnSpc>
                          <a:spcPct val="100000"/>
                        </a:lnSpc>
                        <a:spcBef>
                          <a:spcPts val="107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41300">
                        <a:lnSpc>
                          <a:spcPct val="100000"/>
                        </a:lnSpc>
                        <a:spcBef>
                          <a:spcPts val="105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44475">
                        <a:lnSpc>
                          <a:spcPct val="100000"/>
                        </a:lnSpc>
                        <a:spcBef>
                          <a:spcPts val="103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57504">
                <a:tc>
                  <a:txBody>
                    <a:bodyPr/>
                    <a:lstStyle/>
                    <a:p>
                      <a:pPr marR="5715" algn="ctr">
                        <a:lnSpc>
                          <a:spcPct val="100000"/>
                        </a:lnSpc>
                        <a:spcBef>
                          <a:spcPts val="135"/>
                        </a:spcBef>
                      </a:pPr>
                      <a:r>
                        <a:rPr sz="1600" b="1" spc="45" dirty="0">
                          <a:solidFill>
                            <a:srgbClr val="272727"/>
                          </a:solidFill>
                          <a:latin typeface="Arial" panose="020B0604020202020204"/>
                          <a:cs typeface="Arial" panose="020B0604020202020204"/>
                        </a:rPr>
                        <a:t>31</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96950">
                        <a:lnSpc>
                          <a:spcPct val="100000"/>
                        </a:lnSpc>
                        <a:spcBef>
                          <a:spcPts val="135"/>
                        </a:spcBef>
                      </a:pPr>
                      <a:r>
                        <a:rPr sz="1600" b="1" spc="5" dirty="0">
                          <a:solidFill>
                            <a:srgbClr val="272727"/>
                          </a:solidFill>
                          <a:latin typeface="Arial" panose="020B0604020202020204"/>
                          <a:cs typeface="Arial" panose="020B0604020202020204"/>
                        </a:rPr>
                        <a:t>3.</a:t>
                      </a:r>
                      <a:r>
                        <a:rPr sz="1600" b="1" spc="5" dirty="0">
                          <a:solidFill>
                            <a:srgbClr val="272727"/>
                          </a:solidFill>
                          <a:latin typeface="Microsoft JhengHei" panose="020B0604030504040204" charset="-120"/>
                          <a:cs typeface="Microsoft JhengHei" panose="020B0604030504040204" charset="-120"/>
                        </a:rPr>
                        <a:t>知识产权的申请费、注册费、代理费</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algn="ctr">
                        <a:lnSpc>
                          <a:spcPts val="1810"/>
                        </a:lnSpc>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45745">
                        <a:lnSpc>
                          <a:spcPts val="1810"/>
                        </a:lnSpc>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34950">
                        <a:lnSpc>
                          <a:spcPts val="1795"/>
                        </a:lnSpc>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36220">
                        <a:lnSpc>
                          <a:spcPts val="1770"/>
                        </a:lnSpc>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55600">
                <a:tc>
                  <a:txBody>
                    <a:bodyPr/>
                    <a:lstStyle/>
                    <a:p>
                      <a:pPr marR="5715" algn="ctr">
                        <a:lnSpc>
                          <a:spcPct val="100000"/>
                        </a:lnSpc>
                        <a:spcBef>
                          <a:spcPts val="125"/>
                        </a:spcBef>
                      </a:pPr>
                      <a:r>
                        <a:rPr sz="1600" b="1" spc="45" dirty="0">
                          <a:solidFill>
                            <a:srgbClr val="272727"/>
                          </a:solidFill>
                          <a:latin typeface="Arial" panose="020B0604020202020204"/>
                          <a:cs typeface="Arial" panose="020B0604020202020204"/>
                        </a:rPr>
                        <a:t>32</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R="959485" algn="r">
                        <a:lnSpc>
                          <a:spcPct val="100000"/>
                        </a:lnSpc>
                        <a:spcBef>
                          <a:spcPts val="125"/>
                        </a:spcBef>
                      </a:pPr>
                      <a:r>
                        <a:rPr sz="1600" b="1" spc="35" dirty="0">
                          <a:solidFill>
                            <a:srgbClr val="272727"/>
                          </a:solidFill>
                          <a:latin typeface="Arial" panose="020B0604020202020204"/>
                          <a:cs typeface="Arial" panose="020B0604020202020204"/>
                        </a:rPr>
                        <a:t>4</a:t>
                      </a:r>
                      <a:r>
                        <a:rPr sz="1600" b="1" spc="35" dirty="0">
                          <a:solidFill>
                            <a:srgbClr val="272727"/>
                          </a:solidFill>
                          <a:latin typeface="Arial" panose="020B0604020202020204"/>
                          <a:cs typeface="Arial" panose="020B0604020202020204"/>
                        </a:rPr>
                        <a:t>.</a:t>
                      </a:r>
                      <a:r>
                        <a:rPr sz="1600" b="1" spc="5" dirty="0">
                          <a:solidFill>
                            <a:srgbClr val="272727"/>
                          </a:solidFill>
                          <a:latin typeface="Microsoft JhengHei" panose="020B0604030504040204" charset="-120"/>
                          <a:cs typeface="Microsoft JhengHei" panose="020B0604030504040204" charset="-120"/>
                        </a:rPr>
                        <a:t>职工福利费、补充养老保险</a:t>
                      </a:r>
                      <a:r>
                        <a:rPr sz="1600" b="1" spc="15" dirty="0">
                          <a:solidFill>
                            <a:srgbClr val="272727"/>
                          </a:solidFill>
                          <a:latin typeface="Microsoft JhengHei" panose="020B0604030504040204" charset="-120"/>
                          <a:cs typeface="Microsoft JhengHei" panose="020B0604030504040204" charset="-120"/>
                        </a:rPr>
                        <a:t>费</a:t>
                      </a:r>
                      <a:r>
                        <a:rPr sz="1600" b="1" spc="5" dirty="0">
                          <a:solidFill>
                            <a:srgbClr val="272727"/>
                          </a:solidFill>
                          <a:latin typeface="Microsoft JhengHei" panose="020B0604030504040204" charset="-120"/>
                          <a:cs typeface="Microsoft JhengHei" panose="020B0604030504040204" charset="-120"/>
                        </a:rPr>
                        <a:t>、补</a:t>
                      </a:r>
                      <a:r>
                        <a:rPr sz="1600" b="1" spc="15" dirty="0">
                          <a:solidFill>
                            <a:srgbClr val="272727"/>
                          </a:solidFill>
                          <a:latin typeface="Microsoft JhengHei" panose="020B0604030504040204" charset="-120"/>
                          <a:cs typeface="Microsoft JhengHei" panose="020B0604030504040204" charset="-120"/>
                        </a:rPr>
                        <a:t>充</a:t>
                      </a:r>
                      <a:r>
                        <a:rPr sz="1600" b="1" spc="5" dirty="0">
                          <a:solidFill>
                            <a:srgbClr val="272727"/>
                          </a:solidFill>
                          <a:latin typeface="Microsoft JhengHei" panose="020B0604030504040204" charset="-120"/>
                          <a:cs typeface="Microsoft JhengHei" panose="020B0604030504040204" charset="-120"/>
                        </a:rPr>
                        <a:t>医疗</a:t>
                      </a:r>
                      <a:r>
                        <a:rPr sz="1600" b="1" spc="15" dirty="0">
                          <a:solidFill>
                            <a:srgbClr val="272727"/>
                          </a:solidFill>
                          <a:latin typeface="Microsoft JhengHei" panose="020B0604030504040204" charset="-120"/>
                          <a:cs typeface="Microsoft JhengHei" panose="020B0604030504040204" charset="-120"/>
                        </a:rPr>
                        <a:t>保</a:t>
                      </a:r>
                      <a:r>
                        <a:rPr sz="1600" b="1" spc="5" dirty="0">
                          <a:solidFill>
                            <a:srgbClr val="272727"/>
                          </a:solidFill>
                          <a:latin typeface="Microsoft JhengHei" panose="020B0604030504040204" charset="-120"/>
                          <a:cs typeface="Microsoft JhengHei" panose="020B0604030504040204" charset="-120"/>
                        </a:rPr>
                        <a:t>险</a:t>
                      </a:r>
                      <a:r>
                        <a:rPr sz="1600" b="1" dirty="0">
                          <a:solidFill>
                            <a:srgbClr val="272727"/>
                          </a:solidFill>
                          <a:latin typeface="Microsoft JhengHei" panose="020B0604030504040204" charset="-120"/>
                          <a:cs typeface="Microsoft JhengHei" panose="020B0604030504040204" charset="-120"/>
                        </a:rPr>
                        <a:t>费</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algn="ctr">
                        <a:lnSpc>
                          <a:spcPts val="1855"/>
                        </a:lnSpc>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52095">
                        <a:lnSpc>
                          <a:spcPts val="1845"/>
                        </a:lnSpc>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41300">
                        <a:lnSpc>
                          <a:spcPts val="1835"/>
                        </a:lnSpc>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44475">
                        <a:lnSpc>
                          <a:spcPts val="1815"/>
                        </a:lnSpc>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56870">
                <a:tc>
                  <a:txBody>
                    <a:bodyPr/>
                    <a:lstStyle/>
                    <a:p>
                      <a:pPr marR="5715" algn="ctr">
                        <a:lnSpc>
                          <a:spcPct val="100000"/>
                        </a:lnSpc>
                        <a:spcBef>
                          <a:spcPts val="135"/>
                        </a:spcBef>
                      </a:pPr>
                      <a:r>
                        <a:rPr sz="1600" b="1" spc="45" dirty="0">
                          <a:solidFill>
                            <a:srgbClr val="272727"/>
                          </a:solidFill>
                          <a:latin typeface="Arial" panose="020B0604020202020204"/>
                          <a:cs typeface="Arial" panose="020B0604020202020204"/>
                        </a:rPr>
                        <a:t>33</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996950">
                        <a:lnSpc>
                          <a:spcPct val="100000"/>
                        </a:lnSpc>
                        <a:spcBef>
                          <a:spcPts val="135"/>
                        </a:spcBef>
                      </a:pPr>
                      <a:r>
                        <a:rPr sz="1600" b="1" spc="10" dirty="0">
                          <a:solidFill>
                            <a:srgbClr val="272727"/>
                          </a:solidFill>
                          <a:latin typeface="Arial" panose="020B0604020202020204"/>
                          <a:cs typeface="Arial" panose="020B0604020202020204"/>
                        </a:rPr>
                        <a:t>5.</a:t>
                      </a:r>
                      <a:r>
                        <a:rPr sz="1600" b="1" spc="10" dirty="0">
                          <a:solidFill>
                            <a:srgbClr val="272727"/>
                          </a:solidFill>
                          <a:latin typeface="Microsoft JhengHei" panose="020B0604030504040204" charset="-120"/>
                          <a:cs typeface="Microsoft JhengHei" panose="020B0604030504040204" charset="-120"/>
                        </a:rPr>
                        <a:t>差旅费、会议费</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8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45745">
                        <a:lnSpc>
                          <a:spcPct val="100000"/>
                        </a:lnSpc>
                        <a:spcBef>
                          <a:spcPts val="8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34950">
                        <a:lnSpc>
                          <a:spcPct val="100000"/>
                        </a:lnSpc>
                        <a:spcBef>
                          <a:spcPts val="6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36220">
                        <a:lnSpc>
                          <a:spcPct val="100000"/>
                        </a:lnSpc>
                        <a:spcBef>
                          <a:spcPts val="3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57504">
                <a:tc>
                  <a:txBody>
                    <a:bodyPr/>
                    <a:lstStyle/>
                    <a:p>
                      <a:pPr marR="5715" algn="ctr">
                        <a:lnSpc>
                          <a:spcPct val="100000"/>
                        </a:lnSpc>
                        <a:spcBef>
                          <a:spcPts val="135"/>
                        </a:spcBef>
                      </a:pPr>
                      <a:r>
                        <a:rPr sz="1600" b="1" spc="45" dirty="0">
                          <a:solidFill>
                            <a:srgbClr val="272727"/>
                          </a:solidFill>
                          <a:latin typeface="Arial" panose="020B0604020202020204"/>
                          <a:cs typeface="Arial" panose="020B0604020202020204"/>
                        </a:rPr>
                        <a:t>34</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495300">
                        <a:lnSpc>
                          <a:spcPct val="100000"/>
                        </a:lnSpc>
                        <a:spcBef>
                          <a:spcPts val="120"/>
                        </a:spcBef>
                      </a:pPr>
                      <a:r>
                        <a:rPr sz="1600" b="1" dirty="0">
                          <a:solidFill>
                            <a:srgbClr val="272727"/>
                          </a:solidFill>
                          <a:latin typeface="Microsoft JhengHei" panose="020B0604030504040204" charset="-120"/>
                          <a:cs typeface="Microsoft JhengHei" panose="020B0604030504040204" charset="-120"/>
                        </a:rPr>
                        <a:t>（七）经限额调整后的其他相关费用</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125"/>
                        </a:spcBef>
                      </a:pPr>
                      <a:r>
                        <a:rPr sz="1600" dirty="0">
                          <a:solidFill>
                            <a:srgbClr val="272727"/>
                          </a:solidFill>
                          <a:latin typeface="Tahoma" panose="020B0604030504040204"/>
                          <a:cs typeface="Tahoma" panose="020B0604030504040204"/>
                        </a:rPr>
                        <a:t>5</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52095">
                        <a:lnSpc>
                          <a:spcPct val="100000"/>
                        </a:lnSpc>
                        <a:spcBef>
                          <a:spcPts val="120"/>
                        </a:spcBef>
                      </a:pPr>
                      <a:r>
                        <a:rPr sz="1600" dirty="0">
                          <a:solidFill>
                            <a:srgbClr val="272727"/>
                          </a:solidFill>
                          <a:latin typeface="Tahoma" panose="020B0604030504040204"/>
                          <a:cs typeface="Tahoma" panose="020B0604030504040204"/>
                        </a:rPr>
                        <a:t>5</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41300">
                        <a:lnSpc>
                          <a:spcPct val="100000"/>
                        </a:lnSpc>
                        <a:spcBef>
                          <a:spcPts val="10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44475">
                        <a:lnSpc>
                          <a:spcPct val="100000"/>
                        </a:lnSpc>
                        <a:spcBef>
                          <a:spcPts val="7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22647" y="252984"/>
            <a:ext cx="7769352" cy="48310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调整及填报情况详</a:t>
            </a:r>
            <a:r>
              <a:rPr spc="5" dirty="0"/>
              <a:t>解</a:t>
            </a:r>
            <a:endParaRPr spc="5" dirty="0"/>
          </a:p>
        </p:txBody>
      </p:sp>
      <p:sp>
        <p:nvSpPr>
          <p:cNvPr id="5" name="object 5"/>
          <p:cNvSpPr txBox="1"/>
          <p:nvPr/>
        </p:nvSpPr>
        <p:spPr>
          <a:xfrm>
            <a:off x="4667250" y="295528"/>
            <a:ext cx="4330700" cy="315595"/>
          </a:xfrm>
          <a:prstGeom prst="rect">
            <a:avLst/>
          </a:prstGeom>
        </p:spPr>
        <p:txBody>
          <a:bodyPr vert="horz" wrap="square" lIns="0" tIns="0" rIns="0" bIns="0" rtlCol="0">
            <a:spAutoFit/>
          </a:bodyPr>
          <a:lstStyle/>
          <a:p>
            <a:pPr marL="12700">
              <a:lnSpc>
                <a:spcPct val="100000"/>
              </a:lnSpc>
            </a:pPr>
            <a:r>
              <a:rPr sz="2000" spc="-10" dirty="0">
                <a:solidFill>
                  <a:srgbClr val="FFFFFF"/>
                </a:solidFill>
                <a:latin typeface="Arial Unicode MS" panose="020B0604020202020204" charset="-122"/>
                <a:cs typeface="Arial Unicode MS" panose="020B0604020202020204" charset="-122"/>
              </a:rPr>
              <a:t>研发费用加计扣除优惠明细表</a:t>
            </a:r>
            <a:r>
              <a:rPr sz="2000" spc="-10" dirty="0">
                <a:solidFill>
                  <a:srgbClr val="FFFFFF"/>
                </a:solidFill>
                <a:latin typeface="Arial" panose="020B0604020202020204"/>
                <a:cs typeface="Arial" panose="020B0604020202020204"/>
              </a:rPr>
              <a:t>A107012</a:t>
            </a:r>
            <a:endParaRPr sz="2000">
              <a:latin typeface="Arial" panose="020B0604020202020204"/>
              <a:cs typeface="Arial" panose="020B0604020202020204"/>
            </a:endParaRPr>
          </a:p>
        </p:txBody>
      </p:sp>
      <p:sp>
        <p:nvSpPr>
          <p:cNvPr id="6" name="object 6"/>
          <p:cNvSpPr txBox="1"/>
          <p:nvPr/>
        </p:nvSpPr>
        <p:spPr>
          <a:xfrm>
            <a:off x="9906000" y="1083563"/>
            <a:ext cx="1827530" cy="585470"/>
          </a:xfrm>
          <a:prstGeom prst="rect">
            <a:avLst/>
          </a:prstGeom>
          <a:solidFill>
            <a:srgbClr val="FFFF00"/>
          </a:solidFill>
        </p:spPr>
        <p:txBody>
          <a:bodyPr vert="horz" wrap="square" lIns="0" tIns="0" rIns="0" bIns="0" rtlCol="0">
            <a:spAutoFit/>
          </a:bodyPr>
          <a:lstStyle/>
          <a:p>
            <a:pPr marL="92075">
              <a:lnSpc>
                <a:spcPts val="3530"/>
              </a:lnSpc>
            </a:pPr>
            <a:r>
              <a:rPr sz="3200" b="1" spc="5" dirty="0">
                <a:solidFill>
                  <a:srgbClr val="FF0000"/>
                </a:solidFill>
                <a:latin typeface="Microsoft JhengHei" panose="020B0604030504040204" charset="-120"/>
                <a:cs typeface="Microsoft JhengHei" panose="020B0604030504040204" charset="-120"/>
              </a:rPr>
              <a:t>填报解析</a:t>
            </a:r>
            <a:endParaRPr sz="3200">
              <a:latin typeface="Microsoft JhengHei" panose="020B0604030504040204" charset="-120"/>
              <a:cs typeface="Microsoft JhengHei" panose="020B0604030504040204" charset="-120"/>
            </a:endParaRPr>
          </a:p>
        </p:txBody>
      </p:sp>
      <p:graphicFrame>
        <p:nvGraphicFramePr>
          <p:cNvPr id="7" name="object 7"/>
          <p:cNvGraphicFramePr>
            <a:graphicFrameLocks noGrp="1"/>
          </p:cNvGraphicFramePr>
          <p:nvPr/>
        </p:nvGraphicFramePr>
        <p:xfrm>
          <a:off x="484187" y="1965325"/>
          <a:ext cx="10314305" cy="4201795"/>
        </p:xfrm>
        <a:graphic>
          <a:graphicData uri="http://schemas.openxmlformats.org/drawingml/2006/table">
            <a:tbl>
              <a:tblPr firstRow="1" bandRow="1">
                <a:tableStyleId>{2D5ABB26-0587-4C30-8999-92F81FD0307C}</a:tableStyleId>
              </a:tblPr>
              <a:tblGrid>
                <a:gridCol w="347980"/>
                <a:gridCol w="6297930"/>
                <a:gridCol w="1057275"/>
                <a:gridCol w="863600"/>
                <a:gridCol w="863600"/>
                <a:gridCol w="864870"/>
              </a:tblGrid>
              <a:tr h="409575">
                <a:tc>
                  <a:txBody>
                    <a:bodyPr/>
                    <a:lstStyle/>
                    <a:p>
                      <a:pPr algn="ctr">
                        <a:lnSpc>
                          <a:spcPct val="100000"/>
                        </a:lnSpc>
                        <a:spcBef>
                          <a:spcPts val="330"/>
                        </a:spcBef>
                      </a:pPr>
                      <a:r>
                        <a:rPr sz="1600" b="1" dirty="0">
                          <a:solidFill>
                            <a:srgbClr val="272727"/>
                          </a:solidFill>
                          <a:latin typeface="Arial" panose="020B0604020202020204"/>
                          <a:cs typeface="Arial" panose="020B0604020202020204"/>
                        </a:rPr>
                        <a:t>1</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409700">
                        <a:lnSpc>
                          <a:spcPct val="100000"/>
                        </a:lnSpc>
                        <a:spcBef>
                          <a:spcPts val="315"/>
                        </a:spcBef>
                      </a:pPr>
                      <a:r>
                        <a:rPr sz="1600" b="1" spc="5" dirty="0">
                          <a:solidFill>
                            <a:srgbClr val="272727"/>
                          </a:solidFill>
                          <a:latin typeface="Microsoft JhengHei" panose="020B0604030504040204" charset="-120"/>
                          <a:cs typeface="Microsoft JhengHei" panose="020B0604030504040204" charset="-120"/>
                        </a:rPr>
                        <a:t>本年可享受研发费用加计扣除项目数量</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gridSpan="3">
                  <a:txBody>
                    <a:bodyPr/>
                    <a:lstStyle/>
                    <a:p>
                      <a:pPr algn="ctr">
                        <a:lnSpc>
                          <a:spcPct val="100000"/>
                        </a:lnSpc>
                        <a:spcBef>
                          <a:spcPts val="315"/>
                        </a:spcBef>
                      </a:pPr>
                      <a:r>
                        <a:rPr sz="1600" b="1" dirty="0">
                          <a:solidFill>
                            <a:srgbClr val="272727"/>
                          </a:solidFill>
                          <a:latin typeface="Microsoft JhengHei" panose="020B0604030504040204" charset="-120"/>
                          <a:cs typeface="Microsoft JhengHei" panose="020B0604030504040204" charset="-120"/>
                        </a:rPr>
                        <a:t>计算过程</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hMerge="1">
                  <a:tcPr marL="0" marR="0" marT="0" marB="0"/>
                </a:tc>
                <a:tc hMerge="1">
                  <a:tcPr marL="0" marR="0" marT="0" marB="0"/>
                </a:tc>
              </a:tr>
              <a:tr h="411479">
                <a:tc gridSpan="3">
                  <a:txBody>
                    <a:bodyPr/>
                    <a:lstStyle/>
                    <a:p>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hMerge="1">
                  <a:tcPr marL="0" marR="0" marT="0" marB="0"/>
                </a:tc>
                <a:tc hMerge="1">
                  <a:tcPr marL="0" marR="0" marT="0" marB="0"/>
                </a:tc>
                <a:tc>
                  <a:txBody>
                    <a:bodyPr/>
                    <a:lstStyle/>
                    <a:p>
                      <a:pPr algn="ctr">
                        <a:lnSpc>
                          <a:spcPct val="100000"/>
                        </a:lnSpc>
                        <a:spcBef>
                          <a:spcPts val="330"/>
                        </a:spcBef>
                      </a:pPr>
                      <a:r>
                        <a:rPr sz="1600" b="1" dirty="0">
                          <a:solidFill>
                            <a:srgbClr val="272727"/>
                          </a:solidFill>
                          <a:latin typeface="Microsoft JhengHei" panose="020B0604030504040204" charset="-120"/>
                          <a:cs typeface="Microsoft JhengHei" panose="020B0604030504040204" charset="-120"/>
                        </a:rPr>
                        <a:t>甲</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330"/>
                        </a:spcBef>
                      </a:pPr>
                      <a:r>
                        <a:rPr sz="1600" b="1" dirty="0">
                          <a:solidFill>
                            <a:srgbClr val="272727"/>
                          </a:solidFill>
                          <a:latin typeface="Microsoft JhengHei" panose="020B0604030504040204" charset="-120"/>
                          <a:cs typeface="Microsoft JhengHei" panose="020B0604030504040204" charset="-120"/>
                        </a:rPr>
                        <a:t>乙</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R="318135" algn="r">
                        <a:lnSpc>
                          <a:spcPct val="100000"/>
                        </a:lnSpc>
                        <a:spcBef>
                          <a:spcPts val="330"/>
                        </a:spcBef>
                      </a:pPr>
                      <a:r>
                        <a:rPr sz="1600" b="1" dirty="0">
                          <a:solidFill>
                            <a:srgbClr val="272727"/>
                          </a:solidFill>
                          <a:latin typeface="Microsoft JhengHei" panose="020B0604030504040204" charset="-120"/>
                          <a:cs typeface="Microsoft JhengHei" panose="020B0604030504040204" charset="-120"/>
                        </a:rPr>
                        <a:t>丙</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501650">
                <a:tc>
                  <a:txBody>
                    <a:bodyPr/>
                    <a:lstStyle/>
                    <a:p>
                      <a:pPr algn="ctr">
                        <a:lnSpc>
                          <a:spcPct val="100000"/>
                        </a:lnSpc>
                        <a:spcBef>
                          <a:spcPts val="700"/>
                        </a:spcBef>
                      </a:pPr>
                      <a:r>
                        <a:rPr sz="1600" b="1" dirty="0">
                          <a:solidFill>
                            <a:srgbClr val="272727"/>
                          </a:solidFill>
                          <a:latin typeface="Arial" panose="020B0604020202020204"/>
                          <a:cs typeface="Arial" panose="020B0604020202020204"/>
                        </a:rPr>
                        <a:t>2</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ct val="100000"/>
                        </a:lnSpc>
                        <a:spcBef>
                          <a:spcPts val="700"/>
                        </a:spcBef>
                      </a:pPr>
                      <a:r>
                        <a:rPr sz="1600" b="1" spc="35" dirty="0">
                          <a:solidFill>
                            <a:srgbClr val="272727"/>
                          </a:solidFill>
                          <a:latin typeface="Microsoft JhengHei" panose="020B0604030504040204" charset="-120"/>
                          <a:cs typeface="Microsoft JhengHei" panose="020B0604030504040204" charset="-120"/>
                        </a:rPr>
                        <a:t>一、自主研发、合作研发、集中研发（</a:t>
                      </a:r>
                      <a:r>
                        <a:rPr sz="1600" b="1" spc="35" dirty="0">
                          <a:solidFill>
                            <a:srgbClr val="272727"/>
                          </a:solidFill>
                          <a:latin typeface="Arial" panose="020B0604020202020204"/>
                          <a:cs typeface="Arial" panose="020B0604020202020204"/>
                        </a:rPr>
                        <a:t>3+7+16+19+23+34</a:t>
                      </a:r>
                      <a:r>
                        <a:rPr sz="1600" b="1" spc="35" dirty="0">
                          <a:solidFill>
                            <a:srgbClr val="272727"/>
                          </a:solidFill>
                          <a:latin typeface="Microsoft JhengHei" panose="020B0604030504040204" charset="-120"/>
                          <a:cs typeface="Microsoft JhengHei" panose="020B0604030504040204" charset="-120"/>
                        </a:rPr>
                        <a:t>）</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362585">
                        <a:lnSpc>
                          <a:spcPct val="100000"/>
                        </a:lnSpc>
                        <a:spcBef>
                          <a:spcPts val="925"/>
                        </a:spcBef>
                      </a:pPr>
                      <a:r>
                        <a:rPr sz="1600" spc="70" dirty="0">
                          <a:solidFill>
                            <a:srgbClr val="272727"/>
                          </a:solidFill>
                          <a:latin typeface="Tahoma" panose="020B0604030504040204"/>
                          <a:cs typeface="Tahoma" panose="020B0604030504040204"/>
                        </a:rPr>
                        <a:t>200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910"/>
                        </a:spcBef>
                      </a:pPr>
                      <a:r>
                        <a:rPr sz="1600" spc="5" dirty="0">
                          <a:solidFill>
                            <a:srgbClr val="272727"/>
                          </a:solidFill>
                          <a:latin typeface="Tahoma" panose="020B0604030504040204"/>
                          <a:cs typeface="Tahoma" panose="020B0604030504040204"/>
                        </a:rPr>
                        <a:t>20</a:t>
                      </a: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89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87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502920">
                <a:tc>
                  <a:txBody>
                    <a:bodyPr/>
                    <a:lstStyle/>
                    <a:p>
                      <a:pPr marR="5080" algn="ctr">
                        <a:lnSpc>
                          <a:spcPct val="100000"/>
                        </a:lnSpc>
                        <a:spcBef>
                          <a:spcPts val="700"/>
                        </a:spcBef>
                      </a:pPr>
                      <a:r>
                        <a:rPr sz="1600" b="1" spc="45" dirty="0">
                          <a:solidFill>
                            <a:srgbClr val="272727"/>
                          </a:solidFill>
                          <a:latin typeface="Arial" panose="020B0604020202020204"/>
                          <a:cs typeface="Arial" panose="020B0604020202020204"/>
                        </a:rPr>
                        <a:t>35</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ct val="100000"/>
                        </a:lnSpc>
                        <a:spcBef>
                          <a:spcPts val="700"/>
                        </a:spcBef>
                      </a:pPr>
                      <a:r>
                        <a:rPr sz="1600" b="1" spc="45" dirty="0">
                          <a:solidFill>
                            <a:srgbClr val="272727"/>
                          </a:solidFill>
                          <a:latin typeface="Microsoft JhengHei" panose="020B0604030504040204" charset="-120"/>
                          <a:cs typeface="Microsoft JhengHei" panose="020B0604030504040204" charset="-120"/>
                        </a:rPr>
                        <a:t>二、委托研发</a:t>
                      </a:r>
                      <a:r>
                        <a:rPr sz="1600" b="1" spc="45" dirty="0">
                          <a:solidFill>
                            <a:srgbClr val="272727"/>
                          </a:solidFill>
                          <a:latin typeface="Arial" panose="020B0604020202020204"/>
                          <a:cs typeface="Arial" panose="020B0604020202020204"/>
                        </a:rPr>
                        <a:t>(36+37+39)</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marL="335280">
                        <a:lnSpc>
                          <a:spcPct val="100000"/>
                        </a:lnSpc>
                        <a:spcBef>
                          <a:spcPts val="940"/>
                        </a:spcBef>
                      </a:pPr>
                      <a:r>
                        <a:rPr sz="1600" spc="70" dirty="0">
                          <a:solidFill>
                            <a:srgbClr val="272727"/>
                          </a:solidFill>
                          <a:latin typeface="Tahoma" panose="020B0604030504040204"/>
                          <a:cs typeface="Tahoma" panose="020B0604030504040204"/>
                        </a:rPr>
                        <a:t>800</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26365" algn="ctr">
                        <a:lnSpc>
                          <a:spcPct val="100000"/>
                        </a:lnSpc>
                        <a:spcBef>
                          <a:spcPts val="81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40030">
                        <a:lnSpc>
                          <a:spcPct val="100000"/>
                        </a:lnSpc>
                        <a:spcBef>
                          <a:spcPts val="890"/>
                        </a:spcBef>
                      </a:pPr>
                      <a:r>
                        <a:rPr sz="1600" spc="70" dirty="0">
                          <a:solidFill>
                            <a:srgbClr val="272727"/>
                          </a:solidFill>
                          <a:latin typeface="Tahoma" panose="020B0604030504040204"/>
                          <a:cs typeface="Tahoma" panose="020B0604030504040204"/>
                        </a:rPr>
                        <a:t>200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R="284480" algn="r">
                        <a:lnSpc>
                          <a:spcPct val="100000"/>
                        </a:lnSpc>
                        <a:spcBef>
                          <a:spcPts val="950"/>
                        </a:spcBef>
                      </a:pPr>
                      <a:r>
                        <a:rPr sz="1600" spc="114" dirty="0">
                          <a:solidFill>
                            <a:srgbClr val="272727"/>
                          </a:solidFill>
                          <a:latin typeface="Tahoma" panose="020B0604030504040204"/>
                          <a:cs typeface="Tahoma" panose="020B0604030504040204"/>
                        </a:rPr>
                        <a:t>60</a:t>
                      </a: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501650">
                <a:tc>
                  <a:txBody>
                    <a:bodyPr/>
                    <a:lstStyle/>
                    <a:p>
                      <a:pPr marR="5080" algn="ctr">
                        <a:lnSpc>
                          <a:spcPct val="100000"/>
                        </a:lnSpc>
                        <a:spcBef>
                          <a:spcPts val="700"/>
                        </a:spcBef>
                      </a:pPr>
                      <a:r>
                        <a:rPr sz="1600" b="1" spc="45" dirty="0">
                          <a:solidFill>
                            <a:srgbClr val="272727"/>
                          </a:solidFill>
                          <a:latin typeface="Arial" panose="020B0604020202020204"/>
                          <a:cs typeface="Arial" panose="020B0604020202020204"/>
                        </a:rPr>
                        <a:t>36</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495300">
                        <a:lnSpc>
                          <a:spcPct val="100000"/>
                        </a:lnSpc>
                        <a:spcBef>
                          <a:spcPts val="685"/>
                        </a:spcBef>
                      </a:pPr>
                      <a:r>
                        <a:rPr sz="1600" b="1" spc="5" dirty="0">
                          <a:solidFill>
                            <a:srgbClr val="272727"/>
                          </a:solidFill>
                          <a:latin typeface="Microsoft JhengHei" panose="020B0604030504040204" charset="-120"/>
                          <a:cs typeface="Microsoft JhengHei" panose="020B0604030504040204" charset="-120"/>
                        </a:rPr>
                        <a:t>（一）委托境内机构或个人进行研发活动所发生的费用</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marL="357505">
                        <a:lnSpc>
                          <a:spcPct val="100000"/>
                        </a:lnSpc>
                        <a:spcBef>
                          <a:spcPts val="935"/>
                        </a:spcBef>
                      </a:pPr>
                      <a:r>
                        <a:rPr sz="1600" spc="70" dirty="0">
                          <a:solidFill>
                            <a:srgbClr val="272727"/>
                          </a:solidFill>
                          <a:latin typeface="Tahoma" panose="020B0604030504040204"/>
                          <a:cs typeface="Tahoma" panose="020B0604030504040204"/>
                        </a:rPr>
                        <a:t>200</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26365" algn="ctr">
                        <a:lnSpc>
                          <a:spcPct val="100000"/>
                        </a:lnSpc>
                        <a:spcBef>
                          <a:spcPts val="76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38760">
                        <a:lnSpc>
                          <a:spcPct val="100000"/>
                        </a:lnSpc>
                        <a:spcBef>
                          <a:spcPts val="825"/>
                        </a:spcBef>
                      </a:pPr>
                      <a:r>
                        <a:rPr sz="1600" spc="70" dirty="0">
                          <a:solidFill>
                            <a:srgbClr val="272727"/>
                          </a:solidFill>
                          <a:latin typeface="Tahoma" panose="020B0604030504040204"/>
                          <a:cs typeface="Tahoma" panose="020B0604030504040204"/>
                        </a:rPr>
                        <a:t>200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90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81000">
                <a:tc>
                  <a:txBody>
                    <a:bodyPr/>
                    <a:lstStyle/>
                    <a:p>
                      <a:pPr marR="5080" algn="ctr">
                        <a:lnSpc>
                          <a:spcPct val="100000"/>
                        </a:lnSpc>
                        <a:spcBef>
                          <a:spcPts val="230"/>
                        </a:spcBef>
                      </a:pPr>
                      <a:r>
                        <a:rPr sz="1600" b="1" spc="45" dirty="0">
                          <a:solidFill>
                            <a:srgbClr val="272727"/>
                          </a:solidFill>
                          <a:latin typeface="Arial" panose="020B0604020202020204"/>
                          <a:cs typeface="Arial" panose="020B0604020202020204"/>
                        </a:rPr>
                        <a:t>37</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95275">
                        <a:lnSpc>
                          <a:spcPct val="100000"/>
                        </a:lnSpc>
                        <a:spcBef>
                          <a:spcPts val="215"/>
                        </a:spcBef>
                      </a:pPr>
                      <a:r>
                        <a:rPr sz="1600" b="1" dirty="0">
                          <a:solidFill>
                            <a:srgbClr val="272727"/>
                          </a:solidFill>
                          <a:latin typeface="Microsoft JhengHei" panose="020B0604030504040204" charset="-120"/>
                          <a:cs typeface="Microsoft JhengHei" panose="020B0604030504040204" charset="-120"/>
                        </a:rPr>
                        <a:t>（二）委托境外机构进行研发活动发生的费用</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marL="362585">
                        <a:lnSpc>
                          <a:spcPct val="100000"/>
                        </a:lnSpc>
                        <a:spcBef>
                          <a:spcPts val="210"/>
                        </a:spcBef>
                      </a:pPr>
                      <a:r>
                        <a:rPr sz="1600" spc="70" dirty="0">
                          <a:solidFill>
                            <a:srgbClr val="272727"/>
                          </a:solidFill>
                          <a:latin typeface="Tahoma" panose="020B0604030504040204"/>
                          <a:cs typeface="Tahoma" panose="020B0604030504040204"/>
                        </a:rPr>
                        <a:t>400</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51765" algn="ctr">
                        <a:lnSpc>
                          <a:spcPct val="100000"/>
                        </a:lnSpc>
                        <a:spcBef>
                          <a:spcPts val="31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21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R="283210" algn="r">
                        <a:lnSpc>
                          <a:spcPct val="100000"/>
                        </a:lnSpc>
                        <a:spcBef>
                          <a:spcPts val="270"/>
                        </a:spcBef>
                      </a:pPr>
                      <a:r>
                        <a:rPr sz="1600" spc="114" dirty="0">
                          <a:solidFill>
                            <a:srgbClr val="272727"/>
                          </a:solidFill>
                          <a:latin typeface="Tahoma" panose="020B0604030504040204"/>
                          <a:cs typeface="Tahoma" panose="020B0604030504040204"/>
                        </a:rPr>
                        <a:t>40</a:t>
                      </a: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549275">
                <a:tc>
                  <a:txBody>
                    <a:bodyPr/>
                    <a:lstStyle/>
                    <a:p>
                      <a:pPr marR="5080" algn="ctr">
                        <a:lnSpc>
                          <a:spcPct val="100000"/>
                        </a:lnSpc>
                        <a:spcBef>
                          <a:spcPts val="890"/>
                        </a:spcBef>
                      </a:pPr>
                      <a:r>
                        <a:rPr sz="1600" b="1" spc="45" dirty="0">
                          <a:solidFill>
                            <a:srgbClr val="272727"/>
                          </a:solidFill>
                          <a:latin typeface="Arial" panose="020B0604020202020204"/>
                          <a:cs typeface="Arial" panose="020B0604020202020204"/>
                        </a:rPr>
                        <a:t>38</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353060">
                        <a:lnSpc>
                          <a:spcPct val="100000"/>
                        </a:lnSpc>
                        <a:spcBef>
                          <a:spcPts val="875"/>
                        </a:spcBef>
                      </a:pPr>
                      <a:r>
                        <a:rPr sz="1600" b="1" spc="5" dirty="0">
                          <a:solidFill>
                            <a:srgbClr val="272727"/>
                          </a:solidFill>
                          <a:latin typeface="Microsoft JhengHei" panose="020B0604030504040204" charset="-120"/>
                          <a:cs typeface="Microsoft JhengHei" panose="020B0604030504040204" charset="-120"/>
                        </a:rPr>
                        <a:t>其中：允许加计扣除的委托境外机构进行研发活动发生的费用</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marL="334645">
                        <a:lnSpc>
                          <a:spcPct val="100000"/>
                        </a:lnSpc>
                        <a:spcBef>
                          <a:spcPts val="1005"/>
                        </a:spcBef>
                      </a:pPr>
                      <a:r>
                        <a:rPr sz="1600" spc="70" dirty="0">
                          <a:solidFill>
                            <a:srgbClr val="272727"/>
                          </a:solidFill>
                          <a:latin typeface="Tahoma" panose="020B0604030504040204"/>
                          <a:cs typeface="Tahoma" panose="020B0604030504040204"/>
                        </a:rPr>
                        <a:t>240</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26365" algn="ctr">
                        <a:lnSpc>
                          <a:spcPct val="100000"/>
                        </a:lnSpc>
                        <a:spcBef>
                          <a:spcPts val="93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60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R="260985" algn="r">
                        <a:lnSpc>
                          <a:spcPct val="100000"/>
                        </a:lnSpc>
                        <a:spcBef>
                          <a:spcPts val="790"/>
                        </a:spcBef>
                      </a:pPr>
                      <a:r>
                        <a:rPr sz="1600" spc="114" dirty="0">
                          <a:solidFill>
                            <a:srgbClr val="272727"/>
                          </a:solidFill>
                          <a:latin typeface="Tahoma" panose="020B0604030504040204"/>
                          <a:cs typeface="Tahoma" panose="020B0604030504040204"/>
                        </a:rPr>
                        <a:t>24</a:t>
                      </a: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82270">
                <a:tc>
                  <a:txBody>
                    <a:bodyPr/>
                    <a:lstStyle/>
                    <a:p>
                      <a:pPr marR="5080" algn="ctr">
                        <a:lnSpc>
                          <a:spcPct val="100000"/>
                        </a:lnSpc>
                        <a:spcBef>
                          <a:spcPts val="235"/>
                        </a:spcBef>
                      </a:pPr>
                      <a:r>
                        <a:rPr sz="1600" b="1" spc="45" dirty="0">
                          <a:solidFill>
                            <a:srgbClr val="272727"/>
                          </a:solidFill>
                          <a:latin typeface="Arial" panose="020B0604020202020204"/>
                          <a:cs typeface="Arial" panose="020B0604020202020204"/>
                        </a:rPr>
                        <a:t>39</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95275">
                        <a:lnSpc>
                          <a:spcPct val="100000"/>
                        </a:lnSpc>
                        <a:spcBef>
                          <a:spcPts val="215"/>
                        </a:spcBef>
                      </a:pPr>
                      <a:r>
                        <a:rPr sz="1600" b="1" spc="5" dirty="0">
                          <a:solidFill>
                            <a:srgbClr val="272727"/>
                          </a:solidFill>
                          <a:latin typeface="Microsoft JhengHei" panose="020B0604030504040204" charset="-120"/>
                          <a:cs typeface="Microsoft JhengHei" panose="020B0604030504040204" charset="-120"/>
                        </a:rPr>
                        <a:t>（三）委托境外个人进行研发活动发生的费用</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marL="375285">
                        <a:lnSpc>
                          <a:spcPct val="100000"/>
                        </a:lnSpc>
                        <a:spcBef>
                          <a:spcPts val="560"/>
                        </a:spcBef>
                      </a:pPr>
                      <a:r>
                        <a:rPr sz="1600" spc="70" dirty="0">
                          <a:solidFill>
                            <a:srgbClr val="272727"/>
                          </a:solidFill>
                          <a:latin typeface="Tahoma" panose="020B0604030504040204"/>
                          <a:cs typeface="Tahoma" panose="020B0604030504040204"/>
                        </a:rPr>
                        <a:t>200</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26365" algn="ctr">
                        <a:lnSpc>
                          <a:spcPct val="100000"/>
                        </a:lnSpc>
                        <a:spcBef>
                          <a:spcPts val="56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58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R="264160" algn="r">
                        <a:lnSpc>
                          <a:spcPct val="100000"/>
                        </a:lnSpc>
                        <a:spcBef>
                          <a:spcPts val="500"/>
                        </a:spcBef>
                      </a:pPr>
                      <a:r>
                        <a:rPr sz="1600" spc="114" dirty="0">
                          <a:solidFill>
                            <a:srgbClr val="272727"/>
                          </a:solidFill>
                          <a:latin typeface="Tahoma" panose="020B0604030504040204"/>
                          <a:cs typeface="Tahoma" panose="020B0604030504040204"/>
                        </a:rPr>
                        <a:t>20</a:t>
                      </a: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549275">
                <a:tc>
                  <a:txBody>
                    <a:bodyPr/>
                    <a:lstStyle/>
                    <a:p>
                      <a:pPr marR="5080" algn="ctr">
                        <a:lnSpc>
                          <a:spcPct val="100000"/>
                        </a:lnSpc>
                        <a:spcBef>
                          <a:spcPts val="895"/>
                        </a:spcBef>
                      </a:pPr>
                      <a:r>
                        <a:rPr sz="1600" b="1" spc="45" dirty="0">
                          <a:solidFill>
                            <a:srgbClr val="272727"/>
                          </a:solidFill>
                          <a:latin typeface="Arial" panose="020B0604020202020204"/>
                          <a:cs typeface="Arial" panose="020B0604020202020204"/>
                        </a:rPr>
                        <a:t>40</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ts val="1855"/>
                        </a:lnSpc>
                      </a:pPr>
                      <a:r>
                        <a:rPr sz="1600" b="1" spc="40" dirty="0">
                          <a:solidFill>
                            <a:srgbClr val="272727"/>
                          </a:solidFill>
                          <a:latin typeface="Microsoft JhengHei" panose="020B0604030504040204" charset="-120"/>
                          <a:cs typeface="Microsoft JhengHei" panose="020B0604030504040204" charset="-120"/>
                        </a:rPr>
                        <a:t>三、年度研发费用小计</a:t>
                      </a:r>
                      <a:r>
                        <a:rPr sz="1600" b="1" spc="40" dirty="0">
                          <a:solidFill>
                            <a:srgbClr val="272727"/>
                          </a:solidFill>
                          <a:latin typeface="Arial" panose="020B0604020202020204"/>
                          <a:cs typeface="Arial" panose="020B0604020202020204"/>
                        </a:rPr>
                        <a:t>(2+36*80%+38)</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000000"/>
                      </a:solidFill>
                      <a:prstDash val="solid"/>
                    </a:lnR>
                    <a:lnT w="12700">
                      <a:solidFill>
                        <a:srgbClr val="272727"/>
                      </a:solidFill>
                      <a:prstDash val="solid"/>
                    </a:lnT>
                    <a:lnB w="12700">
                      <a:solidFill>
                        <a:srgbClr val="272727"/>
                      </a:solidFill>
                      <a:prstDash val="solid"/>
                    </a:lnB>
                  </a:tcPr>
                </a:tc>
                <a:tc>
                  <a:txBody>
                    <a:bodyPr/>
                    <a:lstStyle/>
                    <a:p>
                      <a:pPr marL="375285">
                        <a:lnSpc>
                          <a:spcPct val="100000"/>
                        </a:lnSpc>
                        <a:spcBef>
                          <a:spcPts val="1195"/>
                        </a:spcBef>
                      </a:pPr>
                      <a:r>
                        <a:rPr sz="1600" spc="70" dirty="0">
                          <a:solidFill>
                            <a:srgbClr val="272727"/>
                          </a:solidFill>
                          <a:latin typeface="Tahoma" panose="020B0604030504040204"/>
                          <a:cs typeface="Tahoma" panose="020B0604030504040204"/>
                        </a:rPr>
                        <a:t>600</a:t>
                      </a:r>
                      <a:endParaRPr sz="1600">
                        <a:latin typeface="Tahoma" panose="020B0604030504040204"/>
                        <a:cs typeface="Tahoma" panose="020B0604030504040204"/>
                      </a:endParaRPr>
                    </a:p>
                  </a:txBody>
                  <a:tcPr marL="0" marR="0" marT="0" marB="0">
                    <a:lnL w="12700">
                      <a:solidFill>
                        <a:srgbClr val="000000"/>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r">
                        <a:lnSpc>
                          <a:spcPct val="100000"/>
                        </a:lnSpc>
                        <a:spcBef>
                          <a:spcPts val="940"/>
                        </a:spcBef>
                      </a:pPr>
                      <a:r>
                        <a:rPr sz="1600" spc="5" dirty="0">
                          <a:solidFill>
                            <a:srgbClr val="272727"/>
                          </a:solidFill>
                          <a:latin typeface="Tahoma" panose="020B0604030504040204"/>
                          <a:cs typeface="Tahoma" panose="020B0604030504040204"/>
                        </a:rPr>
                        <a:t>20</a:t>
                      </a: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94005">
                        <a:lnSpc>
                          <a:spcPct val="100000"/>
                        </a:lnSpc>
                        <a:spcBef>
                          <a:spcPts val="1050"/>
                        </a:spcBef>
                      </a:pPr>
                      <a:r>
                        <a:rPr sz="1600" spc="70" dirty="0">
                          <a:solidFill>
                            <a:srgbClr val="272727"/>
                          </a:solidFill>
                          <a:latin typeface="Tahoma" panose="020B0604030504040204"/>
                          <a:cs typeface="Tahoma" panose="020B0604030504040204"/>
                        </a:rPr>
                        <a:t>160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50165" algn="ctr">
                        <a:lnSpc>
                          <a:spcPct val="100000"/>
                        </a:lnSpc>
                        <a:spcBef>
                          <a:spcPts val="102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22647" y="252984"/>
            <a:ext cx="7769352" cy="48310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249936"/>
            <a:ext cx="478790" cy="489584"/>
          </a:xfrm>
          <a:custGeom>
            <a:avLst/>
            <a:gdLst/>
            <a:ahLst/>
            <a:cxnLst/>
            <a:rect l="l" t="t" r="r" b="b"/>
            <a:pathLst>
              <a:path w="478790" h="489584">
                <a:moveTo>
                  <a:pt x="454431" y="489204"/>
                </a:moveTo>
                <a:lnTo>
                  <a:pt x="24104" y="489204"/>
                </a:lnTo>
                <a:lnTo>
                  <a:pt x="14719" y="487311"/>
                </a:lnTo>
                <a:lnTo>
                  <a:pt x="7061" y="482142"/>
                </a:lnTo>
                <a:lnTo>
                  <a:pt x="1892" y="474472"/>
                </a:lnTo>
                <a:lnTo>
                  <a:pt x="0" y="465074"/>
                </a:lnTo>
                <a:lnTo>
                  <a:pt x="0" y="24130"/>
                </a:lnTo>
                <a:lnTo>
                  <a:pt x="1892" y="14732"/>
                </a:lnTo>
                <a:lnTo>
                  <a:pt x="7061" y="7061"/>
                </a:lnTo>
                <a:lnTo>
                  <a:pt x="14719" y="1892"/>
                </a:lnTo>
                <a:lnTo>
                  <a:pt x="24104" y="0"/>
                </a:lnTo>
                <a:lnTo>
                  <a:pt x="454431" y="0"/>
                </a:lnTo>
                <a:lnTo>
                  <a:pt x="463816" y="1892"/>
                </a:lnTo>
                <a:lnTo>
                  <a:pt x="471474" y="7061"/>
                </a:lnTo>
                <a:lnTo>
                  <a:pt x="476643" y="14732"/>
                </a:lnTo>
                <a:lnTo>
                  <a:pt x="478536" y="24130"/>
                </a:lnTo>
                <a:lnTo>
                  <a:pt x="478536" y="465074"/>
                </a:lnTo>
                <a:lnTo>
                  <a:pt x="476643" y="474472"/>
                </a:lnTo>
                <a:lnTo>
                  <a:pt x="471474" y="482142"/>
                </a:lnTo>
                <a:lnTo>
                  <a:pt x="463816" y="487311"/>
                </a:lnTo>
                <a:lnTo>
                  <a:pt x="454431" y="489204"/>
                </a:lnTo>
                <a:close/>
              </a:path>
            </a:pathLst>
          </a:custGeom>
          <a:solidFill>
            <a:srgbClr val="626262"/>
          </a:solidFill>
        </p:spPr>
        <p:txBody>
          <a:bodyPr wrap="square" lIns="0" tIns="0" rIns="0" bIns="0" rtlCol="0"/>
          <a:lstStyle/>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调整及填报情况详</a:t>
            </a:r>
            <a:r>
              <a:rPr spc="5" dirty="0"/>
              <a:t>解</a:t>
            </a:r>
            <a:endParaRPr spc="5" dirty="0"/>
          </a:p>
        </p:txBody>
      </p:sp>
      <p:sp>
        <p:nvSpPr>
          <p:cNvPr id="5" name="object 5"/>
          <p:cNvSpPr txBox="1"/>
          <p:nvPr/>
        </p:nvSpPr>
        <p:spPr>
          <a:xfrm>
            <a:off x="4667250" y="295528"/>
            <a:ext cx="4330700" cy="315595"/>
          </a:xfrm>
          <a:prstGeom prst="rect">
            <a:avLst/>
          </a:prstGeom>
        </p:spPr>
        <p:txBody>
          <a:bodyPr vert="horz" wrap="square" lIns="0" tIns="0" rIns="0" bIns="0" rtlCol="0">
            <a:spAutoFit/>
          </a:bodyPr>
          <a:lstStyle/>
          <a:p>
            <a:pPr marL="12700">
              <a:lnSpc>
                <a:spcPct val="100000"/>
              </a:lnSpc>
            </a:pPr>
            <a:r>
              <a:rPr sz="2000" spc="-10" dirty="0">
                <a:solidFill>
                  <a:srgbClr val="FFFFFF"/>
                </a:solidFill>
                <a:latin typeface="Arial Unicode MS" panose="020B0604020202020204" charset="-122"/>
                <a:cs typeface="Arial Unicode MS" panose="020B0604020202020204" charset="-122"/>
              </a:rPr>
              <a:t>研发费用加计扣除优惠明细表</a:t>
            </a:r>
            <a:r>
              <a:rPr sz="2000" spc="-10" dirty="0">
                <a:solidFill>
                  <a:srgbClr val="FFFFFF"/>
                </a:solidFill>
                <a:latin typeface="Arial" panose="020B0604020202020204"/>
                <a:cs typeface="Arial" panose="020B0604020202020204"/>
              </a:rPr>
              <a:t>A107012</a:t>
            </a:r>
            <a:endParaRPr sz="2000">
              <a:latin typeface="Arial" panose="020B0604020202020204"/>
              <a:cs typeface="Arial" panose="020B0604020202020204"/>
            </a:endParaRPr>
          </a:p>
        </p:txBody>
      </p:sp>
      <p:sp>
        <p:nvSpPr>
          <p:cNvPr id="6" name="object 6"/>
          <p:cNvSpPr txBox="1"/>
          <p:nvPr/>
        </p:nvSpPr>
        <p:spPr>
          <a:xfrm>
            <a:off x="9906000" y="1083563"/>
            <a:ext cx="1827530" cy="585470"/>
          </a:xfrm>
          <a:prstGeom prst="rect">
            <a:avLst/>
          </a:prstGeom>
          <a:solidFill>
            <a:srgbClr val="FFFF00"/>
          </a:solidFill>
        </p:spPr>
        <p:txBody>
          <a:bodyPr vert="horz" wrap="square" lIns="0" tIns="0" rIns="0" bIns="0" rtlCol="0">
            <a:spAutoFit/>
          </a:bodyPr>
          <a:lstStyle/>
          <a:p>
            <a:pPr marL="92075">
              <a:lnSpc>
                <a:spcPts val="3530"/>
              </a:lnSpc>
            </a:pPr>
            <a:r>
              <a:rPr sz="3200" b="1" spc="5" dirty="0">
                <a:solidFill>
                  <a:srgbClr val="FF0000"/>
                </a:solidFill>
                <a:latin typeface="Microsoft JhengHei" panose="020B0604030504040204" charset="-120"/>
                <a:cs typeface="Microsoft JhengHei" panose="020B0604030504040204" charset="-120"/>
              </a:rPr>
              <a:t>填报解析</a:t>
            </a:r>
            <a:endParaRPr sz="3200">
              <a:latin typeface="Microsoft JhengHei" panose="020B0604030504040204" charset="-120"/>
              <a:cs typeface="Microsoft JhengHei" panose="020B0604030504040204" charset="-120"/>
            </a:endParaRPr>
          </a:p>
        </p:txBody>
      </p:sp>
      <p:graphicFrame>
        <p:nvGraphicFramePr>
          <p:cNvPr id="7" name="object 7"/>
          <p:cNvGraphicFramePr>
            <a:graphicFrameLocks noGrp="1"/>
          </p:cNvGraphicFramePr>
          <p:nvPr/>
        </p:nvGraphicFramePr>
        <p:xfrm>
          <a:off x="1373250" y="1697101"/>
          <a:ext cx="9375775" cy="4406900"/>
        </p:xfrm>
        <a:graphic>
          <a:graphicData uri="http://schemas.openxmlformats.org/drawingml/2006/table">
            <a:tbl>
              <a:tblPr firstRow="1" bandRow="1">
                <a:tableStyleId>{2D5ABB26-0587-4C30-8999-92F81FD0307C}</a:tableStyleId>
              </a:tblPr>
              <a:tblGrid>
                <a:gridCol w="457200"/>
                <a:gridCol w="7800975"/>
                <a:gridCol w="1098550"/>
              </a:tblGrid>
              <a:tr h="299720">
                <a:tc>
                  <a:txBody>
                    <a:bodyPr/>
                    <a:lstStyle/>
                    <a:p>
                      <a:pPr marR="5080" algn="ctr">
                        <a:lnSpc>
                          <a:spcPts val="1825"/>
                        </a:lnSpc>
                      </a:pPr>
                      <a:r>
                        <a:rPr sz="1600" b="1" spc="45" dirty="0">
                          <a:solidFill>
                            <a:srgbClr val="272727"/>
                          </a:solidFill>
                          <a:latin typeface="Arial" panose="020B0604020202020204"/>
                          <a:cs typeface="Arial" panose="020B0604020202020204"/>
                        </a:rPr>
                        <a:t>40</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ts val="1825"/>
                        </a:lnSpc>
                      </a:pPr>
                      <a:r>
                        <a:rPr sz="1600" b="1" spc="40" dirty="0">
                          <a:solidFill>
                            <a:srgbClr val="272727"/>
                          </a:solidFill>
                          <a:latin typeface="Microsoft JhengHei" panose="020B0604030504040204" charset="-120"/>
                          <a:cs typeface="Microsoft JhengHei" panose="020B0604030504040204" charset="-120"/>
                        </a:rPr>
                        <a:t>三、年度研发费用小计</a:t>
                      </a:r>
                      <a:r>
                        <a:rPr sz="1600" b="1" spc="40" dirty="0">
                          <a:solidFill>
                            <a:srgbClr val="272727"/>
                          </a:solidFill>
                          <a:latin typeface="Arial" panose="020B0604020202020204"/>
                          <a:cs typeface="Arial" panose="020B0604020202020204"/>
                        </a:rPr>
                        <a:t>(2+36*80%+38)</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8575" algn="ctr">
                        <a:lnSpc>
                          <a:spcPct val="100000"/>
                        </a:lnSpc>
                        <a:spcBef>
                          <a:spcPts val="150"/>
                        </a:spcBef>
                      </a:pPr>
                      <a:r>
                        <a:rPr sz="1600" spc="70" dirty="0">
                          <a:solidFill>
                            <a:srgbClr val="272727"/>
                          </a:solidFill>
                          <a:latin typeface="Tahoma" panose="020B0604030504040204"/>
                          <a:cs typeface="Tahoma" panose="020B0604030504040204"/>
                        </a:rPr>
                        <a:t>600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00354">
                <a:tc>
                  <a:txBody>
                    <a:bodyPr/>
                    <a:lstStyle/>
                    <a:p>
                      <a:pPr marR="5080" algn="ctr">
                        <a:lnSpc>
                          <a:spcPts val="1825"/>
                        </a:lnSpc>
                      </a:pPr>
                      <a:r>
                        <a:rPr sz="1600" b="1" spc="45" dirty="0">
                          <a:solidFill>
                            <a:srgbClr val="272727"/>
                          </a:solidFill>
                          <a:latin typeface="Arial" panose="020B0604020202020204"/>
                          <a:cs typeface="Arial" panose="020B0604020202020204"/>
                        </a:rPr>
                        <a:t>41</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495300">
                        <a:lnSpc>
                          <a:spcPts val="1810"/>
                        </a:lnSpc>
                      </a:pPr>
                      <a:r>
                        <a:rPr sz="1600" b="1" dirty="0">
                          <a:solidFill>
                            <a:srgbClr val="272727"/>
                          </a:solidFill>
                          <a:latin typeface="Microsoft JhengHei" panose="020B0604030504040204" charset="-120"/>
                          <a:cs typeface="Microsoft JhengHei" panose="020B0604030504040204" charset="-120"/>
                        </a:rPr>
                        <a:t>（一）本年费用化金额</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2065" algn="ctr">
                        <a:lnSpc>
                          <a:spcPct val="100000"/>
                        </a:lnSpc>
                        <a:spcBef>
                          <a:spcPts val="165"/>
                        </a:spcBef>
                      </a:pPr>
                      <a:r>
                        <a:rPr sz="1600" spc="70" dirty="0">
                          <a:solidFill>
                            <a:srgbClr val="272727"/>
                          </a:solidFill>
                          <a:latin typeface="Tahoma" panose="020B0604030504040204"/>
                          <a:cs typeface="Tahoma" panose="020B0604030504040204"/>
                        </a:rPr>
                        <a:t>600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298450">
                <a:tc>
                  <a:txBody>
                    <a:bodyPr/>
                    <a:lstStyle/>
                    <a:p>
                      <a:pPr marR="5080" algn="ctr">
                        <a:lnSpc>
                          <a:spcPts val="1820"/>
                        </a:lnSpc>
                      </a:pPr>
                      <a:r>
                        <a:rPr sz="1600" b="1" spc="45" dirty="0">
                          <a:solidFill>
                            <a:srgbClr val="272727"/>
                          </a:solidFill>
                          <a:latin typeface="Arial" panose="020B0604020202020204"/>
                          <a:cs typeface="Arial" panose="020B0604020202020204"/>
                        </a:rPr>
                        <a:t>42</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495300">
                        <a:lnSpc>
                          <a:spcPts val="1805"/>
                        </a:lnSpc>
                      </a:pPr>
                      <a:r>
                        <a:rPr sz="1600" b="1" dirty="0">
                          <a:solidFill>
                            <a:srgbClr val="272727"/>
                          </a:solidFill>
                          <a:latin typeface="Microsoft JhengHei" panose="020B0604030504040204" charset="-120"/>
                          <a:cs typeface="Microsoft JhengHei" panose="020B0604030504040204" charset="-120"/>
                        </a:rPr>
                        <a:t>（二）本年资本化金额</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3335" algn="ctr">
                        <a:lnSpc>
                          <a:spcPct val="100000"/>
                        </a:lnSpc>
                        <a:spcBef>
                          <a:spcPts val="160"/>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299720">
                <a:tc>
                  <a:txBody>
                    <a:bodyPr/>
                    <a:lstStyle/>
                    <a:p>
                      <a:pPr marR="5080" algn="ctr">
                        <a:lnSpc>
                          <a:spcPts val="1825"/>
                        </a:lnSpc>
                      </a:pPr>
                      <a:r>
                        <a:rPr sz="1600" b="1" spc="45" dirty="0">
                          <a:solidFill>
                            <a:srgbClr val="272727"/>
                          </a:solidFill>
                          <a:latin typeface="Arial" panose="020B0604020202020204"/>
                          <a:cs typeface="Arial" panose="020B0604020202020204"/>
                        </a:rPr>
                        <a:t>43</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ts val="1810"/>
                        </a:lnSpc>
                      </a:pPr>
                      <a:r>
                        <a:rPr sz="1600" b="1" dirty="0">
                          <a:solidFill>
                            <a:srgbClr val="272727"/>
                          </a:solidFill>
                          <a:latin typeface="Microsoft JhengHei" panose="020B0604030504040204" charset="-120"/>
                          <a:cs typeface="Microsoft JhengHei" panose="020B0604030504040204" charset="-120"/>
                        </a:rPr>
                        <a:t>四、本年形成无形资产摊销额</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6035" algn="ctr">
                        <a:lnSpc>
                          <a:spcPct val="100000"/>
                        </a:lnSpc>
                        <a:spcBef>
                          <a:spcPts val="16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00354">
                <a:tc>
                  <a:txBody>
                    <a:bodyPr/>
                    <a:lstStyle/>
                    <a:p>
                      <a:pPr marR="5080" algn="ctr">
                        <a:lnSpc>
                          <a:spcPts val="1825"/>
                        </a:lnSpc>
                      </a:pPr>
                      <a:r>
                        <a:rPr sz="1600" b="1" spc="45" dirty="0">
                          <a:solidFill>
                            <a:srgbClr val="272727"/>
                          </a:solidFill>
                          <a:latin typeface="Arial" panose="020B0604020202020204"/>
                          <a:cs typeface="Arial" panose="020B0604020202020204"/>
                        </a:rPr>
                        <a:t>44</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ts val="1810"/>
                        </a:lnSpc>
                      </a:pPr>
                      <a:r>
                        <a:rPr sz="1600" b="1" spc="5" dirty="0">
                          <a:solidFill>
                            <a:srgbClr val="272727"/>
                          </a:solidFill>
                          <a:latin typeface="Microsoft JhengHei" panose="020B0604030504040204" charset="-120"/>
                          <a:cs typeface="Microsoft JhengHei" panose="020B0604030504040204" charset="-120"/>
                        </a:rPr>
                        <a:t>五、以前年度形成无形资产本年摊销额</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3335" algn="ctr">
                        <a:lnSpc>
                          <a:spcPct val="100000"/>
                        </a:lnSpc>
                        <a:spcBef>
                          <a:spcPts val="16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299720">
                <a:tc>
                  <a:txBody>
                    <a:bodyPr/>
                    <a:lstStyle/>
                    <a:p>
                      <a:pPr marR="5080" algn="ctr">
                        <a:lnSpc>
                          <a:spcPts val="1825"/>
                        </a:lnSpc>
                      </a:pPr>
                      <a:r>
                        <a:rPr sz="1600" b="1" spc="45" dirty="0">
                          <a:solidFill>
                            <a:srgbClr val="272727"/>
                          </a:solidFill>
                          <a:latin typeface="Arial" panose="020B0604020202020204"/>
                          <a:cs typeface="Arial" panose="020B0604020202020204"/>
                        </a:rPr>
                        <a:t>45</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ts val="1825"/>
                        </a:lnSpc>
                      </a:pPr>
                      <a:r>
                        <a:rPr sz="1600" b="1" spc="25" dirty="0">
                          <a:solidFill>
                            <a:srgbClr val="272727"/>
                          </a:solidFill>
                          <a:latin typeface="Microsoft JhengHei" panose="020B0604030504040204" charset="-120"/>
                          <a:cs typeface="Microsoft JhengHei" panose="020B0604030504040204" charset="-120"/>
                        </a:rPr>
                        <a:t>六、允许扣除的研发费用合计（</a:t>
                      </a:r>
                      <a:r>
                        <a:rPr sz="1600" b="1" spc="25" dirty="0">
                          <a:solidFill>
                            <a:srgbClr val="272727"/>
                          </a:solidFill>
                          <a:latin typeface="Arial" panose="020B0604020202020204"/>
                          <a:cs typeface="Arial" panose="020B0604020202020204"/>
                        </a:rPr>
                        <a:t>41+43+44</a:t>
                      </a:r>
                      <a:r>
                        <a:rPr sz="1600" b="1" spc="25" dirty="0">
                          <a:solidFill>
                            <a:srgbClr val="272727"/>
                          </a:solidFill>
                          <a:latin typeface="Microsoft JhengHei" panose="020B0604030504040204" charset="-120"/>
                          <a:cs typeface="Microsoft JhengHei" panose="020B0604030504040204" charset="-120"/>
                        </a:rPr>
                        <a:t>）</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2065" algn="ctr">
                        <a:lnSpc>
                          <a:spcPct val="100000"/>
                        </a:lnSpc>
                        <a:spcBef>
                          <a:spcPts val="165"/>
                        </a:spcBef>
                      </a:pPr>
                      <a:r>
                        <a:rPr sz="1600" spc="70" dirty="0">
                          <a:solidFill>
                            <a:srgbClr val="272727"/>
                          </a:solidFill>
                          <a:latin typeface="Tahoma" panose="020B0604030504040204"/>
                          <a:cs typeface="Tahoma" panose="020B0604030504040204"/>
                        </a:rPr>
                        <a:t>600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00354">
                <a:tc>
                  <a:txBody>
                    <a:bodyPr/>
                    <a:lstStyle/>
                    <a:p>
                      <a:pPr marR="5080" algn="ctr">
                        <a:lnSpc>
                          <a:spcPts val="1825"/>
                        </a:lnSpc>
                      </a:pPr>
                      <a:r>
                        <a:rPr sz="1600" b="1" spc="45" dirty="0">
                          <a:solidFill>
                            <a:srgbClr val="272727"/>
                          </a:solidFill>
                          <a:latin typeface="Arial" panose="020B0604020202020204"/>
                          <a:cs typeface="Arial" panose="020B0604020202020204"/>
                        </a:rPr>
                        <a:t>46</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495300">
                        <a:lnSpc>
                          <a:spcPts val="1810"/>
                        </a:lnSpc>
                      </a:pPr>
                      <a:r>
                        <a:rPr sz="1600" b="1" spc="-5" dirty="0">
                          <a:solidFill>
                            <a:srgbClr val="272727"/>
                          </a:solidFill>
                          <a:latin typeface="Microsoft JhengHei" panose="020B0604030504040204" charset="-120"/>
                          <a:cs typeface="Microsoft JhengHei" panose="020B0604030504040204" charset="-120"/>
                        </a:rPr>
                        <a:t>减：特殊收入部分</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3335" algn="ctr">
                        <a:lnSpc>
                          <a:spcPct val="100000"/>
                        </a:lnSpc>
                        <a:spcBef>
                          <a:spcPts val="18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298450">
                <a:tc>
                  <a:txBody>
                    <a:bodyPr/>
                    <a:lstStyle/>
                    <a:p>
                      <a:pPr marR="5080" algn="ctr">
                        <a:lnSpc>
                          <a:spcPts val="1820"/>
                        </a:lnSpc>
                      </a:pPr>
                      <a:r>
                        <a:rPr sz="1600" b="1" spc="45" dirty="0">
                          <a:solidFill>
                            <a:srgbClr val="272727"/>
                          </a:solidFill>
                          <a:latin typeface="Arial" panose="020B0604020202020204"/>
                          <a:cs typeface="Arial" panose="020B0604020202020204"/>
                        </a:rPr>
                        <a:t>47</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ts val="1820"/>
                        </a:lnSpc>
                      </a:pPr>
                      <a:r>
                        <a:rPr sz="1600" b="1" spc="20" dirty="0">
                          <a:solidFill>
                            <a:srgbClr val="272727"/>
                          </a:solidFill>
                          <a:latin typeface="Microsoft JhengHei" panose="020B0604030504040204" charset="-120"/>
                          <a:cs typeface="Microsoft JhengHei" panose="020B0604030504040204" charset="-120"/>
                        </a:rPr>
                        <a:t>七、允许扣除的研发费用抵减特殊收入后的金额</a:t>
                      </a:r>
                      <a:r>
                        <a:rPr sz="1600" b="1" spc="20" dirty="0">
                          <a:solidFill>
                            <a:srgbClr val="272727"/>
                          </a:solidFill>
                          <a:latin typeface="Arial" panose="020B0604020202020204"/>
                          <a:cs typeface="Arial" panose="020B0604020202020204"/>
                        </a:rPr>
                        <a:t>(44-45)</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2065" algn="ctr">
                        <a:lnSpc>
                          <a:spcPct val="100000"/>
                        </a:lnSpc>
                        <a:spcBef>
                          <a:spcPts val="170"/>
                        </a:spcBef>
                      </a:pPr>
                      <a:r>
                        <a:rPr sz="1600" spc="70" dirty="0">
                          <a:solidFill>
                            <a:srgbClr val="272727"/>
                          </a:solidFill>
                          <a:latin typeface="Tahoma" panose="020B0604030504040204"/>
                          <a:cs typeface="Tahoma" panose="020B0604030504040204"/>
                        </a:rPr>
                        <a:t>600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299720">
                <a:tc>
                  <a:txBody>
                    <a:bodyPr/>
                    <a:lstStyle/>
                    <a:p>
                      <a:pPr marR="5080" algn="ctr">
                        <a:lnSpc>
                          <a:spcPts val="1825"/>
                        </a:lnSpc>
                      </a:pPr>
                      <a:r>
                        <a:rPr sz="1600" b="1" spc="45" dirty="0">
                          <a:solidFill>
                            <a:srgbClr val="272727"/>
                          </a:solidFill>
                          <a:latin typeface="Arial" panose="020B0604020202020204"/>
                          <a:cs typeface="Arial" panose="020B0604020202020204"/>
                        </a:rPr>
                        <a:t>48</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495300">
                        <a:lnSpc>
                          <a:spcPts val="1810"/>
                        </a:lnSpc>
                      </a:pPr>
                      <a:r>
                        <a:rPr sz="1600" b="1" dirty="0">
                          <a:solidFill>
                            <a:srgbClr val="272727"/>
                          </a:solidFill>
                          <a:latin typeface="Microsoft JhengHei" panose="020B0604030504040204" charset="-120"/>
                          <a:cs typeface="Microsoft JhengHei" panose="020B0604030504040204" charset="-120"/>
                        </a:rPr>
                        <a:t>减：当年销售研发活动直接形成产品（包括组成部分）对应的材料部分</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gn="ctr">
                        <a:lnSpc>
                          <a:spcPct val="100000"/>
                        </a:lnSpc>
                        <a:spcBef>
                          <a:spcPts val="195"/>
                        </a:spcBef>
                      </a:pPr>
                      <a:r>
                        <a:rPr sz="1600" spc="50" dirty="0">
                          <a:solidFill>
                            <a:srgbClr val="272727"/>
                          </a:solidFill>
                          <a:latin typeface="Tahoma" panose="020B0604030504040204"/>
                          <a:cs typeface="Tahoma" panose="020B0604030504040204"/>
                        </a:rPr>
                        <a:t>50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549275">
                <a:tc>
                  <a:txBody>
                    <a:bodyPr/>
                    <a:lstStyle/>
                    <a:p>
                      <a:pPr marR="5080" algn="ctr">
                        <a:lnSpc>
                          <a:spcPct val="100000"/>
                        </a:lnSpc>
                        <a:spcBef>
                          <a:spcPts val="890"/>
                        </a:spcBef>
                      </a:pPr>
                      <a:r>
                        <a:rPr sz="1600" b="1" spc="45" dirty="0">
                          <a:solidFill>
                            <a:srgbClr val="272727"/>
                          </a:solidFill>
                          <a:latin typeface="Arial" panose="020B0604020202020204"/>
                          <a:cs typeface="Arial" panose="020B0604020202020204"/>
                        </a:rPr>
                        <a:t>49</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495300">
                        <a:lnSpc>
                          <a:spcPts val="1730"/>
                        </a:lnSpc>
                      </a:pPr>
                      <a:r>
                        <a:rPr sz="1600" b="1" spc="15" dirty="0">
                          <a:solidFill>
                            <a:srgbClr val="272727"/>
                          </a:solidFill>
                          <a:latin typeface="Microsoft JhengHei" panose="020B0604030504040204" charset="-120"/>
                          <a:cs typeface="Microsoft JhengHei" panose="020B0604030504040204" charset="-120"/>
                        </a:rPr>
                        <a:t>减：以前年度销售研发活动直接形成产品（包括组成部分）对应材料部分结转金</a:t>
                      </a:r>
                      <a:endParaRPr sz="1600">
                        <a:latin typeface="Microsoft JhengHei" panose="020B0604030504040204" charset="-120"/>
                        <a:cs typeface="Microsoft JhengHei" panose="020B0604030504040204" charset="-120"/>
                      </a:endParaRPr>
                    </a:p>
                    <a:p>
                      <a:pPr marL="495300">
                        <a:lnSpc>
                          <a:spcPct val="100000"/>
                        </a:lnSpc>
                        <a:spcBef>
                          <a:spcPts val="80"/>
                        </a:spcBef>
                      </a:pPr>
                      <a:r>
                        <a:rPr sz="1600" b="1" dirty="0">
                          <a:solidFill>
                            <a:srgbClr val="272727"/>
                          </a:solidFill>
                          <a:latin typeface="Microsoft JhengHei" panose="020B0604030504040204" charset="-120"/>
                          <a:cs typeface="Microsoft JhengHei" panose="020B0604030504040204" charset="-120"/>
                        </a:rPr>
                        <a:t>额</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26035" algn="ctr">
                        <a:lnSpc>
                          <a:spcPct val="100000"/>
                        </a:lnSpc>
                        <a:spcBef>
                          <a:spcPts val="135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300354">
                <a:tc>
                  <a:txBody>
                    <a:bodyPr/>
                    <a:lstStyle/>
                    <a:p>
                      <a:pPr marR="5080" algn="ctr">
                        <a:lnSpc>
                          <a:spcPts val="1830"/>
                        </a:lnSpc>
                      </a:pPr>
                      <a:r>
                        <a:rPr sz="1600" b="1" spc="45" dirty="0">
                          <a:solidFill>
                            <a:srgbClr val="272727"/>
                          </a:solidFill>
                          <a:latin typeface="Arial" panose="020B0604020202020204"/>
                          <a:cs typeface="Arial" panose="020B0604020202020204"/>
                        </a:rPr>
                        <a:t>50</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ts val="1815"/>
                        </a:lnSpc>
                      </a:pPr>
                      <a:r>
                        <a:rPr sz="1600" b="1" dirty="0">
                          <a:solidFill>
                            <a:srgbClr val="272727"/>
                          </a:solidFill>
                          <a:latin typeface="Microsoft JhengHei" panose="020B0604030504040204" charset="-120"/>
                          <a:cs typeface="Microsoft JhengHei" panose="020B0604030504040204" charset="-120"/>
                        </a:rPr>
                        <a:t>八、加计扣除比例</a:t>
                      </a:r>
                      <a:endParaRPr sz="1600">
                        <a:latin typeface="Microsoft JhengHei" panose="020B0604030504040204" charset="-120"/>
                        <a:cs typeface="Microsoft JhengHei" panose="020B0604030504040204" charset="-120"/>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36195" algn="ctr">
                        <a:lnSpc>
                          <a:spcPct val="100000"/>
                        </a:lnSpc>
                        <a:spcBef>
                          <a:spcPts val="5"/>
                        </a:spcBef>
                      </a:pPr>
                      <a:r>
                        <a:rPr sz="1600" spc="25" dirty="0">
                          <a:solidFill>
                            <a:srgbClr val="272727"/>
                          </a:solidFill>
                          <a:latin typeface="Tahoma" panose="020B0604030504040204"/>
                          <a:cs typeface="Tahoma" panose="020B0604030504040204"/>
                        </a:rPr>
                        <a:t>75%</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298450">
                <a:tc>
                  <a:txBody>
                    <a:bodyPr/>
                    <a:lstStyle/>
                    <a:p>
                      <a:pPr marR="5080" algn="ctr">
                        <a:lnSpc>
                          <a:spcPts val="1825"/>
                        </a:lnSpc>
                      </a:pPr>
                      <a:r>
                        <a:rPr sz="1600" b="1" spc="45" dirty="0">
                          <a:solidFill>
                            <a:srgbClr val="272727"/>
                          </a:solidFill>
                          <a:latin typeface="Arial" panose="020B0604020202020204"/>
                          <a:cs typeface="Arial" panose="020B0604020202020204"/>
                        </a:rPr>
                        <a:t>51</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ts val="1890"/>
                        </a:lnSpc>
                      </a:pPr>
                      <a:r>
                        <a:rPr sz="1600" b="1" spc="45" dirty="0">
                          <a:solidFill>
                            <a:srgbClr val="272727"/>
                          </a:solidFill>
                          <a:latin typeface="Microsoft JhengHei" panose="020B0604030504040204" charset="-120"/>
                          <a:cs typeface="Microsoft JhengHei" panose="020B0604030504040204" charset="-120"/>
                        </a:rPr>
                        <a:t>九、本年研发费用加计扣除总额（</a:t>
                      </a:r>
                      <a:r>
                        <a:rPr sz="1600" b="1" spc="45" dirty="0">
                          <a:solidFill>
                            <a:srgbClr val="272727"/>
                          </a:solidFill>
                          <a:latin typeface="Arial" panose="020B0604020202020204"/>
                          <a:cs typeface="Arial" panose="020B0604020202020204"/>
                        </a:rPr>
                        <a:t>46-47-48</a:t>
                      </a:r>
                      <a:r>
                        <a:rPr sz="1600" b="1" spc="45" dirty="0">
                          <a:solidFill>
                            <a:srgbClr val="272727"/>
                          </a:solidFill>
                          <a:latin typeface="Microsoft JhengHei" panose="020B0604030504040204" charset="-120"/>
                          <a:cs typeface="Microsoft JhengHei" panose="020B0604030504040204" charset="-120"/>
                        </a:rPr>
                        <a:t>）</a:t>
                      </a:r>
                      <a:r>
                        <a:rPr sz="1600" b="1" spc="45" dirty="0">
                          <a:solidFill>
                            <a:srgbClr val="272727"/>
                          </a:solidFill>
                          <a:latin typeface="Century Gothic" panose="020B0502020202020204"/>
                          <a:cs typeface="Century Gothic" panose="020B0502020202020204"/>
                        </a:rPr>
                        <a:t>×</a:t>
                      </a:r>
                      <a:r>
                        <a:rPr sz="1600" b="1" spc="45" dirty="0">
                          <a:solidFill>
                            <a:srgbClr val="272727"/>
                          </a:solidFill>
                          <a:latin typeface="Arial" panose="020B0604020202020204"/>
                          <a:cs typeface="Arial" panose="020B0604020202020204"/>
                        </a:rPr>
                        <a:t>49</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15875" algn="ctr">
                        <a:lnSpc>
                          <a:spcPct val="100000"/>
                        </a:lnSpc>
                        <a:spcBef>
                          <a:spcPts val="100"/>
                        </a:spcBef>
                      </a:pPr>
                      <a:r>
                        <a:rPr sz="1600" spc="55" dirty="0">
                          <a:solidFill>
                            <a:srgbClr val="272727"/>
                          </a:solidFill>
                          <a:latin typeface="Tahoma" panose="020B0604030504040204"/>
                          <a:cs typeface="Tahoma" panose="020B0604030504040204"/>
                        </a:rPr>
                        <a:t>412.5</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r h="549275">
                <a:tc>
                  <a:txBody>
                    <a:bodyPr/>
                    <a:lstStyle/>
                    <a:p>
                      <a:pPr marR="5080" algn="ctr">
                        <a:lnSpc>
                          <a:spcPct val="100000"/>
                        </a:lnSpc>
                        <a:spcBef>
                          <a:spcPts val="895"/>
                        </a:spcBef>
                      </a:pPr>
                      <a:r>
                        <a:rPr sz="1600" b="1" spc="45" dirty="0">
                          <a:solidFill>
                            <a:srgbClr val="272727"/>
                          </a:solidFill>
                          <a:latin typeface="Arial" panose="020B0604020202020204"/>
                          <a:cs typeface="Arial" panose="020B0604020202020204"/>
                        </a:rPr>
                        <a:t>52</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a:lnSpc>
                          <a:spcPts val="1820"/>
                        </a:lnSpc>
                      </a:pPr>
                      <a:r>
                        <a:rPr sz="1600" b="1" dirty="0">
                          <a:solidFill>
                            <a:srgbClr val="272727"/>
                          </a:solidFill>
                          <a:latin typeface="Microsoft JhengHei" panose="020B0604030504040204" charset="-120"/>
                          <a:cs typeface="Microsoft JhengHei" panose="020B0604030504040204" charset="-120"/>
                        </a:rPr>
                        <a:t>十、销售研发活动直接形成产品（包括组成部分）对应材料部分结转以后年度扣减金额</a:t>
                      </a:r>
                      <a:endParaRPr sz="1600">
                        <a:latin typeface="Microsoft JhengHei" panose="020B0604030504040204" charset="-120"/>
                        <a:cs typeface="Microsoft JhengHei" panose="020B0604030504040204" charset="-120"/>
                      </a:endParaRPr>
                    </a:p>
                    <a:p>
                      <a:pPr>
                        <a:lnSpc>
                          <a:spcPct val="100000"/>
                        </a:lnSpc>
                        <a:spcBef>
                          <a:spcPts val="40"/>
                        </a:spcBef>
                      </a:pPr>
                      <a:r>
                        <a:rPr sz="1600" b="1" spc="40" dirty="0">
                          <a:solidFill>
                            <a:srgbClr val="272727"/>
                          </a:solidFill>
                          <a:latin typeface="Microsoft JhengHei" panose="020B0604030504040204" charset="-120"/>
                          <a:cs typeface="Microsoft JhengHei" panose="020B0604030504040204" charset="-120"/>
                        </a:rPr>
                        <a:t>（当</a:t>
                      </a:r>
                      <a:r>
                        <a:rPr sz="1600" b="1" spc="40" dirty="0">
                          <a:solidFill>
                            <a:srgbClr val="272727"/>
                          </a:solidFill>
                          <a:latin typeface="Arial" panose="020B0604020202020204"/>
                          <a:cs typeface="Arial" panose="020B0604020202020204"/>
                        </a:rPr>
                        <a:t>47</a:t>
                      </a:r>
                      <a:r>
                        <a:rPr sz="1600" b="1" spc="-275" dirty="0">
                          <a:solidFill>
                            <a:srgbClr val="272727"/>
                          </a:solidFill>
                          <a:latin typeface="Arial" panose="020B0604020202020204"/>
                          <a:cs typeface="Arial" panose="020B0604020202020204"/>
                        </a:rPr>
                        <a:t> </a:t>
                      </a:r>
                      <a:r>
                        <a:rPr sz="1600" b="1" spc="-5" dirty="0">
                          <a:solidFill>
                            <a:srgbClr val="272727"/>
                          </a:solidFill>
                          <a:latin typeface="Arial" panose="020B0604020202020204"/>
                          <a:cs typeface="Arial" panose="020B0604020202020204"/>
                        </a:rPr>
                        <a:t>-</a:t>
                      </a:r>
                      <a:r>
                        <a:rPr sz="1600" b="1" spc="-275" dirty="0">
                          <a:solidFill>
                            <a:srgbClr val="272727"/>
                          </a:solidFill>
                          <a:latin typeface="Arial" panose="020B0604020202020204"/>
                          <a:cs typeface="Arial" panose="020B0604020202020204"/>
                        </a:rPr>
                        <a:t> </a:t>
                      </a:r>
                      <a:r>
                        <a:rPr sz="1600" b="1" spc="80" dirty="0">
                          <a:solidFill>
                            <a:srgbClr val="272727"/>
                          </a:solidFill>
                          <a:latin typeface="Arial" panose="020B0604020202020204"/>
                          <a:cs typeface="Arial" panose="020B0604020202020204"/>
                        </a:rPr>
                        <a:t>48</a:t>
                      </a:r>
                      <a:r>
                        <a:rPr sz="1600" b="1" spc="-275" dirty="0">
                          <a:solidFill>
                            <a:srgbClr val="272727"/>
                          </a:solidFill>
                          <a:latin typeface="Arial" panose="020B0604020202020204"/>
                          <a:cs typeface="Arial" panose="020B0604020202020204"/>
                        </a:rPr>
                        <a:t> </a:t>
                      </a:r>
                      <a:r>
                        <a:rPr sz="1600" b="1" spc="-5" dirty="0">
                          <a:solidFill>
                            <a:srgbClr val="272727"/>
                          </a:solidFill>
                          <a:latin typeface="Arial" panose="020B0604020202020204"/>
                          <a:cs typeface="Arial" panose="020B0604020202020204"/>
                        </a:rPr>
                        <a:t>-</a:t>
                      </a:r>
                      <a:r>
                        <a:rPr sz="1600" b="1" spc="-275" dirty="0">
                          <a:solidFill>
                            <a:srgbClr val="272727"/>
                          </a:solidFill>
                          <a:latin typeface="Arial" panose="020B0604020202020204"/>
                          <a:cs typeface="Arial" panose="020B0604020202020204"/>
                        </a:rPr>
                        <a:t> </a:t>
                      </a:r>
                      <a:r>
                        <a:rPr sz="1600" b="1" spc="80" dirty="0">
                          <a:solidFill>
                            <a:srgbClr val="272727"/>
                          </a:solidFill>
                          <a:latin typeface="Arial" panose="020B0604020202020204"/>
                          <a:cs typeface="Arial" panose="020B0604020202020204"/>
                        </a:rPr>
                        <a:t>49</a:t>
                      </a:r>
                      <a:r>
                        <a:rPr sz="1600" b="1" spc="-275" dirty="0">
                          <a:solidFill>
                            <a:srgbClr val="272727"/>
                          </a:solidFill>
                          <a:latin typeface="Arial" panose="020B0604020202020204"/>
                          <a:cs typeface="Arial" panose="020B0604020202020204"/>
                        </a:rPr>
                        <a:t> </a:t>
                      </a:r>
                      <a:r>
                        <a:rPr sz="1600" b="1" spc="-5" dirty="0">
                          <a:solidFill>
                            <a:srgbClr val="272727"/>
                          </a:solidFill>
                          <a:latin typeface="Arial" panose="020B0604020202020204"/>
                          <a:cs typeface="Arial" panose="020B0604020202020204"/>
                        </a:rPr>
                        <a:t>≥</a:t>
                      </a:r>
                      <a:r>
                        <a:rPr sz="1600" b="1" spc="-270" dirty="0">
                          <a:solidFill>
                            <a:srgbClr val="272727"/>
                          </a:solidFill>
                          <a:latin typeface="Arial" panose="020B0604020202020204"/>
                          <a:cs typeface="Arial" panose="020B0604020202020204"/>
                        </a:rPr>
                        <a:t> </a:t>
                      </a:r>
                      <a:r>
                        <a:rPr sz="1600" b="1" spc="-5" dirty="0">
                          <a:solidFill>
                            <a:srgbClr val="272727"/>
                          </a:solidFill>
                          <a:latin typeface="Arial" panose="020B0604020202020204"/>
                          <a:cs typeface="Arial" panose="020B0604020202020204"/>
                        </a:rPr>
                        <a:t>0</a:t>
                      </a:r>
                      <a:r>
                        <a:rPr sz="1600" b="1" spc="-275" dirty="0">
                          <a:solidFill>
                            <a:srgbClr val="272727"/>
                          </a:solidFill>
                          <a:latin typeface="Arial" panose="020B0604020202020204"/>
                          <a:cs typeface="Arial" panose="020B0604020202020204"/>
                        </a:rPr>
                        <a:t> </a:t>
                      </a:r>
                      <a:r>
                        <a:rPr sz="1600" b="1" spc="-5" dirty="0">
                          <a:solidFill>
                            <a:srgbClr val="272727"/>
                          </a:solidFill>
                          <a:latin typeface="Microsoft JhengHei" panose="020B0604030504040204" charset="-120"/>
                          <a:cs typeface="Microsoft JhengHei" panose="020B0604030504040204" charset="-120"/>
                        </a:rPr>
                        <a:t>，</a:t>
                      </a:r>
                      <a:r>
                        <a:rPr sz="1600" b="1" spc="-220" dirty="0">
                          <a:solidFill>
                            <a:srgbClr val="272727"/>
                          </a:solidFill>
                          <a:latin typeface="Microsoft JhengHei" panose="020B0604030504040204" charset="-120"/>
                          <a:cs typeface="Microsoft JhengHei" panose="020B0604030504040204" charset="-120"/>
                        </a:rPr>
                        <a:t> </a:t>
                      </a:r>
                      <a:r>
                        <a:rPr sz="1600" b="1" spc="75" dirty="0">
                          <a:solidFill>
                            <a:srgbClr val="272727"/>
                          </a:solidFill>
                          <a:latin typeface="Microsoft JhengHei" panose="020B0604030504040204" charset="-120"/>
                          <a:cs typeface="Microsoft JhengHei" panose="020B0604030504040204" charset="-120"/>
                        </a:rPr>
                        <a:t>本行</a:t>
                      </a:r>
                      <a:r>
                        <a:rPr sz="1600" b="1" spc="75" dirty="0">
                          <a:solidFill>
                            <a:srgbClr val="272727"/>
                          </a:solidFill>
                          <a:latin typeface="Arial" panose="020B0604020202020204"/>
                          <a:cs typeface="Arial" panose="020B0604020202020204"/>
                        </a:rPr>
                        <a:t>=0</a:t>
                      </a:r>
                      <a:r>
                        <a:rPr sz="1600" b="1" spc="75" dirty="0">
                          <a:solidFill>
                            <a:srgbClr val="272727"/>
                          </a:solidFill>
                          <a:latin typeface="Microsoft JhengHei" panose="020B0604030504040204" charset="-120"/>
                          <a:cs typeface="Microsoft JhengHei" panose="020B0604030504040204" charset="-120"/>
                        </a:rPr>
                        <a:t>；当</a:t>
                      </a:r>
                      <a:r>
                        <a:rPr sz="1600" b="1" spc="75" dirty="0">
                          <a:solidFill>
                            <a:srgbClr val="272727"/>
                          </a:solidFill>
                          <a:latin typeface="Arial" panose="020B0604020202020204"/>
                          <a:cs typeface="Arial" panose="020B0604020202020204"/>
                        </a:rPr>
                        <a:t>47-48-49&lt;0</a:t>
                      </a:r>
                      <a:r>
                        <a:rPr sz="1600" b="1" spc="75" dirty="0">
                          <a:solidFill>
                            <a:srgbClr val="272727"/>
                          </a:solidFill>
                          <a:latin typeface="Microsoft JhengHei" panose="020B0604030504040204" charset="-120"/>
                          <a:cs typeface="Microsoft JhengHei" panose="020B0604030504040204" charset="-120"/>
                        </a:rPr>
                        <a:t>，本行</a:t>
                      </a:r>
                      <a:r>
                        <a:rPr sz="1600" b="1" spc="75" dirty="0">
                          <a:solidFill>
                            <a:srgbClr val="272727"/>
                          </a:solidFill>
                          <a:latin typeface="Arial" panose="020B0604020202020204"/>
                          <a:cs typeface="Arial" panose="020B0604020202020204"/>
                        </a:rPr>
                        <a:t>=47-48-49</a:t>
                      </a:r>
                      <a:r>
                        <a:rPr sz="1600" b="1" spc="75" dirty="0">
                          <a:solidFill>
                            <a:srgbClr val="272727"/>
                          </a:solidFill>
                          <a:latin typeface="Microsoft JhengHei" panose="020B0604030504040204" charset="-120"/>
                          <a:cs typeface="Microsoft JhengHei" panose="020B0604030504040204" charset="-120"/>
                        </a:rPr>
                        <a:t>的绝对值</a:t>
                      </a:r>
                      <a:r>
                        <a:rPr sz="1600" b="1" spc="75" dirty="0">
                          <a:solidFill>
                            <a:srgbClr val="272727"/>
                          </a:solidFill>
                          <a:latin typeface="Arial" panose="020B0604020202020204"/>
                          <a:cs typeface="Arial" panose="020B0604020202020204"/>
                        </a:rPr>
                        <a:t>)</a:t>
                      </a:r>
                      <a:endParaRPr sz="1600">
                        <a:latin typeface="Arial" panose="020B0604020202020204"/>
                        <a:cs typeface="Arial" panose="020B060402020202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c>
                  <a:txBody>
                    <a:bodyPr/>
                    <a:lstStyle/>
                    <a:p>
                      <a:pPr marL="41275" algn="ctr">
                        <a:lnSpc>
                          <a:spcPct val="100000"/>
                        </a:lnSpc>
                        <a:spcBef>
                          <a:spcPts val="915"/>
                        </a:spcBef>
                      </a:pPr>
                      <a:r>
                        <a:rPr sz="1600" dirty="0">
                          <a:solidFill>
                            <a:srgbClr val="272727"/>
                          </a:solidFill>
                          <a:latin typeface="Tahoma" panose="020B0604030504040204"/>
                          <a:cs typeface="Tahoma" panose="020B0604030504040204"/>
                        </a:rPr>
                        <a:t>0</a:t>
                      </a:r>
                      <a:endParaRPr sz="1600">
                        <a:latin typeface="Tahoma" panose="020B0604030504040204"/>
                        <a:cs typeface="Tahoma" panose="020B0604030504040204"/>
                      </a:endParaRPr>
                    </a:p>
                  </a:txBody>
                  <a:tcPr marL="0" marR="0" marT="0" marB="0">
                    <a:lnL w="12700">
                      <a:solidFill>
                        <a:srgbClr val="272727"/>
                      </a:solidFill>
                      <a:prstDash val="solid"/>
                    </a:lnL>
                    <a:lnR w="12700">
                      <a:solidFill>
                        <a:srgbClr val="272727"/>
                      </a:solidFill>
                      <a:prstDash val="solid"/>
                    </a:lnR>
                    <a:lnT w="12700">
                      <a:solidFill>
                        <a:srgbClr val="272727"/>
                      </a:solidFill>
                      <a:prstDash val="solid"/>
                    </a:lnT>
                    <a:lnB w="12700">
                      <a:solidFill>
                        <a:srgbClr val="272727"/>
                      </a:solidFill>
                      <a:prstDash val="solid"/>
                    </a:lnB>
                  </a:tcPr>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4177"/>
            <a:ext cx="12192000" cy="590395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70559" y="1028700"/>
            <a:ext cx="10849610" cy="0"/>
          </a:xfrm>
          <a:custGeom>
            <a:avLst/>
            <a:gdLst/>
            <a:ahLst/>
            <a:cxnLst/>
            <a:rect l="l" t="t" r="r" b="b"/>
            <a:pathLst>
              <a:path w="10849610">
                <a:moveTo>
                  <a:pt x="0" y="0"/>
                </a:moveTo>
                <a:lnTo>
                  <a:pt x="10849356" y="0"/>
                </a:lnTo>
              </a:path>
            </a:pathLst>
          </a:custGeom>
          <a:ln w="7620">
            <a:solidFill>
              <a:srgbClr val="7C7C7C"/>
            </a:solidFill>
          </a:ln>
        </p:spPr>
        <p:txBody>
          <a:bodyPr wrap="square" lIns="0" tIns="0" rIns="0" bIns="0" rtlCol="0"/>
          <a:lstStyle/>
          <a:p/>
        </p:txBody>
      </p:sp>
      <p:sp>
        <p:nvSpPr>
          <p:cNvPr id="4" name="object 4"/>
          <p:cNvSpPr/>
          <p:nvPr/>
        </p:nvSpPr>
        <p:spPr>
          <a:xfrm>
            <a:off x="2447544" y="1979676"/>
            <a:ext cx="7296911" cy="2942844"/>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29020</Words>
  <Application>WPS 演示</Application>
  <PresentationFormat>On-screen Show (4:3)</PresentationFormat>
  <Paragraphs>4051</Paragraphs>
  <Slides>97</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97</vt:i4>
      </vt:variant>
    </vt:vector>
  </HeadingPairs>
  <TitlesOfParts>
    <vt:vector size="113" baseType="lpstr">
      <vt:lpstr>Arial</vt:lpstr>
      <vt:lpstr>宋体</vt:lpstr>
      <vt:lpstr>Wingdings</vt:lpstr>
      <vt:lpstr>Arial Unicode MS</vt:lpstr>
      <vt:lpstr>Microsoft JhengHei</vt:lpstr>
      <vt:lpstr>华文楷体</vt:lpstr>
      <vt:lpstr>Arial</vt:lpstr>
      <vt:lpstr>Times New Roman</vt:lpstr>
      <vt:lpstr>Tahoma</vt:lpstr>
      <vt:lpstr>Calibri</vt:lpstr>
      <vt:lpstr>微软雅黑</vt:lpstr>
      <vt:lpstr>Courier New</vt:lpstr>
      <vt:lpstr>Segoe UI Emoji</vt:lpstr>
      <vt:lpstr>Wingdings</vt:lpstr>
      <vt:lpstr>Century Gothic</vt:lpstr>
      <vt:lpstr>Office Theme</vt:lpstr>
      <vt:lpstr>2020年4月17日</vt:lpstr>
      <vt:lpstr>PowerPoint 演示文稿</vt:lpstr>
      <vt:lpstr>PowerPoint 演示文稿</vt:lpstr>
      <vt:lpstr>PowerPoint 演示文稿</vt:lpstr>
      <vt:lpstr>• 二、纳税申报</vt:lpstr>
      <vt:lpstr>PowerPoint 演示文稿</vt:lpstr>
      <vt:lpstr>•	点击“</vt:lpstr>
      <vt:lpstr>• 点击“	修改”	进入申报表填报页面。</vt:lpstr>
      <vt:lpstr>PowerPoint 演示文稿</vt:lpstr>
      <vt:lpstr>PowerPoint 演示文稿</vt:lpstr>
      <vt:lpstr>PowerPoint 演示文稿</vt:lpstr>
      <vt:lpstr>PowerPoint 演示文稿</vt:lpstr>
      <vt:lpstr>第四步:先填写A105000表所属附表（如：A105050表、A105080表等）后再填  写A105000表，再打开A100000表“	读取数据”	核对后保存。</vt:lpstr>
      <vt:lpstr>PowerPoint 演示文稿</vt:lpstr>
      <vt:lpstr>• 第二步:填写《企业所得税年度申报A类表单》，若符合小型微利企业条件，  系 统会提示勾选A107040表。其他操作与同非小型微利企业一致。</vt:lpstr>
      <vt:lpstr>• 第三步:小型微利企业A101010表至A104000表不用填写，直接在A100000填  写收入成本费用数据。</vt:lpstr>
      <vt:lpstr>• 第五步:填写A106000，再打开A100000表“	读取数据”	核对后保存。</vt:lpstr>
      <vt:lpstr>PowerPoint 演示文稿</vt:lpstr>
      <vt:lpstr>PowerPoint 演示文稿</vt:lpstr>
      <vt:lpstr>PowerPoint 演示文稿</vt:lpstr>
      <vt:lpstr>PowerPoint 演示文稿</vt:lpstr>
      <vt:lpstr>PowerPoint 演示文稿</vt:lpstr>
      <vt:lpstr>PowerPoint 演示文稿</vt:lpstr>
      <vt:lpstr>概况- 框架结</vt:lpstr>
      <vt:lpstr>调整及填报情况详解</vt:lpstr>
      <vt:lpstr>调整及填报情况详解</vt:lpstr>
      <vt:lpstr>调整及填报情况详解</vt:lpstr>
      <vt:lpstr>调整及填报情况详解</vt:lpstr>
      <vt:lpstr>PowerPoint 演示文稿</vt:lpstr>
      <vt:lpstr>调整及填报情况详解</vt:lpstr>
      <vt:lpstr>调整及填报情况详解</vt:lpstr>
      <vt:lpstr>调整及填报情况详解</vt:lpstr>
      <vt:lpstr>PowerPoint 演示文稿</vt:lpstr>
      <vt:lpstr>填报解析</vt:lpstr>
      <vt:lpstr>填报解析</vt:lpstr>
      <vt:lpstr>填报解析</vt:lpstr>
      <vt:lpstr>A105050</vt:lpstr>
      <vt:lpstr>PowerPoint 演示文稿</vt:lpstr>
      <vt:lpstr>重点优惠之一</vt:lpstr>
      <vt:lpstr>重点优惠之一</vt:lpstr>
      <vt:lpstr>重点优惠之一</vt:lpstr>
      <vt:lpstr>重点优惠之一</vt:lpstr>
      <vt:lpstr>重点优惠之一</vt:lpstr>
      <vt:lpstr>调整及填报情况详解</vt:lpstr>
      <vt:lpstr>调整及填报情况详解</vt:lpstr>
      <vt:lpstr>调整及填报情况详解</vt:lpstr>
      <vt:lpstr>重点优惠之一</vt:lpstr>
      <vt:lpstr>重点优惠之一</vt:lpstr>
      <vt:lpstr>PowerPoint 演示文稿</vt:lpstr>
      <vt:lpstr>重点优惠之一</vt:lpstr>
      <vt:lpstr>重点优惠之一</vt:lpstr>
      <vt:lpstr>PowerPoint 演示文稿</vt:lpstr>
      <vt:lpstr>四、延长高新技术企业和科技型中小企业亏损结转年  限</vt:lpstr>
      <vt:lpstr> 	限	</vt:lpstr>
      <vt:lpstr> 	限	</vt:lpstr>
      <vt:lpstr> 	限	</vt:lpstr>
      <vt:lpstr> 	限	</vt:lpstr>
      <vt:lpstr> 	限	</vt:lpstr>
      <vt:lpstr>PowerPoint 演示文稿</vt:lpstr>
      <vt:lpstr> 	写	</vt:lpstr>
      <vt:lpstr>重点优惠之二</vt:lpstr>
      <vt:lpstr>研发费加计扣除企业所得税优惠政策</vt:lpstr>
      <vt:lpstr>研发费加计扣除企业所得税优惠政策</vt:lpstr>
      <vt:lpstr>研发费加计扣除企业所得税优惠政策</vt:lpstr>
      <vt:lpstr>研发费加计扣除企业所得税优惠政策</vt:lpstr>
      <vt:lpstr>研发费加计扣除企业所得税优惠政策</vt:lpstr>
      <vt:lpstr>研发费加计扣除企业所得税优惠政策</vt:lpstr>
      <vt:lpstr>(2)	直接投入费用范围：</vt:lpstr>
      <vt:lpstr>PowerPoint 演示文稿</vt:lpstr>
      <vt:lpstr>PowerPoint 演示文稿</vt:lpstr>
      <vt:lpstr>冲减顺序：特殊收入部分→当年销售研发活动直接形成产品（包括组成部分）对应的材料部分→以前年度销售  研发活动直接形成产品（包括组成部分）对应材料部分结转金额。</vt:lpstr>
      <vt:lpstr>研发费加计扣除企业所得税优惠政策</vt:lpstr>
      <vt:lpstr>研发费加计扣除企业所得税优惠政策</vt:lpstr>
      <vt:lpstr>研发费加计扣除企业所得税优惠政策</vt:lpstr>
      <vt:lpstr>（1）委托境外进行研发活动所发生的费用，按照费用实际发生额的80%计入委托方的  委托境外研发费用。委托境外研发费用不超过境内符合条件的研发费用三分之二的部分，</vt:lpstr>
      <vt:lpstr>委托研发加计扣除口径：</vt:lpstr>
      <vt:lpstr>举例：首先看一下40号公告的例子：A企业2017年委托其B关联企业研发，假设该研发符合研  发费用加计扣除的相关条件。A企业支付给B企业100万元。B企业实际发生费用90万元（其中  按可加计扣除口径归集的费用为85万元），利润10万元。2017年，A企业可加计扣除的金额</vt:lpstr>
      <vt:lpstr>7、研发费用核算管理要求</vt:lpstr>
      <vt:lpstr>研发费加计扣除企业所得税优惠政策</vt:lpstr>
      <vt:lpstr>研发费加计扣除企业所得税优惠政策</vt:lpstr>
      <vt:lpstr>调整及填报情况详解</vt:lpstr>
      <vt:lpstr>调整及填报情况详解</vt:lpstr>
      <vt:lpstr>调整及填报情况详解</vt:lpstr>
      <vt:lpstr>调整及填报情况详解</vt:lpstr>
      <vt:lpstr>调整及填报情况详解</vt:lpstr>
      <vt:lpstr>调整及填报情况详解</vt:lpstr>
      <vt:lpstr>调整及填报情况详解</vt:lpstr>
      <vt:lpstr>调整及填报情况详解</vt:lpstr>
      <vt:lpstr>调整及填报情况详解</vt:lpstr>
      <vt:lpstr>调整及填报情况详解</vt:lpstr>
      <vt:lpstr>调整及填报情况详解</vt:lpstr>
      <vt:lpstr>调整及填报情况详解</vt:lpstr>
      <vt:lpstr>调整及填报情况详解</vt:lpstr>
      <vt:lpstr>调整及填报情况详解</vt:lpstr>
      <vt:lpstr>调整及填报情况详解</vt:lpstr>
      <vt:lpstr>调整及填报情况详解</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2020年4月17日</dc:title>
  <dc:creator/>
  <cp:lastModifiedBy>Susan敏</cp:lastModifiedBy>
  <cp:revision>1</cp:revision>
  <dcterms:created xsi:type="dcterms:W3CDTF">2020-04-24T05:24:04Z</dcterms:created>
  <dcterms:modified xsi:type="dcterms:W3CDTF">2020-04-24T05:24:04Z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2020-04-24T00:00:00Z</vt:filetime>
  </property>
  <property fmtid="{D5CDD505-2E9C-101B-9397-08002B2CF9AE}" pid="3" name="Creator">
    <vt:lpwstr>WPS 演示</vt:lpwstr>
  </property>
  <property fmtid="{D5CDD505-2E9C-101B-9397-08002B2CF9AE}" pid="4" name="LastSaved">
    <vt:filetime>2020-04-24T00:00:00Z</vt:filetime>
  </property>
  <property fmtid="{D5CDD505-2E9C-101B-9397-08002B2CF9AE}" pid="5" name="KSOProductBuildVer">
    <vt:lpwstr>2052-11.1.0.9584</vt:lpwstr>
  </property>
</Properties>
</file>